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20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63.xml" ContentType="application/vnd.openxmlformats-officedocument.presentationml.notesSlide+xml"/>
  <Override PartName="/ppt/tableStyles.xml" ContentType="application/vnd.openxmlformats-officedocument.presentationml.tableStyles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30.xml" ContentType="application/vnd.openxmlformats-officedocument.presentationml.notesSlide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76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7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notesSlides/notesSlide78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67.xml" ContentType="application/vnd.openxmlformats-officedocument.presentationml.notesSlide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notesSlides/notesSlide23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slides/slide118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  <p:sldMasterId id="2147483663" r:id="rId2"/>
  </p:sldMasterIdLst>
  <p:notesMasterIdLst>
    <p:notesMasterId r:id="rId123"/>
  </p:notesMasterIdLst>
  <p:handoutMasterIdLst>
    <p:handoutMasterId r:id="rId124"/>
  </p:handoutMasterIdLst>
  <p:sldIdLst>
    <p:sldId id="465" r:id="rId3"/>
    <p:sldId id="466" r:id="rId4"/>
    <p:sldId id="307" r:id="rId5"/>
    <p:sldId id="257" r:id="rId6"/>
    <p:sldId id="425" r:id="rId7"/>
    <p:sldId id="461" r:id="rId8"/>
    <p:sldId id="426" r:id="rId9"/>
    <p:sldId id="427" r:id="rId10"/>
    <p:sldId id="428" r:id="rId11"/>
    <p:sldId id="429" r:id="rId12"/>
    <p:sldId id="464" r:id="rId13"/>
    <p:sldId id="435" r:id="rId14"/>
    <p:sldId id="431" r:id="rId15"/>
    <p:sldId id="333" r:id="rId16"/>
    <p:sldId id="432" r:id="rId17"/>
    <p:sldId id="433" r:id="rId18"/>
    <p:sldId id="436" r:id="rId19"/>
    <p:sldId id="331" r:id="rId20"/>
    <p:sldId id="328" r:id="rId21"/>
    <p:sldId id="338" r:id="rId22"/>
    <p:sldId id="434" r:id="rId23"/>
    <p:sldId id="304" r:id="rId24"/>
    <p:sldId id="297" r:id="rId25"/>
    <p:sldId id="310" r:id="rId26"/>
    <p:sldId id="312" r:id="rId27"/>
    <p:sldId id="313" r:id="rId28"/>
    <p:sldId id="421" r:id="rId29"/>
    <p:sldId id="423" r:id="rId30"/>
    <p:sldId id="342" r:id="rId31"/>
    <p:sldId id="343" r:id="rId32"/>
    <p:sldId id="344" r:id="rId33"/>
    <p:sldId id="346" r:id="rId34"/>
    <p:sldId id="347" r:id="rId35"/>
    <p:sldId id="348" r:id="rId36"/>
    <p:sldId id="349" r:id="rId37"/>
    <p:sldId id="350" r:id="rId38"/>
    <p:sldId id="353" r:id="rId39"/>
    <p:sldId id="462" r:id="rId40"/>
    <p:sldId id="354" r:id="rId41"/>
    <p:sldId id="355" r:id="rId42"/>
    <p:sldId id="447" r:id="rId43"/>
    <p:sldId id="437" r:id="rId44"/>
    <p:sldId id="439" r:id="rId45"/>
    <p:sldId id="440" r:id="rId46"/>
    <p:sldId id="441" r:id="rId47"/>
    <p:sldId id="443" r:id="rId48"/>
    <p:sldId id="444" r:id="rId49"/>
    <p:sldId id="445" r:id="rId50"/>
    <p:sldId id="448" r:id="rId51"/>
    <p:sldId id="340" r:id="rId52"/>
    <p:sldId id="363" r:id="rId53"/>
    <p:sldId id="422" r:id="rId54"/>
    <p:sldId id="449" r:id="rId55"/>
    <p:sldId id="458" r:id="rId56"/>
    <p:sldId id="459" r:id="rId57"/>
    <p:sldId id="460" r:id="rId58"/>
    <p:sldId id="463" r:id="rId59"/>
    <p:sldId id="451" r:id="rId60"/>
    <p:sldId id="452" r:id="rId61"/>
    <p:sldId id="457" r:id="rId62"/>
    <p:sldId id="453" r:id="rId63"/>
    <p:sldId id="454" r:id="rId64"/>
    <p:sldId id="455" r:id="rId65"/>
    <p:sldId id="456" r:id="rId66"/>
    <p:sldId id="362" r:id="rId67"/>
    <p:sldId id="364" r:id="rId68"/>
    <p:sldId id="356" r:id="rId69"/>
    <p:sldId id="358" r:id="rId70"/>
    <p:sldId id="359" r:id="rId71"/>
    <p:sldId id="367" r:id="rId72"/>
    <p:sldId id="341" r:id="rId73"/>
    <p:sldId id="424" r:id="rId74"/>
    <p:sldId id="376" r:id="rId75"/>
    <p:sldId id="377" r:id="rId76"/>
    <p:sldId id="378" r:id="rId77"/>
    <p:sldId id="379" r:id="rId78"/>
    <p:sldId id="380" r:id="rId79"/>
    <p:sldId id="381" r:id="rId80"/>
    <p:sldId id="382" r:id="rId81"/>
    <p:sldId id="383" r:id="rId82"/>
    <p:sldId id="384" r:id="rId83"/>
    <p:sldId id="385" r:id="rId84"/>
    <p:sldId id="386" r:id="rId85"/>
    <p:sldId id="387" r:id="rId86"/>
    <p:sldId id="388" r:id="rId87"/>
    <p:sldId id="389" r:id="rId88"/>
    <p:sldId id="390" r:id="rId89"/>
    <p:sldId id="391" r:id="rId90"/>
    <p:sldId id="392" r:id="rId91"/>
    <p:sldId id="393" r:id="rId92"/>
    <p:sldId id="394" r:id="rId93"/>
    <p:sldId id="395" r:id="rId94"/>
    <p:sldId id="396" r:id="rId95"/>
    <p:sldId id="397" r:id="rId96"/>
    <p:sldId id="398" r:id="rId97"/>
    <p:sldId id="399" r:id="rId98"/>
    <p:sldId id="400" r:id="rId99"/>
    <p:sldId id="401" r:id="rId100"/>
    <p:sldId id="402" r:id="rId101"/>
    <p:sldId id="403" r:id="rId102"/>
    <p:sldId id="404" r:id="rId103"/>
    <p:sldId id="405" r:id="rId104"/>
    <p:sldId id="406" r:id="rId105"/>
    <p:sldId id="407" r:id="rId106"/>
    <p:sldId id="408" r:id="rId107"/>
    <p:sldId id="409" r:id="rId108"/>
    <p:sldId id="410" r:id="rId109"/>
    <p:sldId id="411" r:id="rId110"/>
    <p:sldId id="412" r:id="rId111"/>
    <p:sldId id="413" r:id="rId112"/>
    <p:sldId id="414" r:id="rId113"/>
    <p:sldId id="415" r:id="rId114"/>
    <p:sldId id="416" r:id="rId115"/>
    <p:sldId id="417" r:id="rId116"/>
    <p:sldId id="419" r:id="rId117"/>
    <p:sldId id="316" r:id="rId118"/>
    <p:sldId id="321" r:id="rId119"/>
    <p:sldId id="420" r:id="rId120"/>
    <p:sldId id="467" r:id="rId121"/>
    <p:sldId id="468" r:id="rId122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0000FF"/>
    <a:srgbClr val="6666FF"/>
    <a:srgbClr val="CC6600"/>
    <a:srgbClr val="FF3300"/>
    <a:srgbClr val="FF9900"/>
    <a:srgbClr val="00FF00"/>
    <a:srgbClr val="000066"/>
    <a:srgbClr val="008000"/>
    <a:srgbClr val="FF9999"/>
    <a:srgbClr val="00004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39" autoAdjust="0"/>
    <p:restoredTop sz="98794" autoAdjust="0"/>
  </p:normalViewPr>
  <p:slideViewPr>
    <p:cSldViewPr snapToGrid="0" showGuides="1">
      <p:cViewPr varScale="1">
        <p:scale>
          <a:sx n="72" d="100"/>
          <a:sy n="72" d="100"/>
        </p:scale>
        <p:origin x="-39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97" d="100"/>
          <a:sy n="97" d="100"/>
        </p:scale>
        <p:origin x="-3564" y="-90"/>
      </p:cViewPr>
      <p:guideLst>
        <p:guide orient="horz" pos="3024"/>
        <p:guide pos="23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notesMaster" Target="notesMasters/notesMaster1.xml"/><Relationship Id="rId128" Type="http://schemas.openxmlformats.org/officeDocument/2006/relationships/tableStyles" Target="tableStyles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2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124" Type="http://schemas.openxmlformats.org/officeDocument/2006/relationships/handoutMaster" Target="handoutMasters/handout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61" Type="http://schemas.openxmlformats.org/officeDocument/2006/relationships/slide" Target="slides/slide59.xml"/><Relationship Id="rId82" Type="http://schemas.openxmlformats.org/officeDocument/2006/relationships/slide" Target="slides/slide8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583" cy="480388"/>
          </a:xfrm>
          <a:prstGeom prst="rect">
            <a:avLst/>
          </a:prstGeom>
        </p:spPr>
        <p:txBody>
          <a:bodyPr vert="horz" lIns="94851" tIns="47425" rIns="94851" bIns="4742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2962" y="0"/>
            <a:ext cx="3170583" cy="480388"/>
          </a:xfrm>
          <a:prstGeom prst="rect">
            <a:avLst/>
          </a:prstGeom>
        </p:spPr>
        <p:txBody>
          <a:bodyPr vert="horz" lIns="94851" tIns="47425" rIns="94851" bIns="47425" rtlCol="0"/>
          <a:lstStyle>
            <a:lvl1pPr algn="r">
              <a:defRPr sz="1200"/>
            </a:lvl1pPr>
          </a:lstStyle>
          <a:p>
            <a:fld id="{0DDA3098-5DB0-4C04-8EFB-F53E416BE422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173"/>
            <a:ext cx="3170583" cy="480388"/>
          </a:xfrm>
          <a:prstGeom prst="rect">
            <a:avLst/>
          </a:prstGeom>
        </p:spPr>
        <p:txBody>
          <a:bodyPr vert="horz" lIns="94851" tIns="47425" rIns="94851" bIns="4742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2962" y="9119173"/>
            <a:ext cx="3170583" cy="480388"/>
          </a:xfrm>
          <a:prstGeom prst="rect">
            <a:avLst/>
          </a:prstGeom>
        </p:spPr>
        <p:txBody>
          <a:bodyPr vert="horz" lIns="94851" tIns="47425" rIns="94851" bIns="47425" rtlCol="0" anchor="b"/>
          <a:lstStyle>
            <a:lvl1pPr algn="r">
              <a:defRPr sz="1200"/>
            </a:lvl1pPr>
          </a:lstStyle>
          <a:p>
            <a:fld id="{76BDEF73-2C59-4583-B41E-31F0116F635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3824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170357" cy="480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40" tIns="48320" rIns="96640" bIns="483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845" y="0"/>
            <a:ext cx="3170356" cy="480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40" tIns="48320" rIns="96640" bIns="483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8888" y="720725"/>
            <a:ext cx="4797425" cy="3598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81455" y="4560327"/>
            <a:ext cx="6733235" cy="4320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40" tIns="48320" rIns="96640" bIns="483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120653"/>
            <a:ext cx="3170357" cy="480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40" tIns="48320" rIns="96640" bIns="483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845" y="9120653"/>
            <a:ext cx="3170356" cy="480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640" tIns="48320" rIns="96640" bIns="483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1472E86-BE1A-4842-8563-FDA9F4BA87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394481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260034-51A9-674F-B7DF-CB876600DC4C}" type="slidenum">
              <a:rPr lang="en-US">
                <a:latin typeface="Times" charset="0"/>
              </a:rPr>
              <a:pPr/>
              <a:t>7</a:t>
            </a:fld>
            <a:endParaRPr lang="en-US">
              <a:latin typeface="Times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6653" tIns="48327" rIns="96653" bIns="48327"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260034-51A9-674F-B7DF-CB876600DC4C}" type="slidenum">
              <a:rPr lang="en-US">
                <a:latin typeface="Times" charset="0"/>
              </a:rPr>
              <a:pPr/>
              <a:t>8</a:t>
            </a:fld>
            <a:endParaRPr lang="en-US">
              <a:latin typeface="Times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6653" tIns="48327" rIns="96653" bIns="48327"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260034-51A9-674F-B7DF-CB876600DC4C}" type="slidenum">
              <a:rPr lang="en-US">
                <a:latin typeface="Times" charset="0"/>
              </a:rPr>
              <a:pPr/>
              <a:t>9</a:t>
            </a:fld>
            <a:endParaRPr lang="en-US">
              <a:latin typeface="Times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6653" tIns="48327" rIns="96653" bIns="48327"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01CB47-24EF-5F44-913A-455D4238E5ED}" type="slidenum">
              <a:rPr lang="en-US">
                <a:latin typeface="Times" charset="0"/>
              </a:rPr>
              <a:pPr/>
              <a:t>10</a:t>
            </a:fld>
            <a:endParaRPr lang="en-US">
              <a:latin typeface="Times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6653" tIns="48327" rIns="96653" bIns="48327"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3024EF-F878-5B4C-82B0-710184C1C05E}" type="slidenum">
              <a:rPr lang="en-US">
                <a:ea typeface="ＭＳ Ｐゴシック" charset="0"/>
                <a:cs typeface="ＭＳ Ｐゴシック" charset="0"/>
              </a:rPr>
              <a:pPr/>
              <a:t>18</a:t>
            </a:fld>
            <a:endParaRPr lang="en-US">
              <a:ea typeface="ＭＳ Ｐゴシック" charset="0"/>
              <a:cs typeface="ＭＳ Ｐゴシック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6653" tIns="48327" rIns="96653" bIns="48327"/>
          <a:lstStyle/>
          <a:p>
            <a:pPr eaLnBrk="1" hangingPunct="1"/>
            <a:r>
              <a:rPr lang="en-US">
                <a:ea typeface="ＭＳ Ｐゴシック" charset="0"/>
                <a:cs typeface="ＭＳ Ｐゴシック" charset="0"/>
              </a:rPr>
              <a:t>Let me first tell you how these factors are used and how they were first established</a:t>
            </a:r>
          </a:p>
          <a:p>
            <a:pPr eaLnBrk="1" hangingPunct="1"/>
            <a:r>
              <a:rPr lang="en-US">
                <a:ea typeface="ＭＳ Ｐゴシック" charset="0"/>
                <a:cs typeface="ＭＳ Ｐゴシック" charset="0"/>
              </a:rPr>
              <a:t>- nominal geometrically perfect shell</a:t>
            </a:r>
          </a:p>
          <a:p>
            <a:pPr eaLnBrk="1" hangingPunct="1">
              <a:buFontTx/>
              <a:buChar char="-"/>
            </a:pPr>
            <a:r>
              <a:rPr lang="en-US">
                <a:ea typeface="ＭＳ Ｐゴシック" charset="0"/>
                <a:cs typeface="ＭＳ Ｐゴシック" charset="0"/>
              </a:rPr>
              <a:t>Like a calibration factor</a:t>
            </a:r>
          </a:p>
          <a:p>
            <a:pPr eaLnBrk="1" hangingPunct="1">
              <a:buFontTx/>
              <a:buChar char="-"/>
            </a:pPr>
            <a:r>
              <a:rPr lang="en-US">
                <a:ea typeface="ＭＳ Ｐゴシック" charset="0"/>
                <a:cs typeface="ＭＳ Ｐゴシック" charset="0"/>
              </a:rPr>
              <a:t>Sensable near-term and long-term improvements can be made</a:t>
            </a:r>
          </a:p>
          <a:p>
            <a:pPr eaLnBrk="1" hangingPunct="1"/>
            <a:r>
              <a:rPr lang="en-US">
                <a:ea typeface="ＭＳ Ｐゴシック" charset="0"/>
                <a:cs typeface="ＭＳ Ｐゴシック" charset="0"/>
              </a:rPr>
              <a:t>Calibration factor</a:t>
            </a:r>
          </a:p>
          <a:p>
            <a:pPr eaLnBrk="1" hangingPunct="1"/>
            <a:r>
              <a:rPr lang="en-US">
                <a:ea typeface="ＭＳ Ｐゴシック" charset="0"/>
                <a:cs typeface="ＭＳ Ｐゴシック" charset="0"/>
              </a:rPr>
              <a:t>Other contributors to knockdowns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DFE98A-6CDE-4D40-B5C9-A353763A0DEC}" type="slidenum">
              <a:rPr lang="en-US">
                <a:latin typeface="Times" charset="0"/>
              </a:rPr>
              <a:pPr/>
              <a:t>22</a:t>
            </a:fld>
            <a:endParaRPr lang="en-US">
              <a:latin typeface="Times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6653" tIns="48327" rIns="96653" bIns="48327"/>
          <a:lstStyle/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DFE98A-6CDE-4D40-B5C9-A353763A0DEC}" type="slidenum">
              <a:rPr lang="en-US">
                <a:latin typeface="Times" charset="0"/>
              </a:rPr>
              <a:pPr/>
              <a:t>24</a:t>
            </a:fld>
            <a:endParaRPr lang="en-US">
              <a:latin typeface="Times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6653" tIns="48327" rIns="96653" bIns="48327"/>
          <a:lstStyle/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42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43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44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48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50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51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52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53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F09B74-F584-BA49-8297-43100310CF2D}" type="slidenum">
              <a:rPr lang="en-US"/>
              <a:pPr/>
              <a:t>54</a:t>
            </a:fld>
            <a:endParaRPr lang="en-US"/>
          </a:p>
        </p:txBody>
      </p:sp>
      <p:sp>
        <p:nvSpPr>
          <p:cNvPr id="11366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257300" y="715963"/>
            <a:ext cx="4776788" cy="35814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9961" y="4535568"/>
            <a:ext cx="5388187" cy="437554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95299" tIns="47649" rIns="95299" bIns="47649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97A187-7505-EA44-9535-159B5A2140C1}" type="slidenum">
              <a:rPr lang="en-US"/>
              <a:pPr/>
              <a:t>55</a:t>
            </a:fld>
            <a:endParaRPr lang="en-US"/>
          </a:p>
        </p:txBody>
      </p:sp>
      <p:sp>
        <p:nvSpPr>
          <p:cNvPr id="11571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257300" y="715963"/>
            <a:ext cx="4776788" cy="35814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9961" y="4535568"/>
            <a:ext cx="5388187" cy="437554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95299" tIns="47649" rIns="95299" bIns="47649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4C4638-CDB3-7647-8268-FB2544B135D5}" type="slidenum">
              <a:rPr lang="en-US"/>
              <a:pPr/>
              <a:t>56</a:t>
            </a:fld>
            <a:endParaRPr lang="en-US"/>
          </a:p>
        </p:txBody>
      </p:sp>
      <p:sp>
        <p:nvSpPr>
          <p:cNvPr id="11776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257300" y="715963"/>
            <a:ext cx="4776788" cy="35814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9961" y="4535568"/>
            <a:ext cx="5388187" cy="437554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95299" tIns="47649" rIns="95299" bIns="47649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59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60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64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70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71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" charset="0"/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FDD7A2-8133-3045-8C23-3D625084EEC6}" type="slidenum">
              <a:rPr lang="en-US"/>
              <a:pPr/>
              <a:t>72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2189C9-B0B7-CB4A-BA07-461FC011C75F}" type="slidenum">
              <a:rPr lang="en-US">
                <a:latin typeface="Times" charset="0"/>
                <a:ea typeface="ＭＳ Ｐゴシック" pitchFamily="28" charset="-128"/>
                <a:cs typeface="ＭＳ Ｐゴシック" pitchFamily="28" charset="-128"/>
              </a:rPr>
              <a:pPr/>
              <a:t>117</a:t>
            </a:fld>
            <a:endParaRPr lang="en-US">
              <a:latin typeface="Times" charset="0"/>
              <a:ea typeface="ＭＳ Ｐゴシック" pitchFamily="28" charset="-128"/>
              <a:cs typeface="ＭＳ Ｐゴシック" pitchFamily="28" charset="-128"/>
            </a:endParaRPr>
          </a:p>
        </p:txBody>
      </p:sp>
      <p:sp>
        <p:nvSpPr>
          <p:cNvPr id="12595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5068" tIns="47533" rIns="95068" bIns="47533"/>
          <a:lstStyle/>
          <a:p>
            <a:pPr eaLnBrk="1" hangingPunct="1"/>
            <a:r>
              <a:rPr lang="en-US">
                <a:latin typeface="Times" charset="0"/>
                <a:ea typeface="ＭＳ Ｐゴシック" pitchFamily="28" charset="-128"/>
                <a:cs typeface="ＭＳ Ｐゴシック" pitchFamily="28" charset="-128"/>
              </a:rPr>
              <a:t>Follow-on activities happening now and growth areas where we can make significant advancements in the state-of-the-art in launch vehicle design</a:t>
            </a:r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2189C9-B0B7-CB4A-BA07-461FC011C75F}" type="slidenum">
              <a:rPr lang="en-US">
                <a:latin typeface="Times" charset="0"/>
                <a:ea typeface="ＭＳ Ｐゴシック" pitchFamily="28" charset="-128"/>
                <a:cs typeface="ＭＳ Ｐゴシック" pitchFamily="28" charset="-128"/>
              </a:rPr>
              <a:pPr/>
              <a:t>118</a:t>
            </a:fld>
            <a:endParaRPr lang="en-US">
              <a:latin typeface="Times" charset="0"/>
              <a:ea typeface="ＭＳ Ｐゴシック" pitchFamily="28" charset="-128"/>
              <a:cs typeface="ＭＳ Ｐゴシック" pitchFamily="28" charset="-128"/>
            </a:endParaRPr>
          </a:p>
        </p:txBody>
      </p:sp>
      <p:sp>
        <p:nvSpPr>
          <p:cNvPr id="12595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5068" tIns="47533" rIns="95068" bIns="47533"/>
          <a:lstStyle/>
          <a:p>
            <a:pPr eaLnBrk="1" hangingPunct="1"/>
            <a:r>
              <a:rPr lang="en-US">
                <a:latin typeface="Times" charset="0"/>
                <a:ea typeface="ＭＳ Ｐゴシック" pitchFamily="28" charset="-128"/>
                <a:cs typeface="ＭＳ Ｐゴシック" pitchFamily="28" charset="-128"/>
              </a:rPr>
              <a:t>Follow-on activities happening now and growth areas where we can make significant advancements in the state-of-the-art in launch vehicle design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&lt;Title&gt;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83799-C7BF-4529-B31A-A792391201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44544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30836"/>
            <a:ext cx="7772400" cy="435086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9166E-3C41-482D-AD05-B3EB1A3588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669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669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A1CDA-981A-43F3-88A7-E5E111BD45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669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8669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3E7B2-8796-4D52-8D3F-92A2A8D706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4A96AA6-8ED8-4F00-948B-EC729BAF89C8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517A3-F216-4FC7-B049-D4BCEF8A742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041763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Arial Narrow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00000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Page: </a:t>
            </a:r>
            <a:fld id="{CA99FB53-0A02-44EC-9B43-C9A160E8FD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Arial Narrow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00000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Page: </a:t>
            </a:r>
            <a:fld id="{5C7ED407-F721-4622-BDB2-17FB33DEF1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Arial Narrow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00000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Page: </a:t>
            </a:r>
            <a:fld id="{6A678551-08CA-4E93-A883-57F6854D8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Arial Narrow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00000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Page: </a:t>
            </a:r>
            <a:fld id="{5DCCE9BE-DFE6-4223-9870-DE742EC674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4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733554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373312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Arial Narrow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00000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Page: </a:t>
            </a:r>
            <a:fld id="{FD9C36AC-528C-4F5D-B940-22DBA7D008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Arial Narrow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00000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Page: </a:t>
            </a:r>
            <a:fld id="{AEE205DE-1E42-4D65-9142-9957C6E424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Arial Narrow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00000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Page: </a:t>
            </a:r>
            <a:fld id="{119B10EB-F6CD-4484-9BF7-25A5F58B53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848599" cy="60960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524000"/>
            <a:ext cx="5111750" cy="46021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Arial Narrow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00000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Page: </a:t>
            </a:r>
            <a:fld id="{D51726A6-34A4-4E8D-ADCE-9CE0019A67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599"/>
            <a:ext cx="5486400" cy="3736975"/>
          </a:xfrm>
        </p:spPr>
        <p:txBody>
          <a:bodyPr rtlCol="0">
            <a:normAutofit/>
          </a:bodyPr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Arial Narrow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00000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Page: </a:t>
            </a:r>
            <a:fld id="{8854B618-FC96-4CAD-9524-8E24B6C667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8361"/>
            <a:ext cx="8229600" cy="65563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b="1">
                <a:latin typeface="Arial Narrow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rgbClr val="000000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Page: </a:t>
            </a:r>
            <a:fld id="{11A8A455-82FD-4C2C-B78A-3B0EF5D748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798" y="-1461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669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7588" y="6489699"/>
            <a:ext cx="460216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i="1" smtClean="0"/>
            </a:lvl1pPr>
          </a:lstStyle>
          <a:p>
            <a:pPr>
              <a:defRPr/>
            </a:pPr>
            <a:r>
              <a:rPr lang="en-US" dirty="0" smtClean="0"/>
              <a:t>&lt;Title of presentation&gt;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16763" y="6469063"/>
            <a:ext cx="1905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AF4BF3C-FEEA-4DAF-A37B-0727A1FB1E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6" name="Picture 7" descr="RGB_Color small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00615" y="193874"/>
            <a:ext cx="762000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SBKFwRing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180075" y="128773"/>
            <a:ext cx="730627" cy="730627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 bwMode="auto">
          <a:xfrm>
            <a:off x="-2" y="1034312"/>
            <a:ext cx="9144000" cy="76053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100000">
                <a:srgbClr val="FFFFFF"/>
              </a:gs>
            </a:gsLst>
            <a:lin ang="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80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7" r:id="rId3"/>
    <p:sldLayoutId id="2147483649" r:id="rId4"/>
    <p:sldLayoutId id="2147483661" r:id="rId5"/>
    <p:sldLayoutId id="2147483662" r:id="rId6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ＭＳ Ｐゴシック" pitchFamily="8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ＭＳ Ｐゴシック" pitchFamily="8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ＭＳ Ｐゴシック" pitchFamily="8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ＭＳ Ｐゴシック" pitchFamily="8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ＭＳ Ｐゴシック" pitchFamily="8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ＭＳ Ｐゴシック" pitchFamily="8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ＭＳ Ｐゴシック" pitchFamily="8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ＭＳ Ｐゴシック" pitchFamily="8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b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b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b="0">
              <a:solidFill>
                <a:srgbClr val="000F2E"/>
              </a:solidFill>
            </a:endParaRPr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900" tIns="42450" rIns="84900" bIns="42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0" y="762000"/>
            <a:ext cx="9144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0"/>
            <a:ext cx="830580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cap="all" dirty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/>
              </a:rPr>
              <a:t>NESC Academy Webcast</a:t>
            </a:r>
          </a:p>
        </p:txBody>
      </p:sp>
      <p:pic>
        <p:nvPicPr>
          <p:cNvPr id="1032" name="Picture 9" descr="70564main_nesc_logo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1371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082" name="TextBox 13"/>
          <p:cNvSpPr txBox="1">
            <a:spLocks noChangeArrowheads="1"/>
          </p:cNvSpPr>
          <p:nvPr/>
        </p:nvSpPr>
        <p:spPr bwMode="auto">
          <a:xfrm>
            <a:off x="0" y="6581775"/>
            <a:ext cx="9144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1000" b="1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 sz="1000" b="1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 sz="1000" b="1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sz="1200" i="1" smtClean="0">
                <a:solidFill>
                  <a:srgbClr val="000F2E"/>
                </a:solidFill>
                <a:latin typeface="Arial" charset="0"/>
              </a:rPr>
              <a:t>Learning from the Past, Looking to the Future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b="1">
                <a:solidFill>
                  <a:srgbClr val="000000"/>
                </a:solidFill>
                <a:latin typeface="Times New Roman"/>
              </a:defRPr>
            </a:lvl1pPr>
          </a:lstStyle>
          <a:p>
            <a:pPr>
              <a:defRPr/>
            </a:pPr>
            <a:r>
              <a:rPr lang="en-US"/>
              <a:t>Page: </a:t>
            </a:r>
            <a:fld id="{AF23F0F5-F2D0-40AB-BBE8-536E1A02EA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000F2E">
                    <a:tint val="75000"/>
                  </a:srgbClr>
                </a:solidFill>
                <a:latin typeface="Times New Roman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defTabSz="847725" rtl="0" eaLnBrk="0" fontAlgn="base" hangingPunct="0">
        <a:spcBef>
          <a:spcPct val="0"/>
        </a:spcBef>
        <a:spcAft>
          <a:spcPct val="0"/>
        </a:spcAft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847725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Arial" charset="0"/>
        </a:defRPr>
      </a:lvl2pPr>
      <a:lvl3pPr algn="ctr" defTabSz="847725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Arial" charset="0"/>
        </a:defRPr>
      </a:lvl3pPr>
      <a:lvl4pPr algn="ctr" defTabSz="847725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Arial" charset="0"/>
        </a:defRPr>
      </a:lvl4pPr>
      <a:lvl5pPr algn="ctr" defTabSz="847725" rtl="0" eaLnBrk="0" fontAlgn="base" hangingPunct="0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Arial" charset="0"/>
        </a:defRPr>
      </a:lvl5pPr>
      <a:lvl6pPr marL="457200" algn="ctr" defTabSz="847725" rtl="0" fontAlgn="base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Arial" charset="0"/>
        </a:defRPr>
      </a:lvl6pPr>
      <a:lvl7pPr marL="914400" algn="ctr" defTabSz="847725" rtl="0" fontAlgn="base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Arial" charset="0"/>
        </a:defRPr>
      </a:lvl7pPr>
      <a:lvl8pPr marL="1371600" algn="ctr" defTabSz="847725" rtl="0" fontAlgn="base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Arial" charset="0"/>
        </a:defRPr>
      </a:lvl8pPr>
      <a:lvl9pPr marL="1828800" algn="ctr" defTabSz="847725" rtl="0" fontAlgn="base"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Arial" charset="0"/>
        </a:defRPr>
      </a:lvl9pPr>
    </p:titleStyle>
    <p:bodyStyle>
      <a:lvl1pPr marL="317500" indent="-317500" algn="l" defTabSz="847725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8975" indent="-265113" algn="l" defTabSz="847725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0450" indent="-211138" algn="l" defTabSz="847725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4313" indent="-211138" algn="l" defTabSz="847725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9763" indent="-211138" algn="l" defTabSz="847725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file://localhost/Users/mhilburg/WorkFolders/Papers:Presentations:Notes/%20CalTech%20lecture%202011/SBKF-vid1.wmv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NESC\Desktop\SBKF-vid1.wmv" TargetMode="Externa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emf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emf"/><Relationship Id="rId5" Type="http://schemas.openxmlformats.org/officeDocument/2006/relationships/image" Target="../media/image29.jpeg"/><Relationship Id="rId4" Type="http://schemas.openxmlformats.org/officeDocument/2006/relationships/image" Target="../media/image28.emf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media" Target="file://localhost/Users/mhilburg/WorkFolders/Papers:Presentations:Notes/%20CalTech%20lecture%202011/SBKF-vid2.avi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NESC\Desktop\SBKF-vid2.avi" TargetMode="Externa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media" Target="file://localhost/Users/mhilburg/WorkFolders/%20%20SBKF_Program-120707/%20Presentations:Reports/%20Presentations/NESC%20TDT/SBKF-vid3.wmv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NESC\Desktop\SBKF-vid3.wmv" TargetMode="Externa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media" Target="file://localhost/Users/mhilburg/WorkFolders/%20%20SBKF_Program-120707/%20%20Phase%20II/%204.0%20Component%20Testing%20Activities/ETTA/ETTA1buckling.avi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NESC\Desktop\ETTA1buckling.avi" TargetMode="Externa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emf"/><Relationship Id="rId4" Type="http://schemas.openxmlformats.org/officeDocument/2006/relationships/image" Target="../media/image59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emf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3.emf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1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7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9.pn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11" Type="http://schemas.openxmlformats.org/officeDocument/2006/relationships/image" Target="../media/image96.png"/><Relationship Id="rId5" Type="http://schemas.openxmlformats.org/officeDocument/2006/relationships/image" Target="../media/image91.png"/><Relationship Id="rId10" Type="http://schemas.openxmlformats.org/officeDocument/2006/relationships/image" Target="../media/image95.png"/><Relationship Id="rId4" Type="http://schemas.openxmlformats.org/officeDocument/2006/relationships/image" Target="../media/image90.png"/><Relationship Id="rId9" Type="http://schemas.openxmlformats.org/officeDocument/2006/relationships/image" Target="../media/image9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5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3.png"/><Relationship Id="rId4" Type="http://schemas.openxmlformats.org/officeDocument/2006/relationships/image" Target="../media/image112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5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7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9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1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3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5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7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9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1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3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5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7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9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1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3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5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7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9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1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3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5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7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9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1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3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5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7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9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1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3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5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7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9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1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3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5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7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9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1.pn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3.pn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5.png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8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NESC\Desktop\Workshop.avi" TargetMode="External"/><Relationship Id="rId5" Type="http://schemas.openxmlformats.org/officeDocument/2006/relationships/image" Target="../media/image197.png"/><Relationship Id="rId4" Type="http://schemas.microsoft.com/office/2007/relationships/media" Target="file://localhost/Users/mhilburg/WorkFolders/%20%20SBKF_Program-120707/%20%20Phase%20II/%204.0%20Component%20Testing%20Activities/ETTA/%20Presentations/Workshop.avi" TargetMode="Externa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ctr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000" dirty="0" err="1" smtClean="0">
                <a:solidFill>
                  <a:srgbClr val="0070C0"/>
                </a:solidFill>
              </a:rPr>
              <a:t>Ivatury</a:t>
            </a:r>
            <a:r>
              <a:rPr lang="en-US" sz="3000" dirty="0" smtClean="0">
                <a:solidFill>
                  <a:srgbClr val="0070C0"/>
                </a:solidFill>
              </a:rPr>
              <a:t> </a:t>
            </a:r>
            <a:r>
              <a:rPr lang="en-US" sz="3000" dirty="0" err="1" smtClean="0">
                <a:solidFill>
                  <a:srgbClr val="0070C0"/>
                </a:solidFill>
              </a:rPr>
              <a:t>Raju</a:t>
            </a:r>
            <a:r>
              <a:rPr lang="en-US" sz="3000" smtClean="0">
                <a:solidFill>
                  <a:srgbClr val="0070C0"/>
                </a:solidFill>
              </a:rPr>
              <a:t/>
            </a:r>
            <a:br>
              <a:rPr lang="en-US" sz="3000" smtClean="0">
                <a:solidFill>
                  <a:srgbClr val="0070C0"/>
                </a:solidFill>
              </a:rPr>
            </a:br>
            <a:r>
              <a:rPr lang="en-US" sz="3000" smtClean="0">
                <a:solidFill>
                  <a:srgbClr val="0070C0"/>
                </a:solidFill>
              </a:rPr>
              <a:t>ivatury.s.raju@nasa.gov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609601" y="3886199"/>
            <a:ext cx="7818782" cy="2580861"/>
          </a:xfrm>
        </p:spPr>
        <p:txBody>
          <a:bodyPr rtlCol="0" anchor="ctr">
            <a:normAutofit fontScale="70000" lnSpcReduction="20000"/>
          </a:bodyPr>
          <a:lstStyle/>
          <a:p>
            <a:pPr marL="318380" indent="-318380" algn="ctr" defTabSz="84901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400" b="1" dirty="0" smtClean="0">
                <a:solidFill>
                  <a:srgbClr val="0070C0"/>
                </a:solidFill>
                <a:latin typeface="+mj-lt"/>
              </a:rPr>
              <a:t>Buckling, Shells, Knockdown Factors and Validation Testing</a:t>
            </a:r>
          </a:p>
          <a:p>
            <a:pPr marL="318380" indent="-318380" algn="ctr" defTabSz="84901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solidFill>
                <a:srgbClr val="0070C0"/>
              </a:solidFill>
              <a:latin typeface="+mj-lt"/>
            </a:endParaRPr>
          </a:p>
          <a:p>
            <a:pPr marL="318380" indent="-318380" algn="ctr" defTabSz="84901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300" dirty="0" smtClean="0">
                <a:solidFill>
                  <a:srgbClr val="0070C0"/>
                </a:solidFill>
                <a:latin typeface="+mj-lt"/>
              </a:rPr>
              <a:t>Next Webcast: </a:t>
            </a:r>
          </a:p>
          <a:p>
            <a:pPr marL="318380" indent="-318380" algn="ctr" defTabSz="84901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300" dirty="0" smtClean="0">
                <a:solidFill>
                  <a:srgbClr val="0070C0"/>
                </a:solidFill>
                <a:latin typeface="+mj-lt"/>
              </a:rPr>
              <a:t>Scott Gordon, GSFC</a:t>
            </a:r>
          </a:p>
          <a:p>
            <a:pPr marL="318380" indent="-318380" algn="ctr" defTabSz="84901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300" dirty="0" smtClean="0">
                <a:solidFill>
                  <a:srgbClr val="0070C0"/>
                </a:solidFill>
                <a:latin typeface="+mj-lt"/>
              </a:rPr>
              <a:t>Loads &amp; Dynamics</a:t>
            </a:r>
          </a:p>
          <a:p>
            <a:pPr marL="318380" indent="-318380" algn="ctr" defTabSz="84901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300" dirty="0" smtClean="0">
                <a:solidFill>
                  <a:srgbClr val="0070C0"/>
                </a:solidFill>
                <a:latin typeface="+mj-lt"/>
              </a:rPr>
              <a:t>January, 2013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Page: </a:t>
            </a:r>
            <a:fld id="{CB5D2778-98BD-45C1-A275-36E0D2D83DC2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533400" y="990600"/>
            <a:ext cx="830580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cap="all" dirty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/>
              </a:rPr>
              <a:t>Welcome…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581400" y="2743200"/>
            <a:ext cx="76200" cy="762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b="0">
              <a:solidFill>
                <a:prstClr val="white"/>
              </a:solidFill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838200"/>
            <a:ext cx="5376863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876800" y="4223658"/>
            <a:ext cx="1219200" cy="22860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b="0">
              <a:solidFill>
                <a:prstClr val="white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4648200"/>
            <a:ext cx="3886200" cy="190988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0" name="Picture 4" descr="C:\Users\hvenus\AppData\Local\Microsoft\Windows\Temporary Internet Files\Content.IE5\HHBK2295\MM90018558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6019800"/>
            <a:ext cx="581025" cy="352425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8" name="Down Arrow 7"/>
          <p:cNvSpPr/>
          <p:nvPr/>
        </p:nvSpPr>
        <p:spPr>
          <a:xfrm>
            <a:off x="5257800" y="4452256"/>
            <a:ext cx="381000" cy="34834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b="0">
              <a:solidFill>
                <a:prstClr val="white"/>
              </a:solidFill>
            </a:endParaRPr>
          </a:p>
        </p:txBody>
      </p:sp>
      <p:pic>
        <p:nvPicPr>
          <p:cNvPr id="24588" name="Picture 10" descr="volume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4325" y="4648200"/>
            <a:ext cx="623888" cy="193516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3" name="Title 1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Subtitle 1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lumbia_Moon.jpg"/>
          <p:cNvPicPr>
            <a:picLocks noChangeAspect="1"/>
          </p:cNvPicPr>
          <p:nvPr/>
        </p:nvPicPr>
        <p:blipFill>
          <a:blip r:embed="rId2" cstate="print"/>
          <a:srcRect l="35588" t="33510" r="14" b="35140"/>
          <a:stretch>
            <a:fillRect/>
          </a:stretch>
        </p:blipFill>
        <p:spPr>
          <a:xfrm>
            <a:off x="-1525" y="0"/>
            <a:ext cx="9160555" cy="68580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473453" y="1047369"/>
            <a:ext cx="8173614" cy="1470025"/>
          </a:xfr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Buckling, Shells, Knockdown Factors and Validation Testing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252797" y="3053501"/>
            <a:ext cx="6614926" cy="1966696"/>
          </a:xfrm>
        </p:spPr>
        <p:txBody>
          <a:bodyPr/>
          <a:lstStyle/>
          <a:p>
            <a:r>
              <a:rPr lang="en-US" sz="2400" dirty="0" smtClean="0">
                <a:solidFill>
                  <a:srgbClr val="FFFFFF"/>
                </a:solidFill>
              </a:rPr>
              <a:t>Mark W. </a:t>
            </a:r>
            <a:r>
              <a:rPr lang="en-US" sz="2400" dirty="0" err="1" smtClean="0">
                <a:solidFill>
                  <a:srgbClr val="FFFFFF"/>
                </a:solidFill>
              </a:rPr>
              <a:t>Hilburger</a:t>
            </a:r>
            <a:r>
              <a:rPr lang="en-US" sz="2400" dirty="0" smtClean="0">
                <a:solidFill>
                  <a:srgbClr val="FFFFFF"/>
                </a:solidFill>
              </a:rPr>
              <a:t>, Ph.D.</a:t>
            </a:r>
          </a:p>
          <a:p>
            <a:endParaRPr lang="en-US" sz="800" dirty="0" smtClean="0">
              <a:solidFill>
                <a:srgbClr val="FFFFFF"/>
              </a:solidFill>
            </a:endParaRPr>
          </a:p>
          <a:p>
            <a:r>
              <a:rPr lang="en-US" sz="1600" dirty="0" smtClean="0">
                <a:solidFill>
                  <a:srgbClr val="FFFFFF"/>
                </a:solidFill>
              </a:rPr>
              <a:t>Lead, Shell Buckling Knockdown Factor Project</a:t>
            </a:r>
          </a:p>
          <a:p>
            <a:r>
              <a:rPr lang="en-US" sz="1600" dirty="0" smtClean="0">
                <a:solidFill>
                  <a:srgbClr val="FFFFFF"/>
                </a:solidFill>
              </a:rPr>
              <a:t>NASA Langley Research Center</a:t>
            </a:r>
          </a:p>
          <a:p>
            <a:endParaRPr lang="en-US" sz="1600" dirty="0" smtClean="0">
              <a:solidFill>
                <a:srgbClr val="FFFFFF"/>
              </a:solidFill>
            </a:endParaRPr>
          </a:p>
          <a:p>
            <a:r>
              <a:rPr lang="en-US" sz="1600" dirty="0" smtClean="0">
                <a:solidFill>
                  <a:schemeClr val="bg1"/>
                </a:solidFill>
                <a:ea typeface="+mn-ea"/>
                <a:cs typeface="+mn-cs"/>
              </a:rPr>
              <a:t>November 16, 2012</a:t>
            </a:r>
            <a:endParaRPr lang="en-US" sz="1600" dirty="0">
              <a:solidFill>
                <a:schemeClr val="bg1"/>
              </a:solidFill>
              <a:ea typeface="+mn-ea"/>
              <a:cs typeface="+mn-cs"/>
            </a:endParaRPr>
          </a:p>
          <a:p>
            <a:endParaRPr lang="en-US" sz="800" dirty="0" smtClean="0">
              <a:solidFill>
                <a:srgbClr val="FFFFFF"/>
              </a:solidFill>
            </a:endParaRPr>
          </a:p>
        </p:txBody>
      </p:sp>
      <p:pic>
        <p:nvPicPr>
          <p:cNvPr id="13" name="Picture 7" descr="RGB_Color smal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3626" y="163444"/>
            <a:ext cx="762000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1" descr="SBKFwRin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96949" y="5566488"/>
            <a:ext cx="1073696" cy="1073696"/>
          </a:xfrm>
          <a:prstGeom prst="rect">
            <a:avLst/>
          </a:prstGeom>
        </p:spPr>
      </p:pic>
      <p:pic>
        <p:nvPicPr>
          <p:cNvPr id="23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2632" y="5618569"/>
            <a:ext cx="1027113" cy="9683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en-US" sz="4000" dirty="0" smtClean="0"/>
              <a:t>Outline</a:t>
            </a:r>
            <a:endParaRPr lang="en-US" sz="40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Shell Buckling, Knockdown Factors and Current  Design Practice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dirty="0" smtClean="0"/>
              <a:t>NASA Shell Buckling Project Overview</a:t>
            </a:r>
          </a:p>
          <a:p>
            <a:pPr>
              <a:buNone/>
            </a:pPr>
            <a:endParaRPr lang="en-US" sz="2000" dirty="0" smtClean="0"/>
          </a:p>
          <a:p>
            <a:r>
              <a:rPr lang="en-US" dirty="0" smtClean="0"/>
              <a:t>Large-Scale Structural Testing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166E-3C41-482D-AD05-B3EB1A3588C5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6537" y="0"/>
            <a:ext cx="7772400" cy="1037013"/>
          </a:xfrm>
        </p:spPr>
        <p:txBody>
          <a:bodyPr/>
          <a:lstStyle/>
          <a:p>
            <a:r>
              <a:rPr lang="en-US" sz="4000" dirty="0" smtClean="0"/>
              <a:t>Background</a:t>
            </a:r>
            <a:endParaRPr lang="en-US" sz="40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19670" y="1320733"/>
            <a:ext cx="5229718" cy="4261970"/>
          </a:xfrm>
        </p:spPr>
        <p:txBody>
          <a:bodyPr/>
          <a:lstStyle/>
          <a:p>
            <a:r>
              <a:rPr lang="en-US" sz="2000" dirty="0" smtClean="0">
                <a:solidFill>
                  <a:srgbClr val="000090"/>
                </a:solidFill>
              </a:rPr>
              <a:t>Tremendous amount of testing occurred in the 1920s-1960s to help understand the shell buckling phenomena</a:t>
            </a:r>
          </a:p>
          <a:p>
            <a:endParaRPr lang="en-US" sz="600" dirty="0" smtClean="0">
              <a:solidFill>
                <a:srgbClr val="000090"/>
              </a:solidFill>
            </a:endParaRP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motivated by </a:t>
            </a:r>
            <a:r>
              <a:rPr lang="en-US" sz="1600" i="1" dirty="0" smtClean="0">
                <a:solidFill>
                  <a:srgbClr val="000000"/>
                </a:solidFill>
              </a:rPr>
              <a:t>catastrophic failures </a:t>
            </a:r>
            <a:r>
              <a:rPr lang="en-US" sz="1600" dirty="0" smtClean="0">
                <a:solidFill>
                  <a:srgbClr val="000000"/>
                </a:solidFill>
              </a:rPr>
              <a:t>of silos, water towers, wine tanks…later, missiles and launch vehicles</a:t>
            </a:r>
          </a:p>
          <a:p>
            <a:pPr lvl="1"/>
            <a:endParaRPr lang="en-US" sz="600" dirty="0" smtClean="0">
              <a:solidFill>
                <a:srgbClr val="000000"/>
              </a:solidFill>
            </a:endParaRP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Significant </a:t>
            </a:r>
            <a:r>
              <a:rPr lang="en-US" sz="1600" i="1" dirty="0" smtClean="0">
                <a:solidFill>
                  <a:srgbClr val="000000"/>
                </a:solidFill>
              </a:rPr>
              <a:t>scatter</a:t>
            </a:r>
            <a:r>
              <a:rPr lang="en-US" sz="1600" dirty="0" smtClean="0">
                <a:solidFill>
                  <a:srgbClr val="000000"/>
                </a:solidFill>
              </a:rPr>
              <a:t> in the buckling loads which were typically </a:t>
            </a:r>
            <a:r>
              <a:rPr lang="en-US" sz="1600" i="1" dirty="0" smtClean="0">
                <a:solidFill>
                  <a:srgbClr val="000000"/>
                </a:solidFill>
              </a:rPr>
              <a:t>less</a:t>
            </a:r>
            <a:r>
              <a:rPr lang="en-US" sz="1600" dirty="0" smtClean="0">
                <a:solidFill>
                  <a:srgbClr val="000000"/>
                </a:solidFill>
              </a:rPr>
              <a:t> than theoretical predictions</a:t>
            </a:r>
          </a:p>
          <a:p>
            <a:pPr lvl="1"/>
            <a:endParaRPr lang="en-US" sz="600" dirty="0" smtClean="0">
              <a:solidFill>
                <a:srgbClr val="000000"/>
              </a:solidFill>
            </a:endParaRPr>
          </a:p>
          <a:p>
            <a:pPr lvl="1"/>
            <a:endParaRPr lang="en-US" sz="1000" dirty="0" smtClean="0">
              <a:solidFill>
                <a:srgbClr val="000000"/>
              </a:solidFill>
            </a:endParaRPr>
          </a:p>
          <a:p>
            <a:r>
              <a:rPr lang="en-US" sz="2000" dirty="0" smtClean="0">
                <a:solidFill>
                  <a:srgbClr val="000090"/>
                </a:solidFill>
              </a:rPr>
              <a:t>Analysis tools and theories of the day could not predict this behavior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166E-3C41-482D-AD05-B3EB1A3588C5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3" name="Picture 2" descr="trashcan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329" y="1145732"/>
            <a:ext cx="3440817" cy="25232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71926" y="1162739"/>
            <a:ext cx="319063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Buckling is indeed a mysterious, awe-inspiring phenomenon</a:t>
            </a:r>
            <a:r>
              <a:rPr lang="en-US" sz="1200" b="1" dirty="0" smtClean="0"/>
              <a:t>! - Bushnell</a:t>
            </a:r>
            <a:endParaRPr lang="en-US" sz="1200" dirty="0"/>
          </a:p>
        </p:txBody>
      </p:sp>
      <p:pic>
        <p:nvPicPr>
          <p:cNvPr id="6" name="Picture 5" descr="winetank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6244" t="36583"/>
          <a:stretch/>
        </p:blipFill>
        <p:spPr>
          <a:xfrm>
            <a:off x="5791868" y="3838930"/>
            <a:ext cx="2905529" cy="285228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97869" y="6186045"/>
            <a:ext cx="2689327" cy="49552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200" b="1" dirty="0" smtClean="0"/>
              <a:t>Photos from David Bushnell @</a:t>
            </a:r>
          </a:p>
          <a:p>
            <a:pPr algn="ctr">
              <a:lnSpc>
                <a:spcPct val="110000"/>
              </a:lnSpc>
            </a:pPr>
            <a:r>
              <a:rPr lang="en-US" sz="1200" b="1" dirty="0" err="1"/>
              <a:t>s</a:t>
            </a:r>
            <a:r>
              <a:rPr lang="en-US" sz="1200" b="1" dirty="0" err="1" smtClean="0"/>
              <a:t>hellbuckling.com</a:t>
            </a:r>
            <a:endParaRPr lang="en-US" sz="1200" dirty="0"/>
          </a:p>
        </p:txBody>
      </p:sp>
    </p:spTree>
    <p:extLst>
      <p:ext uri="{BB962C8B-B14F-4D97-AF65-F5344CB8AC3E}">
        <p14:creationId xmlns="" xmlns:p14="http://schemas.microsoft.com/office/powerpoint/2010/main" val="67960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385" y="-73841"/>
            <a:ext cx="7772400" cy="1143000"/>
          </a:xfrm>
        </p:spPr>
        <p:txBody>
          <a:bodyPr/>
          <a:lstStyle/>
          <a:p>
            <a:r>
              <a:rPr lang="en-US" sz="3600" dirty="0" smtClean="0"/>
              <a:t>Shell Buckling – why is it important?</a:t>
            </a:r>
            <a:endParaRPr lang="en-US" sz="36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69006" y="1453617"/>
            <a:ext cx="7772400" cy="4350863"/>
          </a:xfrm>
        </p:spPr>
        <p:txBody>
          <a:bodyPr/>
          <a:lstStyle/>
          <a:p>
            <a:r>
              <a:rPr lang="en-US" sz="2000" dirty="0" smtClean="0">
                <a:solidFill>
                  <a:srgbClr val="000090"/>
                </a:solidFill>
              </a:rPr>
              <a:t>Shell buckling is the primary design driver in thin-walled compression-loaded launch vehicle structures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Current SLS Core Stage design is completely driven by buckling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Conservative design factors increase structural mass</a:t>
            </a:r>
          </a:p>
          <a:p>
            <a:endParaRPr lang="en-US" sz="1200" dirty="0" smtClean="0"/>
          </a:p>
          <a:p>
            <a:r>
              <a:rPr lang="en-US" sz="2000" dirty="0" smtClean="0">
                <a:solidFill>
                  <a:srgbClr val="000090"/>
                </a:solidFill>
              </a:rPr>
              <a:t>Very complex structural mechanics problem</a:t>
            </a:r>
          </a:p>
          <a:p>
            <a:pPr lvl="1"/>
            <a:r>
              <a:rPr lang="en-US" sz="1600" dirty="0" smtClean="0"/>
              <a:t>Geometrically non-linear</a:t>
            </a:r>
          </a:p>
          <a:p>
            <a:pPr lvl="1"/>
            <a:r>
              <a:rPr lang="en-US" sz="1600" dirty="0" smtClean="0"/>
              <a:t>Imperfection sensitivity</a:t>
            </a:r>
          </a:p>
          <a:p>
            <a:pPr lvl="1"/>
            <a:r>
              <a:rPr lang="en-US" sz="1600" dirty="0" smtClean="0"/>
              <a:t>Unstable dynamic collapse behavior</a:t>
            </a:r>
          </a:p>
          <a:p>
            <a:pPr lvl="1"/>
            <a:r>
              <a:rPr lang="en-US" sz="1600" dirty="0" smtClean="0"/>
              <a:t>Modal coupling</a:t>
            </a:r>
          </a:p>
          <a:p>
            <a:pPr lvl="1"/>
            <a:endParaRPr lang="en-US" sz="1200" dirty="0" smtClean="0"/>
          </a:p>
          <a:p>
            <a:r>
              <a:rPr lang="en-US" sz="2000" dirty="0" smtClean="0">
                <a:solidFill>
                  <a:srgbClr val="000090"/>
                </a:solidFill>
              </a:rPr>
              <a:t>These characteristics present significant challenges </a:t>
            </a:r>
          </a:p>
          <a:p>
            <a:pPr lvl="1"/>
            <a:r>
              <a:rPr lang="en-US" sz="1600" dirty="0" smtClean="0"/>
              <a:t>Developing robust, high-performance designs</a:t>
            </a:r>
          </a:p>
          <a:p>
            <a:pPr lvl="1"/>
            <a:r>
              <a:rPr lang="en-US" sz="1600" dirty="0" smtClean="0"/>
              <a:t>Accurate analysis predictions</a:t>
            </a:r>
          </a:p>
          <a:p>
            <a:pPr lvl="1"/>
            <a:r>
              <a:rPr lang="en-US" sz="1600" dirty="0" smtClean="0">
                <a:solidFill>
                  <a:srgbClr val="0000FF"/>
                </a:solidFill>
                <a:latin typeface="Arial Black"/>
                <a:cs typeface="Arial Black"/>
              </a:rPr>
              <a:t>Conducting meaningful tests</a:t>
            </a:r>
          </a:p>
          <a:p>
            <a:pPr>
              <a:buNone/>
            </a:pPr>
            <a:endParaRPr lang="en-US" sz="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166E-3C41-482D-AD05-B3EB1A3588C5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/>
          <a:srcRect l="16814"/>
          <a:stretch/>
        </p:blipFill>
        <p:spPr>
          <a:xfrm>
            <a:off x="7030191" y="2628746"/>
            <a:ext cx="2092404" cy="383051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2591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681038" y="0"/>
            <a:ext cx="7467600" cy="1009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en-US" sz="3200" b="1" dirty="0" smtClean="0"/>
              <a:t>Empirical Shell-Buckling </a:t>
            </a:r>
            <a:r>
              <a:rPr lang="en-US" sz="3200" b="1" dirty="0"/>
              <a:t>Design Approach</a:t>
            </a:r>
            <a:endParaRPr lang="en-US" sz="2000" b="1" dirty="0"/>
          </a:p>
        </p:txBody>
      </p:sp>
      <p:sp>
        <p:nvSpPr>
          <p:cNvPr id="25603" name="Line 3"/>
          <p:cNvSpPr>
            <a:spLocks noChangeShapeType="1"/>
          </p:cNvSpPr>
          <p:nvPr/>
        </p:nvSpPr>
        <p:spPr bwMode="auto">
          <a:xfrm flipH="1">
            <a:off x="4760913" y="2751138"/>
            <a:ext cx="9525" cy="172085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5616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30158" y="1244004"/>
            <a:ext cx="8229600" cy="4525963"/>
          </a:xfrm>
        </p:spPr>
        <p:txBody>
          <a:bodyPr/>
          <a:lstStyle/>
          <a:p>
            <a:r>
              <a:rPr lang="en-US" sz="1800" dirty="0">
                <a:ea typeface="ＭＳ Ｐゴシック" pitchFamily="-111" charset="-128"/>
                <a:cs typeface="ＭＳ Ｐゴシック" pitchFamily="-111" charset="-128"/>
              </a:rPr>
              <a:t>Standard practice is to conduct a linear buckling analysis and apply a </a:t>
            </a:r>
            <a:r>
              <a:rPr lang="en-US" sz="1800" i="1" dirty="0">
                <a:solidFill>
                  <a:srgbClr val="0000FF"/>
                </a:solidFill>
                <a:ea typeface="ＭＳ Ｐゴシック" pitchFamily="-111" charset="-128"/>
                <a:cs typeface="ＭＳ Ｐゴシック" pitchFamily="-111" charset="-128"/>
              </a:rPr>
              <a:t>design knockdown factor </a:t>
            </a:r>
            <a:r>
              <a:rPr lang="en-US" sz="1800" dirty="0">
                <a:ea typeface="ＭＳ Ｐゴシック" pitchFamily="-111" charset="-128"/>
                <a:cs typeface="ＭＳ Ｐゴシック" pitchFamily="-111" charset="-128"/>
              </a:rPr>
              <a:t>to account for differences between test and analysis </a:t>
            </a:r>
            <a:endParaRPr lang="en-US" sz="1800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 sz="400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pPr lvl="1"/>
            <a:endParaRPr lang="en-US" sz="400" dirty="0" smtClean="0">
              <a:solidFill>
                <a:schemeClr val="accent2"/>
              </a:solidFill>
            </a:endParaRPr>
          </a:p>
          <a:p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Differences </a:t>
            </a:r>
            <a:r>
              <a:rPr lang="en-US" sz="1800" dirty="0">
                <a:ea typeface="ＭＳ Ｐゴシック" pitchFamily="-111" charset="-128"/>
                <a:cs typeface="ＭＳ Ｐゴシック" pitchFamily="-111" charset="-128"/>
              </a:rPr>
              <a:t>between test and analysis</a:t>
            </a: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 primarily attributed </a:t>
            </a:r>
            <a:r>
              <a:rPr lang="en-US" sz="1800" dirty="0">
                <a:ea typeface="ＭＳ Ｐゴシック" pitchFamily="-111" charset="-128"/>
                <a:cs typeface="ＭＳ Ｐゴシック" pitchFamily="-111" charset="-128"/>
              </a:rPr>
              <a:t>to initial </a:t>
            </a:r>
            <a:r>
              <a:rPr lang="en-US" sz="1800" i="1" dirty="0">
                <a:solidFill>
                  <a:srgbClr val="0000FF"/>
                </a:solidFill>
                <a:ea typeface="ＭＳ Ｐゴシック" pitchFamily="-111" charset="-128"/>
                <a:cs typeface="ＭＳ Ｐゴシック" pitchFamily="-111" charset="-128"/>
              </a:rPr>
              <a:t>geometric imperfections</a:t>
            </a:r>
            <a:r>
              <a:rPr lang="en-US" sz="1800" dirty="0">
                <a:solidFill>
                  <a:srgbClr val="0000FF"/>
                </a:solidFill>
                <a:ea typeface="ＭＳ Ｐゴシック" pitchFamily="-111" charset="-128"/>
                <a:cs typeface="ＭＳ Ｐゴシック" pitchFamily="-111" charset="-128"/>
              </a:rPr>
              <a:t> </a:t>
            </a:r>
            <a:r>
              <a:rPr lang="en-US" sz="1800" dirty="0">
                <a:ea typeface="ＭＳ Ｐゴシック" pitchFamily="-111" charset="-128"/>
                <a:cs typeface="ＭＳ Ｐゴシック" pitchFamily="-111" charset="-128"/>
              </a:rPr>
              <a:t>in the shell wall (i.e., out-of-roundness</a:t>
            </a: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)</a:t>
            </a:r>
          </a:p>
          <a:p>
            <a:endParaRPr lang="en-US" sz="4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grpSp>
        <p:nvGrpSpPr>
          <p:cNvPr id="2" name="Group 92"/>
          <p:cNvGrpSpPr>
            <a:grpSpLocks noChangeAspect="1"/>
          </p:cNvGrpSpPr>
          <p:nvPr/>
        </p:nvGrpSpPr>
        <p:grpSpPr bwMode="auto">
          <a:xfrm>
            <a:off x="2244340" y="3294164"/>
            <a:ext cx="4320581" cy="3086994"/>
            <a:chOff x="126" y="2581"/>
            <a:chExt cx="2140" cy="1529"/>
          </a:xfrm>
        </p:grpSpPr>
        <p:pic>
          <p:nvPicPr>
            <p:cNvPr id="25676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6" y="2581"/>
              <a:ext cx="2140" cy="1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77" name="Oval 11"/>
            <p:cNvSpPr>
              <a:spLocks noChangeArrowheads="1"/>
            </p:cNvSpPr>
            <p:nvPr/>
          </p:nvSpPr>
          <p:spPr bwMode="auto">
            <a:xfrm>
              <a:off x="771" y="3082"/>
              <a:ext cx="58" cy="5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25678" name="Oval 14"/>
            <p:cNvSpPr>
              <a:spLocks noChangeArrowheads="1"/>
            </p:cNvSpPr>
            <p:nvPr/>
          </p:nvSpPr>
          <p:spPr bwMode="auto">
            <a:xfrm>
              <a:off x="685" y="3464"/>
              <a:ext cx="58" cy="58"/>
            </a:xfrm>
            <a:prstGeom prst="ellipse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25679" name="Line 15"/>
            <p:cNvSpPr>
              <a:spLocks noChangeShapeType="1"/>
            </p:cNvSpPr>
            <p:nvPr/>
          </p:nvSpPr>
          <p:spPr bwMode="auto">
            <a:xfrm flipV="1">
              <a:off x="792" y="3496"/>
              <a:ext cx="16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680" name="Line 16"/>
            <p:cNvSpPr>
              <a:spLocks noChangeShapeType="1"/>
            </p:cNvSpPr>
            <p:nvPr/>
          </p:nvSpPr>
          <p:spPr bwMode="auto">
            <a:xfrm flipV="1">
              <a:off x="802" y="3110"/>
              <a:ext cx="165" cy="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681" name="Text Box 18"/>
            <p:cNvSpPr txBox="1">
              <a:spLocks noChangeArrowheads="1"/>
            </p:cNvSpPr>
            <p:nvPr/>
          </p:nvSpPr>
          <p:spPr bwMode="auto">
            <a:xfrm>
              <a:off x="849" y="3209"/>
              <a:ext cx="644" cy="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en-US" sz="1200" b="1">
                  <a:solidFill>
                    <a:schemeClr val="accent2"/>
                  </a:solidFill>
                </a:rPr>
                <a:t>knockdown</a:t>
              </a:r>
              <a:endParaRPr lang="en-US" sz="2000"/>
            </a:p>
          </p:txBody>
        </p:sp>
        <p:sp>
          <p:nvSpPr>
            <p:cNvPr id="25682" name="Text Box 19"/>
            <p:cNvSpPr txBox="1">
              <a:spLocks noChangeArrowheads="1"/>
            </p:cNvSpPr>
            <p:nvPr/>
          </p:nvSpPr>
          <p:spPr bwMode="auto">
            <a:xfrm>
              <a:off x="701" y="2624"/>
              <a:ext cx="1138" cy="22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en-US" sz="1200" b="1" dirty="0"/>
                <a:t>Theoretical buckling load</a:t>
              </a:r>
            </a:p>
            <a:p>
              <a:pPr>
                <a:lnSpc>
                  <a:spcPct val="70000"/>
                </a:lnSpc>
                <a:spcBef>
                  <a:spcPct val="50000"/>
                </a:spcBef>
              </a:pPr>
              <a:r>
                <a:rPr lang="en-US" sz="1200" b="1" dirty="0"/>
                <a:t>Actual buckling load</a:t>
              </a:r>
            </a:p>
          </p:txBody>
        </p:sp>
        <p:sp>
          <p:nvSpPr>
            <p:cNvPr id="25683" name="Line 21"/>
            <p:cNvSpPr>
              <a:spLocks noChangeShapeType="1"/>
            </p:cNvSpPr>
            <p:nvPr/>
          </p:nvSpPr>
          <p:spPr bwMode="auto">
            <a:xfrm flipH="1">
              <a:off x="867" y="3127"/>
              <a:ext cx="4" cy="37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sm" len="med"/>
              <a:tailEnd type="triangle" w="sm" len="med"/>
            </a:ln>
          </p:spPr>
          <p:txBody>
            <a:bodyPr wrap="squar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25684" name="Oval 22"/>
            <p:cNvSpPr>
              <a:spLocks noChangeArrowheads="1"/>
            </p:cNvSpPr>
            <p:nvPr/>
          </p:nvSpPr>
          <p:spPr bwMode="auto">
            <a:xfrm>
              <a:off x="659" y="2637"/>
              <a:ext cx="58" cy="5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  <p:sp>
          <p:nvSpPr>
            <p:cNvPr id="25685" name="Oval 23"/>
            <p:cNvSpPr>
              <a:spLocks noChangeArrowheads="1"/>
            </p:cNvSpPr>
            <p:nvPr/>
          </p:nvSpPr>
          <p:spPr bwMode="auto">
            <a:xfrm>
              <a:off x="660" y="2743"/>
              <a:ext cx="58" cy="58"/>
            </a:xfrm>
            <a:prstGeom prst="ellipse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pPr>
                <a:spcBef>
                  <a:spcPct val="50000"/>
                </a:spcBef>
              </a:pPr>
              <a:endParaRPr 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76897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765705" y="139455"/>
            <a:ext cx="7467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en-US" sz="3200" b="1" dirty="0" smtClean="0"/>
              <a:t>Recommended Knockdown Factors for Unstiffened Shells</a:t>
            </a:r>
            <a:endParaRPr lang="en-US" sz="2000" b="1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98345" y="1777997"/>
            <a:ext cx="7796541" cy="4375026"/>
            <a:chOff x="95246" y="1952800"/>
            <a:chExt cx="4972875" cy="2790526"/>
          </a:xfrm>
        </p:grpSpPr>
        <p:pic>
          <p:nvPicPr>
            <p:cNvPr id="87" name="Picture 77" descr="four.jpg                                                       00004871944 Turbo HD                   ABA78158:"/>
            <p:cNvPicPr>
              <a:picLocks noChangeAspect="1" noChangeArrowheads="1"/>
            </p:cNvPicPr>
            <p:nvPr/>
          </p:nvPicPr>
          <p:blipFill>
            <a:blip r:embed="rId3" cstate="print"/>
            <a:srcRect l="5659" t="11902" r="30186" b="13344"/>
            <a:stretch>
              <a:fillRect/>
            </a:stretch>
          </p:blipFill>
          <p:spPr bwMode="auto">
            <a:xfrm>
              <a:off x="660810" y="2010606"/>
              <a:ext cx="3233717" cy="2663061"/>
            </a:xfrm>
            <a:prstGeom prst="rect">
              <a:avLst/>
            </a:prstGeom>
            <a:noFill/>
          </p:spPr>
        </p:pic>
        <p:sp>
          <p:nvSpPr>
            <p:cNvPr id="113" name="Rectangle 112"/>
            <p:cNvSpPr/>
            <p:nvPr/>
          </p:nvSpPr>
          <p:spPr bwMode="auto">
            <a:xfrm>
              <a:off x="918161" y="2324034"/>
              <a:ext cx="2911231" cy="2084103"/>
            </a:xfrm>
            <a:prstGeom prst="rect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0" charset="-128"/>
              </a:endParaRPr>
            </a:p>
          </p:txBody>
        </p:sp>
        <p:sp>
          <p:nvSpPr>
            <p:cNvPr id="25603" name="Line 3"/>
            <p:cNvSpPr>
              <a:spLocks noChangeShapeType="1"/>
            </p:cNvSpPr>
            <p:nvPr/>
          </p:nvSpPr>
          <p:spPr bwMode="auto">
            <a:xfrm flipH="1">
              <a:off x="4910565" y="2502605"/>
              <a:ext cx="9525" cy="1720850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88" name="Line 82"/>
            <p:cNvSpPr>
              <a:spLocks noChangeShapeType="1"/>
            </p:cNvSpPr>
            <p:nvPr/>
          </p:nvSpPr>
          <p:spPr bwMode="auto">
            <a:xfrm flipV="1">
              <a:off x="927151" y="2313004"/>
              <a:ext cx="2934813" cy="815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 wrap="squar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94" name="Line 84"/>
            <p:cNvSpPr>
              <a:spLocks noChangeShapeType="1"/>
            </p:cNvSpPr>
            <p:nvPr/>
          </p:nvSpPr>
          <p:spPr bwMode="auto">
            <a:xfrm flipH="1">
              <a:off x="3714185" y="2155043"/>
              <a:ext cx="304800" cy="14763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95" name="Line 85"/>
            <p:cNvSpPr>
              <a:spLocks noChangeShapeType="1"/>
            </p:cNvSpPr>
            <p:nvPr/>
          </p:nvSpPr>
          <p:spPr bwMode="auto">
            <a:xfrm flipH="1">
              <a:off x="3647037" y="3498848"/>
              <a:ext cx="404996" cy="4835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sm" len="med"/>
            </a:ln>
          </p:spPr>
          <p:txBody>
            <a:bodyPr wrap="squar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96" name="Text Box 89"/>
            <p:cNvSpPr txBox="1">
              <a:spLocks noChangeArrowheads="1"/>
            </p:cNvSpPr>
            <p:nvPr/>
          </p:nvSpPr>
          <p:spPr bwMode="auto">
            <a:xfrm>
              <a:off x="3561818" y="3034433"/>
              <a:ext cx="1506303" cy="48553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>
                <a:lnSpc>
                  <a:spcPct val="90000"/>
                </a:lnSpc>
                <a:spcBef>
                  <a:spcPct val="50000"/>
                </a:spcBef>
              </a:pPr>
              <a:r>
                <a:rPr lang="en-US" sz="1600" b="1" dirty="0" smtClean="0"/>
                <a:t>Knockdown Factor –A lower </a:t>
              </a:r>
              <a:r>
                <a:rPr lang="en-US" sz="1600" b="1" dirty="0"/>
                <a:t>bound design recommendation</a:t>
              </a:r>
            </a:p>
          </p:txBody>
        </p:sp>
        <p:sp>
          <p:nvSpPr>
            <p:cNvPr id="97" name="Text Box 94"/>
            <p:cNvSpPr txBox="1">
              <a:spLocks noChangeArrowheads="1"/>
            </p:cNvSpPr>
            <p:nvPr/>
          </p:nvSpPr>
          <p:spPr bwMode="auto">
            <a:xfrm>
              <a:off x="95246" y="2183901"/>
              <a:ext cx="514269" cy="492236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600" b="1" dirty="0" err="1"/>
                <a:t>P</a:t>
              </a:r>
              <a:r>
                <a:rPr lang="en-US" sz="1600" b="1" baseline="-25000" dirty="0" err="1"/>
                <a:t>test</a:t>
              </a:r>
              <a:endParaRPr lang="en-US" sz="1600" b="1" dirty="0"/>
            </a:p>
            <a:p>
              <a:pPr algn="ctr">
                <a:spcBef>
                  <a:spcPct val="50000"/>
                </a:spcBef>
              </a:pPr>
              <a:r>
                <a:rPr lang="en-US" sz="1600" b="1" dirty="0" err="1"/>
                <a:t>P</a:t>
              </a:r>
              <a:r>
                <a:rPr lang="en-US" sz="1600" b="1" baseline="-25000" dirty="0" err="1"/>
                <a:t>theory</a:t>
              </a:r>
              <a:endParaRPr lang="en-US" sz="1600" b="1" dirty="0"/>
            </a:p>
          </p:txBody>
        </p:sp>
        <p:sp>
          <p:nvSpPr>
            <p:cNvPr id="98" name="Line 95"/>
            <p:cNvSpPr>
              <a:spLocks noChangeShapeType="1"/>
            </p:cNvSpPr>
            <p:nvPr/>
          </p:nvSpPr>
          <p:spPr bwMode="auto">
            <a:xfrm>
              <a:off x="131799" y="2459861"/>
              <a:ext cx="391576" cy="189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squar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99" name="Text Box 83"/>
            <p:cNvSpPr txBox="1">
              <a:spLocks noChangeArrowheads="1"/>
            </p:cNvSpPr>
            <p:nvPr/>
          </p:nvSpPr>
          <p:spPr bwMode="auto">
            <a:xfrm>
              <a:off x="3989595" y="1974742"/>
              <a:ext cx="602417" cy="34419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>
                <a:lnSpc>
                  <a:spcPct val="90000"/>
                </a:lnSpc>
                <a:spcBef>
                  <a:spcPct val="50000"/>
                </a:spcBef>
              </a:pPr>
              <a:r>
                <a:rPr lang="en-US" sz="1600" b="1" dirty="0"/>
                <a:t>Linear Theory</a:t>
              </a:r>
              <a:endParaRPr lang="en-US" sz="3200" b="1" dirty="0"/>
            </a:p>
          </p:txBody>
        </p:sp>
        <p:sp>
          <p:nvSpPr>
            <p:cNvPr id="100" name="Rectangle 99"/>
            <p:cNvSpPr/>
            <p:nvPr/>
          </p:nvSpPr>
          <p:spPr bwMode="auto">
            <a:xfrm>
              <a:off x="670678" y="1952800"/>
              <a:ext cx="521025" cy="312616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0" charset="-128"/>
              </a:endParaRPr>
            </a:p>
          </p:txBody>
        </p:sp>
        <p:sp>
          <p:nvSpPr>
            <p:cNvPr id="101" name="Text Box 87"/>
            <p:cNvSpPr txBox="1">
              <a:spLocks noChangeArrowheads="1"/>
            </p:cNvSpPr>
            <p:nvPr/>
          </p:nvSpPr>
          <p:spPr bwMode="auto">
            <a:xfrm>
              <a:off x="863364" y="4527386"/>
              <a:ext cx="2894393" cy="21594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 algn="ctr" eaLnBrk="0" hangingPunct="0"/>
              <a:r>
                <a:rPr lang="en-US" sz="1600" b="1" dirty="0"/>
                <a:t>R</a:t>
              </a:r>
              <a:r>
                <a:rPr lang="en-US" sz="1600" b="1" dirty="0" smtClean="0"/>
                <a:t>/t, Radius to thickness ratio</a:t>
              </a:r>
              <a:endParaRPr lang="en-US" sz="1050" b="1" dirty="0"/>
            </a:p>
          </p:txBody>
        </p:sp>
        <p:sp>
          <p:nvSpPr>
            <p:cNvPr id="110" name="Text Box 91"/>
            <p:cNvSpPr txBox="1">
              <a:spLocks noChangeArrowheads="1"/>
            </p:cNvSpPr>
            <p:nvPr/>
          </p:nvSpPr>
          <p:spPr bwMode="auto">
            <a:xfrm>
              <a:off x="589720" y="2215268"/>
              <a:ext cx="301958" cy="214016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 dirty="0"/>
                <a:t>1.0</a:t>
              </a:r>
            </a:p>
          </p:txBody>
        </p:sp>
        <p:sp>
          <p:nvSpPr>
            <p:cNvPr id="111" name="Text Box 91"/>
            <p:cNvSpPr txBox="1">
              <a:spLocks noChangeArrowheads="1"/>
            </p:cNvSpPr>
            <p:nvPr/>
          </p:nvSpPr>
          <p:spPr bwMode="auto">
            <a:xfrm>
              <a:off x="585813" y="3255182"/>
              <a:ext cx="301958" cy="214016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 dirty="0" smtClean="0"/>
                <a:t>0.5</a:t>
              </a:r>
              <a:endParaRPr lang="en-US" sz="1400" b="1" dirty="0"/>
            </a:p>
          </p:txBody>
        </p:sp>
        <p:sp>
          <p:nvSpPr>
            <p:cNvPr id="112" name="Text Box 91"/>
            <p:cNvSpPr txBox="1">
              <a:spLocks noChangeArrowheads="1"/>
            </p:cNvSpPr>
            <p:nvPr/>
          </p:nvSpPr>
          <p:spPr bwMode="auto">
            <a:xfrm>
              <a:off x="581905" y="4301616"/>
              <a:ext cx="301958" cy="214016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 dirty="0" smtClean="0"/>
                <a:t>0.0</a:t>
              </a:r>
              <a:endParaRPr lang="en-US" sz="1400" b="1" dirty="0"/>
            </a:p>
          </p:txBody>
        </p:sp>
      </p:grpSp>
      <p:sp>
        <p:nvSpPr>
          <p:cNvPr id="9" name="Rectangle 8"/>
          <p:cNvSpPr/>
          <p:nvPr/>
        </p:nvSpPr>
        <p:spPr bwMode="auto">
          <a:xfrm>
            <a:off x="2467588" y="4964988"/>
            <a:ext cx="2551295" cy="479016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80" charset="-128"/>
            </a:endParaRPr>
          </a:p>
        </p:txBody>
      </p:sp>
      <p:pic>
        <p:nvPicPr>
          <p:cNvPr id="93" name="Picture 92"/>
          <p:cNvPicPr>
            <a:picLocks noChangeAspect="1"/>
          </p:cNvPicPr>
          <p:nvPr/>
        </p:nvPicPr>
        <p:blipFill rotWithShape="1">
          <a:blip r:embed="rId4" cstate="print"/>
          <a:srcRect l="1" t="1" r="73571" b="-4702"/>
          <a:stretch/>
        </p:blipFill>
        <p:spPr>
          <a:xfrm>
            <a:off x="2617547" y="5071188"/>
            <a:ext cx="2251376" cy="2666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/>
          <a:srcRect r="76688"/>
          <a:stretch/>
        </p:blipFill>
        <p:spPr>
          <a:xfrm>
            <a:off x="6622802" y="5496331"/>
            <a:ext cx="1974978" cy="1049923"/>
          </a:xfrm>
          <a:prstGeom prst="rect">
            <a:avLst/>
          </a:prstGeom>
        </p:spPr>
      </p:pic>
      <p:sp>
        <p:nvSpPr>
          <p:cNvPr id="102" name="TextBox 101"/>
          <p:cNvSpPr txBox="1"/>
          <p:nvPr/>
        </p:nvSpPr>
        <p:spPr>
          <a:xfrm>
            <a:off x="2536463" y="1230374"/>
            <a:ext cx="3781159" cy="646331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marL="0" lvl="1"/>
            <a:r>
              <a:rPr lang="en-US" sz="1800" b="1" dirty="0" smtClean="0"/>
              <a:t>Buckling of Thin-Walled Cylinders, NASA SP-8007, </a:t>
            </a:r>
            <a:r>
              <a:rPr lang="en-US" sz="1800" b="1" dirty="0" smtClean="0">
                <a:solidFill>
                  <a:srgbClr val="0000FF"/>
                </a:solidFill>
                <a:latin typeface="Arial Black" charset="0"/>
              </a:rPr>
              <a:t>1968</a:t>
            </a:r>
            <a:endParaRPr 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637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765705" y="139455"/>
            <a:ext cx="7467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en-US" sz="3200" b="1" dirty="0" smtClean="0"/>
              <a:t>Recommended Knockdown Factors for </a:t>
            </a:r>
            <a:r>
              <a:rPr lang="en-US" sz="3200" b="1" dirty="0"/>
              <a:t>S</a:t>
            </a:r>
            <a:r>
              <a:rPr lang="en-US" sz="3200" b="1" dirty="0" smtClean="0"/>
              <a:t>tiffened Shells</a:t>
            </a:r>
            <a:endParaRPr lang="en-US" sz="2000" b="1" dirty="0"/>
          </a:p>
        </p:txBody>
      </p:sp>
      <p:grpSp>
        <p:nvGrpSpPr>
          <p:cNvPr id="3" name="Group 85"/>
          <p:cNvGrpSpPr/>
          <p:nvPr/>
        </p:nvGrpSpPr>
        <p:grpSpPr>
          <a:xfrm>
            <a:off x="1622965" y="3946345"/>
            <a:ext cx="4836435" cy="2769599"/>
            <a:chOff x="3449192" y="4166976"/>
            <a:chExt cx="4483551" cy="2519229"/>
          </a:xfrm>
        </p:grpSpPr>
        <p:grpSp>
          <p:nvGrpSpPr>
            <p:cNvPr id="4" name="Group 93"/>
            <p:cNvGrpSpPr>
              <a:grpSpLocks/>
            </p:cNvGrpSpPr>
            <p:nvPr/>
          </p:nvGrpSpPr>
          <p:grpSpPr bwMode="auto">
            <a:xfrm>
              <a:off x="3805240" y="4204942"/>
              <a:ext cx="4127503" cy="2481263"/>
              <a:chOff x="2358" y="2614"/>
              <a:chExt cx="2600" cy="1563"/>
            </a:xfrm>
          </p:grpSpPr>
          <p:grpSp>
            <p:nvGrpSpPr>
              <p:cNvPr id="5" name="Group 24"/>
              <p:cNvGrpSpPr>
                <a:grpSpLocks/>
              </p:cNvGrpSpPr>
              <p:nvPr/>
            </p:nvGrpSpPr>
            <p:grpSpPr bwMode="auto">
              <a:xfrm>
                <a:off x="2710" y="2614"/>
                <a:ext cx="2248" cy="1382"/>
                <a:chOff x="3056" y="2570"/>
                <a:chExt cx="2315" cy="1405"/>
              </a:xfrm>
            </p:grpSpPr>
            <p:grpSp>
              <p:nvGrpSpPr>
                <p:cNvPr id="6" name="Group 25"/>
                <p:cNvGrpSpPr>
                  <a:grpSpLocks noChangeAspect="1"/>
                </p:cNvGrpSpPr>
                <p:nvPr/>
              </p:nvGrpSpPr>
              <p:grpSpPr bwMode="auto">
                <a:xfrm>
                  <a:off x="3056" y="2570"/>
                  <a:ext cx="2315" cy="1405"/>
                  <a:chOff x="865" y="960"/>
                  <a:chExt cx="4416" cy="2680"/>
                </a:xfrm>
              </p:grpSpPr>
              <p:pic>
                <p:nvPicPr>
                  <p:cNvPr id="25626" name="Picture 26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 l="8968" b="22586"/>
                  <a:stretch>
                    <a:fillRect/>
                  </a:stretch>
                </p:blipFill>
                <p:spPr bwMode="auto">
                  <a:xfrm>
                    <a:off x="865" y="960"/>
                    <a:ext cx="4416" cy="268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25627" name="Rectangle 2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273" y="3395"/>
                    <a:ext cx="268" cy="60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28" name="Rectangle 2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671" y="3451"/>
                    <a:ext cx="268" cy="60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29" name="Rectangle 2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253" y="2672"/>
                    <a:ext cx="637" cy="815"/>
                  </a:xfrm>
                  <a:prstGeom prst="rect">
                    <a:avLst/>
                  </a:prstGeom>
                  <a:noFill/>
                  <a:ln w="1270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30" name="Oval 3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400" y="3298"/>
                    <a:ext cx="45" cy="45"/>
                  </a:xfrm>
                  <a:prstGeom prst="ellipse">
                    <a:avLst/>
                  </a:prstGeom>
                  <a:solidFill>
                    <a:srgbClr val="00CC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31" name="Oval 3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226" y="1490"/>
                    <a:ext cx="45" cy="45"/>
                  </a:xfrm>
                  <a:prstGeom prst="ellipse">
                    <a:avLst/>
                  </a:prstGeom>
                  <a:solidFill>
                    <a:srgbClr val="00CC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32" name="Oval 3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238" y="1578"/>
                    <a:ext cx="45" cy="45"/>
                  </a:xfrm>
                  <a:prstGeom prst="ellipse">
                    <a:avLst/>
                  </a:prstGeom>
                  <a:solidFill>
                    <a:srgbClr val="00CC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33" name="Oval 3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318" y="1490"/>
                    <a:ext cx="45" cy="45"/>
                  </a:xfrm>
                  <a:prstGeom prst="ellipse">
                    <a:avLst/>
                  </a:prstGeom>
                  <a:solidFill>
                    <a:srgbClr val="00CC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34" name="Oval 3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338" y="1466"/>
                    <a:ext cx="45" cy="45"/>
                  </a:xfrm>
                  <a:prstGeom prst="ellipse">
                    <a:avLst/>
                  </a:prstGeom>
                  <a:solidFill>
                    <a:srgbClr val="00CC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35" name="Oval 3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202" y="1418"/>
                    <a:ext cx="45" cy="45"/>
                  </a:xfrm>
                  <a:prstGeom prst="ellipse">
                    <a:avLst/>
                  </a:prstGeom>
                  <a:solidFill>
                    <a:srgbClr val="00CC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36" name="Oval 3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262" y="1422"/>
                    <a:ext cx="45" cy="45"/>
                  </a:xfrm>
                  <a:prstGeom prst="ellipse">
                    <a:avLst/>
                  </a:prstGeom>
                  <a:solidFill>
                    <a:srgbClr val="00CC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37" name="AutoShape 37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164" y="2048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38" name="Oval 3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400" y="3209"/>
                    <a:ext cx="45" cy="45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39" name="Oval 3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274" y="1935"/>
                    <a:ext cx="45" cy="45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40" name="Oval 4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275" y="1886"/>
                    <a:ext cx="45" cy="45"/>
                  </a:xfrm>
                  <a:prstGeom prst="ellipse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41" name="Rectangle 4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400" y="2942"/>
                    <a:ext cx="43" cy="45"/>
                  </a:xfrm>
                  <a:prstGeom prst="rect">
                    <a:avLst/>
                  </a:prstGeom>
                  <a:solidFill>
                    <a:srgbClr val="00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42" name="Rectangle 4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20" y="1954"/>
                    <a:ext cx="43" cy="45"/>
                  </a:xfrm>
                  <a:prstGeom prst="rect">
                    <a:avLst/>
                  </a:prstGeom>
                  <a:solidFill>
                    <a:srgbClr val="00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43" name="Rectangle 4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280" y="1998"/>
                    <a:ext cx="43" cy="45"/>
                  </a:xfrm>
                  <a:prstGeom prst="rect">
                    <a:avLst/>
                  </a:prstGeom>
                  <a:solidFill>
                    <a:srgbClr val="00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44" name="Rectangle 4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320" y="1802"/>
                    <a:ext cx="43" cy="45"/>
                  </a:xfrm>
                  <a:prstGeom prst="rect">
                    <a:avLst/>
                  </a:prstGeom>
                  <a:solidFill>
                    <a:srgbClr val="00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45" name="Rectangle 4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952" y="1582"/>
                    <a:ext cx="43" cy="45"/>
                  </a:xfrm>
                  <a:prstGeom prst="rect">
                    <a:avLst/>
                  </a:prstGeom>
                  <a:solidFill>
                    <a:srgbClr val="00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46" name="Rectangle 4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676" y="1614"/>
                    <a:ext cx="43" cy="45"/>
                  </a:xfrm>
                  <a:prstGeom prst="rect">
                    <a:avLst/>
                  </a:prstGeom>
                  <a:solidFill>
                    <a:srgbClr val="00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47" name="Rectangle 4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476" y="1562"/>
                    <a:ext cx="43" cy="45"/>
                  </a:xfrm>
                  <a:prstGeom prst="rect">
                    <a:avLst/>
                  </a:prstGeom>
                  <a:solidFill>
                    <a:srgbClr val="00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48" name="Rectangle 4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304" y="1746"/>
                    <a:ext cx="43" cy="45"/>
                  </a:xfrm>
                  <a:prstGeom prst="rect">
                    <a:avLst/>
                  </a:prstGeom>
                  <a:solidFill>
                    <a:srgbClr val="00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49" name="Rectangle 49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224" y="1450"/>
                    <a:ext cx="43" cy="45"/>
                  </a:xfrm>
                  <a:prstGeom prst="rect">
                    <a:avLst/>
                  </a:prstGeom>
                  <a:solidFill>
                    <a:srgbClr val="00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50" name="Rectangle 5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476" y="1414"/>
                    <a:ext cx="43" cy="45"/>
                  </a:xfrm>
                  <a:prstGeom prst="rect">
                    <a:avLst/>
                  </a:prstGeom>
                  <a:solidFill>
                    <a:srgbClr val="00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51" name="Rectangle 5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284" y="1290"/>
                    <a:ext cx="43" cy="45"/>
                  </a:xfrm>
                  <a:prstGeom prst="rect">
                    <a:avLst/>
                  </a:prstGeom>
                  <a:solidFill>
                    <a:srgbClr val="00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52" name="AutoShape 5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068" y="1528"/>
                    <a:ext cx="44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99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53" name="AutoShape 5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064" y="1372"/>
                    <a:ext cx="44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99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54" name="AutoShape 5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004" y="1232"/>
                    <a:ext cx="44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99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55" name="AutoShape 5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000" y="1200"/>
                    <a:ext cx="44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99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56" name="AutoShape 56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020" y="1172"/>
                    <a:ext cx="44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99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57" name="AutoShape 57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400" y="3032"/>
                    <a:ext cx="44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99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58" name="Oval 5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2870" y="1094"/>
                    <a:ext cx="45" cy="45"/>
                  </a:xfrm>
                  <a:prstGeom prst="ellipse">
                    <a:avLst/>
                  </a:prstGeom>
                  <a:solidFill>
                    <a:srgbClr val="00CC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59" name="AutoShape 59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2980" y="1712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60" name="AutoShape 60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2832" y="1684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61" name="AutoShape 61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012" y="1568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62" name="AutoShape 62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156" y="1552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63" name="AutoShape 63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2956" y="1460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64" name="AutoShape 64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168" y="1384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65" name="AutoShape 65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104" y="1312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66" name="AutoShape 66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176" y="1276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67" name="AutoShape 67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2992" y="1240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68" name="AutoShape 68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052" y="1124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69" name="AutoShape 69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2004" y="1372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70" name="AutoShape 70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1400" y="2856"/>
                    <a:ext cx="48" cy="4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FFFF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71" name="AutoShape 71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180" y="1184"/>
                    <a:ext cx="56" cy="60"/>
                  </a:xfrm>
                  <a:prstGeom prst="diamond">
                    <a:avLst/>
                  </a:prstGeom>
                  <a:solidFill>
                    <a:srgbClr val="0000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72" name="AutoShape 72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228" y="1328"/>
                    <a:ext cx="56" cy="60"/>
                  </a:xfrm>
                  <a:prstGeom prst="diamond">
                    <a:avLst/>
                  </a:prstGeom>
                  <a:solidFill>
                    <a:srgbClr val="0000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73" name="AutoShape 7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224" y="1380"/>
                    <a:ext cx="56" cy="60"/>
                  </a:xfrm>
                  <a:prstGeom prst="diamond">
                    <a:avLst/>
                  </a:prstGeom>
                  <a:solidFill>
                    <a:srgbClr val="0000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74" name="AutoShape 74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232" y="1516"/>
                    <a:ext cx="56" cy="60"/>
                  </a:xfrm>
                  <a:prstGeom prst="diamond">
                    <a:avLst/>
                  </a:prstGeom>
                  <a:solidFill>
                    <a:srgbClr val="0000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  <p:sp>
                <p:nvSpPr>
                  <p:cNvPr id="25675" name="AutoShape 7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400" y="3120"/>
                    <a:ext cx="56" cy="60"/>
                  </a:xfrm>
                  <a:prstGeom prst="diamond">
                    <a:avLst/>
                  </a:prstGeom>
                  <a:solidFill>
                    <a:srgbClr val="000000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>
                    <a:prstTxWarp prst="textNoShape">
                      <a:avLst/>
                    </a:prstTxWarp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en-US" sz="2800"/>
                  </a:p>
                </p:txBody>
              </p:sp>
            </p:grpSp>
            <p:sp>
              <p:nvSpPr>
                <p:cNvPr id="25623" name="Line 76"/>
                <p:cNvSpPr>
                  <a:spLocks noChangeShapeType="1"/>
                </p:cNvSpPr>
                <p:nvPr/>
              </p:nvSpPr>
              <p:spPr bwMode="auto">
                <a:xfrm flipV="1">
                  <a:off x="3070" y="3960"/>
                  <a:ext cx="2235" cy="5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2800"/>
                </a:p>
              </p:txBody>
            </p:sp>
            <p:sp>
              <p:nvSpPr>
                <p:cNvPr id="25624" name="Line 77"/>
                <p:cNvSpPr>
                  <a:spLocks noChangeShapeType="1"/>
                </p:cNvSpPr>
                <p:nvPr/>
              </p:nvSpPr>
              <p:spPr bwMode="auto">
                <a:xfrm flipH="1" flipV="1">
                  <a:off x="3066" y="2611"/>
                  <a:ext cx="10" cy="136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2800"/>
                </a:p>
              </p:txBody>
            </p:sp>
            <p:sp>
              <p:nvSpPr>
                <p:cNvPr id="25625" name="Line 78"/>
                <p:cNvSpPr>
                  <a:spLocks noChangeShapeType="1"/>
                </p:cNvSpPr>
                <p:nvPr/>
              </p:nvSpPr>
              <p:spPr bwMode="auto">
                <a:xfrm flipV="1">
                  <a:off x="3071" y="3161"/>
                  <a:ext cx="2235" cy="5"/>
                </a:xfrm>
                <a:prstGeom prst="line">
                  <a:avLst/>
                </a:prstGeom>
                <a:noFill/>
                <a:ln w="19050">
                  <a:solidFill>
                    <a:srgbClr val="0000FF"/>
                  </a:solidFill>
                  <a:prstDash val="sysDot"/>
                  <a:round/>
                  <a:headEnd/>
                  <a:tailEnd/>
                </a:ln>
              </p:spPr>
              <p:txBody>
                <a:bodyPr wrap="none" anchor="ctr">
                  <a:prstTxWarp prst="textNoShape">
                    <a:avLst/>
                  </a:prstTxWarp>
                </a:bodyPr>
                <a:lstStyle/>
                <a:p>
                  <a:endParaRPr lang="en-US" sz="2800"/>
                </a:p>
              </p:txBody>
            </p:sp>
          </p:grpSp>
          <p:sp>
            <p:nvSpPr>
              <p:cNvPr id="25611" name="Line 80"/>
              <p:cNvSpPr>
                <a:spLocks noChangeShapeType="1"/>
              </p:cNvSpPr>
              <p:nvPr/>
            </p:nvSpPr>
            <p:spPr bwMode="auto">
              <a:xfrm flipV="1">
                <a:off x="2721" y="2643"/>
                <a:ext cx="2162" cy="1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  <a:spAutoFit/>
              </a:bodyPr>
              <a:lstStyle/>
              <a:p>
                <a:endParaRPr lang="en-US" sz="2800"/>
              </a:p>
            </p:txBody>
          </p:sp>
          <p:sp>
            <p:nvSpPr>
              <p:cNvPr id="25612" name="Line 81"/>
              <p:cNvSpPr>
                <a:spLocks noChangeShapeType="1"/>
              </p:cNvSpPr>
              <p:nvPr/>
            </p:nvSpPr>
            <p:spPr bwMode="auto">
              <a:xfrm>
                <a:off x="4886" y="2647"/>
                <a:ext cx="3" cy="133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  <a:spAutoFit/>
              </a:bodyPr>
              <a:lstStyle/>
              <a:p>
                <a:endParaRPr lang="en-US" sz="2800"/>
              </a:p>
            </p:txBody>
          </p:sp>
          <p:sp>
            <p:nvSpPr>
              <p:cNvPr id="25613" name="Line 82"/>
              <p:cNvSpPr>
                <a:spLocks noChangeShapeType="1"/>
              </p:cNvSpPr>
              <p:nvPr/>
            </p:nvSpPr>
            <p:spPr bwMode="auto">
              <a:xfrm flipV="1">
                <a:off x="2727" y="2764"/>
                <a:ext cx="2159" cy="6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prstDash val="sysDot"/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  <a:spAutoFit/>
              </a:bodyPr>
              <a:lstStyle/>
              <a:p>
                <a:endParaRPr lang="en-US" sz="2800"/>
              </a:p>
            </p:txBody>
          </p:sp>
          <p:sp>
            <p:nvSpPr>
              <p:cNvPr id="25617" name="Text Box 86"/>
              <p:cNvSpPr txBox="1">
                <a:spLocks noChangeArrowheads="1"/>
              </p:cNvSpPr>
              <p:nvPr/>
            </p:nvSpPr>
            <p:spPr bwMode="auto">
              <a:xfrm rot="16200000">
                <a:off x="2320" y="3800"/>
                <a:ext cx="188" cy="5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eaVert" wrap="none">
                <a:prstTxWarp prst="textNoShape">
                  <a:avLst/>
                </a:prstTxWarp>
                <a:spAutoFit/>
              </a:bodyPr>
              <a:lstStyle/>
              <a:p>
                <a:pPr eaLnBrk="0" hangingPunct="0"/>
                <a:endParaRPr lang="en-US" sz="1400" b="1" baseline="30000"/>
              </a:p>
            </p:txBody>
          </p:sp>
          <p:sp>
            <p:nvSpPr>
              <p:cNvPr id="25618" name="Text Box 87"/>
              <p:cNvSpPr txBox="1">
                <a:spLocks noChangeArrowheads="1"/>
              </p:cNvSpPr>
              <p:nvPr/>
            </p:nvSpPr>
            <p:spPr bwMode="auto">
              <a:xfrm>
                <a:off x="2713" y="4001"/>
                <a:ext cx="2199" cy="176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prstTxWarp prst="textNoShape">
                  <a:avLst/>
                </a:prstTxWarp>
                <a:spAutoFit/>
              </a:bodyPr>
              <a:lstStyle/>
              <a:p>
                <a:pPr eaLnBrk="0" hangingPunct="0"/>
                <a:r>
                  <a:rPr lang="en-US" sz="1400" b="1" dirty="0"/>
                  <a:t>R</a:t>
                </a:r>
                <a:r>
                  <a:rPr lang="en-US" sz="1400" b="1" dirty="0" smtClean="0"/>
                  <a:t>/</a:t>
                </a:r>
                <a:r>
                  <a:rPr lang="en-US" sz="1400" b="1" dirty="0" smtClean="0">
                    <a:latin typeface="Symbol" charset="2"/>
                    <a:sym typeface="Symbol" charset="2"/>
                  </a:rPr>
                  <a:t></a:t>
                </a:r>
                <a:r>
                  <a:rPr lang="en-US" sz="1400" b="1" dirty="0"/>
                  <a:t>, </a:t>
                </a:r>
                <a:r>
                  <a:rPr lang="en-US" sz="1400" b="1" dirty="0" err="1"/>
                  <a:t>Nondimensional</a:t>
                </a:r>
                <a:r>
                  <a:rPr lang="en-US" sz="1400" b="1" dirty="0"/>
                  <a:t> geometry parameter</a:t>
                </a:r>
                <a:endParaRPr lang="en-US" sz="1000" b="1" dirty="0"/>
              </a:p>
            </p:txBody>
          </p:sp>
          <p:sp>
            <p:nvSpPr>
              <p:cNvPr id="25620" name="Text Box 90"/>
              <p:cNvSpPr txBox="1">
                <a:spLocks noChangeArrowheads="1"/>
              </p:cNvSpPr>
              <p:nvPr/>
            </p:nvSpPr>
            <p:spPr bwMode="auto">
              <a:xfrm>
                <a:off x="2358" y="3113"/>
                <a:ext cx="353" cy="176"/>
              </a:xfrm>
              <a:prstGeom prst="rect">
                <a:avLst/>
              </a:prstGeom>
              <a:solidFill>
                <a:srgbClr val="FFFF00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 dirty="0">
                    <a:solidFill>
                      <a:srgbClr val="0000FF"/>
                    </a:solidFill>
                    <a:latin typeface="Arial Black"/>
                    <a:cs typeface="Arial Black"/>
                  </a:rPr>
                  <a:t>0.65</a:t>
                </a:r>
              </a:p>
            </p:txBody>
          </p:sp>
          <p:sp>
            <p:nvSpPr>
              <p:cNvPr id="25621" name="Text Box 91"/>
              <p:cNvSpPr txBox="1">
                <a:spLocks noChangeArrowheads="1"/>
              </p:cNvSpPr>
              <p:nvPr/>
            </p:nvSpPr>
            <p:spPr bwMode="auto">
              <a:xfrm>
                <a:off x="2469" y="2688"/>
                <a:ext cx="254" cy="17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>
                <a:prstTxWarp prst="textNoShape">
                  <a:avLst/>
                </a:prstTxWarp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 dirty="0"/>
                  <a:t>1.0</a:t>
                </a:r>
              </a:p>
            </p:txBody>
          </p:sp>
        </p:grpSp>
        <p:sp>
          <p:nvSpPr>
            <p:cNvPr id="25607" name="Text Box 94"/>
            <p:cNvSpPr txBox="1">
              <a:spLocks noChangeArrowheads="1"/>
            </p:cNvSpPr>
            <p:nvPr/>
          </p:nvSpPr>
          <p:spPr bwMode="auto">
            <a:xfrm>
              <a:off x="3449192" y="4166976"/>
              <a:ext cx="622949" cy="57390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b="1" dirty="0" err="1"/>
                <a:t>P</a:t>
              </a:r>
              <a:r>
                <a:rPr lang="en-US" sz="1400" b="1" baseline="-25000" dirty="0" err="1"/>
                <a:t>test</a:t>
              </a:r>
              <a:endParaRPr lang="en-US" sz="1400" b="1" dirty="0"/>
            </a:p>
            <a:p>
              <a:pPr algn="ctr">
                <a:spcBef>
                  <a:spcPct val="50000"/>
                </a:spcBef>
              </a:pPr>
              <a:r>
                <a:rPr lang="en-US" sz="1400" b="1" dirty="0" err="1"/>
                <a:t>P</a:t>
              </a:r>
              <a:r>
                <a:rPr lang="en-US" sz="1400" b="1" baseline="-25000" dirty="0" err="1"/>
                <a:t>theory</a:t>
              </a:r>
              <a:endParaRPr lang="en-US" sz="1400" b="1" dirty="0"/>
            </a:p>
          </p:txBody>
        </p:sp>
        <p:sp>
          <p:nvSpPr>
            <p:cNvPr id="25608" name="Line 95"/>
            <p:cNvSpPr>
              <a:spLocks noChangeShapeType="1"/>
            </p:cNvSpPr>
            <p:nvPr/>
          </p:nvSpPr>
          <p:spPr bwMode="auto">
            <a:xfrm>
              <a:off x="3546598" y="4475157"/>
              <a:ext cx="391576" cy="189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square" anchor="ctr">
              <a:prstTxWarp prst="textNoShape">
                <a:avLst/>
              </a:prstTxWarp>
              <a:spAutoFit/>
            </a:bodyPr>
            <a:lstStyle/>
            <a:p>
              <a:endParaRPr lang="en-US" sz="2800"/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402820" y="1227528"/>
            <a:ext cx="6468409" cy="36933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marL="0" lvl="1"/>
            <a:r>
              <a:rPr lang="en-US" sz="1800" b="1" dirty="0" smtClean="0"/>
              <a:t>Buckling of Thin-Walled Cylinders, NASA SP-8007, </a:t>
            </a:r>
            <a:r>
              <a:rPr lang="en-US" sz="1800" b="1" dirty="0" smtClean="0">
                <a:solidFill>
                  <a:srgbClr val="0000FF"/>
                </a:solidFill>
                <a:latin typeface="Arial Black" charset="0"/>
              </a:rPr>
              <a:t>1968</a:t>
            </a:r>
            <a:endParaRPr lang="en-US" sz="3200" b="1" dirty="0">
              <a:solidFill>
                <a:srgbClr val="0000FF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389369" y="3244547"/>
            <a:ext cx="6101935" cy="36933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Test data for stiffened shells, NASA TN D-5561, </a:t>
            </a:r>
            <a:r>
              <a:rPr lang="en-US" sz="1800" b="1" dirty="0" smtClean="0">
                <a:solidFill>
                  <a:srgbClr val="0000FF"/>
                </a:solidFill>
                <a:latin typeface="Arial Black" charset="0"/>
              </a:rPr>
              <a:t>1969</a:t>
            </a:r>
          </a:p>
        </p:txBody>
      </p:sp>
      <p:sp>
        <p:nvSpPr>
          <p:cNvPr id="94" name="Line 84"/>
          <p:cNvSpPr>
            <a:spLocks noChangeShapeType="1"/>
          </p:cNvSpPr>
          <p:nvPr/>
        </p:nvSpPr>
        <p:spPr bwMode="auto">
          <a:xfrm flipH="1">
            <a:off x="6358682" y="4037685"/>
            <a:ext cx="476137" cy="1954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sm" len="med"/>
          </a:ln>
        </p:spPr>
        <p:txBody>
          <a:bodyPr wrap="square" anchor="ctr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5" name="Line 85"/>
          <p:cNvSpPr>
            <a:spLocks noChangeShapeType="1"/>
          </p:cNvSpPr>
          <p:nvPr/>
        </p:nvSpPr>
        <p:spPr bwMode="auto">
          <a:xfrm flipH="1">
            <a:off x="6347540" y="4756737"/>
            <a:ext cx="746449" cy="25621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sm" len="med"/>
          </a:ln>
        </p:spPr>
        <p:txBody>
          <a:bodyPr wrap="square" anchor="ctr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6" name="Text Box 89"/>
          <p:cNvSpPr txBox="1">
            <a:spLocks noChangeArrowheads="1"/>
          </p:cNvSpPr>
          <p:nvPr/>
        </p:nvSpPr>
        <p:spPr bwMode="auto">
          <a:xfrm>
            <a:off x="6770900" y="4335964"/>
            <a:ext cx="2013742" cy="871521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1400" b="1" dirty="0" smtClean="0"/>
              <a:t>Knockdown Factor –A lower </a:t>
            </a:r>
            <a:r>
              <a:rPr lang="en-US" sz="1400" b="1" dirty="0"/>
              <a:t>bound design recommendation</a:t>
            </a:r>
          </a:p>
        </p:txBody>
      </p:sp>
      <p:sp>
        <p:nvSpPr>
          <p:cNvPr id="99" name="Text Box 83"/>
          <p:cNvSpPr txBox="1">
            <a:spLocks noChangeArrowheads="1"/>
          </p:cNvSpPr>
          <p:nvPr/>
        </p:nvSpPr>
        <p:spPr bwMode="auto">
          <a:xfrm>
            <a:off x="6770900" y="3666684"/>
            <a:ext cx="856752" cy="48372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1400" b="1" dirty="0"/>
              <a:t>Linear Theory</a:t>
            </a:r>
            <a:endParaRPr lang="en-US" sz="2800" b="1" dirty="0"/>
          </a:p>
        </p:txBody>
      </p:sp>
      <p:sp>
        <p:nvSpPr>
          <p:cNvPr id="100" name="Rectangle 99"/>
          <p:cNvSpPr/>
          <p:nvPr/>
        </p:nvSpPr>
        <p:spPr bwMode="auto">
          <a:xfrm>
            <a:off x="670678" y="1952800"/>
            <a:ext cx="521025" cy="31261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80" charset="-128"/>
            </a:endParaRPr>
          </a:p>
        </p:txBody>
      </p:sp>
      <p:sp>
        <p:nvSpPr>
          <p:cNvPr id="93" name="Rectangle 4"/>
          <p:cNvSpPr txBox="1">
            <a:spLocks noChangeArrowheads="1"/>
          </p:cNvSpPr>
          <p:nvPr/>
        </p:nvSpPr>
        <p:spPr bwMode="auto">
          <a:xfrm>
            <a:off x="329888" y="1721887"/>
            <a:ext cx="8229600" cy="1599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b="1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b="1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b="1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b="1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b="1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Recommends a knockdown factor of </a:t>
            </a:r>
            <a:r>
              <a:rPr lang="en-US" sz="1800" dirty="0" smtClean="0">
                <a:solidFill>
                  <a:srgbClr val="0000FF"/>
                </a:solidFill>
                <a:latin typeface="Arial Black"/>
                <a:ea typeface="ＭＳ Ｐゴシック" pitchFamily="-111" charset="-128"/>
                <a:cs typeface="Arial Black"/>
              </a:rPr>
              <a:t>0.75</a:t>
            </a: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 for “</a:t>
            </a:r>
            <a:r>
              <a:rPr lang="en-US" sz="1800" i="1" dirty="0" smtClean="0">
                <a:ea typeface="ＭＳ Ｐゴシック" pitchFamily="-111" charset="-128"/>
                <a:cs typeface="ＭＳ Ｐゴシック" pitchFamily="-111" charset="-128"/>
              </a:rPr>
              <a:t>closely spaced, moderately large stiffeners</a:t>
            </a: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”</a:t>
            </a:r>
          </a:p>
          <a:p>
            <a:endParaRPr lang="en-US" sz="400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pPr lvl="1"/>
            <a:endParaRPr lang="en-US" sz="400" dirty="0" smtClean="0">
              <a:solidFill>
                <a:schemeClr val="accent2"/>
              </a:solidFill>
            </a:endParaRPr>
          </a:p>
          <a:p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Lower bound to data from 8 references</a:t>
            </a:r>
          </a:p>
          <a:p>
            <a:endParaRPr lang="en-US" sz="400" dirty="0">
              <a:ea typeface="ＭＳ Ｐゴシック" pitchFamily="-111" charset="-128"/>
              <a:cs typeface="ＭＳ Ｐゴシック" pitchFamily="-111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80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roup 81"/>
          <p:cNvGrpSpPr/>
          <p:nvPr/>
        </p:nvGrpSpPr>
        <p:grpSpPr>
          <a:xfrm>
            <a:off x="3748492" y="3752826"/>
            <a:ext cx="5088047" cy="3092450"/>
            <a:chOff x="3522553" y="3667125"/>
            <a:chExt cx="5088047" cy="3092450"/>
          </a:xfrm>
        </p:grpSpPr>
        <p:grpSp>
          <p:nvGrpSpPr>
            <p:cNvPr id="2" name="Group 6"/>
            <p:cNvGrpSpPr>
              <a:grpSpLocks noChangeAspect="1"/>
            </p:cNvGrpSpPr>
            <p:nvPr/>
          </p:nvGrpSpPr>
          <p:grpSpPr bwMode="auto">
            <a:xfrm>
              <a:off x="4286250" y="3667125"/>
              <a:ext cx="4324350" cy="2778125"/>
              <a:chOff x="865" y="960"/>
              <a:chExt cx="4416" cy="2680"/>
            </a:xfrm>
          </p:grpSpPr>
          <p:pic>
            <p:nvPicPr>
              <p:cNvPr id="27672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8968" b="22586"/>
              <a:stretch>
                <a:fillRect/>
              </a:stretch>
            </p:blipFill>
            <p:spPr bwMode="auto">
              <a:xfrm>
                <a:off x="865" y="960"/>
                <a:ext cx="4416" cy="26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7673" name="Rectangle 8"/>
              <p:cNvSpPr>
                <a:spLocks noChangeAspect="1" noChangeArrowheads="1"/>
              </p:cNvSpPr>
              <p:nvPr/>
            </p:nvSpPr>
            <p:spPr bwMode="auto">
              <a:xfrm>
                <a:off x="1273" y="3395"/>
                <a:ext cx="268" cy="6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74" name="Rectangle 9"/>
              <p:cNvSpPr>
                <a:spLocks noChangeAspect="1" noChangeArrowheads="1"/>
              </p:cNvSpPr>
              <p:nvPr/>
            </p:nvSpPr>
            <p:spPr bwMode="auto">
              <a:xfrm>
                <a:off x="1671" y="3451"/>
                <a:ext cx="268" cy="6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75" name="Rectangle 10"/>
              <p:cNvSpPr>
                <a:spLocks noChangeAspect="1" noChangeArrowheads="1"/>
              </p:cNvSpPr>
              <p:nvPr/>
            </p:nvSpPr>
            <p:spPr bwMode="auto">
              <a:xfrm>
                <a:off x="1253" y="2672"/>
                <a:ext cx="637" cy="815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76" name="Oval 11"/>
              <p:cNvSpPr>
                <a:spLocks noChangeAspect="1" noChangeArrowheads="1"/>
              </p:cNvSpPr>
              <p:nvPr/>
            </p:nvSpPr>
            <p:spPr bwMode="auto">
              <a:xfrm>
                <a:off x="1400" y="3298"/>
                <a:ext cx="45" cy="45"/>
              </a:xfrm>
              <a:prstGeom prst="ellipse">
                <a:avLst/>
              </a:prstGeom>
              <a:solidFill>
                <a:srgbClr val="00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77" name="Oval 12"/>
              <p:cNvSpPr>
                <a:spLocks noChangeAspect="1" noChangeArrowheads="1"/>
              </p:cNvSpPr>
              <p:nvPr/>
            </p:nvSpPr>
            <p:spPr bwMode="auto">
              <a:xfrm>
                <a:off x="1226" y="1490"/>
                <a:ext cx="45" cy="45"/>
              </a:xfrm>
              <a:prstGeom prst="ellipse">
                <a:avLst/>
              </a:prstGeom>
              <a:solidFill>
                <a:srgbClr val="00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78" name="Oval 13"/>
              <p:cNvSpPr>
                <a:spLocks noChangeAspect="1" noChangeArrowheads="1"/>
              </p:cNvSpPr>
              <p:nvPr/>
            </p:nvSpPr>
            <p:spPr bwMode="auto">
              <a:xfrm>
                <a:off x="1238" y="1578"/>
                <a:ext cx="45" cy="45"/>
              </a:xfrm>
              <a:prstGeom prst="ellipse">
                <a:avLst/>
              </a:prstGeom>
              <a:solidFill>
                <a:srgbClr val="00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79" name="Oval 14"/>
              <p:cNvSpPr>
                <a:spLocks noChangeAspect="1" noChangeArrowheads="1"/>
              </p:cNvSpPr>
              <p:nvPr/>
            </p:nvSpPr>
            <p:spPr bwMode="auto">
              <a:xfrm>
                <a:off x="1318" y="1490"/>
                <a:ext cx="45" cy="45"/>
              </a:xfrm>
              <a:prstGeom prst="ellipse">
                <a:avLst/>
              </a:prstGeom>
              <a:solidFill>
                <a:srgbClr val="00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80" name="Oval 15"/>
              <p:cNvSpPr>
                <a:spLocks noChangeAspect="1" noChangeArrowheads="1"/>
              </p:cNvSpPr>
              <p:nvPr/>
            </p:nvSpPr>
            <p:spPr bwMode="auto">
              <a:xfrm>
                <a:off x="1338" y="1466"/>
                <a:ext cx="45" cy="45"/>
              </a:xfrm>
              <a:prstGeom prst="ellipse">
                <a:avLst/>
              </a:prstGeom>
              <a:solidFill>
                <a:srgbClr val="00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81" name="Oval 16"/>
              <p:cNvSpPr>
                <a:spLocks noChangeAspect="1" noChangeArrowheads="1"/>
              </p:cNvSpPr>
              <p:nvPr/>
            </p:nvSpPr>
            <p:spPr bwMode="auto">
              <a:xfrm>
                <a:off x="1202" y="1418"/>
                <a:ext cx="45" cy="45"/>
              </a:xfrm>
              <a:prstGeom prst="ellipse">
                <a:avLst/>
              </a:prstGeom>
              <a:solidFill>
                <a:srgbClr val="00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82" name="Oval 17"/>
              <p:cNvSpPr>
                <a:spLocks noChangeAspect="1" noChangeArrowheads="1"/>
              </p:cNvSpPr>
              <p:nvPr/>
            </p:nvSpPr>
            <p:spPr bwMode="auto">
              <a:xfrm>
                <a:off x="1262" y="1422"/>
                <a:ext cx="45" cy="45"/>
              </a:xfrm>
              <a:prstGeom prst="ellipse">
                <a:avLst/>
              </a:prstGeom>
              <a:solidFill>
                <a:srgbClr val="00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83" name="AutoShape 18"/>
              <p:cNvSpPr>
                <a:spLocks noChangeAspect="1" noChangeArrowheads="1"/>
              </p:cNvSpPr>
              <p:nvPr/>
            </p:nvSpPr>
            <p:spPr bwMode="auto">
              <a:xfrm flipV="1">
                <a:off x="3164" y="2048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84" name="Oval 19"/>
              <p:cNvSpPr>
                <a:spLocks noChangeAspect="1" noChangeArrowheads="1"/>
              </p:cNvSpPr>
              <p:nvPr/>
            </p:nvSpPr>
            <p:spPr bwMode="auto">
              <a:xfrm>
                <a:off x="1400" y="3209"/>
                <a:ext cx="45" cy="45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85" name="Oval 20"/>
              <p:cNvSpPr>
                <a:spLocks noChangeAspect="1" noChangeArrowheads="1"/>
              </p:cNvSpPr>
              <p:nvPr/>
            </p:nvSpPr>
            <p:spPr bwMode="auto">
              <a:xfrm>
                <a:off x="1274" y="1935"/>
                <a:ext cx="45" cy="45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86" name="Oval 21"/>
              <p:cNvSpPr>
                <a:spLocks noChangeAspect="1" noChangeArrowheads="1"/>
              </p:cNvSpPr>
              <p:nvPr/>
            </p:nvSpPr>
            <p:spPr bwMode="auto">
              <a:xfrm>
                <a:off x="1275" y="1886"/>
                <a:ext cx="45" cy="45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87" name="Rectangle 22"/>
              <p:cNvSpPr>
                <a:spLocks noChangeAspect="1" noChangeArrowheads="1"/>
              </p:cNvSpPr>
              <p:nvPr/>
            </p:nvSpPr>
            <p:spPr bwMode="auto">
              <a:xfrm>
                <a:off x="1400" y="2942"/>
                <a:ext cx="43" cy="45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88" name="Rectangle 23"/>
              <p:cNvSpPr>
                <a:spLocks noChangeAspect="1" noChangeArrowheads="1"/>
              </p:cNvSpPr>
              <p:nvPr/>
            </p:nvSpPr>
            <p:spPr bwMode="auto">
              <a:xfrm>
                <a:off x="3520" y="1954"/>
                <a:ext cx="43" cy="45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89" name="Rectangle 24"/>
              <p:cNvSpPr>
                <a:spLocks noChangeAspect="1" noChangeArrowheads="1"/>
              </p:cNvSpPr>
              <p:nvPr/>
            </p:nvSpPr>
            <p:spPr bwMode="auto">
              <a:xfrm>
                <a:off x="4280" y="1998"/>
                <a:ext cx="43" cy="45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90" name="Rectangle 25"/>
              <p:cNvSpPr>
                <a:spLocks noChangeAspect="1" noChangeArrowheads="1"/>
              </p:cNvSpPr>
              <p:nvPr/>
            </p:nvSpPr>
            <p:spPr bwMode="auto">
              <a:xfrm>
                <a:off x="4320" y="1802"/>
                <a:ext cx="43" cy="45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91" name="Rectangle 26"/>
              <p:cNvSpPr>
                <a:spLocks noChangeAspect="1" noChangeArrowheads="1"/>
              </p:cNvSpPr>
              <p:nvPr/>
            </p:nvSpPr>
            <p:spPr bwMode="auto">
              <a:xfrm>
                <a:off x="3952" y="1582"/>
                <a:ext cx="43" cy="45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92" name="Rectangle 27"/>
              <p:cNvSpPr>
                <a:spLocks noChangeAspect="1" noChangeArrowheads="1"/>
              </p:cNvSpPr>
              <p:nvPr/>
            </p:nvSpPr>
            <p:spPr bwMode="auto">
              <a:xfrm>
                <a:off x="3676" y="1614"/>
                <a:ext cx="43" cy="45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93" name="Rectangle 28"/>
              <p:cNvSpPr>
                <a:spLocks noChangeAspect="1" noChangeArrowheads="1"/>
              </p:cNvSpPr>
              <p:nvPr/>
            </p:nvSpPr>
            <p:spPr bwMode="auto">
              <a:xfrm>
                <a:off x="3476" y="1562"/>
                <a:ext cx="43" cy="45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94" name="Rectangle 29"/>
              <p:cNvSpPr>
                <a:spLocks noChangeAspect="1" noChangeArrowheads="1"/>
              </p:cNvSpPr>
              <p:nvPr/>
            </p:nvSpPr>
            <p:spPr bwMode="auto">
              <a:xfrm>
                <a:off x="3304" y="1746"/>
                <a:ext cx="43" cy="45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95" name="Rectangle 30"/>
              <p:cNvSpPr>
                <a:spLocks noChangeAspect="1" noChangeArrowheads="1"/>
              </p:cNvSpPr>
              <p:nvPr/>
            </p:nvSpPr>
            <p:spPr bwMode="auto">
              <a:xfrm>
                <a:off x="3224" y="1450"/>
                <a:ext cx="43" cy="45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96" name="Rectangle 31"/>
              <p:cNvSpPr>
                <a:spLocks noChangeAspect="1" noChangeArrowheads="1"/>
              </p:cNvSpPr>
              <p:nvPr/>
            </p:nvSpPr>
            <p:spPr bwMode="auto">
              <a:xfrm>
                <a:off x="3476" y="1414"/>
                <a:ext cx="43" cy="45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97" name="Rectangle 32"/>
              <p:cNvSpPr>
                <a:spLocks noChangeAspect="1" noChangeArrowheads="1"/>
              </p:cNvSpPr>
              <p:nvPr/>
            </p:nvSpPr>
            <p:spPr bwMode="auto">
              <a:xfrm>
                <a:off x="3284" y="1290"/>
                <a:ext cx="43" cy="45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98" name="AutoShape 33"/>
              <p:cNvSpPr>
                <a:spLocks noChangeAspect="1" noChangeArrowheads="1"/>
              </p:cNvSpPr>
              <p:nvPr/>
            </p:nvSpPr>
            <p:spPr bwMode="auto">
              <a:xfrm>
                <a:off x="1068" y="1528"/>
                <a:ext cx="44" cy="48"/>
              </a:xfrm>
              <a:prstGeom prst="triangle">
                <a:avLst>
                  <a:gd name="adj" fmla="val 50000"/>
                </a:avLst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699" name="AutoShape 34"/>
              <p:cNvSpPr>
                <a:spLocks noChangeAspect="1" noChangeArrowheads="1"/>
              </p:cNvSpPr>
              <p:nvPr/>
            </p:nvSpPr>
            <p:spPr bwMode="auto">
              <a:xfrm>
                <a:off x="1064" y="1372"/>
                <a:ext cx="44" cy="48"/>
              </a:xfrm>
              <a:prstGeom prst="triangle">
                <a:avLst>
                  <a:gd name="adj" fmla="val 50000"/>
                </a:avLst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00" name="AutoShape 35"/>
              <p:cNvSpPr>
                <a:spLocks noChangeAspect="1" noChangeArrowheads="1"/>
              </p:cNvSpPr>
              <p:nvPr/>
            </p:nvSpPr>
            <p:spPr bwMode="auto">
              <a:xfrm>
                <a:off x="1004" y="1232"/>
                <a:ext cx="44" cy="48"/>
              </a:xfrm>
              <a:prstGeom prst="triangle">
                <a:avLst>
                  <a:gd name="adj" fmla="val 50000"/>
                </a:avLst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01" name="AutoShape 36"/>
              <p:cNvSpPr>
                <a:spLocks noChangeAspect="1" noChangeArrowheads="1"/>
              </p:cNvSpPr>
              <p:nvPr/>
            </p:nvSpPr>
            <p:spPr bwMode="auto">
              <a:xfrm>
                <a:off x="1000" y="1200"/>
                <a:ext cx="44" cy="48"/>
              </a:xfrm>
              <a:prstGeom prst="triangle">
                <a:avLst>
                  <a:gd name="adj" fmla="val 50000"/>
                </a:avLst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02" name="AutoShape 37"/>
              <p:cNvSpPr>
                <a:spLocks noChangeAspect="1" noChangeArrowheads="1"/>
              </p:cNvSpPr>
              <p:nvPr/>
            </p:nvSpPr>
            <p:spPr bwMode="auto">
              <a:xfrm>
                <a:off x="1020" y="1172"/>
                <a:ext cx="44" cy="48"/>
              </a:xfrm>
              <a:prstGeom prst="triangle">
                <a:avLst>
                  <a:gd name="adj" fmla="val 50000"/>
                </a:avLst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03" name="AutoShape 38"/>
              <p:cNvSpPr>
                <a:spLocks noChangeAspect="1" noChangeArrowheads="1"/>
              </p:cNvSpPr>
              <p:nvPr/>
            </p:nvSpPr>
            <p:spPr bwMode="auto">
              <a:xfrm>
                <a:off x="1400" y="3032"/>
                <a:ext cx="44" cy="48"/>
              </a:xfrm>
              <a:prstGeom prst="triangle">
                <a:avLst>
                  <a:gd name="adj" fmla="val 50000"/>
                </a:avLst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04" name="Oval 39"/>
              <p:cNvSpPr>
                <a:spLocks noChangeAspect="1" noChangeArrowheads="1"/>
              </p:cNvSpPr>
              <p:nvPr/>
            </p:nvSpPr>
            <p:spPr bwMode="auto">
              <a:xfrm>
                <a:off x="2870" y="1094"/>
                <a:ext cx="45" cy="45"/>
              </a:xfrm>
              <a:prstGeom prst="ellipse">
                <a:avLst/>
              </a:prstGeom>
              <a:solidFill>
                <a:srgbClr val="00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05" name="AutoShape 40"/>
              <p:cNvSpPr>
                <a:spLocks noChangeAspect="1" noChangeArrowheads="1"/>
              </p:cNvSpPr>
              <p:nvPr/>
            </p:nvSpPr>
            <p:spPr bwMode="auto">
              <a:xfrm flipV="1">
                <a:off x="2980" y="1712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06" name="AutoShape 41"/>
              <p:cNvSpPr>
                <a:spLocks noChangeAspect="1" noChangeArrowheads="1"/>
              </p:cNvSpPr>
              <p:nvPr/>
            </p:nvSpPr>
            <p:spPr bwMode="auto">
              <a:xfrm flipV="1">
                <a:off x="2832" y="1684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07" name="AutoShape 42"/>
              <p:cNvSpPr>
                <a:spLocks noChangeAspect="1" noChangeArrowheads="1"/>
              </p:cNvSpPr>
              <p:nvPr/>
            </p:nvSpPr>
            <p:spPr bwMode="auto">
              <a:xfrm flipV="1">
                <a:off x="3012" y="1568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08" name="AutoShape 43"/>
              <p:cNvSpPr>
                <a:spLocks noChangeAspect="1" noChangeArrowheads="1"/>
              </p:cNvSpPr>
              <p:nvPr/>
            </p:nvSpPr>
            <p:spPr bwMode="auto">
              <a:xfrm flipV="1">
                <a:off x="3156" y="1552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09" name="AutoShape 44"/>
              <p:cNvSpPr>
                <a:spLocks noChangeAspect="1" noChangeArrowheads="1"/>
              </p:cNvSpPr>
              <p:nvPr/>
            </p:nvSpPr>
            <p:spPr bwMode="auto">
              <a:xfrm flipV="1">
                <a:off x="2956" y="1460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10" name="AutoShape 45"/>
              <p:cNvSpPr>
                <a:spLocks noChangeAspect="1" noChangeArrowheads="1"/>
              </p:cNvSpPr>
              <p:nvPr/>
            </p:nvSpPr>
            <p:spPr bwMode="auto">
              <a:xfrm flipV="1">
                <a:off x="3168" y="1384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11" name="AutoShape 46"/>
              <p:cNvSpPr>
                <a:spLocks noChangeAspect="1" noChangeArrowheads="1"/>
              </p:cNvSpPr>
              <p:nvPr/>
            </p:nvSpPr>
            <p:spPr bwMode="auto">
              <a:xfrm flipV="1">
                <a:off x="3104" y="1312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12" name="AutoShape 47"/>
              <p:cNvSpPr>
                <a:spLocks noChangeAspect="1" noChangeArrowheads="1"/>
              </p:cNvSpPr>
              <p:nvPr/>
            </p:nvSpPr>
            <p:spPr bwMode="auto">
              <a:xfrm flipV="1">
                <a:off x="3176" y="1276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13" name="AutoShape 48"/>
              <p:cNvSpPr>
                <a:spLocks noChangeAspect="1" noChangeArrowheads="1"/>
              </p:cNvSpPr>
              <p:nvPr/>
            </p:nvSpPr>
            <p:spPr bwMode="auto">
              <a:xfrm flipV="1">
                <a:off x="2992" y="1240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14" name="AutoShape 49"/>
              <p:cNvSpPr>
                <a:spLocks noChangeAspect="1" noChangeArrowheads="1"/>
              </p:cNvSpPr>
              <p:nvPr/>
            </p:nvSpPr>
            <p:spPr bwMode="auto">
              <a:xfrm flipV="1">
                <a:off x="3052" y="1124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15" name="AutoShape 50"/>
              <p:cNvSpPr>
                <a:spLocks noChangeAspect="1" noChangeArrowheads="1"/>
              </p:cNvSpPr>
              <p:nvPr/>
            </p:nvSpPr>
            <p:spPr bwMode="auto">
              <a:xfrm flipV="1">
                <a:off x="2004" y="1372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16" name="AutoShape 51"/>
              <p:cNvSpPr>
                <a:spLocks noChangeAspect="1" noChangeArrowheads="1"/>
              </p:cNvSpPr>
              <p:nvPr/>
            </p:nvSpPr>
            <p:spPr bwMode="auto">
              <a:xfrm flipV="1">
                <a:off x="1400" y="2856"/>
                <a:ext cx="48" cy="48"/>
              </a:xfrm>
              <a:prstGeom prst="triangle">
                <a:avLst>
                  <a:gd name="adj" fmla="val 50000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17" name="AutoShape 52"/>
              <p:cNvSpPr>
                <a:spLocks noChangeAspect="1" noChangeArrowheads="1"/>
              </p:cNvSpPr>
              <p:nvPr/>
            </p:nvSpPr>
            <p:spPr bwMode="auto">
              <a:xfrm>
                <a:off x="1180" y="1184"/>
                <a:ext cx="56" cy="60"/>
              </a:xfrm>
              <a:prstGeom prst="diamond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18" name="AutoShape 53"/>
              <p:cNvSpPr>
                <a:spLocks noChangeAspect="1" noChangeArrowheads="1"/>
              </p:cNvSpPr>
              <p:nvPr/>
            </p:nvSpPr>
            <p:spPr bwMode="auto">
              <a:xfrm>
                <a:off x="1228" y="1328"/>
                <a:ext cx="56" cy="60"/>
              </a:xfrm>
              <a:prstGeom prst="diamond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19" name="AutoShape 54"/>
              <p:cNvSpPr>
                <a:spLocks noChangeAspect="1" noChangeArrowheads="1"/>
              </p:cNvSpPr>
              <p:nvPr/>
            </p:nvSpPr>
            <p:spPr bwMode="auto">
              <a:xfrm>
                <a:off x="1224" y="1380"/>
                <a:ext cx="56" cy="60"/>
              </a:xfrm>
              <a:prstGeom prst="diamond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20" name="AutoShape 55"/>
              <p:cNvSpPr>
                <a:spLocks noChangeAspect="1" noChangeArrowheads="1"/>
              </p:cNvSpPr>
              <p:nvPr/>
            </p:nvSpPr>
            <p:spPr bwMode="auto">
              <a:xfrm>
                <a:off x="1232" y="1516"/>
                <a:ext cx="56" cy="60"/>
              </a:xfrm>
              <a:prstGeom prst="diamond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  <p:sp>
            <p:nvSpPr>
              <p:cNvPr id="27721" name="AutoShape 56"/>
              <p:cNvSpPr>
                <a:spLocks noChangeAspect="1" noChangeArrowheads="1"/>
              </p:cNvSpPr>
              <p:nvPr/>
            </p:nvSpPr>
            <p:spPr bwMode="auto">
              <a:xfrm>
                <a:off x="1400" y="3120"/>
                <a:ext cx="56" cy="60"/>
              </a:xfrm>
              <a:prstGeom prst="diamond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>
                  <a:spcBef>
                    <a:spcPct val="50000"/>
                  </a:spcBef>
                </a:pPr>
                <a:endParaRPr lang="en-US"/>
              </a:p>
            </p:txBody>
          </p:sp>
        </p:grpSp>
        <p:sp>
          <p:nvSpPr>
            <p:cNvPr id="27654" name="Line 57"/>
            <p:cNvSpPr>
              <a:spLocks noChangeShapeType="1"/>
            </p:cNvSpPr>
            <p:nvPr/>
          </p:nvSpPr>
          <p:spPr bwMode="auto">
            <a:xfrm flipV="1">
              <a:off x="4311650" y="6415088"/>
              <a:ext cx="4175125" cy="1111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55" name="Line 58"/>
            <p:cNvSpPr>
              <a:spLocks noChangeShapeType="1"/>
            </p:cNvSpPr>
            <p:nvPr/>
          </p:nvSpPr>
          <p:spPr bwMode="auto">
            <a:xfrm flipH="1" flipV="1">
              <a:off x="4305300" y="3748088"/>
              <a:ext cx="19050" cy="268922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56" name="Line 59"/>
            <p:cNvSpPr>
              <a:spLocks noChangeShapeType="1"/>
            </p:cNvSpPr>
            <p:nvPr/>
          </p:nvSpPr>
          <p:spPr bwMode="auto">
            <a:xfrm flipV="1">
              <a:off x="4314825" y="4835525"/>
              <a:ext cx="4175125" cy="9525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prstDash val="sysDot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57" name="Line 60"/>
            <p:cNvSpPr>
              <a:spLocks noChangeShapeType="1"/>
            </p:cNvSpPr>
            <p:nvPr/>
          </p:nvSpPr>
          <p:spPr bwMode="auto">
            <a:xfrm flipV="1">
              <a:off x="4303713" y="3706813"/>
              <a:ext cx="4168775" cy="2540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58" name="Line 61"/>
            <p:cNvSpPr>
              <a:spLocks noChangeShapeType="1"/>
            </p:cNvSpPr>
            <p:nvPr/>
          </p:nvSpPr>
          <p:spPr bwMode="auto">
            <a:xfrm>
              <a:off x="8464550" y="3705225"/>
              <a:ext cx="15875" cy="26892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659" name="Text Box 62"/>
            <p:cNvSpPr txBox="1">
              <a:spLocks noChangeArrowheads="1"/>
            </p:cNvSpPr>
            <p:nvPr/>
          </p:nvSpPr>
          <p:spPr bwMode="auto">
            <a:xfrm>
              <a:off x="5583238" y="5403850"/>
              <a:ext cx="2708275" cy="527050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en-US" sz="1400" b="1"/>
                <a:t>NASA TN D-5561 &amp;</a:t>
              </a:r>
            </a:p>
            <a:p>
              <a:pPr eaLnBrk="0" hangingPunct="0"/>
              <a:r>
                <a:rPr lang="en-US" sz="1400" b="1"/>
                <a:t>Isogrid Design Handbook</a:t>
              </a:r>
              <a:endParaRPr lang="en-US" sz="2400"/>
            </a:p>
          </p:txBody>
        </p:sp>
        <p:sp>
          <p:nvSpPr>
            <p:cNvPr id="27661" name="Text Box 70"/>
            <p:cNvSpPr txBox="1">
              <a:spLocks noChangeArrowheads="1"/>
            </p:cNvSpPr>
            <p:nvPr/>
          </p:nvSpPr>
          <p:spPr bwMode="auto">
            <a:xfrm>
              <a:off x="3865563" y="4711700"/>
              <a:ext cx="481012" cy="2746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200" b="1"/>
                <a:t>0.65</a:t>
              </a:r>
            </a:p>
          </p:txBody>
        </p:sp>
        <p:sp>
          <p:nvSpPr>
            <p:cNvPr id="27663" name="Text Box 72"/>
            <p:cNvSpPr txBox="1">
              <a:spLocks noChangeArrowheads="1"/>
            </p:cNvSpPr>
            <p:nvPr/>
          </p:nvSpPr>
          <p:spPr bwMode="auto">
            <a:xfrm>
              <a:off x="4329113" y="6484938"/>
              <a:ext cx="4168775" cy="27463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 eaLnBrk="0" hangingPunct="0"/>
              <a:r>
                <a:rPr lang="en-US" sz="1200" b="1"/>
                <a:t>R/ </a:t>
              </a:r>
              <a:r>
                <a:rPr lang="en-US" sz="1200" b="1">
                  <a:latin typeface="Symbol" charset="2"/>
                  <a:sym typeface="Symbol" charset="2"/>
                </a:rPr>
                <a:t></a:t>
              </a:r>
              <a:r>
                <a:rPr lang="en-US" sz="1200" b="1"/>
                <a:t>, Nondimensional geometry parameter</a:t>
              </a:r>
              <a:endParaRPr lang="en-US" sz="900" b="1"/>
            </a:p>
          </p:txBody>
        </p:sp>
        <p:sp>
          <p:nvSpPr>
            <p:cNvPr id="27664" name="Line 73"/>
            <p:cNvSpPr>
              <a:spLocks noChangeShapeType="1"/>
            </p:cNvSpPr>
            <p:nvPr/>
          </p:nvSpPr>
          <p:spPr bwMode="auto">
            <a:xfrm>
              <a:off x="4308475" y="3984625"/>
              <a:ext cx="4143375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  <p:sp>
          <p:nvSpPr>
            <p:cNvPr id="27665" name="Text Box 75"/>
            <p:cNvSpPr txBox="1">
              <a:spLocks noChangeArrowheads="1"/>
            </p:cNvSpPr>
            <p:nvPr/>
          </p:nvSpPr>
          <p:spPr bwMode="auto">
            <a:xfrm>
              <a:off x="3522553" y="3881829"/>
              <a:ext cx="600846" cy="55399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200" b="1" dirty="0" err="1"/>
                <a:t>P</a:t>
              </a:r>
              <a:r>
                <a:rPr lang="en-US" sz="1200" b="1" baseline="-25000" dirty="0" err="1"/>
                <a:t>test</a:t>
              </a:r>
              <a:endParaRPr lang="en-US" sz="1200" b="1" dirty="0"/>
            </a:p>
            <a:p>
              <a:pPr algn="ctr">
                <a:spcBef>
                  <a:spcPct val="50000"/>
                </a:spcBef>
              </a:pPr>
              <a:r>
                <a:rPr lang="en-US" sz="1200" b="1" dirty="0" err="1"/>
                <a:t>P</a:t>
              </a:r>
              <a:r>
                <a:rPr lang="en-US" sz="1200" b="1" baseline="-25000" dirty="0" err="1"/>
                <a:t>theory</a:t>
              </a:r>
              <a:endParaRPr lang="en-US" sz="1200" b="1" dirty="0"/>
            </a:p>
          </p:txBody>
        </p:sp>
        <p:sp>
          <p:nvSpPr>
            <p:cNvPr id="27666" name="Line 76"/>
            <p:cNvSpPr>
              <a:spLocks noChangeShapeType="1"/>
            </p:cNvSpPr>
            <p:nvPr/>
          </p:nvSpPr>
          <p:spPr bwMode="auto">
            <a:xfrm>
              <a:off x="3615808" y="4196912"/>
              <a:ext cx="40163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</p:grp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744251" y="89148"/>
            <a:ext cx="7467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en-US" sz="3200" b="1" dirty="0"/>
              <a:t>Knockdown Factor Deficiencies</a:t>
            </a:r>
            <a:endParaRPr lang="en-US" sz="2000" b="1" dirty="0"/>
          </a:p>
        </p:txBody>
      </p:sp>
      <p:sp>
        <p:nvSpPr>
          <p:cNvPr id="27651" name="Line 3"/>
          <p:cNvSpPr>
            <a:spLocks noChangeShapeType="1"/>
          </p:cNvSpPr>
          <p:nvPr/>
        </p:nvSpPr>
        <p:spPr bwMode="auto">
          <a:xfrm flipH="1">
            <a:off x="4760913" y="2751138"/>
            <a:ext cx="9525" cy="172085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5821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04842" y="1070228"/>
            <a:ext cx="8229600" cy="2482218"/>
          </a:xfrm>
        </p:spPr>
        <p:txBody>
          <a:bodyPr/>
          <a:lstStyle/>
          <a:p>
            <a:r>
              <a:rPr lang="en-US" sz="1800" dirty="0">
                <a:ea typeface="ＭＳ Ｐゴシック" pitchFamily="-111" charset="-128"/>
                <a:cs typeface="ＭＳ Ｐゴシック" pitchFamily="-111" charset="-128"/>
              </a:rPr>
              <a:t>Pedigree of test articles and test data</a:t>
            </a: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 used to develop the knockdown factors is difficult to assess </a:t>
            </a:r>
            <a:r>
              <a:rPr lang="en-US" sz="1800" dirty="0">
                <a:ea typeface="ＭＳ Ｐゴシック" pitchFamily="-111" charset="-128"/>
                <a:cs typeface="ＭＳ Ｐゴシック" pitchFamily="-111" charset="-128"/>
              </a:rPr>
              <a:t>(</a:t>
            </a: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1920s </a:t>
            </a:r>
            <a:r>
              <a:rPr lang="en-US" sz="1800" dirty="0">
                <a:ea typeface="ＭＳ Ｐゴシック" pitchFamily="-111" charset="-128"/>
                <a:cs typeface="ＭＳ Ｐゴシック" pitchFamily="-111" charset="-128"/>
              </a:rPr>
              <a:t>- 1960s)</a:t>
            </a:r>
            <a:endParaRPr lang="en-US" sz="1800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 sz="800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r>
              <a:rPr lang="en-US" sz="1800" dirty="0">
                <a:ea typeface="ＭＳ Ｐゴシック" pitchFamily="-111" charset="-128"/>
                <a:cs typeface="ＭＳ Ｐゴシック" pitchFamily="-111" charset="-128"/>
              </a:rPr>
              <a:t>Many test articles not relevant to modern launch vehicle constructions</a:t>
            </a:r>
          </a:p>
          <a:p>
            <a:endParaRPr lang="en-US" sz="800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Ultra </a:t>
            </a:r>
            <a:r>
              <a:rPr lang="en-US" sz="1800" dirty="0">
                <a:ea typeface="ＭＳ Ｐゴシック" pitchFamily="-111" charset="-128"/>
                <a:cs typeface="ＭＳ Ｐゴシック" pitchFamily="-111" charset="-128"/>
              </a:rPr>
              <a:t>conservative - large weight penalty; e.g., Space Shuttle LH</a:t>
            </a:r>
            <a:r>
              <a:rPr lang="en-US" sz="1800" baseline="-25000" dirty="0">
                <a:ea typeface="ＭＳ Ｐゴシック" pitchFamily="-111" charset="-128"/>
                <a:cs typeface="ＭＳ Ｐゴシック" pitchFamily="-111" charset="-128"/>
              </a:rPr>
              <a:t>2</a:t>
            </a:r>
            <a:r>
              <a:rPr lang="en-US" sz="1800" dirty="0">
                <a:ea typeface="ＭＳ Ｐゴシック" pitchFamily="-111" charset="-128"/>
                <a:cs typeface="ＭＳ Ｐゴシック" pitchFamily="-111" charset="-128"/>
              </a:rPr>
              <a:t> tank </a:t>
            </a:r>
            <a:r>
              <a:rPr lang="en-US" sz="1800" dirty="0">
                <a:solidFill>
                  <a:srgbClr val="0000FF"/>
                </a:solidFill>
                <a:ea typeface="ＭＳ Ｐゴシック" pitchFamily="-111" charset="-128"/>
                <a:cs typeface="ＭＳ Ｐゴシック" pitchFamily="-111" charset="-128"/>
              </a:rPr>
              <a:t>designed to </a:t>
            </a:r>
            <a:r>
              <a:rPr lang="en-US" sz="1800" dirty="0" smtClean="0">
                <a:solidFill>
                  <a:srgbClr val="0000FF"/>
                </a:solidFill>
                <a:ea typeface="ＭＳ Ｐゴシック" pitchFamily="-111" charset="-128"/>
                <a:cs typeface="ＭＳ Ｐゴシック" pitchFamily="-111" charset="-128"/>
              </a:rPr>
              <a:t>100% Design Load, </a:t>
            </a:r>
            <a:r>
              <a:rPr lang="en-US" sz="1800" dirty="0">
                <a:solidFill>
                  <a:srgbClr val="0000FF"/>
                </a:solidFill>
                <a:ea typeface="ＭＳ Ｐゴシック" pitchFamily="-111" charset="-128"/>
                <a:cs typeface="ＭＳ Ｐゴシック" pitchFamily="-111" charset="-128"/>
              </a:rPr>
              <a:t>tested to &gt;&gt; </a:t>
            </a:r>
            <a:r>
              <a:rPr lang="en-US" sz="1800" dirty="0" smtClean="0">
                <a:solidFill>
                  <a:srgbClr val="0000FF"/>
                </a:solidFill>
                <a:ea typeface="ＭＳ Ｐゴシック" pitchFamily="-111" charset="-128"/>
                <a:cs typeface="ＭＳ Ｐゴシック" pitchFamily="-111" charset="-128"/>
              </a:rPr>
              <a:t>140</a:t>
            </a:r>
            <a:r>
              <a:rPr lang="en-US" sz="1800" dirty="0" smtClean="0">
                <a:solidFill>
                  <a:srgbClr val="0000FF"/>
                </a:solidFill>
                <a:ea typeface="ＭＳ Ｐゴシック" pitchFamily="-111" charset="-128"/>
                <a:cs typeface="ＭＳ Ｐゴシック" pitchFamily="-111" charset="-128"/>
              </a:rPr>
              <a:t>% Design Load</a:t>
            </a:r>
            <a:endParaRPr lang="en-US" sz="1800" dirty="0" smtClean="0">
              <a:solidFill>
                <a:srgbClr val="0000FF"/>
              </a:solidFill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 sz="800" dirty="0">
              <a:ea typeface="ＭＳ Ｐゴシック" pitchFamily="-111" charset="-128"/>
              <a:cs typeface="ＭＳ Ｐゴシック" pitchFamily="-111" charset="-128"/>
            </a:endParaRPr>
          </a:p>
          <a:p>
            <a:pPr lvl="1"/>
            <a:r>
              <a:rPr lang="en-US" sz="1400" dirty="0" smtClean="0">
                <a:ea typeface="ＭＳ Ｐゴシック" pitchFamily="-111" charset="-128"/>
                <a:cs typeface="ＭＳ Ｐゴシック" pitchFamily="-111" charset="-128"/>
              </a:rPr>
              <a:t>Effects of geometric imperfections not well understood until 1950s</a:t>
            </a:r>
          </a:p>
          <a:p>
            <a:endParaRPr lang="en-US" sz="500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pPr lvl="1"/>
            <a:r>
              <a:rPr lang="en-US" sz="1400" dirty="0">
                <a:ea typeface="ＭＳ Ｐゴシック" pitchFamily="-111" charset="-128"/>
                <a:cs typeface="ＭＳ Ｐゴシック" pitchFamily="-111" charset="-128"/>
              </a:rPr>
              <a:t>Boundary conditions</a:t>
            </a:r>
            <a:r>
              <a:rPr lang="en-US" sz="1400" dirty="0" smtClean="0">
                <a:ea typeface="ＭＳ Ｐゴシック" pitchFamily="-111" charset="-128"/>
                <a:cs typeface="ＭＳ Ｐゴシック" pitchFamily="-111" charset="-128"/>
              </a:rPr>
              <a:t> assumed to be a secondary effect</a:t>
            </a:r>
          </a:p>
          <a:p>
            <a:endParaRPr lang="en-US" sz="500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 sz="500" dirty="0"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 sz="500" dirty="0"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 sz="1800" dirty="0"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 sz="1800" dirty="0">
              <a:ea typeface="ＭＳ Ｐゴシック" pitchFamily="-111" charset="-128"/>
              <a:cs typeface="ＭＳ Ｐゴシック" pitchFamily="-111" charset="-128"/>
            </a:endParaRPr>
          </a:p>
          <a:p>
            <a:pPr>
              <a:buFontTx/>
              <a:buNone/>
            </a:pPr>
            <a:r>
              <a:rPr lang="en-US" sz="1800" dirty="0">
                <a:ea typeface="ＭＳ Ｐゴシック" pitchFamily="-111" charset="-128"/>
                <a:cs typeface="ＭＳ Ｐゴシック" pitchFamily="-111" charset="-128"/>
              </a:rPr>
              <a:t>	</a:t>
            </a:r>
            <a:endParaRPr lang="en-US" sz="1800" i="1" dirty="0">
              <a:solidFill>
                <a:schemeClr val="accent2"/>
              </a:solidFill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27668" name="Line 67"/>
          <p:cNvSpPr>
            <a:spLocks noChangeShapeType="1"/>
          </p:cNvSpPr>
          <p:nvPr/>
        </p:nvSpPr>
        <p:spPr bwMode="auto">
          <a:xfrm>
            <a:off x="4540765" y="4668818"/>
            <a:ext cx="4143375" cy="0"/>
          </a:xfrm>
          <a:prstGeom prst="line">
            <a:avLst/>
          </a:prstGeom>
          <a:noFill/>
          <a:ln w="25400">
            <a:solidFill>
              <a:schemeClr val="hlink"/>
            </a:solidFill>
            <a:prstDash val="sysDot"/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9" name="Line 68"/>
          <p:cNvSpPr>
            <a:spLocks noChangeShapeType="1"/>
          </p:cNvSpPr>
          <p:nvPr/>
        </p:nvSpPr>
        <p:spPr bwMode="auto">
          <a:xfrm flipV="1">
            <a:off x="4658240" y="4673581"/>
            <a:ext cx="0" cy="244475"/>
          </a:xfrm>
          <a:prstGeom prst="line">
            <a:avLst/>
          </a:prstGeom>
          <a:noFill/>
          <a:ln w="19050" cmpd="sng">
            <a:solidFill>
              <a:schemeClr val="tx1"/>
            </a:solidFill>
            <a:round/>
            <a:headEnd/>
            <a:tailEnd type="triangle" w="med" len="lg"/>
          </a:ln>
        </p:spPr>
        <p:txBody>
          <a:bodyPr anchor="ctr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80" name="Group 79"/>
          <p:cNvGrpSpPr/>
          <p:nvPr/>
        </p:nvGrpSpPr>
        <p:grpSpPr>
          <a:xfrm>
            <a:off x="505543" y="4776224"/>
            <a:ext cx="4147934" cy="1127126"/>
            <a:chOff x="505543" y="4776224"/>
            <a:chExt cx="4147934" cy="1127126"/>
          </a:xfrm>
        </p:grpSpPr>
        <p:sp>
          <p:nvSpPr>
            <p:cNvPr id="27667" name="Text Box 66"/>
            <p:cNvSpPr txBox="1">
              <a:spLocks noChangeArrowheads="1"/>
            </p:cNvSpPr>
            <p:nvPr/>
          </p:nvSpPr>
          <p:spPr bwMode="auto">
            <a:xfrm>
              <a:off x="505543" y="4776224"/>
              <a:ext cx="3235325" cy="1127126"/>
            </a:xfrm>
            <a:prstGeom prst="rect">
              <a:avLst/>
            </a:prstGeom>
            <a:solidFill>
              <a:srgbClr val="C0C0C0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en-US" sz="1600" b="1" i="1" dirty="0" smtClean="0">
                  <a:solidFill>
                    <a:srgbClr val="0000FF"/>
                  </a:solidFill>
                </a:rPr>
                <a:t>Trade study results:</a:t>
              </a:r>
            </a:p>
            <a:p>
              <a:pPr>
                <a:spcBef>
                  <a:spcPct val="20000"/>
                </a:spcBef>
              </a:pPr>
              <a:r>
                <a:rPr lang="en-US" sz="1600" b="1" i="1" dirty="0" smtClean="0">
                  <a:solidFill>
                    <a:srgbClr val="0000FF"/>
                  </a:solidFill>
                </a:rPr>
                <a:t>Increase </a:t>
              </a:r>
              <a:r>
                <a:rPr lang="en-US" sz="1600" b="1" i="1" dirty="0">
                  <a:solidFill>
                    <a:srgbClr val="0000FF"/>
                  </a:solidFill>
                </a:rPr>
                <a:t>in factor from 0.65 to 0.75 nets estimated 2.5% increase </a:t>
              </a:r>
              <a:r>
                <a:rPr lang="en-US" sz="1600" b="1" i="1" dirty="0" smtClean="0">
                  <a:solidFill>
                    <a:srgbClr val="0000FF"/>
                  </a:solidFill>
                </a:rPr>
                <a:t>Ares V </a:t>
              </a:r>
              <a:r>
                <a:rPr lang="en-US" sz="1600" b="1" i="1" dirty="0">
                  <a:solidFill>
                    <a:srgbClr val="0000FF"/>
                  </a:solidFill>
                </a:rPr>
                <a:t>TLI </a:t>
              </a:r>
              <a:r>
                <a:rPr lang="en-US" sz="1600" b="1" i="1" dirty="0" smtClean="0">
                  <a:solidFill>
                    <a:srgbClr val="0000FF"/>
                  </a:solidFill>
                </a:rPr>
                <a:t>payload</a:t>
              </a:r>
              <a:endParaRPr lang="en-US" dirty="0">
                <a:solidFill>
                  <a:srgbClr val="0000FF"/>
                </a:solidFill>
              </a:endParaRPr>
            </a:p>
          </p:txBody>
        </p:sp>
        <p:sp>
          <p:nvSpPr>
            <p:cNvPr id="27670" name="Line 69"/>
            <p:cNvSpPr>
              <a:spLocks noChangeShapeType="1"/>
            </p:cNvSpPr>
            <p:nvPr/>
          </p:nvSpPr>
          <p:spPr bwMode="auto">
            <a:xfrm flipV="1">
              <a:off x="3748022" y="4922818"/>
              <a:ext cx="905455" cy="4676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square" anchor="ctr">
              <a:prstTxWarp prst="textNoShape">
                <a:avLst/>
              </a:prstTxWarp>
              <a:spAutoFit/>
            </a:bodyPr>
            <a:lstStyle/>
            <a:p>
              <a:endParaRPr lang="en-US"/>
            </a:p>
          </p:txBody>
        </p:sp>
      </p:grpSp>
      <p:sp>
        <p:nvSpPr>
          <p:cNvPr id="27671" name="Text Box 71"/>
          <p:cNvSpPr txBox="1">
            <a:spLocks noChangeArrowheads="1"/>
          </p:cNvSpPr>
          <p:nvPr/>
        </p:nvSpPr>
        <p:spPr bwMode="auto">
          <a:xfrm>
            <a:off x="4096265" y="4522768"/>
            <a:ext cx="481013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 dirty="0"/>
              <a:t>0.75</a:t>
            </a:r>
          </a:p>
        </p:txBody>
      </p:sp>
      <p:sp>
        <p:nvSpPr>
          <p:cNvPr id="78" name="Text Box 71"/>
          <p:cNvSpPr txBox="1">
            <a:spLocks noChangeArrowheads="1"/>
          </p:cNvSpPr>
          <p:nvPr/>
        </p:nvSpPr>
        <p:spPr bwMode="auto">
          <a:xfrm>
            <a:off x="4194121" y="3950605"/>
            <a:ext cx="398592" cy="27699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 dirty="0" smtClean="0"/>
              <a:t>1.0</a:t>
            </a:r>
            <a:endParaRPr lang="en-US" sz="1200" b="1" dirty="0"/>
          </a:p>
        </p:txBody>
      </p:sp>
      <p:grpSp>
        <p:nvGrpSpPr>
          <p:cNvPr id="81" name="Group 80"/>
          <p:cNvGrpSpPr/>
          <p:nvPr/>
        </p:nvGrpSpPr>
        <p:grpSpPr>
          <a:xfrm>
            <a:off x="5084714" y="3392364"/>
            <a:ext cx="2766014" cy="1025718"/>
            <a:chOff x="5084714" y="3392364"/>
            <a:chExt cx="2766014" cy="1025718"/>
          </a:xfrm>
        </p:grpSpPr>
        <p:sp>
          <p:nvSpPr>
            <p:cNvPr id="76" name="Oval 75"/>
            <p:cNvSpPr>
              <a:spLocks noChangeAspect="1"/>
            </p:cNvSpPr>
            <p:nvPr/>
          </p:nvSpPr>
          <p:spPr bwMode="auto">
            <a:xfrm>
              <a:off x="5084714" y="4033179"/>
              <a:ext cx="1283486" cy="384903"/>
            </a:xfrm>
            <a:prstGeom prst="ellipse">
              <a:avLst/>
            </a:prstGeom>
            <a:solidFill>
              <a:srgbClr val="FFFF00">
                <a:alpha val="16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80" charset="-128"/>
                </a:rPr>
                <a:t> SBKF</a:t>
              </a: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5827443" y="3392364"/>
              <a:ext cx="2023285" cy="276999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1200" b="1" dirty="0" smtClean="0"/>
                <a:t>Recent SBKF test results</a:t>
              </a:r>
              <a:endParaRPr lang="en-US" sz="1200" b="1" dirty="0"/>
            </a:p>
          </p:txBody>
        </p:sp>
        <p:cxnSp>
          <p:nvCxnSpPr>
            <p:cNvPr id="79" name="Straight Arrow Connector 78"/>
            <p:cNvCxnSpPr/>
            <p:nvPr/>
          </p:nvCxnSpPr>
          <p:spPr bwMode="auto">
            <a:xfrm flipH="1">
              <a:off x="5782892" y="3671864"/>
              <a:ext cx="346470" cy="337711"/>
            </a:xfrm>
            <a:prstGeom prst="straightConnector1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sm" len="med"/>
            </a:ln>
            <a:effectLst/>
          </p:spPr>
        </p:cxnSp>
      </p:grpSp>
    </p:spTree>
    <p:extLst>
      <p:ext uri="{BB962C8B-B14F-4D97-AF65-F5344CB8AC3E}">
        <p14:creationId xmlns="" xmlns:p14="http://schemas.microsoft.com/office/powerpoint/2010/main" val="3973293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148" y="-42804"/>
            <a:ext cx="7449353" cy="1143000"/>
          </a:xfrm>
        </p:spPr>
        <p:txBody>
          <a:bodyPr/>
          <a:lstStyle/>
          <a:p>
            <a:r>
              <a:rPr lang="en-US" dirty="0" smtClean="0"/>
              <a:t>Buckling of a Compression-Loaded Cylinder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166E-3C41-482D-AD05-B3EB1A3588C5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" name="SBKF-vid1.wmv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="" xmlns:p14="http://schemas.microsoft.com/office/powerpoint/2010/main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1524000"/>
            <a:ext cx="9144000" cy="381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19936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1621" y="2766935"/>
            <a:ext cx="6969719" cy="1218542"/>
          </a:xfrm>
        </p:spPr>
        <p:txBody>
          <a:bodyPr/>
          <a:lstStyle/>
          <a:p>
            <a:r>
              <a:rPr lang="en-US" sz="4000" dirty="0" smtClean="0"/>
              <a:t>NASA’s Shell Buckling Knockdown Factor Project</a:t>
            </a:r>
            <a:endParaRPr lang="en-US" sz="4000" dirty="0">
              <a:solidFill>
                <a:srgbClr val="000090"/>
              </a:solidFill>
              <a:latin typeface="Arial Black"/>
              <a:cs typeface="Arial Black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5010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6893" y="-88608"/>
            <a:ext cx="6478155" cy="1218542"/>
          </a:xfrm>
        </p:spPr>
        <p:txBody>
          <a:bodyPr/>
          <a:lstStyle/>
          <a:p>
            <a:r>
              <a:rPr lang="en-US" dirty="0" smtClean="0"/>
              <a:t>NASA’s Shell Buckling Knockdown Factor Project</a:t>
            </a:r>
            <a:endParaRPr lang="en-US" dirty="0">
              <a:solidFill>
                <a:srgbClr val="000090"/>
              </a:solidFill>
              <a:latin typeface="Arial Black"/>
              <a:cs typeface="Arial Black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5" name="Rectangle 9"/>
          <p:cNvSpPr txBox="1">
            <a:spLocks noChangeArrowheads="1"/>
          </p:cNvSpPr>
          <p:nvPr/>
        </p:nvSpPr>
        <p:spPr bwMode="auto">
          <a:xfrm>
            <a:off x="537377" y="1477675"/>
            <a:ext cx="7921625" cy="4657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eaLnBrk="1" hangingPunct="1">
              <a:spcBef>
                <a:spcPct val="20000"/>
              </a:spcBef>
              <a:defRPr/>
            </a:pPr>
            <a:r>
              <a:rPr lang="en-US" sz="2000" b="1" kern="0" dirty="0" smtClean="0">
                <a:solidFill>
                  <a:srgbClr val="000090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rPr>
              <a:t>Established </a:t>
            </a:r>
            <a:r>
              <a:rPr lang="en-US" sz="2000" b="1" kern="0" dirty="0">
                <a:solidFill>
                  <a:srgbClr val="000090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rPr>
              <a:t>in </a:t>
            </a:r>
            <a:r>
              <a:rPr lang="en-US" sz="2000" b="1" kern="0" dirty="0" smtClean="0">
                <a:solidFill>
                  <a:srgbClr val="000090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rPr>
              <a:t>2007 by the </a:t>
            </a:r>
            <a:r>
              <a:rPr lang="en-US" sz="2000" b="1" u="sng" kern="0" dirty="0" smtClean="0">
                <a:solidFill>
                  <a:srgbClr val="000090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rPr>
              <a:t>N</a:t>
            </a:r>
            <a:r>
              <a:rPr lang="en-US" sz="2000" b="1" kern="0" dirty="0" smtClean="0">
                <a:solidFill>
                  <a:srgbClr val="000090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rPr>
              <a:t>ASA </a:t>
            </a:r>
            <a:r>
              <a:rPr lang="en-US" sz="2000" b="1" u="sng" kern="0" dirty="0" smtClean="0">
                <a:solidFill>
                  <a:srgbClr val="000090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rPr>
              <a:t>E</a:t>
            </a:r>
            <a:r>
              <a:rPr lang="en-US" sz="2000" b="1" kern="0" dirty="0" smtClean="0">
                <a:solidFill>
                  <a:srgbClr val="000090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rPr>
              <a:t>ngineering and </a:t>
            </a:r>
            <a:r>
              <a:rPr lang="en-US" sz="2000" b="1" u="sng" kern="0" dirty="0" smtClean="0">
                <a:solidFill>
                  <a:srgbClr val="000090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rPr>
              <a:t>S</a:t>
            </a:r>
            <a:r>
              <a:rPr lang="en-US" sz="2000" b="1" kern="0" dirty="0" smtClean="0">
                <a:solidFill>
                  <a:srgbClr val="000090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rPr>
              <a:t>afety </a:t>
            </a:r>
            <a:r>
              <a:rPr lang="en-US" sz="2000" b="1" u="sng" kern="0" dirty="0" smtClean="0">
                <a:solidFill>
                  <a:srgbClr val="000090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rPr>
              <a:t>C</a:t>
            </a:r>
            <a:r>
              <a:rPr lang="en-US" sz="2000" b="1" kern="0" dirty="0" smtClean="0">
                <a:solidFill>
                  <a:srgbClr val="000090"/>
                </a:solidFill>
                <a:latin typeface="+mn-lt"/>
                <a:ea typeface="ＭＳ Ｐゴシック" pitchFamily="-111" charset="-128"/>
                <a:cs typeface="ＭＳ Ｐゴシック" pitchFamily="-111" charset="-128"/>
              </a:rPr>
              <a:t>enter (NESC)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400" b="1" kern="0" dirty="0">
              <a:solidFill>
                <a:srgbClr val="000090"/>
              </a:solidFill>
              <a:latin typeface="+mn-lt"/>
              <a:ea typeface="ＭＳ Ｐゴシック" pitchFamily="-111" charset="-128"/>
              <a:cs typeface="ＭＳ Ｐゴシック" pitchFamily="-111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0" cap="none" spc="0" normalizeH="0" baseline="0" noProof="0" dirty="0" smtClean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+mn-lt"/>
                <a:ea typeface="ＭＳ Ｐゴシック" pitchFamily="-111" charset="-128"/>
                <a:cs typeface="ＭＳ Ｐゴシック" pitchFamily="-111" charset="-128"/>
              </a:rPr>
              <a:t>Objective</a:t>
            </a: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rgbClr val="000090"/>
              </a:solidFill>
              <a:effectLst/>
              <a:uLnTx/>
              <a:uFillTx/>
              <a:latin typeface="+mn-lt"/>
              <a:ea typeface="ＭＳ Ｐゴシック" pitchFamily="-111" charset="-128"/>
              <a:cs typeface="ＭＳ Ｐゴシック" pitchFamily="-111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11" charset="-128"/>
                <a:cs typeface="ＭＳ Ｐゴシック" pitchFamily="-111" charset="-128"/>
              </a:rPr>
              <a:t>To develop and validate new analysis-based shell buckling knockdown factors and design guidelines for stability-critical launch-vehicle structures</a:t>
            </a:r>
            <a:endParaRPr lang="en-US" sz="2000" b="1" kern="0" dirty="0" smtClean="0">
              <a:latin typeface="+mn-lt"/>
              <a:ea typeface="ＭＳ Ｐゴシック" pitchFamily="-111" charset="-128"/>
              <a:cs typeface="ＭＳ Ｐゴシック" pitchFamily="-111" charset="-128"/>
            </a:endParaRPr>
          </a:p>
          <a:p>
            <a:pPr marR="0" lvl="2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sz="14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ＭＳ Ｐゴシック" pitchFamily="-111" charset="-128"/>
              <a:cs typeface="ＭＳ Ｐゴシック" pitchFamily="-111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sng" strike="noStrike" kern="0" cap="none" spc="0" normalizeH="0" baseline="0" noProof="0" dirty="0" smtClean="0">
                <a:ln>
                  <a:noFill/>
                </a:ln>
                <a:solidFill>
                  <a:srgbClr val="000090"/>
                </a:solidFill>
                <a:effectLst/>
                <a:uLnTx/>
                <a:uFillTx/>
                <a:latin typeface="+mn-lt"/>
                <a:ea typeface="ＭＳ Ｐゴシック" pitchFamily="-111" charset="-128"/>
                <a:cs typeface="ＭＳ Ｐゴシック" pitchFamily="-111" charset="-128"/>
              </a:rPr>
              <a:t>Expected benefits</a:t>
            </a: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rgbClr val="000090"/>
              </a:solidFill>
              <a:effectLst/>
              <a:uLnTx/>
              <a:uFillTx/>
              <a:latin typeface="+mn-lt"/>
              <a:ea typeface="ＭＳ Ｐゴシック" pitchFamily="-111" charset="-128"/>
              <a:cs typeface="ＭＳ Ｐゴシック" pitchFamily="-111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11" charset="-128"/>
                <a:cs typeface="ＭＳ Ｐゴシック" pitchFamily="-111" charset="-128"/>
              </a:rPr>
              <a:t>Reduce structural mass</a:t>
            </a:r>
            <a:r>
              <a:rPr kumimoji="0" lang="en-US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11" charset="-128"/>
                <a:cs typeface="ＭＳ Ｐゴシック" pitchFamily="-111" charset="-128"/>
              </a:rPr>
              <a:t> and 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11" charset="-128"/>
                <a:cs typeface="ＭＳ Ｐゴシック" pitchFamily="-111" charset="-128"/>
              </a:rPr>
              <a:t>mass-growth potential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sz="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pitchFamily="-111" charset="-128"/>
              <a:cs typeface="ＭＳ Ｐゴシック" pitchFamily="-111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11" charset="-128"/>
                <a:cs typeface="ＭＳ Ｐゴシック" pitchFamily="-111" charset="-128"/>
              </a:rPr>
              <a:t>Increase fidelity in early design phases to improve design trades and preliminary design choices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sz="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pitchFamily="-111" charset="-128"/>
              <a:cs typeface="ＭＳ Ｐゴシック" pitchFamily="-111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ＭＳ Ｐゴシック" pitchFamily="-111" charset="-128"/>
                <a:cs typeface="ＭＳ Ｐゴシック" pitchFamily="-111" charset="-128"/>
              </a:rPr>
              <a:t>Provide for quantifiable design robustness and reliability</a:t>
            </a:r>
          </a:p>
        </p:txBody>
      </p:sp>
    </p:spTree>
    <p:extLst>
      <p:ext uri="{BB962C8B-B14F-4D97-AF65-F5344CB8AC3E}">
        <p14:creationId xmlns="" xmlns:p14="http://schemas.microsoft.com/office/powerpoint/2010/main" val="14654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7955" y="-30240"/>
            <a:ext cx="7255329" cy="1143000"/>
          </a:xfrm>
        </p:spPr>
        <p:txBody>
          <a:bodyPr/>
          <a:lstStyle/>
          <a:p>
            <a:r>
              <a:rPr lang="en-US" sz="3600" dirty="0" smtClean="0"/>
              <a:t>Developing New Design Factors</a:t>
            </a:r>
            <a:endParaRPr lang="en-US" sz="36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94684" y="1238700"/>
            <a:ext cx="5535544" cy="5244722"/>
          </a:xfrm>
        </p:spPr>
        <p:txBody>
          <a:bodyPr/>
          <a:lstStyle/>
          <a:p>
            <a:r>
              <a:rPr lang="en-US" sz="2000" dirty="0" smtClean="0">
                <a:solidFill>
                  <a:srgbClr val="000090"/>
                </a:solidFill>
              </a:rPr>
              <a:t>Several things have happened since the 1960’s that enable us to develop new analysis-based design factors</a:t>
            </a:r>
          </a:p>
          <a:p>
            <a:endParaRPr lang="en-US" sz="600" dirty="0" smtClean="0">
              <a:solidFill>
                <a:srgbClr val="000090"/>
              </a:solidFill>
            </a:endParaRP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Understanding of buckling and imperfection sensitivity (Koiter</a:t>
            </a:r>
            <a:r>
              <a:rPr lang="en-US" sz="1600" baseline="30000" dirty="0" smtClean="0">
                <a:solidFill>
                  <a:srgbClr val="000000"/>
                </a:solidFill>
              </a:rPr>
              <a:t>55</a:t>
            </a:r>
            <a:r>
              <a:rPr lang="en-US" sz="1600" dirty="0" smtClean="0">
                <a:solidFill>
                  <a:srgbClr val="000000"/>
                </a:solidFill>
              </a:rPr>
              <a:t>, Babcock</a:t>
            </a:r>
            <a:r>
              <a:rPr lang="en-US" sz="1600" baseline="30000" dirty="0" smtClean="0">
                <a:solidFill>
                  <a:srgbClr val="000000"/>
                </a:solidFill>
              </a:rPr>
              <a:t>62</a:t>
            </a:r>
            <a:r>
              <a:rPr lang="en-US" sz="1600" dirty="0" smtClean="0">
                <a:solidFill>
                  <a:srgbClr val="000000"/>
                </a:solidFill>
              </a:rPr>
              <a:t>, Arbocz</a:t>
            </a:r>
            <a:r>
              <a:rPr lang="en-US" sz="1600" baseline="30000" dirty="0" smtClean="0">
                <a:solidFill>
                  <a:srgbClr val="000000"/>
                </a:solidFill>
              </a:rPr>
              <a:t>69</a:t>
            </a:r>
            <a:r>
              <a:rPr lang="en-US" sz="1600" dirty="0" smtClean="0">
                <a:solidFill>
                  <a:srgbClr val="000000"/>
                </a:solidFill>
              </a:rPr>
              <a:t>) </a:t>
            </a:r>
          </a:p>
          <a:p>
            <a:pPr lvl="1"/>
            <a:endParaRPr lang="en-US" sz="600" dirty="0" smtClean="0">
              <a:solidFill>
                <a:srgbClr val="000000"/>
              </a:solidFill>
            </a:endParaRP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Improved manufacturing processes that result in less variability in the as-built structure, thus reducing the variability in the structural response</a:t>
            </a:r>
          </a:p>
          <a:p>
            <a:pPr lvl="1"/>
            <a:endParaRPr lang="en-US" sz="600" dirty="0" smtClean="0">
              <a:solidFill>
                <a:srgbClr val="000000"/>
              </a:solidFill>
            </a:endParaRP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Improved analysis and testing technologies</a:t>
            </a:r>
            <a:endParaRPr lang="en-US" sz="1600" i="1" dirty="0" smtClean="0">
              <a:solidFill>
                <a:srgbClr val="000000"/>
              </a:solidFill>
            </a:endParaRPr>
          </a:p>
          <a:p>
            <a:pPr lvl="1"/>
            <a:endParaRPr lang="en-US" sz="600" dirty="0" smtClean="0">
              <a:solidFill>
                <a:srgbClr val="000000"/>
              </a:solidFill>
            </a:endParaRPr>
          </a:p>
          <a:p>
            <a:pPr lvl="1"/>
            <a:endParaRPr lang="en-US" sz="600" dirty="0" smtClean="0">
              <a:solidFill>
                <a:srgbClr val="000000"/>
              </a:solidFill>
            </a:endParaRPr>
          </a:p>
          <a:p>
            <a:r>
              <a:rPr lang="en-US" sz="2000" dirty="0" smtClean="0">
                <a:solidFill>
                  <a:srgbClr val="000090"/>
                </a:solidFill>
              </a:rPr>
              <a:t>Validated high-fidelity analyses are being used to generate the design data (numerical experiments)</a:t>
            </a:r>
          </a:p>
          <a:p>
            <a:endParaRPr lang="en-US" sz="600" dirty="0" smtClean="0">
              <a:solidFill>
                <a:srgbClr val="000090"/>
              </a:solidFill>
            </a:endParaRPr>
          </a:p>
          <a:p>
            <a:r>
              <a:rPr lang="en-US" sz="2000" dirty="0" smtClean="0">
                <a:solidFill>
                  <a:srgbClr val="000090"/>
                </a:solidFill>
              </a:rPr>
              <a:t>Testing serves to validate/anchor the analysis</a:t>
            </a:r>
          </a:p>
          <a:p>
            <a:endParaRPr lang="en-US" sz="1000" dirty="0" smtClean="0">
              <a:solidFill>
                <a:srgbClr val="000090"/>
              </a:solidFill>
            </a:endParaRPr>
          </a:p>
          <a:p>
            <a:endParaRPr lang="en-US" sz="2000" dirty="0" smtClean="0">
              <a:solidFill>
                <a:srgbClr val="000090"/>
              </a:solidFill>
            </a:endParaRPr>
          </a:p>
          <a:p>
            <a:pPr>
              <a:buNone/>
            </a:pPr>
            <a:endParaRPr lang="en-US" sz="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166E-3C41-482D-AD05-B3EB1A3588C5}" type="slidenum">
              <a:rPr lang="en-US" smtClean="0"/>
              <a:pPr/>
              <a:t>14</a:t>
            </a:fld>
            <a:endParaRPr lang="en-US"/>
          </a:p>
        </p:txBody>
      </p:sp>
      <p:grpSp>
        <p:nvGrpSpPr>
          <p:cNvPr id="17" name="Group 16"/>
          <p:cNvGrpSpPr>
            <a:grpSpLocks noChangeAspect="1"/>
          </p:cNvGrpSpPr>
          <p:nvPr/>
        </p:nvGrpSpPr>
        <p:grpSpPr>
          <a:xfrm>
            <a:off x="5460420" y="1461049"/>
            <a:ext cx="3683580" cy="4586544"/>
            <a:chOff x="5461662" y="1537666"/>
            <a:chExt cx="3637888" cy="4577546"/>
          </a:xfrm>
        </p:grpSpPr>
        <p:grpSp>
          <p:nvGrpSpPr>
            <p:cNvPr id="18" name="Group 4"/>
            <p:cNvGrpSpPr>
              <a:grpSpLocks noChangeAspect="1"/>
            </p:cNvGrpSpPr>
            <p:nvPr/>
          </p:nvGrpSpPr>
          <p:grpSpPr>
            <a:xfrm>
              <a:off x="5461662" y="1596511"/>
              <a:ext cx="2880160" cy="4465343"/>
              <a:chOff x="5703639" y="907052"/>
              <a:chExt cx="2530806" cy="3923711"/>
            </a:xfrm>
          </p:grpSpPr>
          <p:pic>
            <p:nvPicPr>
              <p:cNvPr id="29" name="Picture 36"/>
              <p:cNvPicPr>
                <a:picLocks noChangeAspect="1"/>
              </p:cNvPicPr>
              <p:nvPr/>
            </p:nvPicPr>
            <p:blipFill>
              <a:blip r:embed="rId2" cstate="print"/>
              <a:srcRect l="6566" r="14343"/>
              <a:stretch>
                <a:fillRect/>
              </a:stretch>
            </p:blipFill>
            <p:spPr bwMode="auto">
              <a:xfrm>
                <a:off x="6752977" y="3597275"/>
                <a:ext cx="1357312" cy="12334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0" name="TextBox 13"/>
              <p:cNvSpPr txBox="1">
                <a:spLocks noChangeArrowheads="1"/>
              </p:cNvSpPr>
              <p:nvPr/>
            </p:nvSpPr>
            <p:spPr bwMode="auto">
              <a:xfrm>
                <a:off x="5703639" y="4008438"/>
                <a:ext cx="1103313" cy="730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200" b="1" dirty="0">
                    <a:latin typeface="Calibri" pitchFamily="-109" charset="0"/>
                    <a:ea typeface="Arial" pitchFamily="-109" charset="0"/>
                    <a:cs typeface="Arial" pitchFamily="-109" charset="0"/>
                  </a:rPr>
                  <a:t>High-fidelity physics-based simulations (</a:t>
                </a:r>
                <a:r>
                  <a:rPr lang="en-US" sz="1200" b="1" dirty="0" smtClean="0">
                    <a:latin typeface="Calibri" pitchFamily="-109" charset="0"/>
                    <a:ea typeface="Arial" pitchFamily="-109" charset="0"/>
                    <a:cs typeface="Arial" pitchFamily="-109" charset="0"/>
                  </a:rPr>
                  <a:t>LaRC, GSFC)</a:t>
                </a:r>
                <a:endParaRPr lang="en-US" sz="1200" b="1" dirty="0">
                  <a:latin typeface="Calibri" pitchFamily="-109" charset="0"/>
                  <a:ea typeface="Arial" pitchFamily="-109" charset="0"/>
                  <a:cs typeface="Arial" pitchFamily="-109" charset="0"/>
                </a:endParaRPr>
              </a:p>
            </p:txBody>
          </p:sp>
          <p:pic>
            <p:nvPicPr>
              <p:cNvPr id="31" name="Picture 30" descr="ShellBucklingPoster_Page_1_Image_0002.jpg"/>
              <p:cNvPicPr>
                <a:picLocks noChangeAspect="1"/>
              </p:cNvPicPr>
              <p:nvPr/>
            </p:nvPicPr>
            <p:blipFill>
              <a:blip r:embed="rId3" cstate="print"/>
              <a:srcRect l="6749" t="4698" r="1543" b="692"/>
              <a:stretch>
                <a:fillRect/>
              </a:stretch>
            </p:blipFill>
            <p:spPr>
              <a:xfrm>
                <a:off x="6192314" y="1454561"/>
                <a:ext cx="1927632" cy="1640547"/>
              </a:xfrm>
              <a:prstGeom prst="rect">
                <a:avLst/>
              </a:prstGeom>
              <a:ln w="12700">
                <a:solidFill>
                  <a:schemeClr val="bg1"/>
                </a:solidFill>
              </a:ln>
              <a:effectLst/>
              <a:scene3d>
                <a:camera prst="orthographicFront"/>
                <a:lightRig rig="threePt" dir="t"/>
              </a:scene3d>
              <a:sp3d/>
            </p:spPr>
          </p:pic>
          <p:pic>
            <p:nvPicPr>
              <p:cNvPr id="32" name="Picture 9" descr="ShellBucklingPoster_Page_1_Image_0004.jp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778252" y="2762250"/>
                <a:ext cx="1109662" cy="1208088"/>
              </a:xfrm>
              <a:prstGeom prst="rect">
                <a:avLst/>
              </a:prstGeom>
              <a:noFill/>
              <a:ln w="12700">
                <a:solidFill>
                  <a:schemeClr val="bg1"/>
                </a:solidFill>
                <a:miter lim="800000"/>
                <a:headEnd/>
                <a:tailEnd/>
              </a:ln>
            </p:spPr>
          </p:pic>
          <p:sp>
            <p:nvSpPr>
              <p:cNvPr id="33" name="Circular Arrow 32"/>
              <p:cNvSpPr/>
              <p:nvPr/>
            </p:nvSpPr>
            <p:spPr>
              <a:xfrm rot="10800000">
                <a:off x="6750132" y="2600325"/>
                <a:ext cx="1484313" cy="1493838"/>
              </a:xfrm>
              <a:prstGeom prst="circularArrow">
                <a:avLst/>
              </a:prstGeom>
              <a:gradFill flip="none" rotWithShape="1">
                <a:gsLst>
                  <a:gs pos="0">
                    <a:srgbClr val="3366FF"/>
                  </a:gs>
                  <a:gs pos="100000">
                    <a:srgbClr val="FFFFFF"/>
                  </a:gs>
                </a:gsLst>
                <a:lin ang="0" scaled="1"/>
                <a:tileRect/>
              </a:gra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TextBox 15"/>
              <p:cNvSpPr txBox="1">
                <a:spLocks noChangeArrowheads="1"/>
              </p:cNvSpPr>
              <p:nvPr/>
            </p:nvSpPr>
            <p:spPr bwMode="auto">
              <a:xfrm>
                <a:off x="5948153" y="907052"/>
                <a:ext cx="2282316" cy="4056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1200" b="1" dirty="0">
                    <a:latin typeface="Calibri" pitchFamily="-109" charset="0"/>
                    <a:ea typeface="Arial" pitchFamily="-109" charset="0"/>
                    <a:cs typeface="Arial" pitchFamily="-109" charset="0"/>
                  </a:rPr>
                  <a:t>Large-scale fabrication &amp; validation testing (MAF, MSFC)</a:t>
                </a:r>
              </a:p>
            </p:txBody>
          </p:sp>
        </p:grp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 cstate="print"/>
            <a:srcRect l="76053" t="6992" r="13746" b="5189"/>
            <a:stretch>
              <a:fillRect/>
            </a:stretch>
          </p:blipFill>
          <p:spPr bwMode="auto">
            <a:xfrm>
              <a:off x="8276029" y="1537666"/>
              <a:ext cx="785003" cy="45775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TextBox 19"/>
            <p:cNvSpPr txBox="1"/>
            <p:nvPr/>
          </p:nvSpPr>
          <p:spPr>
            <a:xfrm>
              <a:off x="8515352" y="2475241"/>
              <a:ext cx="334309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600" b="1" dirty="0" smtClean="0">
                  <a:solidFill>
                    <a:schemeClr val="tx1">
                      <a:alpha val="90000"/>
                    </a:schemeClr>
                  </a:solidFill>
                  <a:effectLst>
                    <a:glow rad="101600">
                      <a:schemeClr val="bg1">
                        <a:lumMod val="75000"/>
                        <a:alpha val="75000"/>
                      </a:schemeClr>
                    </a:glow>
                  </a:effectLst>
                </a:rPr>
                <a:t>SLS</a:t>
              </a:r>
              <a:endParaRPr lang="en-US" sz="600" b="1" dirty="0">
                <a:solidFill>
                  <a:schemeClr val="tx1">
                    <a:alpha val="90000"/>
                  </a:schemeClr>
                </a:solidFill>
                <a:effectLst>
                  <a:glow rad="101600">
                    <a:schemeClr val="bg1">
                      <a:lumMod val="75000"/>
                      <a:alpha val="75000"/>
                    </a:schemeClr>
                  </a:glow>
                </a:effectLst>
              </a:endParaRPr>
            </a:p>
          </p:txBody>
        </p:sp>
        <p:sp>
          <p:nvSpPr>
            <p:cNvPr id="21" name="TextBox 20"/>
            <p:cNvSpPr txBox="1">
              <a:spLocks noChangeArrowheads="1"/>
            </p:cNvSpPr>
            <p:nvPr/>
          </p:nvSpPr>
          <p:spPr bwMode="auto">
            <a:xfrm rot="16200000">
              <a:off x="7432642" y="2977127"/>
              <a:ext cx="1824706" cy="27699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r>
                <a:rPr lang="en-US" sz="1200" dirty="0">
                  <a:latin typeface="Calibri" pitchFamily="-109" charset="0"/>
                  <a:ea typeface="Arial" pitchFamily="-109" charset="0"/>
                  <a:cs typeface="Arial" pitchFamily="-109" charset="0"/>
                </a:rPr>
                <a:t>Design (LaRC, MSFC)</a:t>
              </a:r>
            </a:p>
          </p:txBody>
        </p:sp>
        <p:sp>
          <p:nvSpPr>
            <p:cNvPr id="22" name="Rectangle 21"/>
            <p:cNvSpPr/>
            <p:nvPr/>
          </p:nvSpPr>
          <p:spPr bwMode="auto">
            <a:xfrm>
              <a:off x="8855075" y="3045155"/>
              <a:ext cx="222250" cy="984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0" charset="-128"/>
              </a:endParaRPr>
            </a:p>
          </p:txBody>
        </p:sp>
        <p:sp>
          <p:nvSpPr>
            <p:cNvPr id="23" name="Rectangle 22"/>
            <p:cNvSpPr/>
            <p:nvPr/>
          </p:nvSpPr>
          <p:spPr bwMode="auto">
            <a:xfrm>
              <a:off x="8432800" y="3746830"/>
              <a:ext cx="76200" cy="984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0" charset="-128"/>
              </a:endParaRPr>
            </a:p>
          </p:txBody>
        </p:sp>
        <p:sp>
          <p:nvSpPr>
            <p:cNvPr id="24" name="Rectangle 23"/>
            <p:cNvSpPr/>
            <p:nvPr/>
          </p:nvSpPr>
          <p:spPr bwMode="auto">
            <a:xfrm>
              <a:off x="9023350" y="4893005"/>
              <a:ext cx="76200" cy="984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0" charset="-128"/>
              </a:endParaRPr>
            </a:p>
          </p:txBody>
        </p:sp>
        <p:sp>
          <p:nvSpPr>
            <p:cNvPr id="25" name="Rectangle 24"/>
            <p:cNvSpPr/>
            <p:nvPr/>
          </p:nvSpPr>
          <p:spPr bwMode="auto">
            <a:xfrm>
              <a:off x="8258175" y="6013780"/>
              <a:ext cx="76200" cy="984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0" charset="-128"/>
              </a:endParaRPr>
            </a:p>
          </p:txBody>
        </p:sp>
        <p:sp>
          <p:nvSpPr>
            <p:cNvPr id="26" name="Rectangle 25"/>
            <p:cNvSpPr/>
            <p:nvPr/>
          </p:nvSpPr>
          <p:spPr bwMode="auto">
            <a:xfrm>
              <a:off x="8861425" y="1867230"/>
              <a:ext cx="222250" cy="984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0" charset="-128"/>
              </a:endParaRPr>
            </a:p>
          </p:txBody>
        </p:sp>
        <p:sp>
          <p:nvSpPr>
            <p:cNvPr id="27" name="Circular Arrow 26"/>
            <p:cNvSpPr/>
            <p:nvPr/>
          </p:nvSpPr>
          <p:spPr>
            <a:xfrm>
              <a:off x="6652613" y="3448706"/>
              <a:ext cx="1689208" cy="1698241"/>
            </a:xfrm>
            <a:prstGeom prst="circularArrow">
              <a:avLst/>
            </a:prstGeom>
            <a:gradFill flip="none" rotWithShape="1">
              <a:gsLst>
                <a:gs pos="0">
                  <a:srgbClr val="3366FF"/>
                </a:gs>
                <a:gs pos="100000">
                  <a:srgbClr val="FFFFFF"/>
                </a:gs>
              </a:gsLst>
              <a:lin ang="0" scaled="1"/>
              <a:tileRect/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" name="TextBox 13"/>
            <p:cNvSpPr txBox="1">
              <a:spLocks noChangeArrowheads="1"/>
            </p:cNvSpPr>
            <p:nvPr/>
          </p:nvSpPr>
          <p:spPr bwMode="auto">
            <a:xfrm>
              <a:off x="6795337" y="3989811"/>
              <a:ext cx="1429054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600" b="1" i="1" dirty="0">
                  <a:latin typeface="Calibri" pitchFamily="-109" charset="0"/>
                  <a:ea typeface="Arial" pitchFamily="-109" charset="0"/>
                  <a:cs typeface="Arial" pitchFamily="-109" charset="0"/>
                </a:rPr>
                <a:t>Integrating 40+ years of R&amp;D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671" y="-81224"/>
            <a:ext cx="6640767" cy="1218542"/>
          </a:xfrm>
        </p:spPr>
        <p:txBody>
          <a:bodyPr/>
          <a:lstStyle/>
          <a:p>
            <a:r>
              <a:rPr lang="en-US" sz="2800" dirty="0" smtClean="0"/>
              <a:t>The Role of Testing in Technology Development and Integration</a:t>
            </a:r>
            <a:endParaRPr lang="en-US" sz="2800" dirty="0">
              <a:solidFill>
                <a:srgbClr val="000090"/>
              </a:solidFill>
              <a:latin typeface="Arial Black"/>
              <a:cs typeface="Arial Black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6" name="Content Placeholder 7"/>
          <p:cNvSpPr>
            <a:spLocks noGrp="1"/>
          </p:cNvSpPr>
          <p:nvPr>
            <p:ph idx="1"/>
          </p:nvPr>
        </p:nvSpPr>
        <p:spPr>
          <a:xfrm>
            <a:off x="372743" y="1283788"/>
            <a:ext cx="8389866" cy="5238874"/>
          </a:xfrm>
        </p:spPr>
        <p:txBody>
          <a:bodyPr/>
          <a:lstStyle/>
          <a:p>
            <a:pPr lvl="0" eaLnBrk="1" hangingPunct="1">
              <a:defRPr/>
            </a:pPr>
            <a:r>
              <a:rPr lang="en-US" sz="2400" dirty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Verifying new structural </a:t>
            </a:r>
            <a:r>
              <a:rPr lang="en-US" sz="2400" dirty="0" smtClean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concepts and design methodologies </a:t>
            </a:r>
            <a:r>
              <a:rPr lang="en-US" sz="2400" dirty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and identifying new behaviors/failure </a:t>
            </a:r>
            <a:r>
              <a:rPr lang="en-US" sz="2400" dirty="0" smtClean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mechanisms</a:t>
            </a:r>
          </a:p>
          <a:p>
            <a:pPr marL="0" lvl="0" indent="0" eaLnBrk="1" hangingPunct="1">
              <a:buNone/>
              <a:defRPr/>
            </a:pPr>
            <a:endParaRPr lang="en-US" sz="2000" dirty="0">
              <a:solidFill>
                <a:srgbClr val="000090"/>
              </a:solidFill>
              <a:ea typeface="ＭＳ Ｐゴシック" pitchFamily="-111" charset="-128"/>
              <a:cs typeface="ＭＳ Ｐゴシック" pitchFamily="-111" charset="-128"/>
            </a:endParaRPr>
          </a:p>
          <a:p>
            <a:pPr lvl="0" eaLnBrk="1" hangingPunct="1">
              <a:defRPr/>
            </a:pPr>
            <a:r>
              <a:rPr lang="en-US" sz="2400" dirty="0" smtClean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Provide </a:t>
            </a:r>
            <a:r>
              <a:rPr lang="en-US" sz="2400" dirty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data to develop and validate physics-based </a:t>
            </a:r>
            <a:r>
              <a:rPr lang="en-US" sz="2400" dirty="0" smtClean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models</a:t>
            </a:r>
          </a:p>
          <a:p>
            <a:pPr lvl="1" eaLnBrk="1" hangingPunct="1">
              <a:defRPr/>
            </a:pP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Identify effects of scale-up</a:t>
            </a:r>
          </a:p>
          <a:p>
            <a:pPr lvl="1" eaLnBrk="1" hangingPunct="1">
              <a:defRPr/>
            </a:pP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Identify effects of defects, boundary conditions, other </a:t>
            </a:r>
            <a:r>
              <a:rPr lang="en-US" sz="1800" dirty="0" err="1" smtClean="0">
                <a:ea typeface="ＭＳ Ｐゴシック" pitchFamily="-111" charset="-128"/>
                <a:cs typeface="ＭＳ Ｐゴシック" pitchFamily="-111" charset="-128"/>
              </a:rPr>
              <a:t>variabilities</a:t>
            </a:r>
            <a:endParaRPr lang="en-US" sz="1800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pPr lvl="1" eaLnBrk="1" hangingPunct="1">
              <a:defRPr/>
            </a:pP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You can compute until your </a:t>
            </a:r>
            <a:r>
              <a:rPr lang="en-US" sz="1800" dirty="0" smtClean="0">
                <a:solidFill>
                  <a:srgbClr val="0000FF"/>
                </a:solidFill>
                <a:ea typeface="ＭＳ Ｐゴシック" pitchFamily="-111" charset="-128"/>
                <a:cs typeface="ＭＳ Ｐゴシック" pitchFamily="-111" charset="-128"/>
              </a:rPr>
              <a:t>blue</a:t>
            </a: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 in the face…with out the test data and true understanding of the physics, no one will use what you have!</a:t>
            </a:r>
          </a:p>
          <a:p>
            <a:pPr eaLnBrk="1" hangingPunct="1">
              <a:defRPr/>
            </a:pPr>
            <a:endParaRPr lang="en-US" sz="2000" dirty="0">
              <a:solidFill>
                <a:srgbClr val="000090"/>
              </a:solidFill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>
              <a:defRPr/>
            </a:pPr>
            <a:r>
              <a:rPr lang="en-US" sz="2400" dirty="0" smtClean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Overcome </a:t>
            </a:r>
            <a:r>
              <a:rPr lang="en-US" sz="2400" dirty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historical </a:t>
            </a:r>
            <a:r>
              <a:rPr lang="en-US" sz="2400" dirty="0" smtClean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precedence </a:t>
            </a:r>
            <a:r>
              <a:rPr lang="en-US" sz="2000" dirty="0" smtClean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and/or </a:t>
            </a:r>
            <a:r>
              <a:rPr lang="en-US" sz="2400" dirty="0" smtClean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perceived risks</a:t>
            </a:r>
          </a:p>
          <a:p>
            <a:pPr>
              <a:buNone/>
            </a:pPr>
            <a:endParaRPr lang="en-US" sz="700" dirty="0" smtClean="0"/>
          </a:p>
        </p:txBody>
      </p:sp>
    </p:spTree>
    <p:extLst>
      <p:ext uri="{BB962C8B-B14F-4D97-AF65-F5344CB8AC3E}">
        <p14:creationId xmlns="" xmlns:p14="http://schemas.microsoft.com/office/powerpoint/2010/main" val="83974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671" y="-81224"/>
            <a:ext cx="6640767" cy="1218542"/>
          </a:xfrm>
        </p:spPr>
        <p:txBody>
          <a:bodyPr/>
          <a:lstStyle/>
          <a:p>
            <a:r>
              <a:rPr lang="en-US" sz="2800" dirty="0" smtClean="0"/>
              <a:t>The Role of Testing in Technology Development and Integration</a:t>
            </a:r>
            <a:endParaRPr lang="en-US" sz="2800" dirty="0">
              <a:solidFill>
                <a:srgbClr val="000090"/>
              </a:solidFill>
              <a:latin typeface="Arial Black"/>
              <a:cs typeface="Arial Black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231" y="2910554"/>
            <a:ext cx="5480050" cy="2526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235729" y="2366148"/>
            <a:ext cx="3387015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1800" b="1" dirty="0" smtClean="0"/>
              <a:t>Typical test program phasing</a:t>
            </a:r>
            <a:endParaRPr lang="en-US" sz="1800" b="1" dirty="0"/>
          </a:p>
        </p:txBody>
      </p:sp>
      <p:grpSp>
        <p:nvGrpSpPr>
          <p:cNvPr id="9" name="Group 8"/>
          <p:cNvGrpSpPr/>
          <p:nvPr/>
        </p:nvGrpSpPr>
        <p:grpSpPr>
          <a:xfrm>
            <a:off x="4381303" y="1559304"/>
            <a:ext cx="4531439" cy="3620024"/>
            <a:chOff x="4381303" y="1572556"/>
            <a:chExt cx="4531439" cy="3620024"/>
          </a:xfrm>
        </p:grpSpPr>
        <p:sp>
          <p:nvSpPr>
            <p:cNvPr id="3" name="TextBox 2"/>
            <p:cNvSpPr txBox="1"/>
            <p:nvPr/>
          </p:nvSpPr>
          <p:spPr>
            <a:xfrm>
              <a:off x="6346025" y="1572556"/>
              <a:ext cx="2394038" cy="53904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Building block approach to development</a:t>
              </a:r>
              <a:endParaRPr lang="en-US" sz="1400" b="1" dirty="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4381303" y="2111600"/>
              <a:ext cx="1833686" cy="3080980"/>
            </a:xfrm>
            <a:custGeom>
              <a:avLst/>
              <a:gdLst>
                <a:gd name="connsiteX0" fmla="*/ 0 w 1856230"/>
                <a:gd name="connsiteY0" fmla="*/ 1743384 h 2840514"/>
                <a:gd name="connsiteX1" fmla="*/ 1811139 w 1856230"/>
                <a:gd name="connsiteY1" fmla="*/ 0 h 2840514"/>
                <a:gd name="connsiteX2" fmla="*/ 1856230 w 1856230"/>
                <a:gd name="connsiteY2" fmla="*/ 2840514 h 2840514"/>
                <a:gd name="connsiteX3" fmla="*/ 0 w 1856230"/>
                <a:gd name="connsiteY3" fmla="*/ 1743384 h 2840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6230" h="2840514">
                  <a:moveTo>
                    <a:pt x="0" y="1743384"/>
                  </a:moveTo>
                  <a:lnTo>
                    <a:pt x="1811139" y="0"/>
                  </a:lnTo>
                  <a:lnTo>
                    <a:pt x="1856230" y="2840514"/>
                  </a:lnTo>
                  <a:lnTo>
                    <a:pt x="0" y="1743384"/>
                  </a:lnTo>
                  <a:close/>
                </a:path>
              </a:pathLst>
            </a:custGeom>
            <a:solidFill>
              <a:srgbClr val="FFFF00">
                <a:alpha val="65000"/>
              </a:srgbClr>
            </a:solidFill>
            <a:ln>
              <a:solidFill>
                <a:schemeClr val="tx1"/>
              </a:solidFill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80" charset="-128"/>
              </a:endParaRPr>
            </a:p>
          </p:txBody>
        </p:sp>
        <p:pic>
          <p:nvPicPr>
            <p:cNvPr id="13" name="Picture 12" descr="D:\Ilcewicz\CERTISSU\SADirect\StatcTst\BuildBlk.jpg"/>
            <p:cNvPicPr/>
            <p:nvPr/>
          </p:nvPicPr>
          <p:blipFill rotWithShape="1">
            <a:blip r:embed="rId3" cstate="print"/>
            <a:srcRect l="17660" r="15025" b="4641"/>
            <a:stretch/>
          </p:blipFill>
          <p:spPr bwMode="auto">
            <a:xfrm>
              <a:off x="6174751" y="2104539"/>
              <a:ext cx="2737991" cy="3081331"/>
            </a:xfrm>
            <a:prstGeom prst="rect">
              <a:avLst/>
            </a:prstGeom>
            <a:noFill/>
            <a:ln>
              <a:solidFill>
                <a:srgbClr val="000000"/>
              </a:solidFill>
            </a:ln>
          </p:spPr>
        </p:pic>
      </p:grpSp>
    </p:spTree>
    <p:extLst>
      <p:ext uri="{BB962C8B-B14F-4D97-AF65-F5344CB8AC3E}">
        <p14:creationId xmlns="" xmlns:p14="http://schemas.microsoft.com/office/powerpoint/2010/main" val="235954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5611" y="-81224"/>
            <a:ext cx="6640767" cy="1218542"/>
          </a:xfrm>
        </p:spPr>
        <p:txBody>
          <a:bodyPr/>
          <a:lstStyle/>
          <a:p>
            <a:r>
              <a:rPr lang="en-US" sz="3600" dirty="0" smtClean="0"/>
              <a:t>Subscale/Element Testing</a:t>
            </a:r>
            <a:endParaRPr lang="en-US" sz="3600" dirty="0">
              <a:solidFill>
                <a:srgbClr val="000090"/>
              </a:solidFill>
              <a:latin typeface="Arial Black"/>
              <a:cs typeface="Arial Black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6" name="Content Placeholder 7"/>
          <p:cNvSpPr>
            <a:spLocks noGrp="1"/>
          </p:cNvSpPr>
          <p:nvPr>
            <p:ph idx="1"/>
          </p:nvPr>
        </p:nvSpPr>
        <p:spPr>
          <a:xfrm>
            <a:off x="372743" y="1261246"/>
            <a:ext cx="8389866" cy="4863145"/>
          </a:xfrm>
        </p:spPr>
        <p:txBody>
          <a:bodyPr/>
          <a:lstStyle/>
          <a:p>
            <a:pPr lvl="0" eaLnBrk="1" hangingPunct="1">
              <a:defRPr/>
            </a:pPr>
            <a:r>
              <a:rPr lang="en-US" sz="2000" dirty="0" smtClean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Cost-effective way of studying basic physical principles and response sensitivities</a:t>
            </a:r>
          </a:p>
          <a:p>
            <a:pPr lvl="1" eaLnBrk="1" hangingPunct="1">
              <a:defRPr/>
            </a:pP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Imperfection sensitivity</a:t>
            </a:r>
          </a:p>
          <a:p>
            <a:pPr lvl="1" eaLnBrk="1" hangingPunct="1">
              <a:defRPr/>
            </a:pPr>
            <a:r>
              <a:rPr lang="en-US" sz="1800" dirty="0" err="1" smtClean="0">
                <a:ea typeface="ＭＳ Ｐゴシック" pitchFamily="-111" charset="-128"/>
                <a:cs typeface="ＭＳ Ｐゴシック" pitchFamily="-111" charset="-128"/>
              </a:rPr>
              <a:t>Nonuniform</a:t>
            </a: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 loading</a:t>
            </a:r>
          </a:p>
          <a:p>
            <a:pPr lvl="1" eaLnBrk="1" hangingPunct="1">
              <a:defRPr/>
            </a:pPr>
            <a:r>
              <a:rPr lang="en-US" sz="1800" dirty="0" smtClean="0">
                <a:ea typeface="ＭＳ Ｐゴシック" pitchFamily="-111" charset="-128"/>
                <a:cs typeface="ＭＳ Ｐゴシック" pitchFamily="-111" charset="-128"/>
              </a:rPr>
              <a:t>Boundary conditions</a:t>
            </a:r>
          </a:p>
          <a:p>
            <a:pPr lvl="1" eaLnBrk="1" hangingPunct="1">
              <a:defRPr/>
            </a:pPr>
            <a:endParaRPr lang="en-US" sz="1000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pPr lvl="0" eaLnBrk="1" hangingPunct="1">
              <a:defRPr/>
            </a:pPr>
            <a:r>
              <a:rPr lang="en-US" sz="2000" dirty="0" smtClean="0">
                <a:solidFill>
                  <a:srgbClr val="000090"/>
                </a:solidFill>
                <a:ea typeface="ＭＳ Ｐゴシック" pitchFamily="-111" charset="-128"/>
                <a:cs typeface="ＭＳ Ｐゴシック" pitchFamily="-111" charset="-128"/>
              </a:rPr>
              <a:t>Develop and refine physics-based models, test methods, measurement technologies necessary for full-scale tests</a:t>
            </a:r>
          </a:p>
          <a:p>
            <a:pPr lvl="1" eaLnBrk="1" hangingPunct="1">
              <a:defRPr/>
            </a:pPr>
            <a:r>
              <a:rPr lang="en-US" sz="1800" dirty="0" smtClean="0">
                <a:solidFill>
                  <a:srgbClr val="000000"/>
                </a:solidFill>
                <a:ea typeface="ＭＳ Ｐゴシック" pitchFamily="-111" charset="-128"/>
                <a:cs typeface="ＭＳ Ｐゴシック" pitchFamily="-111" charset="-128"/>
              </a:rPr>
              <a:t>Obtain data on test article geometry variability</a:t>
            </a:r>
          </a:p>
          <a:p>
            <a:pPr lvl="1" eaLnBrk="1" hangingPunct="1">
              <a:defRPr/>
            </a:pPr>
            <a:r>
              <a:rPr lang="en-US" sz="1800" dirty="0" smtClean="0">
                <a:solidFill>
                  <a:srgbClr val="000000"/>
                </a:solidFill>
                <a:ea typeface="ＭＳ Ｐゴシック" pitchFamily="-111" charset="-128"/>
                <a:cs typeface="ＭＳ Ｐゴシック" pitchFamily="-111" charset="-128"/>
              </a:rPr>
              <a:t>Test fixture and interface requirements</a:t>
            </a:r>
          </a:p>
          <a:p>
            <a:pPr lvl="1" eaLnBrk="1" hangingPunct="1">
              <a:defRPr/>
            </a:pPr>
            <a:r>
              <a:rPr lang="en-US" sz="1800" dirty="0" smtClean="0">
                <a:solidFill>
                  <a:srgbClr val="000000"/>
                </a:solidFill>
                <a:ea typeface="ＭＳ Ｐゴシック" pitchFamily="-111" charset="-128"/>
                <a:cs typeface="ＭＳ Ｐゴシック" pitchFamily="-111" charset="-128"/>
              </a:rPr>
              <a:t>Load control system theories</a:t>
            </a:r>
          </a:p>
          <a:p>
            <a:pPr lvl="1" eaLnBrk="1" hangingPunct="1">
              <a:defRPr/>
            </a:pPr>
            <a:endParaRPr lang="en-US" sz="1800" dirty="0">
              <a:solidFill>
                <a:srgbClr val="000000"/>
              </a:solidFill>
              <a:ea typeface="ＭＳ Ｐゴシック" pitchFamily="-111" charset="-128"/>
              <a:cs typeface="ＭＳ Ｐゴシック" pitchFamily="-111" charset="-128"/>
            </a:endParaRPr>
          </a:p>
          <a:p>
            <a:pPr marL="0" indent="0" eaLnBrk="1" hangingPunct="1">
              <a:buNone/>
              <a:defRPr/>
            </a:pPr>
            <a:r>
              <a:rPr lang="en-US" sz="2200" dirty="0" smtClean="0">
                <a:solidFill>
                  <a:srgbClr val="000000"/>
                </a:solidFill>
                <a:ea typeface="ＭＳ Ｐゴシック" pitchFamily="-111" charset="-128"/>
                <a:cs typeface="ＭＳ Ｐゴシック" pitchFamily="-111" charset="-128"/>
              </a:rPr>
              <a:t>Subscale test = </a:t>
            </a:r>
            <a:r>
              <a:rPr lang="en-US" sz="2200" dirty="0" smtClean="0">
                <a:solidFill>
                  <a:srgbClr val="008000"/>
                </a:solidFill>
                <a:ea typeface="ＭＳ Ｐゴシック" pitchFamily="-111" charset="-128"/>
                <a:cs typeface="ＭＳ Ｐゴシック" pitchFamily="-111" charset="-128"/>
              </a:rPr>
              <a:t>$100K - $500K</a:t>
            </a:r>
          </a:p>
          <a:p>
            <a:pPr marL="0" indent="0" eaLnBrk="1" hangingPunct="1">
              <a:buNone/>
              <a:defRPr/>
            </a:pPr>
            <a:r>
              <a:rPr lang="en-US" sz="2200" dirty="0" smtClean="0">
                <a:solidFill>
                  <a:srgbClr val="000000"/>
                </a:solidFill>
                <a:ea typeface="ＭＳ Ｐゴシック" pitchFamily="-111" charset="-128"/>
                <a:cs typeface="ＭＳ Ｐゴシック" pitchFamily="-111" charset="-128"/>
              </a:rPr>
              <a:t>Full-scale test = </a:t>
            </a:r>
            <a:r>
              <a:rPr lang="en-US" sz="2200" dirty="0" smtClean="0">
                <a:solidFill>
                  <a:srgbClr val="008000"/>
                </a:solidFill>
                <a:ea typeface="ＭＳ Ｐゴシック" pitchFamily="-111" charset="-128"/>
                <a:cs typeface="ＭＳ Ｐゴシック" pitchFamily="-111" charset="-128"/>
              </a:rPr>
              <a:t>$1M - $10M+</a:t>
            </a:r>
          </a:p>
          <a:p>
            <a:pPr lvl="1" eaLnBrk="1" hangingPunct="1">
              <a:defRPr/>
            </a:pPr>
            <a:endParaRPr lang="en-US" sz="1800" dirty="0" smtClean="0">
              <a:solidFill>
                <a:srgbClr val="000090"/>
              </a:solidFill>
              <a:ea typeface="ＭＳ Ｐゴシック" pitchFamily="-111" charset="-128"/>
              <a:cs typeface="ＭＳ Ｐゴシック" pitchFamily="-111" charset="-128"/>
            </a:endParaRPr>
          </a:p>
          <a:p>
            <a:pPr lvl="1" eaLnBrk="1" hangingPunct="1">
              <a:defRPr/>
            </a:pPr>
            <a:endParaRPr lang="en-US" sz="1800" dirty="0" smtClean="0">
              <a:solidFill>
                <a:srgbClr val="000090"/>
              </a:solidFill>
            </a:endParaRPr>
          </a:p>
          <a:p>
            <a:pPr>
              <a:buNone/>
            </a:pPr>
            <a:endParaRPr lang="en-US" sz="600" dirty="0" smtClean="0"/>
          </a:p>
        </p:txBody>
      </p:sp>
    </p:spTree>
    <p:extLst>
      <p:ext uri="{BB962C8B-B14F-4D97-AF65-F5344CB8AC3E}">
        <p14:creationId xmlns="" xmlns:p14="http://schemas.microsoft.com/office/powerpoint/2010/main" val="376309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9210" y="135758"/>
            <a:ext cx="6734071" cy="759718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z="2800" dirty="0" smtClean="0">
                <a:ea typeface="ＭＳ Ｐゴシック" charset="0"/>
                <a:cs typeface="ＭＳ Ｐゴシック" charset="0"/>
              </a:rPr>
              <a:t>Typical Subscale Cylinder Pretest Measurements</a:t>
            </a:r>
            <a:endParaRPr lang="en-US" sz="1600" dirty="0">
              <a:ea typeface="ＭＳ Ｐゴシック" charset="0"/>
              <a:cs typeface="ＭＳ Ｐゴシック" charset="0"/>
            </a:endParaRPr>
          </a:p>
        </p:txBody>
      </p:sp>
      <p:pic>
        <p:nvPicPr>
          <p:cNvPr id="38915" name="Picture 3" descr="thickimp-color"/>
          <p:cNvPicPr>
            <a:picLocks noChangeAspect="1" noChangeArrowheads="1"/>
          </p:cNvPicPr>
          <p:nvPr/>
        </p:nvPicPr>
        <p:blipFill>
          <a:blip r:embed="rId3" cstate="print"/>
          <a:srcRect t="20891" b="20502"/>
          <a:stretch>
            <a:fillRect/>
          </a:stretch>
        </p:blipFill>
        <p:spPr bwMode="auto">
          <a:xfrm>
            <a:off x="4664075" y="1439863"/>
            <a:ext cx="4479925" cy="210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84663"/>
            <a:ext cx="4852988" cy="210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5" descr="geoimp-color"/>
          <p:cNvPicPr>
            <a:picLocks noChangeAspect="1" noChangeArrowheads="1"/>
          </p:cNvPicPr>
          <p:nvPr/>
        </p:nvPicPr>
        <p:blipFill>
          <a:blip r:embed="rId5" cstate="print"/>
          <a:srcRect t="21669" b="20761"/>
          <a:stretch>
            <a:fillRect/>
          </a:stretch>
        </p:blipFill>
        <p:spPr bwMode="auto">
          <a:xfrm>
            <a:off x="38100" y="1446213"/>
            <a:ext cx="447992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94263" y="4059238"/>
            <a:ext cx="4117975" cy="2265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9" name="Line 7"/>
          <p:cNvSpPr>
            <a:spLocks noChangeShapeType="1"/>
          </p:cNvSpPr>
          <p:nvPr/>
        </p:nvSpPr>
        <p:spPr bwMode="auto">
          <a:xfrm>
            <a:off x="0" y="3633788"/>
            <a:ext cx="9012238" cy="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920" name="Line 8"/>
          <p:cNvSpPr>
            <a:spLocks noChangeShapeType="1"/>
          </p:cNvSpPr>
          <p:nvPr/>
        </p:nvSpPr>
        <p:spPr bwMode="auto">
          <a:xfrm flipV="1">
            <a:off x="4589463" y="1238250"/>
            <a:ext cx="20637" cy="2389188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921" name="Line 9"/>
          <p:cNvSpPr>
            <a:spLocks noChangeShapeType="1"/>
          </p:cNvSpPr>
          <p:nvPr/>
        </p:nvSpPr>
        <p:spPr bwMode="auto">
          <a:xfrm flipV="1">
            <a:off x="4852988" y="3643313"/>
            <a:ext cx="25400" cy="3086100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1244600" y="1219994"/>
            <a:ext cx="21796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400" b="1"/>
              <a:t>Geometric imperfection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5372100" y="1218506"/>
            <a:ext cx="29908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400" b="1" dirty="0"/>
              <a:t>Thickness </a:t>
            </a:r>
            <a:r>
              <a:rPr lang="en-US" sz="1400" b="1" dirty="0" smtClean="0"/>
              <a:t>imperfection</a:t>
            </a:r>
            <a:endParaRPr lang="en-US" sz="1400" b="1" dirty="0"/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994867" y="3771107"/>
            <a:ext cx="2860381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400" b="1" dirty="0"/>
              <a:t>Loading/Interface </a:t>
            </a:r>
            <a:r>
              <a:rPr lang="en-US" sz="1400" b="1" dirty="0" smtClean="0"/>
              <a:t>imperfection</a:t>
            </a:r>
            <a:endParaRPr lang="en-US" sz="1400" b="1" dirty="0"/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6239851" y="3771107"/>
            <a:ext cx="16319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400" b="1" dirty="0"/>
              <a:t>Elastic boundary</a:t>
            </a:r>
          </a:p>
        </p:txBody>
      </p:sp>
      <p:sp>
        <p:nvSpPr>
          <p:cNvPr id="38927" name="Text Box 15"/>
          <p:cNvSpPr txBox="1">
            <a:spLocks noChangeArrowheads="1"/>
          </p:cNvSpPr>
          <p:nvPr/>
        </p:nvSpPr>
        <p:spPr bwMode="auto">
          <a:xfrm>
            <a:off x="7621588" y="4278313"/>
            <a:ext cx="14319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900" b="1"/>
              <a:t>Axial strain response of shell wall in potting</a:t>
            </a: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5907551" y="6181294"/>
            <a:ext cx="203363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400" b="1" i="1" dirty="0" smtClean="0"/>
              <a:t>Supplement with test</a:t>
            </a:r>
            <a:endParaRPr lang="en-US" sz="1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6537" y="0"/>
            <a:ext cx="7772400" cy="1143000"/>
          </a:xfrm>
        </p:spPr>
        <p:txBody>
          <a:bodyPr/>
          <a:lstStyle/>
          <a:p>
            <a:r>
              <a:rPr lang="en-US" dirty="0" smtClean="0"/>
              <a:t>Subscale Shell Buckling Prediction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166E-3C41-482D-AD05-B3EB1A3588C5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6" name="SBKF-vid2.avi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="" xmlns:p14="http://schemas.microsoft.com/office/powerpoint/2010/main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1826258"/>
            <a:ext cx="9144000" cy="38437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88595" y="5853862"/>
            <a:ext cx="56137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err="1" smtClean="0"/>
              <a:t>Oooo</a:t>
            </a:r>
            <a:r>
              <a:rPr lang="en-US" b="1" i="1" dirty="0" smtClean="0"/>
              <a:t>, pretty pictures….is it correct?</a:t>
            </a:r>
            <a:endParaRPr lang="en-US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565731" y="1181898"/>
            <a:ext cx="7973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Incorporate measured data into computer simulation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6537" y="0"/>
            <a:ext cx="7772400" cy="1143000"/>
          </a:xfrm>
        </p:spPr>
        <p:txBody>
          <a:bodyPr/>
          <a:lstStyle/>
          <a:p>
            <a:r>
              <a:rPr lang="en-US" sz="3600" dirty="0" smtClean="0"/>
              <a:t>Test and Analysis Correlation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166E-3C41-482D-AD05-B3EB1A3588C5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5" name="SBKF-vid3.wmv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="" xmlns:p14="http://schemas.microsoft.com/office/powerpoint/2010/main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1776470"/>
            <a:ext cx="9144000" cy="33050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4178" y="5500678"/>
            <a:ext cx="76278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/>
              <a:t>High-fidelity testing and advanced measurement techniques critical for analysis development and validation</a:t>
            </a:r>
            <a:endParaRPr lang="en-US" sz="20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5611" y="-81224"/>
            <a:ext cx="6640767" cy="1218542"/>
          </a:xfrm>
        </p:spPr>
        <p:txBody>
          <a:bodyPr/>
          <a:lstStyle/>
          <a:p>
            <a:r>
              <a:rPr lang="en-US" sz="3600" dirty="0" smtClean="0"/>
              <a:t>Keys to Successful Testing </a:t>
            </a:r>
            <a:endParaRPr lang="en-US" sz="3600" dirty="0">
              <a:solidFill>
                <a:srgbClr val="000090"/>
              </a:solidFill>
              <a:latin typeface="Arial Black"/>
              <a:cs typeface="Arial Black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6" name="Content Placeholder 7"/>
          <p:cNvSpPr>
            <a:spLocks noGrp="1"/>
          </p:cNvSpPr>
          <p:nvPr>
            <p:ph idx="1"/>
          </p:nvPr>
        </p:nvSpPr>
        <p:spPr>
          <a:xfrm>
            <a:off x="372743" y="1283788"/>
            <a:ext cx="8389866" cy="5171242"/>
          </a:xfrm>
        </p:spPr>
        <p:txBody>
          <a:bodyPr/>
          <a:lstStyle/>
          <a:p>
            <a:pPr eaLnBrk="1" hangingPunct="1"/>
            <a:r>
              <a:rPr lang="en-US" sz="2400" dirty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Know </a:t>
            </a:r>
            <a:r>
              <a:rPr lang="en-US" sz="2400" dirty="0" smtClean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the </a:t>
            </a:r>
            <a:r>
              <a:rPr lang="en-US" sz="2400" dirty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data requirements</a:t>
            </a:r>
          </a:p>
          <a:p>
            <a:pPr eaLnBrk="1" hangingPunct="1"/>
            <a:r>
              <a:rPr lang="en-US" sz="2400" dirty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Design the right </a:t>
            </a:r>
            <a:r>
              <a:rPr lang="en-US" sz="2400" dirty="0" smtClean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test to meet the requirements</a:t>
            </a:r>
          </a:p>
          <a:p>
            <a:pPr lvl="1" eaLnBrk="1" hangingPunct="1"/>
            <a:r>
              <a:rPr lang="en-US" sz="1800" dirty="0" smtClean="0">
                <a:ea typeface="ＭＳ Ｐゴシック" pitchFamily="28" charset="-128"/>
                <a:cs typeface="ＭＳ Ｐゴシック" pitchFamily="28" charset="-128"/>
              </a:rPr>
              <a:t>Determine sensitivity to all sources of uncertainty and variability</a:t>
            </a:r>
          </a:p>
          <a:p>
            <a:pPr lvl="1" eaLnBrk="1" hangingPunct="1"/>
            <a:r>
              <a:rPr lang="en-US" sz="1800" dirty="0" smtClean="0">
                <a:ea typeface="ＭＳ Ｐゴシック" pitchFamily="28" charset="-128"/>
                <a:cs typeface="ＭＳ Ｐゴシック" pitchFamily="28" charset="-128"/>
              </a:rPr>
              <a:t>Prioritize data acquisition, you won’t be able to measure everything</a:t>
            </a:r>
            <a:endParaRPr lang="en-US" sz="1800" dirty="0">
              <a:ea typeface="ＭＳ Ｐゴシック" pitchFamily="28" charset="-128"/>
              <a:cs typeface="ＭＳ Ｐゴシック" pitchFamily="28" charset="-128"/>
            </a:endParaRPr>
          </a:p>
          <a:p>
            <a:pPr lvl="1" eaLnBrk="1" hangingPunct="1"/>
            <a:r>
              <a:rPr lang="en-US" sz="1800" dirty="0" smtClean="0">
                <a:solidFill>
                  <a:srgbClr val="000000"/>
                </a:solidFill>
                <a:ea typeface="ＭＳ Ｐゴシック" pitchFamily="28" charset="-128"/>
                <a:cs typeface="ＭＳ Ｐゴシック" pitchFamily="28" charset="-128"/>
              </a:rPr>
              <a:t>Have instrumentation in place to characterize</a:t>
            </a:r>
            <a:r>
              <a:rPr lang="en-US" sz="1800" dirty="0">
                <a:solidFill>
                  <a:srgbClr val="000000"/>
                </a:solidFill>
                <a:ea typeface="ＭＳ Ｐゴシック" pitchFamily="28" charset="-128"/>
                <a:cs typeface="ＭＳ Ｐゴシック" pitchFamily="28" charset="-128"/>
              </a:rPr>
              <a:t>/measure key factors (directly or indirectly)</a:t>
            </a:r>
          </a:p>
          <a:p>
            <a:pPr eaLnBrk="1" hangingPunct="1"/>
            <a:r>
              <a:rPr lang="en-US" sz="2400" dirty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Have a </a:t>
            </a:r>
            <a:r>
              <a:rPr lang="en-US" sz="2400" dirty="0" smtClean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detailed test plan and robust </a:t>
            </a:r>
            <a:r>
              <a:rPr lang="en-US" sz="2400" dirty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set of test procedures defined</a:t>
            </a:r>
          </a:p>
          <a:p>
            <a:pPr lvl="1" eaLnBrk="1" hangingPunct="1"/>
            <a:r>
              <a:rPr lang="en-US" sz="1800" dirty="0" smtClean="0">
                <a:solidFill>
                  <a:srgbClr val="000000"/>
                </a:solidFill>
                <a:ea typeface="ＭＳ Ｐゴシック" pitchFamily="28" charset="-128"/>
                <a:cs typeface="ＭＳ Ｐゴシック" pitchFamily="28" charset="-128"/>
              </a:rPr>
              <a:t>Test Plan Review (TPR)</a:t>
            </a:r>
          </a:p>
          <a:p>
            <a:pPr lvl="1" eaLnBrk="1" hangingPunct="1"/>
            <a:r>
              <a:rPr lang="en-US" sz="1800" dirty="0" smtClean="0">
                <a:solidFill>
                  <a:srgbClr val="000000"/>
                </a:solidFill>
                <a:ea typeface="ＭＳ Ｐゴシック" pitchFamily="28" charset="-128"/>
                <a:cs typeface="ＭＳ Ｐゴシック" pitchFamily="28" charset="-128"/>
              </a:rPr>
              <a:t>Test </a:t>
            </a:r>
            <a:r>
              <a:rPr lang="en-US" sz="1800" dirty="0">
                <a:solidFill>
                  <a:srgbClr val="000000"/>
                </a:solidFill>
                <a:ea typeface="ＭＳ Ｐゴシック" pitchFamily="28" charset="-128"/>
                <a:cs typeface="ＭＳ Ｐゴシック" pitchFamily="28" charset="-128"/>
              </a:rPr>
              <a:t>Readiness </a:t>
            </a:r>
            <a:r>
              <a:rPr lang="en-US" sz="1800" dirty="0" smtClean="0">
                <a:solidFill>
                  <a:srgbClr val="000000"/>
                </a:solidFill>
                <a:ea typeface="ＭＳ Ｐゴシック" pitchFamily="28" charset="-128"/>
                <a:cs typeface="ＭＳ Ｐゴシック" pitchFamily="28" charset="-128"/>
              </a:rPr>
              <a:t>Review </a:t>
            </a:r>
            <a:r>
              <a:rPr lang="en-US" sz="1800" dirty="0">
                <a:solidFill>
                  <a:srgbClr val="000000"/>
                </a:solidFill>
                <a:ea typeface="ＭＳ Ｐゴシック" pitchFamily="28" charset="-128"/>
                <a:cs typeface="ＭＳ Ｐゴシック" pitchFamily="28" charset="-128"/>
              </a:rPr>
              <a:t>(TRR)</a:t>
            </a:r>
          </a:p>
          <a:p>
            <a:pPr eaLnBrk="1" hangingPunct="1"/>
            <a:r>
              <a:rPr lang="en-US" sz="2400" dirty="0" smtClean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Engage </a:t>
            </a:r>
            <a:r>
              <a:rPr lang="en-US" sz="2400" dirty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the necessary subject-matter experts</a:t>
            </a:r>
          </a:p>
          <a:p>
            <a:pPr eaLnBrk="1" hangingPunct="1"/>
            <a:r>
              <a:rPr lang="en-US" sz="2400" dirty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Coordination</a:t>
            </a:r>
          </a:p>
          <a:p>
            <a:pPr eaLnBrk="1" hangingPunct="1"/>
            <a:r>
              <a:rPr lang="en-US" sz="2400" dirty="0" smtClean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Documentation</a:t>
            </a:r>
          </a:p>
          <a:p>
            <a:pPr>
              <a:buNone/>
            </a:pPr>
            <a:endParaRPr lang="en-US" sz="700" dirty="0" smtClean="0"/>
          </a:p>
        </p:txBody>
      </p:sp>
    </p:spTree>
    <p:extLst>
      <p:ext uri="{BB962C8B-B14F-4D97-AF65-F5344CB8AC3E}">
        <p14:creationId xmlns="" xmlns:p14="http://schemas.microsoft.com/office/powerpoint/2010/main" val="161527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830469" y="2890147"/>
            <a:ext cx="7467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en-US" sz="4000" b="1" dirty="0" smtClean="0"/>
              <a:t>Large-Scale Structural Testing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ChangeArrowheads="1"/>
          </p:cNvSpPr>
          <p:nvPr/>
        </p:nvSpPr>
        <p:spPr bwMode="auto">
          <a:xfrm>
            <a:off x="6910388" y="3822700"/>
            <a:ext cx="1841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33795" name="Rectangle 2"/>
          <p:cNvSpPr txBox="1">
            <a:spLocks noChangeArrowheads="1"/>
          </p:cNvSpPr>
          <p:nvPr/>
        </p:nvSpPr>
        <p:spPr bwMode="auto">
          <a:xfrm>
            <a:off x="612024" y="119202"/>
            <a:ext cx="7782265" cy="831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prstTxWarp prst="textNoShape">
              <a:avLst/>
            </a:prstTxWarp>
          </a:bodyPr>
          <a:lstStyle/>
          <a:p>
            <a:pPr algn="ctr" defTabSz="457200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n-US" sz="3600" b="1" dirty="0" smtClean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Large-Scale Structures Testing</a:t>
            </a:r>
            <a:endParaRPr lang="en-US" sz="3600" b="1" dirty="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3796" name="Content Placeholder 11"/>
          <p:cNvSpPr>
            <a:spLocks noGrp="1"/>
          </p:cNvSpPr>
          <p:nvPr>
            <p:ph idx="1"/>
          </p:nvPr>
        </p:nvSpPr>
        <p:spPr>
          <a:xfrm>
            <a:off x="0" y="988192"/>
            <a:ext cx="6736375" cy="4814888"/>
          </a:xfrm>
        </p:spPr>
        <p:txBody>
          <a:bodyPr/>
          <a:lstStyle/>
          <a:p>
            <a:pPr>
              <a:buFontTx/>
              <a:buNone/>
            </a:pPr>
            <a:endParaRPr lang="en-US" sz="1000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b="1" dirty="0" smtClean="0">
                <a:solidFill>
                  <a:srgbClr val="000090"/>
                </a:solidFill>
                <a:latin typeface="Arial" charset="0"/>
                <a:ea typeface="Arial" charset="0"/>
                <a:cs typeface="Arial" charset="0"/>
              </a:rPr>
              <a:t>Metallic and composite cylindrical shells</a:t>
            </a:r>
          </a:p>
          <a:p>
            <a:endParaRPr lang="en-US" sz="600" b="1" dirty="0" smtClean="0">
              <a:latin typeface="Arial" charset="0"/>
              <a:ea typeface="Arial" charset="0"/>
              <a:cs typeface="Arial" charset="0"/>
            </a:endParaRPr>
          </a:p>
          <a:p>
            <a:pPr lvl="1"/>
            <a:r>
              <a:rPr lang="en-US" sz="1600" i="1" dirty="0" smtClean="0">
                <a:latin typeface="Arial" charset="0"/>
                <a:ea typeface="Arial" charset="0"/>
                <a:cs typeface="Arial" charset="0"/>
              </a:rPr>
              <a:t>8-ft-diameter Al-Li </a:t>
            </a:r>
            <a:r>
              <a:rPr lang="en-US" sz="1600" i="1" dirty="0" err="1" smtClean="0">
                <a:latin typeface="Arial" charset="0"/>
                <a:ea typeface="Arial" charset="0"/>
                <a:cs typeface="Arial" charset="0"/>
              </a:rPr>
              <a:t>orthogrid</a:t>
            </a:r>
            <a:r>
              <a:rPr lang="en-US" sz="1600" i="1" dirty="0" smtClean="0">
                <a:latin typeface="Arial" charset="0"/>
                <a:ea typeface="Arial" charset="0"/>
                <a:cs typeface="Arial" charset="0"/>
              </a:rPr>
              <a:t> test articles</a:t>
            </a:r>
          </a:p>
          <a:p>
            <a:pPr lvl="1"/>
            <a:endParaRPr lang="en-US" sz="400" i="1" dirty="0" smtClean="0">
              <a:latin typeface="Arial" charset="0"/>
              <a:ea typeface="Arial" charset="0"/>
              <a:cs typeface="Arial" charset="0"/>
            </a:endParaRPr>
          </a:p>
          <a:p>
            <a:pPr lvl="1"/>
            <a:r>
              <a:rPr lang="en-US" sz="1600" i="1" dirty="0" smtClean="0">
                <a:latin typeface="Arial" charset="0"/>
                <a:ea typeface="Arial" charset="0"/>
                <a:cs typeface="Arial" charset="0"/>
              </a:rPr>
              <a:t>27.5-ft-diameter Al-Li </a:t>
            </a:r>
            <a:r>
              <a:rPr lang="en-US" sz="1600" i="1" dirty="0" err="1" smtClean="0">
                <a:latin typeface="Arial" charset="0"/>
                <a:ea typeface="Arial" charset="0"/>
                <a:cs typeface="Arial" charset="0"/>
              </a:rPr>
              <a:t>orthogrid</a:t>
            </a:r>
            <a:r>
              <a:rPr lang="en-US" sz="1600" i="1" dirty="0" smtClean="0">
                <a:latin typeface="Arial" charset="0"/>
                <a:ea typeface="Arial" charset="0"/>
                <a:cs typeface="Arial" charset="0"/>
              </a:rPr>
              <a:t> test article</a:t>
            </a:r>
          </a:p>
          <a:p>
            <a:pPr lvl="1"/>
            <a:endParaRPr lang="en-US" sz="400" i="1" dirty="0" smtClean="0">
              <a:latin typeface="Arial" charset="0"/>
              <a:ea typeface="Arial" charset="0"/>
              <a:cs typeface="Arial" charset="0"/>
            </a:endParaRPr>
          </a:p>
          <a:p>
            <a:pPr lvl="1"/>
            <a:r>
              <a:rPr lang="en-US" sz="1600" i="1" dirty="0" smtClean="0">
                <a:latin typeface="Arial" charset="0"/>
                <a:ea typeface="Arial" charset="0"/>
                <a:cs typeface="Arial" charset="0"/>
              </a:rPr>
              <a:t>13-ft-diameter Fluted-Core Composite barrel test article designed and fabricated in partnership with Boeing</a:t>
            </a:r>
          </a:p>
          <a:p>
            <a:pPr lvl="1">
              <a:buNone/>
            </a:pPr>
            <a:endParaRPr lang="en-US" sz="400" i="1" dirty="0" smtClean="0">
              <a:latin typeface="Arial" charset="0"/>
              <a:ea typeface="Arial" charset="0"/>
              <a:cs typeface="Arial" charset="0"/>
            </a:endParaRPr>
          </a:p>
          <a:p>
            <a:pPr lvl="1"/>
            <a:r>
              <a:rPr lang="en-US" sz="1600" i="1" dirty="0" smtClean="0">
                <a:latin typeface="Arial" charset="0"/>
                <a:ea typeface="Arial" charset="0"/>
                <a:cs typeface="Arial" charset="0"/>
              </a:rPr>
              <a:t>8-ft-diameter Sandwich Composite barrel test article designed and fabricated in partnership with Northrop-Grumman</a:t>
            </a:r>
          </a:p>
          <a:p>
            <a:pPr lvl="1"/>
            <a:endParaRPr lang="en-US" sz="1000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b="1" dirty="0" smtClean="0">
                <a:solidFill>
                  <a:srgbClr val="000090"/>
                </a:solidFill>
                <a:latin typeface="Arial" charset="0"/>
                <a:ea typeface="Arial" charset="0"/>
                <a:cs typeface="Arial" charset="0"/>
              </a:rPr>
              <a:t>Testing under a variety of loading conditions</a:t>
            </a:r>
          </a:p>
          <a:p>
            <a:pPr lvl="1"/>
            <a:r>
              <a:rPr lang="en-US" sz="1600" i="1" dirty="0" smtClean="0">
                <a:latin typeface="Arial" charset="0"/>
                <a:ea typeface="Arial" charset="0"/>
                <a:cs typeface="Arial" charset="0"/>
              </a:rPr>
              <a:t>Axial compression, bending, internal pressure</a:t>
            </a:r>
          </a:p>
          <a:p>
            <a:pPr lvl="1"/>
            <a:r>
              <a:rPr lang="en-US" sz="1600" i="1" dirty="0" smtClean="0">
                <a:latin typeface="Arial" charset="0"/>
                <a:ea typeface="Arial" charset="0"/>
                <a:cs typeface="Arial" charset="0"/>
              </a:rPr>
              <a:t>multiple sub-critical load cases before the final test to failure</a:t>
            </a:r>
          </a:p>
          <a:p>
            <a:pPr lvl="1"/>
            <a:endParaRPr lang="en-US" sz="1050" i="1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2000" b="1" dirty="0" smtClean="0">
                <a:solidFill>
                  <a:srgbClr val="000090"/>
                </a:solidFill>
                <a:latin typeface="Arial" charset="0"/>
                <a:ea typeface="Arial" charset="0"/>
                <a:cs typeface="Arial" charset="0"/>
              </a:rPr>
              <a:t>Instrumentation</a:t>
            </a:r>
          </a:p>
          <a:p>
            <a:pPr lvl="1"/>
            <a:r>
              <a:rPr lang="en-US" sz="1600" i="1" dirty="0" smtClean="0">
                <a:latin typeface="Arial" charset="0"/>
                <a:ea typeface="Arial" charset="0"/>
                <a:cs typeface="Arial" charset="0"/>
              </a:rPr>
              <a:t>300 - 900 strain gages and displacement sensors</a:t>
            </a:r>
          </a:p>
          <a:p>
            <a:pPr lvl="1"/>
            <a:r>
              <a:rPr lang="en-US" sz="1600" i="1" dirty="0" smtClean="0">
                <a:latin typeface="Arial" charset="0"/>
                <a:ea typeface="Arial" charset="0"/>
                <a:cs typeface="Arial" charset="0"/>
              </a:rPr>
              <a:t>High-speed cameras and Digital Image Correlation to measure displacements and strains</a:t>
            </a:r>
            <a:endParaRPr lang="en-US" sz="12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33799" name="Picture 12" descr="TA mate to Upper Simulator 007.JPG"/>
          <p:cNvPicPr>
            <a:picLocks noChangeAspect="1"/>
          </p:cNvPicPr>
          <p:nvPr/>
        </p:nvPicPr>
        <p:blipFill>
          <a:blip r:embed="rId2" cstate="print"/>
          <a:srcRect l="16145" t="6927" r="21848" b="7970"/>
          <a:stretch>
            <a:fillRect/>
          </a:stretch>
        </p:blipFill>
        <p:spPr bwMode="auto">
          <a:xfrm>
            <a:off x="7273925" y="3435350"/>
            <a:ext cx="1870075" cy="342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Documents and Settings\kezell\My Documents\LARC Photo DVD\SR# 458158-4-8-10\_DSC8407.JPG"/>
          <p:cNvPicPr>
            <a:picLocks noChangeAspect="1" noChangeArrowheads="1"/>
          </p:cNvPicPr>
          <p:nvPr/>
        </p:nvPicPr>
        <p:blipFill>
          <a:blip r:embed="rId3" cstate="print"/>
          <a:srcRect l="13269" t="5587" r="21403"/>
          <a:stretch>
            <a:fillRect/>
          </a:stretch>
        </p:blipFill>
        <p:spPr bwMode="auto">
          <a:xfrm>
            <a:off x="6730529" y="1275775"/>
            <a:ext cx="2413471" cy="2316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826895" y="-35118"/>
            <a:ext cx="7467600" cy="166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en-US" sz="3200" b="1" dirty="0" smtClean="0"/>
              <a:t>Space Shuttle External-Tank-Derived Test Article (ETTA1)</a:t>
            </a:r>
          </a:p>
          <a:p>
            <a:pPr algn="ctr"/>
            <a:endParaRPr lang="en-US" sz="1400" b="1" dirty="0" smtClean="0"/>
          </a:p>
          <a:p>
            <a:pPr algn="ctr"/>
            <a:r>
              <a:rPr lang="en-US" b="1" dirty="0" smtClean="0"/>
              <a:t>March 2011</a:t>
            </a:r>
            <a:endParaRPr lang="en-US" sz="1600" b="1" dirty="0"/>
          </a:p>
        </p:txBody>
      </p:sp>
      <p:pic>
        <p:nvPicPr>
          <p:cNvPr id="3" name="Picture 2" descr="EZTV_1077_Shell_Buckling_2011-02-23_10h38m26s.png"/>
          <p:cNvPicPr>
            <a:picLocks noChangeAspect="1"/>
          </p:cNvPicPr>
          <p:nvPr/>
        </p:nvPicPr>
        <p:blipFill>
          <a:blip r:embed="rId3" cstate="print"/>
          <a:srcRect l="4763" t="6675" r="6050" b="6171"/>
          <a:stretch>
            <a:fillRect/>
          </a:stretch>
        </p:blipFill>
        <p:spPr>
          <a:xfrm>
            <a:off x="201576" y="1757271"/>
            <a:ext cx="8789093" cy="4857999"/>
          </a:xfrm>
          <a:prstGeom prst="rect">
            <a:avLst/>
          </a:prstGeom>
          <a:effectLst>
            <a:outerShdw blurRad="76200" dist="38100" dir="270000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ＭＳ Ｐゴシック" pitchFamily="-111" charset="-128"/>
                <a:cs typeface="ＭＳ Ｐゴシック" pitchFamily="-111" charset="-128"/>
              </a:rPr>
              <a:t>Test Objectives</a:t>
            </a:r>
            <a:endParaRPr lang="en-US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199" y="1452893"/>
            <a:ext cx="8017407" cy="5105400"/>
          </a:xfrm>
        </p:spPr>
        <p:txBody>
          <a:bodyPr/>
          <a:lstStyle/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Obtain test data to validate numerical models for an as-built, full-scale barrel subjected to combined loads</a:t>
            </a:r>
          </a:p>
          <a:p>
            <a:pPr lvl="1"/>
            <a:r>
              <a:rPr lang="en-US" sz="1600" dirty="0" smtClean="0"/>
              <a:t>Uniform axial compression</a:t>
            </a:r>
          </a:p>
          <a:p>
            <a:pPr lvl="1"/>
            <a:r>
              <a:rPr lang="en-US" sz="1600" dirty="0" smtClean="0"/>
              <a:t>Combined axial compression and bending</a:t>
            </a:r>
          </a:p>
          <a:p>
            <a:pPr lvl="1"/>
            <a:r>
              <a:rPr lang="en-US" sz="1600" dirty="0" smtClean="0"/>
              <a:t>With and without internal pressure</a:t>
            </a:r>
            <a:r>
              <a:rPr lang="en-US" sz="1800" dirty="0" smtClean="0"/>
              <a:t> </a:t>
            </a:r>
          </a:p>
          <a:p>
            <a:pPr lvl="1"/>
            <a:endParaRPr lang="en-US" sz="700" dirty="0" smtClean="0"/>
          </a:p>
          <a:p>
            <a:pPr lvl="0"/>
            <a:endParaRPr lang="en-US" sz="700" dirty="0" smtClean="0"/>
          </a:p>
          <a:p>
            <a:pPr lvl="0"/>
            <a:r>
              <a:rPr lang="en-US" sz="2000" dirty="0" smtClean="0">
                <a:solidFill>
                  <a:srgbClr val="000090"/>
                </a:solidFill>
                <a:cs typeface="Arial Black"/>
              </a:rPr>
              <a:t>Determine the effects of structural scale on manufacturing and buckling behavior</a:t>
            </a:r>
          </a:p>
          <a:p>
            <a:pPr lvl="1"/>
            <a:r>
              <a:rPr lang="en-US" sz="1600" dirty="0" smtClean="0"/>
              <a:t>Provide data needed for scaling test data obtained from subscale TA to full-scale LV components</a:t>
            </a:r>
          </a:p>
          <a:p>
            <a:pPr lvl="1"/>
            <a:r>
              <a:rPr lang="en-US" sz="1600" dirty="0" smtClean="0"/>
              <a:t>Understand the effects of realistic boundary conditions</a:t>
            </a:r>
          </a:p>
          <a:p>
            <a:pPr lvl="1"/>
            <a:endParaRPr lang="en-US" sz="1600" dirty="0" smtClean="0"/>
          </a:p>
          <a:p>
            <a:r>
              <a:rPr lang="en-US" sz="2000" dirty="0" smtClean="0">
                <a:solidFill>
                  <a:srgbClr val="000090"/>
                </a:solidFill>
              </a:rPr>
              <a:t>Help overcome 40+ years of design convention by showing we can predict accurately complex buckling behavior of full-scale launch vehicle structures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38979" y="0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18 Month Test Program Flow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49409" y="1167886"/>
            <a:ext cx="8229600" cy="5105400"/>
          </a:xfrm>
        </p:spPr>
        <p:txBody>
          <a:bodyPr/>
          <a:lstStyle/>
          <a:p>
            <a:r>
              <a:rPr lang="en-US" sz="2000" dirty="0" smtClean="0">
                <a:solidFill>
                  <a:srgbClr val="000090"/>
                </a:solidFill>
              </a:rPr>
              <a:t>Planning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Schedule, funding, workforce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Coordination, communication, oversight  </a:t>
            </a:r>
          </a:p>
          <a:p>
            <a:pPr lvl="1"/>
            <a:endParaRPr lang="en-US" sz="600" dirty="0" smtClean="0">
              <a:solidFill>
                <a:srgbClr val="000000"/>
              </a:solidFill>
            </a:endParaRPr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Test Plan and Procedures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Objectives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Approach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Success criteria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Load case definition and data and instrumentation requirements</a:t>
            </a:r>
            <a:endParaRPr lang="en-US" sz="600" dirty="0" smtClean="0">
              <a:solidFill>
                <a:srgbClr val="000000"/>
              </a:solidFill>
            </a:endParaRPr>
          </a:p>
          <a:p>
            <a:pPr lvl="1"/>
            <a:endParaRPr lang="en-US" sz="600" dirty="0" smtClean="0">
              <a:solidFill>
                <a:srgbClr val="000000"/>
              </a:solidFill>
            </a:endParaRPr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Test Design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Test article (TA)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Test fixtures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Instrumentation and measurement systems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GSE</a:t>
            </a:r>
          </a:p>
          <a:p>
            <a:pPr lvl="1"/>
            <a:endParaRPr lang="en-US" sz="600" dirty="0" smtClean="0">
              <a:solidFill>
                <a:srgbClr val="000000"/>
              </a:solidFill>
            </a:endParaRPr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Manufacturing and Quality Assurance</a:t>
            </a:r>
          </a:p>
          <a:p>
            <a:pPr lvl="1"/>
            <a:r>
              <a:rPr lang="en-US" sz="1600" dirty="0" smtClean="0"/>
              <a:t>Material procurement and inspection</a:t>
            </a:r>
          </a:p>
          <a:p>
            <a:pPr lvl="1"/>
            <a:r>
              <a:rPr lang="en-US" sz="1600" dirty="0" smtClean="0"/>
              <a:t>TA and fixtures fabrication tolerance verification</a:t>
            </a:r>
          </a:p>
          <a:p>
            <a:pPr lvl="0"/>
            <a:endParaRPr lang="en-US" sz="7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862476" y="-54537"/>
            <a:ext cx="724089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Test Article Design</a:t>
            </a:r>
            <a:endParaRPr kumimoji="0" lang="en-US" sz="5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ETTA1buckling.avi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="" xmlns:p14="http://schemas.microsoft.com/office/powerpoint/2010/main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323809" y="1834512"/>
            <a:ext cx="4820191" cy="4658667"/>
          </a:xfrm>
          <a:prstGeom prst="rect">
            <a:avLst/>
          </a:prstGeom>
        </p:spPr>
      </p:pic>
      <p:sp>
        <p:nvSpPr>
          <p:cNvPr id="9" name="Content Placeholder 11"/>
          <p:cNvSpPr txBox="1">
            <a:spLocks/>
          </p:cNvSpPr>
          <p:nvPr/>
        </p:nvSpPr>
        <p:spPr bwMode="auto">
          <a:xfrm>
            <a:off x="0" y="1462619"/>
            <a:ext cx="4402053" cy="52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0" hangingPunct="0">
              <a:spcBef>
                <a:spcPct val="20000"/>
              </a:spcBef>
              <a:defRPr/>
            </a:pPr>
            <a:endParaRPr lang="en-US" sz="800" b="1" kern="0" dirty="0" smtClean="0">
              <a:solidFill>
                <a:srgbClr val="00800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en-US" sz="800" b="1" kern="0" dirty="0" smtClean="0">
              <a:solidFill>
                <a:srgbClr val="00800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en-US" sz="2000" b="1" kern="0" dirty="0" smtClean="0">
                <a:solidFill>
                  <a:srgbClr val="000090"/>
                </a:solidFill>
                <a:ea typeface="Arial" charset="0"/>
                <a:cs typeface="Arial" charset="0"/>
              </a:rPr>
              <a:t>Uses 8 </a:t>
            </a:r>
            <a:r>
              <a:rPr lang="en-US" sz="2000" b="1" kern="0" dirty="0" err="1" smtClean="0">
                <a:solidFill>
                  <a:srgbClr val="000090"/>
                </a:solidFill>
                <a:ea typeface="Arial" charset="0"/>
                <a:cs typeface="Arial" charset="0"/>
              </a:rPr>
              <a:t>orthogrid</a:t>
            </a:r>
            <a:r>
              <a:rPr lang="en-US" sz="2000" b="1" kern="0" dirty="0" smtClean="0">
                <a:solidFill>
                  <a:srgbClr val="000090"/>
                </a:solidFill>
                <a:ea typeface="Arial" charset="0"/>
                <a:cs typeface="Arial" charset="0"/>
              </a:rPr>
              <a:t>-stiffened ET panels welded together to form the 27.5-ft-diameter barrel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en-US" sz="2000" b="1" kern="0" dirty="0" smtClean="0">
              <a:solidFill>
                <a:srgbClr val="000090"/>
              </a:solidFill>
              <a:ea typeface="Arial" charset="0"/>
              <a:cs typeface="Arial" charset="0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en-US" sz="2000" b="1" kern="0" dirty="0" smtClean="0">
                <a:solidFill>
                  <a:srgbClr val="000090"/>
                </a:solidFill>
                <a:ea typeface="Arial" charset="0"/>
                <a:cs typeface="Arial" charset="0"/>
              </a:rPr>
              <a:t>Designed to exhibit complex buckling behavior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  <a:defRPr/>
            </a:pPr>
            <a:r>
              <a:rPr lang="en-US" sz="1800" b="1" u="sng" kern="0" dirty="0" smtClean="0">
                <a:ea typeface="Arial" charset="0"/>
                <a:cs typeface="Arial" charset="0"/>
              </a:rPr>
              <a:t>Phase1</a:t>
            </a:r>
            <a:r>
              <a:rPr lang="en-US" sz="1800" b="1" kern="0" dirty="0" smtClean="0">
                <a:ea typeface="Arial" charset="0"/>
                <a:cs typeface="Arial" charset="0"/>
              </a:rPr>
              <a:t>: local pocket buckling occurs throughout acreage</a:t>
            </a:r>
            <a:endParaRPr lang="en-US" sz="1800" b="1" kern="0" dirty="0" smtClean="0">
              <a:latin typeface="Arial" charset="0"/>
              <a:ea typeface="Arial" charset="0"/>
              <a:cs typeface="Arial" charset="0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en-US" sz="700" b="1" kern="0" dirty="0" smtClean="0">
              <a:solidFill>
                <a:srgbClr val="008000"/>
              </a:solidFill>
              <a:latin typeface="Arial" charset="0"/>
              <a:ea typeface="Arial" charset="0"/>
              <a:cs typeface="Arial" charset="0"/>
            </a:endParaRPr>
          </a:p>
          <a:p>
            <a:pPr marL="800100" lvl="1" indent="-342900">
              <a:spcBef>
                <a:spcPct val="20000"/>
              </a:spcBef>
              <a:buFontTx/>
              <a:buChar char="•"/>
              <a:defRPr/>
            </a:pPr>
            <a:r>
              <a:rPr lang="en-US" sz="1800" b="1" u="sng" kern="0" dirty="0" smtClean="0">
                <a:latin typeface="Arial" charset="0"/>
                <a:ea typeface="Arial" charset="0"/>
                <a:cs typeface="Arial" charset="0"/>
              </a:rPr>
              <a:t>Phase2</a:t>
            </a:r>
            <a:r>
              <a:rPr lang="en-US" sz="1800" b="1" kern="0" dirty="0" smtClean="0">
                <a:latin typeface="Arial" charset="0"/>
                <a:ea typeface="Arial" charset="0"/>
                <a:cs typeface="Arial" charset="0"/>
              </a:rPr>
              <a:t>: weld lands progressively buckle inward (blue contours)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en-US" sz="700" b="1" kern="0" dirty="0" smtClean="0">
              <a:ea typeface="Arial" charset="0"/>
              <a:cs typeface="Arial" charset="0"/>
            </a:endParaRPr>
          </a:p>
          <a:p>
            <a:pPr marL="800100" lvl="1" indent="-342900">
              <a:spcBef>
                <a:spcPct val="20000"/>
              </a:spcBef>
              <a:buFontTx/>
              <a:buChar char="•"/>
              <a:defRPr/>
            </a:pPr>
            <a:r>
              <a:rPr lang="en-US" sz="1800" b="1" u="sng" kern="0" dirty="0" smtClean="0">
                <a:latin typeface="Arial" charset="0"/>
                <a:ea typeface="Arial" charset="0"/>
                <a:cs typeface="Arial" charset="0"/>
              </a:rPr>
              <a:t>Phase3</a:t>
            </a:r>
            <a:r>
              <a:rPr lang="en-US" sz="1800" b="1" kern="0" dirty="0" smtClean="0">
                <a:latin typeface="Arial" charset="0"/>
                <a:ea typeface="Arial" charset="0"/>
                <a:cs typeface="Arial" charset="0"/>
              </a:rPr>
              <a:t>: acreage between welds begin to buckle inward</a:t>
            </a:r>
          </a:p>
          <a:p>
            <a:pPr marL="742950" lvl="1" indent="-285750" eaLnBrk="0" hangingPunct="0">
              <a:spcBef>
                <a:spcPct val="20000"/>
              </a:spcBef>
              <a:defRPr/>
            </a:pPr>
            <a:endParaRPr lang="en-US" sz="800" kern="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4676569" y="1240651"/>
            <a:ext cx="4122234" cy="704737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Predicted displacement response of ETTA1 design subjected to axial compression with measured geometric imperfection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6" name="TextBox 20"/>
          <p:cNvSpPr txBox="1">
            <a:spLocks noChangeArrowheads="1"/>
          </p:cNvSpPr>
          <p:nvPr/>
        </p:nvSpPr>
        <p:spPr bwMode="auto">
          <a:xfrm>
            <a:off x="1154418" y="3187326"/>
            <a:ext cx="6858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400" b="1" dirty="0" smtClean="0"/>
              <a:t>ETTA1 Fabrication</a:t>
            </a:r>
            <a:endParaRPr lang="en-US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48" y="1157701"/>
            <a:ext cx="4389120" cy="360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06472" y="4888433"/>
            <a:ext cx="36885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Barrel </a:t>
            </a:r>
            <a:r>
              <a:rPr lang="en-US" sz="1800" dirty="0">
                <a:solidFill>
                  <a:srgbClr val="000080"/>
                </a:solidFill>
                <a:ea typeface="Calibri" pitchFamily="34" charset="0"/>
                <a:cs typeface="Arial" charset="0"/>
              </a:rPr>
              <a:t>panel trim </a:t>
            </a: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in-work.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8 ETTA1 Barrel Panels were: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Machined (trimmed)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Visual and dimensional inspection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Shipped to MSFC</a:t>
            </a:r>
            <a:endParaRPr lang="en-US" sz="1400" dirty="0" smtClean="0">
              <a:ea typeface="Calibri" pitchFamily="34" charset="0"/>
              <a:cs typeface="Arial" charset="0"/>
            </a:endParaRPr>
          </a:p>
          <a:p>
            <a:pPr>
              <a:buFontTx/>
              <a:buChar char="•"/>
              <a:tabLst>
                <a:tab pos="457200" algn="l"/>
              </a:tabLst>
            </a:pPr>
            <a:endParaRPr lang="en-US" sz="1800" dirty="0">
              <a:ea typeface="Calibri" pitchFamily="34" charset="0"/>
              <a:cs typeface="Arial" charset="0"/>
            </a:endParaRPr>
          </a:p>
        </p:txBody>
      </p:sp>
      <p:sp>
        <p:nvSpPr>
          <p:cNvPr id="7" name="TextBox 20"/>
          <p:cNvSpPr txBox="1">
            <a:spLocks noChangeArrowheads="1"/>
          </p:cNvSpPr>
          <p:nvPr/>
        </p:nvSpPr>
        <p:spPr bwMode="auto">
          <a:xfrm>
            <a:off x="1028683" y="298590"/>
            <a:ext cx="6858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 b="1" dirty="0" smtClean="0"/>
              <a:t>ETTA1 Barrel Panels</a:t>
            </a:r>
            <a:endParaRPr lang="en-US" sz="3600" b="1" dirty="0"/>
          </a:p>
        </p:txBody>
      </p:sp>
      <p:pic>
        <p:nvPicPr>
          <p:cNvPr id="8" name="Picture 5" descr="D:\Documents and Settings\kezell\My Documents\LARC Photo DVD\3-24-10-DH\DJH_91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2584" y="1167088"/>
            <a:ext cx="4343400" cy="3569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911326" y="4888433"/>
            <a:ext cx="396125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Pre</a:t>
            </a:r>
            <a:r>
              <a:rPr lang="en-US" sz="1800" dirty="0">
                <a:solidFill>
                  <a:srgbClr val="000080"/>
                </a:solidFill>
                <a:ea typeface="Calibri" pitchFamily="34" charset="0"/>
                <a:cs typeface="Arial" charset="0"/>
              </a:rPr>
              <a:t>-weld</a:t>
            </a: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prep consisted </a:t>
            </a:r>
            <a:r>
              <a:rPr lang="en-US" sz="1800" dirty="0">
                <a:solidFill>
                  <a:srgbClr val="000080"/>
                </a:solidFill>
                <a:ea typeface="Calibri" pitchFamily="34" charset="0"/>
                <a:cs typeface="Arial" charset="0"/>
              </a:rPr>
              <a:t>of:</a:t>
            </a:r>
            <a:endParaRPr lang="en-US" sz="1800" dirty="0" smtClean="0">
              <a:solidFill>
                <a:srgbClr val="000080"/>
              </a:solidFill>
              <a:ea typeface="Calibri" pitchFamily="34" charset="0"/>
              <a:cs typeface="Arial" charset="0"/>
            </a:endParaRP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Pre weld thickness measurements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Wire brush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Acetone wipe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pic>
        <p:nvPicPr>
          <p:cNvPr id="5" name="Picture 2" descr="D:\Documents and Settings\kezell\My Documents\LARC Photo DVD\SR# 458158-4-8-10\_DSC84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252" y="1230239"/>
            <a:ext cx="8123238" cy="539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20"/>
          <p:cNvSpPr txBox="1">
            <a:spLocks noChangeArrowheads="1"/>
          </p:cNvSpPr>
          <p:nvPr/>
        </p:nvSpPr>
        <p:spPr bwMode="auto">
          <a:xfrm>
            <a:off x="922606" y="173493"/>
            <a:ext cx="6858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 b="1" dirty="0" smtClean="0"/>
              <a:t>ETTA1 Friction Stir Welding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116763" y="6474916"/>
            <a:ext cx="1905000" cy="285750"/>
          </a:xfrm>
        </p:spPr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pic>
        <p:nvPicPr>
          <p:cNvPr id="5" name="Picture 2" descr="D:\Documents and Settings\kezell\My Documents\LARC Photo DVD\3-23-10-DH\DJH_91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" y="1167155"/>
            <a:ext cx="4435169" cy="369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1624" y="1166912"/>
            <a:ext cx="4404360" cy="3697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20"/>
          <p:cNvSpPr txBox="1">
            <a:spLocks noChangeArrowheads="1"/>
          </p:cNvSpPr>
          <p:nvPr/>
        </p:nvSpPr>
        <p:spPr bwMode="auto">
          <a:xfrm>
            <a:off x="1075504" y="175682"/>
            <a:ext cx="6858000" cy="5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 smtClean="0"/>
              <a:t>ETTA1 Friction Stir Weld Process</a:t>
            </a:r>
            <a:endParaRPr lang="en-US" sz="3200" b="1" dirty="0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-1" y="4917470"/>
            <a:ext cx="496302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Panels are FSW welded in VWT2 located at MSFC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Tack Pass (Max Plunge Force 5000lbs)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Full Penetration Pass (Max Plunge Force 11,000lbs)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Pre Weld test panels average UTS 63.6 (KSI)  </a:t>
            </a:r>
            <a:endParaRPr lang="en-US" sz="1400" dirty="0">
              <a:ea typeface="Calibri" pitchFamily="34" charset="0"/>
              <a:cs typeface="Arial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980587" y="4879352"/>
            <a:ext cx="3925669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Post </a:t>
            </a:r>
            <a:r>
              <a:rPr lang="en-US" sz="1400" dirty="0">
                <a:solidFill>
                  <a:srgbClr val="000080"/>
                </a:solidFill>
                <a:ea typeface="Calibri" pitchFamily="34" charset="0"/>
                <a:cs typeface="Arial" charset="0"/>
              </a:rPr>
              <a:t>Weld measurements are taken including:</a:t>
            </a:r>
            <a:endParaRPr lang="en-US" sz="1400" dirty="0" smtClean="0">
              <a:solidFill>
                <a:srgbClr val="000080"/>
              </a:solidFill>
              <a:ea typeface="Calibri" pitchFamily="34" charset="0"/>
              <a:cs typeface="Arial" charset="0"/>
            </a:endParaRP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Weld Width Average = 1.262”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Mismatch</a:t>
            </a:r>
          </a:p>
          <a:p>
            <a:pPr lvl="2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Max = 0.009</a:t>
            </a:r>
          </a:p>
          <a:p>
            <a:pPr lvl="2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Min = -0.009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Peaking</a:t>
            </a:r>
          </a:p>
          <a:p>
            <a:pPr lvl="2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cs typeface="Arial" charset="0"/>
              </a:rPr>
              <a:t> Max = 1.3</a:t>
            </a:r>
            <a:r>
              <a:rPr lang="en-US" sz="1400" dirty="0" smtClean="0">
                <a:cs typeface="Arial" charset="0"/>
              </a:rPr>
              <a:t>°</a:t>
            </a:r>
          </a:p>
          <a:p>
            <a:pPr lvl="2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cs typeface="Arial" charset="0"/>
              </a:rPr>
              <a:t> Min = -0.7°</a:t>
            </a:r>
          </a:p>
          <a:p>
            <a:pPr lvl="2">
              <a:tabLst>
                <a:tab pos="457200" algn="l"/>
              </a:tabLst>
            </a:pPr>
            <a:endParaRPr lang="en-US" sz="1400" dirty="0" smtClean="0">
              <a:solidFill>
                <a:srgbClr val="000080"/>
              </a:solidFill>
              <a:cs typeface="Arial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0" y="5892566"/>
            <a:ext cx="3733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Post </a:t>
            </a:r>
            <a:r>
              <a:rPr lang="en-US" sz="1400" dirty="0">
                <a:solidFill>
                  <a:srgbClr val="000080"/>
                </a:solidFill>
                <a:ea typeface="Calibri" pitchFamily="34" charset="0"/>
                <a:cs typeface="Arial" charset="0"/>
              </a:rPr>
              <a:t>Weld </a:t>
            </a: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Circumferential Measurements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AFT Barrel End = 1040.133”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FWD Barrel End = 1040.120”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AFT/FWD Barrel Ends Delta = 0.013”</a:t>
            </a:r>
            <a:endParaRPr lang="en-US" sz="1400" dirty="0">
              <a:solidFill>
                <a:srgbClr val="000080"/>
              </a:solidFill>
              <a:ea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728" y="1160134"/>
            <a:ext cx="4361688" cy="3742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Documents and Settings\kezell\My Documents\LARC Photo DVD\DSCN5225.JPG"/>
          <p:cNvPicPr>
            <a:picLocks noChangeAspect="1" noChangeArrowheads="1"/>
          </p:cNvPicPr>
          <p:nvPr/>
        </p:nvPicPr>
        <p:blipFill>
          <a:blip r:embed="rId3" cstate="print">
            <a:lum bright="6000"/>
          </a:blip>
          <a:srcRect/>
          <a:stretch>
            <a:fillRect/>
          </a:stretch>
        </p:blipFill>
        <p:spPr bwMode="auto">
          <a:xfrm>
            <a:off x="4467024" y="1160134"/>
            <a:ext cx="4498848" cy="375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20"/>
          <p:cNvSpPr txBox="1">
            <a:spLocks noChangeArrowheads="1"/>
          </p:cNvSpPr>
          <p:nvPr/>
        </p:nvSpPr>
        <p:spPr bwMode="auto">
          <a:xfrm>
            <a:off x="1012980" y="160327"/>
            <a:ext cx="6858000" cy="5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 smtClean="0"/>
              <a:t>ETTA1 Post Weld Prep for NDE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75440" y="5092880"/>
            <a:ext cx="37338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Welds </a:t>
            </a:r>
            <a:r>
              <a:rPr lang="en-US" sz="1800" dirty="0">
                <a:solidFill>
                  <a:srgbClr val="000080"/>
                </a:solidFill>
                <a:ea typeface="Calibri" pitchFamily="34" charset="0"/>
                <a:cs typeface="Arial" charset="0"/>
              </a:rPr>
              <a:t>are sanded and etched in preparation for  NDE</a:t>
            </a:r>
            <a:endParaRPr lang="en-US" sz="1800" dirty="0">
              <a:ea typeface="Calibri" pitchFamily="34" charset="0"/>
              <a:cs typeface="Arial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224365" y="5092880"/>
            <a:ext cx="4577988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6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</a:t>
            </a: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Radiographic inspection</a:t>
            </a:r>
            <a:endParaRPr lang="en-US" sz="1600" dirty="0" smtClean="0">
              <a:solidFill>
                <a:srgbClr val="000080"/>
              </a:solidFill>
              <a:ea typeface="Calibri" pitchFamily="34" charset="0"/>
              <a:cs typeface="Arial" charset="0"/>
            </a:endParaRPr>
          </a:p>
          <a:p>
            <a:pPr lvl="2">
              <a:buFontTx/>
              <a:buChar char="•"/>
              <a:tabLst>
                <a:tab pos="457200" algn="l"/>
              </a:tabLst>
            </a:pPr>
            <a:r>
              <a:rPr lang="en-US" sz="16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Welds 1,2,4,5,6,7 and 8 no indications noted. </a:t>
            </a:r>
          </a:p>
          <a:p>
            <a:pPr lvl="2">
              <a:buFontTx/>
              <a:buChar char="•"/>
              <a:tabLst>
                <a:tab pos="457200" algn="l"/>
              </a:tabLst>
            </a:pPr>
            <a:r>
              <a:rPr lang="en-US" sz="16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Weld 3 linear indications noted were disposition reworked and accepted.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endParaRPr lang="en-US" sz="16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6" name="TextBox 20"/>
          <p:cNvSpPr txBox="1">
            <a:spLocks noChangeArrowheads="1"/>
          </p:cNvSpPr>
          <p:nvPr/>
        </p:nvSpPr>
        <p:spPr bwMode="auto">
          <a:xfrm>
            <a:off x="1053948" y="183739"/>
            <a:ext cx="6858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 b="1" dirty="0" smtClean="0"/>
              <a:t>ETTA1 Roll Ring Installation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872" y="1129152"/>
            <a:ext cx="4334256" cy="3712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7992" y="1129152"/>
            <a:ext cx="4517136" cy="3703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48939" y="5051876"/>
            <a:ext cx="644090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6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Forward and AFT roll </a:t>
            </a:r>
            <a:r>
              <a:rPr lang="en-US" sz="1600" dirty="0">
                <a:solidFill>
                  <a:srgbClr val="000080"/>
                </a:solidFill>
                <a:ea typeface="Calibri" pitchFamily="34" charset="0"/>
                <a:cs typeface="Arial" charset="0"/>
              </a:rPr>
              <a:t>rings are installed  for </a:t>
            </a:r>
            <a:r>
              <a:rPr lang="en-US" sz="16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handling and transporting barrel.</a:t>
            </a:r>
          </a:p>
          <a:p>
            <a:pPr>
              <a:buFontTx/>
              <a:buChar char="•"/>
              <a:tabLst>
                <a:tab pos="457200" algn="l"/>
              </a:tabLst>
            </a:pPr>
            <a:endParaRPr lang="en-US" sz="1600" dirty="0" smtClean="0">
              <a:solidFill>
                <a:srgbClr val="000080"/>
              </a:solidFill>
              <a:ea typeface="Calibri" pitchFamily="34" charset="0"/>
              <a:cs typeface="Arial" charset="0"/>
            </a:endParaRP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16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Roll rings are utilized for machining operation and maintaining roundness for AFT and FWD interface rings installation.</a:t>
            </a:r>
            <a:endParaRPr lang="en-US" sz="1600" dirty="0">
              <a:ea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38851" y="5165838"/>
            <a:ext cx="42096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Machine table with I-beam extension.</a:t>
            </a:r>
            <a:endParaRPr lang="en-US" sz="1800" dirty="0">
              <a:ea typeface="Calibri" pitchFamily="34" charset="0"/>
              <a:cs typeface="Arial" charset="0"/>
            </a:endParaRPr>
          </a:p>
        </p:txBody>
      </p:sp>
      <p:sp>
        <p:nvSpPr>
          <p:cNvPr id="7" name="TextBox 20"/>
          <p:cNvSpPr txBox="1">
            <a:spLocks noChangeArrowheads="1"/>
          </p:cNvSpPr>
          <p:nvPr/>
        </p:nvSpPr>
        <p:spPr bwMode="auto">
          <a:xfrm>
            <a:off x="1030538" y="242267"/>
            <a:ext cx="6858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 b="1" dirty="0" smtClean="0"/>
              <a:t>ETTA1 Machining Setup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9976" y="1219882"/>
            <a:ext cx="4620832" cy="367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872" y="1229026"/>
            <a:ext cx="4187952" cy="3648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4389471" y="5165838"/>
            <a:ext cx="447726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Pre machining ETTA1 barrel alignment: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5" name="TextBox 20"/>
          <p:cNvSpPr txBox="1">
            <a:spLocks noChangeArrowheads="1"/>
          </p:cNvSpPr>
          <p:nvPr/>
        </p:nvSpPr>
        <p:spPr bwMode="auto">
          <a:xfrm>
            <a:off x="1053948" y="154476"/>
            <a:ext cx="6858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 b="1" dirty="0" smtClean="0"/>
              <a:t>ETTA1 Machining Operation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728" y="1172699"/>
            <a:ext cx="4187952" cy="413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4256" y="1172699"/>
            <a:ext cx="4684840" cy="4123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596896" y="5402069"/>
            <a:ext cx="394106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Final Trim Length = 241.616”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Parallelism AFT to FWD barrel Ends = 0.011”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AFT Barrel End Flatness = 0.0032”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FWD Barrel End Flatness = 0.0066”</a:t>
            </a:r>
            <a:endParaRPr lang="en-US" sz="1400" dirty="0">
              <a:ea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sp>
        <p:nvSpPr>
          <p:cNvPr id="6" name="TextBox 20"/>
          <p:cNvSpPr txBox="1">
            <a:spLocks noChangeArrowheads="1"/>
          </p:cNvSpPr>
          <p:nvPr/>
        </p:nvSpPr>
        <p:spPr bwMode="auto">
          <a:xfrm>
            <a:off x="1065655" y="230562"/>
            <a:ext cx="6858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/>
              <a:t>ETTA1 Interface Rings Installation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58981" y="1187323"/>
            <a:ext cx="4575112" cy="376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240548" y="5203148"/>
            <a:ext cx="406698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ETTA1 FWD interface ring staged for barrel installation.</a:t>
            </a:r>
            <a:endParaRPr lang="en-US" sz="1800" dirty="0">
              <a:ea typeface="Calibri" pitchFamily="34" charset="0"/>
              <a:cs typeface="Arial" charset="0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4610128" y="5203148"/>
            <a:ext cx="418637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ETTA1 FWD interface ring barrel installation.</a:t>
            </a:r>
            <a:endParaRPr lang="en-US" sz="1800" dirty="0">
              <a:ea typeface="Calibri" pitchFamily="34" charset="0"/>
              <a:cs typeface="Arial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726" y="1196467"/>
            <a:ext cx="4233672" cy="3739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613745" y="5904836"/>
            <a:ext cx="3733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Epoxy (</a:t>
            </a:r>
            <a:r>
              <a:rPr lang="en-US" sz="1800" dirty="0" err="1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Unisorb</a:t>
            </a: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V-100) continuous pour operation.</a:t>
            </a:r>
            <a:endParaRPr lang="en-US" sz="1800" dirty="0">
              <a:ea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sp>
        <p:nvSpPr>
          <p:cNvPr id="5" name="TextBox 20"/>
          <p:cNvSpPr txBox="1">
            <a:spLocks noChangeArrowheads="1"/>
          </p:cNvSpPr>
          <p:nvPr/>
        </p:nvSpPr>
        <p:spPr bwMode="auto">
          <a:xfrm>
            <a:off x="1059800" y="224708"/>
            <a:ext cx="6858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/>
              <a:t>ETTA1 OML Geometry Measurement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016" y="1152579"/>
            <a:ext cx="4489704" cy="4187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39222" y="5376332"/>
            <a:ext cx="4136136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ETTA1 </a:t>
            </a:r>
            <a:r>
              <a:rPr lang="en-US" sz="1800" dirty="0" err="1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Photogrametry</a:t>
            </a: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Inspection: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chemeClr val="accent2"/>
                </a:solidFill>
              </a:rPr>
              <a:t> </a:t>
            </a:r>
            <a:r>
              <a:rPr lang="en-US" sz="1400" dirty="0" err="1" smtClean="0">
                <a:solidFill>
                  <a:schemeClr val="accent2"/>
                </a:solidFill>
              </a:rPr>
              <a:t>Photogrammetry</a:t>
            </a:r>
            <a:r>
              <a:rPr lang="en-US" sz="1400" dirty="0" smtClean="0">
                <a:solidFill>
                  <a:schemeClr val="accent2"/>
                </a:solidFill>
              </a:rPr>
              <a:t> to map the location of targets on the barrel OML.</a:t>
            </a:r>
          </a:p>
          <a:p>
            <a:pPr lvl="1">
              <a:buFontTx/>
              <a:buChar char="•"/>
              <a:tabLst>
                <a:tab pos="457200" algn="l"/>
              </a:tabLst>
            </a:pPr>
            <a:r>
              <a:rPr lang="en-US" sz="1400" dirty="0" smtClean="0">
                <a:solidFill>
                  <a:schemeClr val="accent2"/>
                </a:solidFill>
              </a:rPr>
              <a:t> Targets are used by the scanning software as a frame on which to build the digitized surface geometry.</a:t>
            </a:r>
            <a:endParaRPr lang="en-US" sz="1400" dirty="0">
              <a:solidFill>
                <a:schemeClr val="accent2"/>
              </a:solidFill>
              <a:ea typeface="Calibri" pitchFamily="34" charset="0"/>
              <a:cs typeface="Arial" charset="0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4296" y="1152579"/>
            <a:ext cx="4361688" cy="4178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4757928" y="5376332"/>
            <a:ext cx="4296088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buFontTx/>
              <a:buChar char="•"/>
              <a:tabLst>
                <a:tab pos="457200" algn="l"/>
              </a:tabLst>
            </a:pPr>
            <a:r>
              <a:rPr lang="en-US" sz="1800" dirty="0" smtClean="0">
                <a:solidFill>
                  <a:srgbClr val="000080"/>
                </a:solidFill>
                <a:ea typeface="Calibri" pitchFamily="34" charset="0"/>
                <a:cs typeface="Arial" charset="0"/>
              </a:rPr>
              <a:t> ETTA1 White Light Scanning Inspection to digitize the as-built surface geometry:</a:t>
            </a:r>
            <a:endParaRPr lang="en-US" sz="1400" dirty="0" smtClean="0">
              <a:solidFill>
                <a:schemeClr val="accent2"/>
              </a:solidFill>
            </a:endParaRPr>
          </a:p>
          <a:p>
            <a:pPr lvl="1">
              <a:tabLst>
                <a:tab pos="457200" algn="l"/>
              </a:tabLst>
            </a:pPr>
            <a:endParaRPr lang="en-US" sz="1400" dirty="0">
              <a:solidFill>
                <a:schemeClr val="accent2"/>
              </a:solidFill>
              <a:ea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316" y="101737"/>
            <a:ext cx="8801101" cy="930024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ETTA1 Measured Geometry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870" y="1412216"/>
            <a:ext cx="8484216" cy="4171033"/>
          </a:xfrm>
        </p:spPr>
        <p:txBody>
          <a:bodyPr/>
          <a:lstStyle/>
          <a:p>
            <a:r>
              <a:rPr lang="en-US" sz="2400" dirty="0" smtClean="0"/>
              <a:t>Significant inward radial displacements at weld lands</a:t>
            </a:r>
          </a:p>
          <a:p>
            <a:pPr lvl="1"/>
            <a:r>
              <a:rPr lang="en-US" sz="2000" dirty="0" smtClean="0"/>
              <a:t>Different from subscale test article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402" y="2567479"/>
            <a:ext cx="8284916" cy="37490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759442" y="5983806"/>
            <a:ext cx="3506601" cy="276999"/>
          </a:xfrm>
          <a:prstGeom prst="rect">
            <a:avLst/>
          </a:prstGeom>
          <a:solidFill>
            <a:srgbClr val="FFFFFF"/>
          </a:solidFill>
        </p:spPr>
        <p:txBody>
          <a:bodyPr wrap="none" tIns="0" bIns="0" rtlCol="0">
            <a:spAutoFit/>
          </a:bodyPr>
          <a:lstStyle/>
          <a:p>
            <a:pPr algn="ctr"/>
            <a:r>
              <a:rPr lang="en-US" sz="1800" b="1" dirty="0" smtClean="0"/>
              <a:t>Circumferential Location, deg.</a:t>
            </a:r>
            <a:endParaRPr lang="en-US" sz="1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11660" y="3903491"/>
            <a:ext cx="276999" cy="643829"/>
          </a:xfrm>
          <a:prstGeom prst="rect">
            <a:avLst/>
          </a:prstGeom>
          <a:solidFill>
            <a:srgbClr val="FFFFFF"/>
          </a:solidFill>
        </p:spPr>
        <p:txBody>
          <a:bodyPr vert="vert270" wrap="none" lIns="0" tIns="45720" rIns="0" bIns="45720" rtlCol="0">
            <a:spAutoFit/>
          </a:bodyPr>
          <a:lstStyle/>
          <a:p>
            <a:pPr algn="ctr"/>
            <a:r>
              <a:rPr lang="en-US" sz="1800" b="1" dirty="0" smtClean="0"/>
              <a:t>X, in.</a:t>
            </a:r>
            <a:endParaRPr lang="en-US" sz="1800" b="1" dirty="0"/>
          </a:p>
        </p:txBody>
      </p:sp>
      <p:grpSp>
        <p:nvGrpSpPr>
          <p:cNvPr id="13" name="Group 12"/>
          <p:cNvGrpSpPr/>
          <p:nvPr/>
        </p:nvGrpSpPr>
        <p:grpSpPr>
          <a:xfrm>
            <a:off x="8308263" y="2721247"/>
            <a:ext cx="698158" cy="3140682"/>
            <a:chOff x="5128650" y="2763579"/>
            <a:chExt cx="698158" cy="3140682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76794" y="2956983"/>
              <a:ext cx="401870" cy="274320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5128650" y="2763579"/>
              <a:ext cx="698158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 anchor="b">
              <a:spAutoFit/>
            </a:bodyPr>
            <a:lstStyle/>
            <a:p>
              <a:pPr algn="ctr"/>
              <a:r>
                <a:rPr lang="en-US" sz="1400" b="1" dirty="0" smtClean="0"/>
                <a:t>outward</a:t>
              </a:r>
              <a:endParaRPr lang="en-US" sz="1400" b="1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188437" y="5688817"/>
              <a:ext cx="578584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 anchor="b">
              <a:spAutoFit/>
            </a:bodyPr>
            <a:lstStyle/>
            <a:p>
              <a:pPr algn="ctr"/>
              <a:r>
                <a:rPr lang="en-US" sz="1400" b="1" dirty="0" smtClean="0"/>
                <a:t>inward</a:t>
              </a:r>
              <a:endParaRPr lang="en-US" sz="1400" b="1" dirty="0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387836" y="2304431"/>
            <a:ext cx="1236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smtClean="0"/>
              <a:t>weld land</a:t>
            </a:r>
            <a:endParaRPr lang="en-US" sz="1800" b="1" dirty="0"/>
          </a:p>
        </p:txBody>
      </p:sp>
      <p:cxnSp>
        <p:nvCxnSpPr>
          <p:cNvPr id="8" name="Straight Arrow Connector 7"/>
          <p:cNvCxnSpPr>
            <a:stCxn id="5" idx="1"/>
          </p:cNvCxnSpPr>
          <p:nvPr/>
        </p:nvCxnSpPr>
        <p:spPr bwMode="auto">
          <a:xfrm flipH="1">
            <a:off x="4052505" y="2489097"/>
            <a:ext cx="335331" cy="350419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lg"/>
          </a:ln>
          <a:effectLst/>
        </p:spPr>
      </p:cxnSp>
    </p:spTree>
    <p:extLst>
      <p:ext uri="{BB962C8B-B14F-4D97-AF65-F5344CB8AC3E}">
        <p14:creationId xmlns="" xmlns:p14="http://schemas.microsoft.com/office/powerpoint/2010/main" val="69871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117600" y="152830"/>
            <a:ext cx="6937375" cy="752475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ea typeface="ＭＳ Ｐゴシック" pitchFamily="-107" charset="-128"/>
              </a:rPr>
              <a:t>Specifications and  Reference Documentation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02686" y="1282616"/>
            <a:ext cx="8331958" cy="4525963"/>
          </a:xfrm>
        </p:spPr>
        <p:txBody>
          <a:bodyPr/>
          <a:lstStyle/>
          <a:p>
            <a:endParaRPr lang="en-US" dirty="0" smtClean="0"/>
          </a:p>
          <a:p>
            <a:r>
              <a:rPr lang="en-US" sz="1600" dirty="0" smtClean="0">
                <a:solidFill>
                  <a:schemeClr val="accent2"/>
                </a:solidFill>
              </a:rPr>
              <a:t>Ares-USO-MP-25633  	Process Specification – Welding Aerospace Flight 			Hardware 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STP 11A1-4		Aluminum-Lithium 2195 Plate Products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STP 1010C		Forming and Aging of 2195 LH</a:t>
            </a:r>
            <a:r>
              <a:rPr lang="en-US" sz="1600" baseline="-25000" dirty="0" smtClean="0">
                <a:solidFill>
                  <a:schemeClr val="accent2"/>
                </a:solidFill>
              </a:rPr>
              <a:t>2</a:t>
            </a:r>
            <a:r>
              <a:rPr lang="en-US" sz="1600" dirty="0" smtClean="0">
                <a:solidFill>
                  <a:schemeClr val="accent2"/>
                </a:solidFill>
              </a:rPr>
              <a:t> Barrel Panels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STP 5006H		</a:t>
            </a:r>
            <a:r>
              <a:rPr lang="en-US" sz="1600" dirty="0" err="1" smtClean="0">
                <a:solidFill>
                  <a:schemeClr val="accent2"/>
                </a:solidFill>
              </a:rPr>
              <a:t>Deoxidation</a:t>
            </a:r>
            <a:r>
              <a:rPr lang="en-US" sz="1600" dirty="0" smtClean="0">
                <a:solidFill>
                  <a:schemeClr val="accent2"/>
                </a:solidFill>
              </a:rPr>
              <a:t> of Aluminum Alloys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STP 2501M		</a:t>
            </a:r>
            <a:r>
              <a:rPr lang="en-US" sz="1600" dirty="0" err="1" smtClean="0">
                <a:solidFill>
                  <a:schemeClr val="accent2"/>
                </a:solidFill>
              </a:rPr>
              <a:t>Penetrant</a:t>
            </a:r>
            <a:r>
              <a:rPr lang="en-US" sz="1600" dirty="0" smtClean="0">
                <a:solidFill>
                  <a:schemeClr val="accent2"/>
                </a:solidFill>
              </a:rPr>
              <a:t> Inspection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STP 2507G		</a:t>
            </a:r>
            <a:r>
              <a:rPr lang="en-US" sz="1600" dirty="0" err="1" smtClean="0">
                <a:solidFill>
                  <a:schemeClr val="accent2"/>
                </a:solidFill>
              </a:rPr>
              <a:t>Penetrant</a:t>
            </a:r>
            <a:r>
              <a:rPr lang="en-US" sz="1600" dirty="0" smtClean="0">
                <a:solidFill>
                  <a:schemeClr val="accent2"/>
                </a:solidFill>
              </a:rPr>
              <a:t> Inspection of 2195 Aluminum Alloy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80900000016K		Aluminum Surface Defect Accept Criteria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809-3510K		ET- Design Values for Specific Metallic Materials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STP 4502H		Preservation, Packaging and Shipping of 				Formed, Machined, and Finished Details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809-3510 		Coefficient of Thermal Expansion for 2195 Material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ASTM E1742		Standard Practice for Radiographic Inspection</a:t>
            </a:r>
          </a:p>
          <a:p>
            <a:r>
              <a:rPr lang="en-US" sz="1600" dirty="0" smtClean="0">
                <a:solidFill>
                  <a:schemeClr val="accent2"/>
                </a:solidFill>
              </a:rPr>
              <a:t>ASTM E94		Standard Guide for Radiographic Inspection</a:t>
            </a:r>
          </a:p>
          <a:p>
            <a:pPr>
              <a:buFontTx/>
              <a:buNone/>
            </a:pPr>
            <a:endParaRPr lang="en-US" sz="1600" dirty="0" smtClean="0">
              <a:ea typeface="ＭＳ Ｐゴシック" pitchFamily="-107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221" y="1203303"/>
            <a:ext cx="4432410" cy="2852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6" name="TextBox 20"/>
          <p:cNvSpPr txBox="1">
            <a:spLocks noChangeArrowheads="1"/>
          </p:cNvSpPr>
          <p:nvPr/>
        </p:nvSpPr>
        <p:spPr bwMode="auto">
          <a:xfrm>
            <a:off x="1118687" y="204573"/>
            <a:ext cx="6858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 b="1" dirty="0" smtClean="0"/>
              <a:t>ETTA1 Fabrication Complete</a:t>
            </a:r>
            <a:endParaRPr lang="en-US" sz="3600" b="1" dirty="0"/>
          </a:p>
        </p:txBody>
      </p:sp>
      <p:pic>
        <p:nvPicPr>
          <p:cNvPr id="7" name="Picture 6" descr="_FD035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14903" y="3288939"/>
            <a:ext cx="4733152" cy="3149124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4829311" y="2831014"/>
            <a:ext cx="4196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Move to the instrumentation facility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706683" y="2855544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Instrumentation and Test Preparation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452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91652" y="0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Huntsville, we have a problem!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399330" y="1125289"/>
            <a:ext cx="8250552" cy="4600826"/>
          </a:xfrm>
        </p:spPr>
        <p:txBody>
          <a:bodyPr/>
          <a:lstStyle/>
          <a:p>
            <a:pPr lvl="0"/>
            <a:r>
              <a:rPr lang="en-US" sz="2200" dirty="0" smtClean="0">
                <a:solidFill>
                  <a:srgbClr val="000090"/>
                </a:solidFill>
              </a:rPr>
              <a:t>After fabrication was complete we conducted typical pretest analyses of the test article and included the effects of the actual measured geometry in the simulation.</a:t>
            </a:r>
          </a:p>
          <a:p>
            <a:pPr lvl="0"/>
            <a:endParaRPr lang="en-US" sz="1000" dirty="0">
              <a:solidFill>
                <a:srgbClr val="000090"/>
              </a:solidFill>
            </a:endParaRPr>
          </a:p>
          <a:p>
            <a:pPr lvl="0"/>
            <a:r>
              <a:rPr lang="en-US" sz="2200" dirty="0" smtClean="0">
                <a:solidFill>
                  <a:srgbClr val="000090"/>
                </a:solidFill>
              </a:rPr>
              <a:t>Results indicated that the behavior of the test article was not go to meet the test objectives…</a:t>
            </a:r>
            <a:r>
              <a:rPr lang="en-US" sz="2200" i="1" dirty="0" smtClean="0">
                <a:solidFill>
                  <a:srgbClr val="000090"/>
                </a:solidFill>
              </a:rPr>
              <a:t>“!@#$%”</a:t>
            </a:r>
          </a:p>
          <a:p>
            <a:pPr lvl="0"/>
            <a:endParaRPr lang="en-US" sz="1000" dirty="0">
              <a:solidFill>
                <a:srgbClr val="000090"/>
              </a:solidFill>
            </a:endParaRPr>
          </a:p>
          <a:p>
            <a:pPr lvl="0"/>
            <a:r>
              <a:rPr lang="en-US" sz="2200" dirty="0" smtClean="0">
                <a:solidFill>
                  <a:srgbClr val="000090"/>
                </a:solidFill>
              </a:rPr>
              <a:t>Several options were investigated to modify the test and achieve the desired results</a:t>
            </a:r>
          </a:p>
          <a:p>
            <a:pPr lvl="1"/>
            <a:r>
              <a:rPr lang="en-US" sz="1800" dirty="0" smtClean="0">
                <a:solidFill>
                  <a:srgbClr val="000000"/>
                </a:solidFill>
              </a:rPr>
              <a:t>Longitudinal stiffeners at weld lands</a:t>
            </a:r>
          </a:p>
          <a:p>
            <a:pPr lvl="1"/>
            <a:r>
              <a:rPr lang="en-US" sz="1800" dirty="0" smtClean="0">
                <a:solidFill>
                  <a:srgbClr val="000000"/>
                </a:solidFill>
                <a:latin typeface="Arial Black"/>
                <a:cs typeface="Arial Black"/>
              </a:rPr>
              <a:t>Internal pressure</a:t>
            </a:r>
          </a:p>
          <a:p>
            <a:pPr lvl="0"/>
            <a:endParaRPr lang="en-US" sz="2200" dirty="0" smtClean="0"/>
          </a:p>
          <a:p>
            <a:endParaRPr lang="en-US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63478" y="3975217"/>
            <a:ext cx="3100760" cy="276506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3625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24016" y="0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Impacts of Test Modification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6967" y="1305639"/>
            <a:ext cx="8229600" cy="4180009"/>
          </a:xfrm>
        </p:spPr>
        <p:txBody>
          <a:bodyPr/>
          <a:lstStyle/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Test Fixture Modification</a:t>
            </a:r>
          </a:p>
          <a:p>
            <a:pPr lvl="0"/>
            <a:endParaRPr lang="en-US" sz="800" dirty="0">
              <a:solidFill>
                <a:srgbClr val="000090"/>
              </a:solidFill>
            </a:endParaRPr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Data Acquisition</a:t>
            </a:r>
          </a:p>
          <a:p>
            <a:pPr lvl="1"/>
            <a:endParaRPr lang="en-US" sz="600" dirty="0">
              <a:solidFill>
                <a:srgbClr val="000090"/>
              </a:solidFill>
            </a:endParaRPr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Pressure System Development</a:t>
            </a:r>
          </a:p>
          <a:p>
            <a:pPr lvl="0"/>
            <a:endParaRPr lang="en-US" sz="600" dirty="0" smtClean="0">
              <a:solidFill>
                <a:srgbClr val="000000"/>
              </a:solidFill>
            </a:endParaRPr>
          </a:p>
          <a:p>
            <a:r>
              <a:rPr lang="en-US" sz="2000" dirty="0" smtClean="0">
                <a:solidFill>
                  <a:srgbClr val="000090"/>
                </a:solidFill>
              </a:rPr>
              <a:t>Safety Requirements</a:t>
            </a:r>
            <a:endParaRPr lang="en-US" sz="2000" dirty="0">
              <a:solidFill>
                <a:srgbClr val="000090"/>
              </a:solidFill>
            </a:endParaRPr>
          </a:p>
          <a:p>
            <a:pPr lvl="1"/>
            <a:endParaRPr lang="en-US" sz="600" dirty="0"/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Analysis</a:t>
            </a:r>
          </a:p>
          <a:p>
            <a:pPr lvl="1"/>
            <a:endParaRPr lang="en-US" sz="800" dirty="0" smtClean="0"/>
          </a:p>
          <a:p>
            <a:r>
              <a:rPr lang="en-US" sz="2000" dirty="0" smtClean="0">
                <a:solidFill>
                  <a:srgbClr val="000090"/>
                </a:solidFill>
              </a:rPr>
              <a:t>Schedule – do it in 3 months (including winter Holidays)</a:t>
            </a:r>
          </a:p>
          <a:p>
            <a:endParaRPr lang="en-US" sz="800" dirty="0" smtClean="0">
              <a:solidFill>
                <a:srgbClr val="000090"/>
              </a:solidFill>
            </a:endParaRPr>
          </a:p>
          <a:p>
            <a:r>
              <a:rPr lang="en-US" sz="2000" dirty="0" smtClean="0">
                <a:solidFill>
                  <a:srgbClr val="000090"/>
                </a:solidFill>
              </a:rPr>
              <a:t>10% Cost Increase</a:t>
            </a:r>
            <a:endParaRPr lang="en-US" sz="800" dirty="0" smtClean="0"/>
          </a:p>
          <a:p>
            <a:pPr lvl="2"/>
            <a:endParaRPr lang="en-US" sz="1200" dirty="0" smtClean="0">
              <a:solidFill>
                <a:srgbClr val="000000"/>
              </a:solidFill>
            </a:endParaRPr>
          </a:p>
          <a:p>
            <a:pPr lvl="0"/>
            <a:endParaRPr lang="en-US" sz="700" dirty="0" smtClean="0"/>
          </a:p>
          <a:p>
            <a:endParaRPr lang="en-US" sz="2000" dirty="0"/>
          </a:p>
        </p:txBody>
      </p:sp>
    </p:spTree>
    <p:extLst>
      <p:ext uri="{BB962C8B-B14F-4D97-AF65-F5344CB8AC3E}">
        <p14:creationId xmlns="" xmlns:p14="http://schemas.microsoft.com/office/powerpoint/2010/main" val="120530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24016" y="0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Test Fixture Modification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233999" y="1132804"/>
            <a:ext cx="4928876" cy="5105400"/>
          </a:xfrm>
        </p:spPr>
        <p:txBody>
          <a:bodyPr/>
          <a:lstStyle/>
          <a:p>
            <a:r>
              <a:rPr lang="en-US" sz="2000" dirty="0" smtClean="0">
                <a:solidFill>
                  <a:srgbClr val="000000"/>
                </a:solidFill>
              </a:rPr>
              <a:t>Fixtures not designed to support internal pressure loads</a:t>
            </a:r>
          </a:p>
          <a:p>
            <a:r>
              <a:rPr lang="en-US" sz="2000" dirty="0" smtClean="0">
                <a:solidFill>
                  <a:srgbClr val="000000"/>
                </a:solidFill>
              </a:rPr>
              <a:t>Designed and installed a pressure bulkhead on the top load cylinder and close-out doors in the bottom load cylinder</a:t>
            </a:r>
          </a:p>
          <a:p>
            <a:r>
              <a:rPr lang="en-US" sz="2000" dirty="0" smtClean="0">
                <a:solidFill>
                  <a:srgbClr val="000000"/>
                </a:solidFill>
              </a:rPr>
              <a:t>Lots of </a:t>
            </a:r>
            <a:r>
              <a:rPr lang="en-US" sz="2000" i="1" dirty="0" smtClean="0">
                <a:solidFill>
                  <a:srgbClr val="000000"/>
                </a:solidFill>
              </a:rPr>
              <a:t>Great Stuff </a:t>
            </a:r>
            <a:r>
              <a:rPr lang="en-US" sz="2000" dirty="0" smtClean="0">
                <a:solidFill>
                  <a:srgbClr val="000000"/>
                </a:solidFill>
              </a:rPr>
              <a:t>foam used to fill in cracks and smaller gaps</a:t>
            </a:r>
          </a:p>
          <a:p>
            <a:pPr lvl="1"/>
            <a:endParaRPr lang="en-US" sz="600" dirty="0">
              <a:solidFill>
                <a:srgbClr val="000090"/>
              </a:solidFill>
            </a:endParaRPr>
          </a:p>
          <a:p>
            <a:pPr lvl="2"/>
            <a:endParaRPr lang="en-US" sz="800" dirty="0" smtClean="0"/>
          </a:p>
          <a:p>
            <a:pPr lvl="2"/>
            <a:endParaRPr lang="en-US" sz="1200" dirty="0" smtClean="0">
              <a:solidFill>
                <a:srgbClr val="000000"/>
              </a:solidFill>
            </a:endParaRPr>
          </a:p>
          <a:p>
            <a:pPr lvl="0"/>
            <a:endParaRPr lang="en-US" sz="700" dirty="0" smtClean="0"/>
          </a:p>
          <a:p>
            <a:endParaRPr lang="en-US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8026" y="1176537"/>
            <a:ext cx="3662991" cy="27559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44673" y="3939123"/>
            <a:ext cx="3671817" cy="27714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0580" y="3976255"/>
            <a:ext cx="3863024" cy="26666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0874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24016" y="0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Test Fixture Analysis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83697" y="1418359"/>
            <a:ext cx="5034087" cy="2278817"/>
          </a:xfrm>
        </p:spPr>
        <p:txBody>
          <a:bodyPr/>
          <a:lstStyle/>
          <a:p>
            <a:r>
              <a:rPr lang="en-US" sz="2000" dirty="0" smtClean="0">
                <a:solidFill>
                  <a:srgbClr val="000000"/>
                </a:solidFill>
              </a:rPr>
              <a:t>Verify that all components will have positive margins subjected to 1.4psi</a:t>
            </a:r>
          </a:p>
          <a:p>
            <a:endParaRPr lang="en-US" sz="2000" dirty="0">
              <a:solidFill>
                <a:srgbClr val="000000"/>
              </a:solidFill>
            </a:endParaRPr>
          </a:p>
          <a:p>
            <a:r>
              <a:rPr lang="en-US" sz="2000" dirty="0" smtClean="0">
                <a:solidFill>
                  <a:srgbClr val="000000"/>
                </a:solidFill>
              </a:rPr>
              <a:t>Conduct a proof pressure test</a:t>
            </a:r>
          </a:p>
          <a:p>
            <a:pPr lvl="1"/>
            <a:endParaRPr lang="en-US" sz="600" dirty="0">
              <a:solidFill>
                <a:srgbClr val="000090"/>
              </a:solidFill>
            </a:endParaRPr>
          </a:p>
          <a:p>
            <a:pPr lvl="2"/>
            <a:endParaRPr lang="en-US" sz="800" dirty="0" smtClean="0"/>
          </a:p>
          <a:p>
            <a:pPr lvl="2"/>
            <a:endParaRPr lang="en-US" sz="1200" dirty="0" smtClean="0">
              <a:solidFill>
                <a:srgbClr val="000000"/>
              </a:solidFill>
            </a:endParaRPr>
          </a:p>
          <a:p>
            <a:pPr lvl="0"/>
            <a:endParaRPr lang="en-US" sz="700" dirty="0" smtClean="0"/>
          </a:p>
          <a:p>
            <a:endParaRPr lang="en-US" sz="2000" dirty="0"/>
          </a:p>
        </p:txBody>
      </p:sp>
      <p:pic>
        <p:nvPicPr>
          <p:cNvPr id="7" name="Picture 4" descr="simulators_1psi_linear_svm.t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0974"/>
          <a:stretch>
            <a:fillRect/>
          </a:stretch>
        </p:blipFill>
        <p:spPr bwMode="auto">
          <a:xfrm>
            <a:off x="4849152" y="1424203"/>
            <a:ext cx="4294848" cy="4812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print_01.t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119" t="6972"/>
          <a:stretch>
            <a:fillRect/>
          </a:stretch>
        </p:blipFill>
        <p:spPr bwMode="auto">
          <a:xfrm>
            <a:off x="189475" y="3809526"/>
            <a:ext cx="3371850" cy="275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print_02.t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407" y="3816113"/>
            <a:ext cx="3395027" cy="2319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44107" y="3449196"/>
            <a:ext cx="2634668" cy="369332"/>
          </a:xfrm>
          <a:prstGeom prst="rect">
            <a:avLst/>
          </a:prstGeom>
          <a:solidFill>
            <a:srgbClr val="BFBFBF"/>
          </a:solidFill>
        </p:spPr>
        <p:txBody>
          <a:bodyPr wrap="none" rtlCol="0">
            <a:spAutoFit/>
          </a:bodyPr>
          <a:lstStyle/>
          <a:p>
            <a:r>
              <a:rPr lang="en-US" sz="1800" b="1" dirty="0" smtClean="0"/>
              <a:t>Interface flange model</a:t>
            </a:r>
            <a:endParaRPr lang="en-US" sz="1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420486" y="1144326"/>
            <a:ext cx="3584260" cy="369332"/>
          </a:xfrm>
          <a:prstGeom prst="rect">
            <a:avLst/>
          </a:prstGeom>
          <a:solidFill>
            <a:srgbClr val="BFBFBF"/>
          </a:solidFill>
        </p:spPr>
        <p:txBody>
          <a:bodyPr wrap="none" rtlCol="0">
            <a:spAutoFit/>
          </a:bodyPr>
          <a:lstStyle/>
          <a:p>
            <a:r>
              <a:rPr lang="en-US" sz="1800" b="1" dirty="0" smtClean="0"/>
              <a:t>Pressurized loading cylinders</a:t>
            </a:r>
            <a:endParaRPr lang="en-US" sz="1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705436" y="5760985"/>
            <a:ext cx="3381796" cy="824312"/>
          </a:xfrm>
          <a:prstGeom prst="rect">
            <a:avLst/>
          </a:prstGeom>
        </p:spPr>
      </p:pic>
      <p:sp>
        <p:nvSpPr>
          <p:cNvPr id="11" name="Left Arrow 10"/>
          <p:cNvSpPr/>
          <p:nvPr/>
        </p:nvSpPr>
        <p:spPr bwMode="auto">
          <a:xfrm rot="20100000">
            <a:off x="4929907" y="4072905"/>
            <a:ext cx="1007023" cy="420817"/>
          </a:xfrm>
          <a:prstGeom prst="leftArrow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80" charset="-128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5982020" y="3832439"/>
            <a:ext cx="405816" cy="263011"/>
          </a:xfrm>
          <a:prstGeom prst="rect">
            <a:avLst/>
          </a:prstGeom>
          <a:noFill/>
          <a:ln w="285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80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863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latin typeface="Arial" charset="0"/>
                <a:ea typeface="ＭＳ Ｐゴシック" charset="0"/>
                <a:cs typeface="Arial" charset="0"/>
              </a:rPr>
              <a:t>Leak Before Burst Analysis</a:t>
            </a:r>
            <a:endParaRPr lang="en-US" sz="3200" dirty="0">
              <a:latin typeface="Arial" charset="0"/>
              <a:ea typeface="ＭＳ Ｐゴシック" charset="0"/>
              <a:cs typeface="Arial" charset="0"/>
            </a:endParaRPr>
          </a:p>
        </p:txBody>
      </p:sp>
      <p:pic>
        <p:nvPicPr>
          <p:cNvPr id="22531" name="Picture 2" descr="dyn_i70_svm_all.t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900" r="28900"/>
          <a:stretch>
            <a:fillRect/>
          </a:stretch>
        </p:blipFill>
        <p:spPr bwMode="auto">
          <a:xfrm>
            <a:off x="0" y="1376363"/>
            <a:ext cx="330835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3" descr="dyn_i70_svm_r-str_close2.t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500"/>
          <a:stretch>
            <a:fillRect/>
          </a:stretch>
        </p:blipFill>
        <p:spPr bwMode="auto">
          <a:xfrm>
            <a:off x="3533775" y="2679700"/>
            <a:ext cx="3116263" cy="292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 descr="acreage_local_fem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649" r="32649"/>
          <a:stretch>
            <a:fillRect/>
          </a:stretch>
        </p:blipFill>
        <p:spPr bwMode="auto">
          <a:xfrm>
            <a:off x="7318375" y="1085850"/>
            <a:ext cx="1368425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6" descr="ring_ends_fem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621" r="20621"/>
          <a:stretch>
            <a:fillRect/>
          </a:stretch>
        </p:blipFill>
        <p:spPr bwMode="auto">
          <a:xfrm>
            <a:off x="6827838" y="4114800"/>
            <a:ext cx="2316162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Notched Right Arrow 7"/>
          <p:cNvSpPr/>
          <p:nvPr/>
        </p:nvSpPr>
        <p:spPr>
          <a:xfrm rot="20408647">
            <a:off x="1636713" y="4473575"/>
            <a:ext cx="1905000" cy="257175"/>
          </a:xfrm>
          <a:prstGeom prst="notchedRightArrow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Notched Right Arrow 8"/>
          <p:cNvSpPr/>
          <p:nvPr/>
        </p:nvSpPr>
        <p:spPr>
          <a:xfrm rot="1474569">
            <a:off x="5051425" y="4664075"/>
            <a:ext cx="1901825" cy="190500"/>
          </a:xfrm>
          <a:prstGeom prst="notchedRightArrow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Notched Right Arrow 9"/>
          <p:cNvSpPr/>
          <p:nvPr/>
        </p:nvSpPr>
        <p:spPr>
          <a:xfrm rot="19508326">
            <a:off x="6210300" y="3532188"/>
            <a:ext cx="1235075" cy="217487"/>
          </a:xfrm>
          <a:prstGeom prst="notchedRightArrow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374278" y="1232392"/>
            <a:ext cx="3524585" cy="646331"/>
          </a:xfrm>
          <a:prstGeom prst="rect">
            <a:avLst/>
          </a:prstGeom>
          <a:solidFill>
            <a:srgbClr val="BFBFBF"/>
          </a:solidFill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Identify most likely regions for cracks to initiate</a:t>
            </a:r>
            <a:endParaRPr lang="en-US" sz="1800" b="1" dirty="0"/>
          </a:p>
        </p:txBody>
      </p:sp>
    </p:spTree>
    <p:extLst>
      <p:ext uri="{BB962C8B-B14F-4D97-AF65-F5344CB8AC3E}">
        <p14:creationId xmlns="" xmlns:p14="http://schemas.microsoft.com/office/powerpoint/2010/main" val="101759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1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600" y="2056230"/>
            <a:ext cx="2940050" cy="298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9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75" y="3272255"/>
            <a:ext cx="941388" cy="62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Line 99"/>
          <p:cNvSpPr>
            <a:spLocks noChangeShapeType="1"/>
          </p:cNvSpPr>
          <p:nvPr/>
        </p:nvSpPr>
        <p:spPr bwMode="auto">
          <a:xfrm>
            <a:off x="4185188" y="4848643"/>
            <a:ext cx="3095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6" name="Rectangle 8"/>
          <p:cNvSpPr>
            <a:spLocks noChangeArrowheads="1"/>
          </p:cNvSpPr>
          <p:nvPr/>
        </p:nvSpPr>
        <p:spPr bwMode="auto">
          <a:xfrm>
            <a:off x="228600" y="0"/>
            <a:ext cx="8686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 anchor="ctr"/>
          <a:lstStyle/>
          <a:p>
            <a:pPr algn="ctr"/>
            <a:endParaRPr lang="en-US"/>
          </a:p>
        </p:txBody>
      </p:sp>
      <p:sp>
        <p:nvSpPr>
          <p:cNvPr id="25607" name="Rectangle 9"/>
          <p:cNvSpPr>
            <a:spLocks noChangeArrowheads="1"/>
          </p:cNvSpPr>
          <p:nvPr/>
        </p:nvSpPr>
        <p:spPr bwMode="auto">
          <a:xfrm>
            <a:off x="0" y="97689"/>
            <a:ext cx="90678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 anchor="ctr"/>
          <a:lstStyle/>
          <a:p>
            <a:pPr algn="ctr"/>
            <a:r>
              <a:rPr lang="en-US" sz="3200" b="1" dirty="0">
                <a:ea typeface="ＭＳ Ｐゴシック" charset="0"/>
                <a:cs typeface="Arial" charset="0"/>
              </a:rPr>
              <a:t>Leak Before Burst Analysis</a:t>
            </a:r>
            <a:endParaRPr lang="en-US" sz="3200" b="1" dirty="0">
              <a:solidFill>
                <a:schemeClr val="tx2"/>
              </a:solidFill>
              <a:latin typeface="Helvetica" charset="0"/>
            </a:endParaRPr>
          </a:p>
        </p:txBody>
      </p:sp>
      <p:sp>
        <p:nvSpPr>
          <p:cNvPr id="25613" name="Rectangle 34"/>
          <p:cNvSpPr>
            <a:spLocks noChangeArrowheads="1"/>
          </p:cNvSpPr>
          <p:nvPr/>
        </p:nvSpPr>
        <p:spPr bwMode="auto">
          <a:xfrm>
            <a:off x="4494750" y="4685130"/>
            <a:ext cx="23622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>
            <a:spAutoFit/>
          </a:bodyPr>
          <a:lstStyle/>
          <a:p>
            <a:r>
              <a:rPr lang="en-US" sz="1400">
                <a:solidFill>
                  <a:schemeClr val="tx2"/>
                </a:solidFill>
                <a:latin typeface="Helvetica" charset="0"/>
              </a:rPr>
              <a:t>Abscissa = linear analysis</a:t>
            </a:r>
          </a:p>
          <a:p>
            <a:r>
              <a:rPr lang="en-US" sz="1400">
                <a:solidFill>
                  <a:schemeClr val="tx2"/>
                </a:solidFill>
                <a:latin typeface="Helvetica" charset="0"/>
              </a:rPr>
              <a:t>(Industry Standard)</a:t>
            </a:r>
          </a:p>
        </p:txBody>
      </p:sp>
      <p:sp>
        <p:nvSpPr>
          <p:cNvPr id="25614" name="Rectangle 35"/>
          <p:cNvSpPr>
            <a:spLocks noChangeArrowheads="1"/>
          </p:cNvSpPr>
          <p:nvPr/>
        </p:nvSpPr>
        <p:spPr bwMode="auto">
          <a:xfrm>
            <a:off x="2103975" y="1206185"/>
            <a:ext cx="4927630" cy="52065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wrap="none" lIns="90487" tIns="44450" rIns="90487" bIns="44450">
            <a:spAutoFit/>
          </a:bodyPr>
          <a:lstStyle/>
          <a:p>
            <a:r>
              <a:rPr lang="en-US" sz="1400" b="1" dirty="0" smtClean="0">
                <a:latin typeface="Helvetica" charset="0"/>
              </a:rPr>
              <a:t>Predictions </a:t>
            </a:r>
            <a:r>
              <a:rPr lang="en-US" sz="1400" b="1" dirty="0">
                <a:latin typeface="Helvetica" charset="0"/>
              </a:rPr>
              <a:t>for Longitudinal Cracks from Geometrically</a:t>
            </a:r>
            <a:br>
              <a:rPr lang="en-US" sz="1400" b="1" dirty="0">
                <a:latin typeface="Helvetica" charset="0"/>
              </a:rPr>
            </a:br>
            <a:r>
              <a:rPr lang="en-US" sz="1400" b="1" dirty="0">
                <a:latin typeface="Helvetica" charset="0"/>
              </a:rPr>
              <a:t>Nonlinear and Geometrically Linear </a:t>
            </a:r>
            <a:r>
              <a:rPr lang="en-US" sz="1400" b="1" dirty="0" smtClean="0">
                <a:latin typeface="Helvetica" charset="0"/>
              </a:rPr>
              <a:t>Analyses</a:t>
            </a:r>
            <a:endParaRPr lang="en-US" sz="1400" b="1" dirty="0">
              <a:latin typeface="Helvetica" charset="0"/>
            </a:endParaRPr>
          </a:p>
        </p:txBody>
      </p:sp>
      <p:pic>
        <p:nvPicPr>
          <p:cNvPr id="25617" name="Picture 89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5419"/>
          <a:stretch/>
        </p:blipFill>
        <p:spPr bwMode="auto">
          <a:xfrm>
            <a:off x="6620805" y="2116151"/>
            <a:ext cx="2376095" cy="2235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8" name="Picture 9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900" y="5028030"/>
            <a:ext cx="7620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19" name="Group 108"/>
          <p:cNvGrpSpPr>
            <a:grpSpLocks/>
          </p:cNvGrpSpPr>
          <p:nvPr/>
        </p:nvGrpSpPr>
        <p:grpSpPr bwMode="auto">
          <a:xfrm>
            <a:off x="2735800" y="5144988"/>
            <a:ext cx="1139825" cy="517525"/>
            <a:chOff x="1776" y="4022"/>
            <a:chExt cx="718" cy="326"/>
          </a:xfrm>
        </p:grpSpPr>
        <p:sp>
          <p:nvSpPr>
            <p:cNvPr id="25632" name="Line 102"/>
            <p:cNvSpPr>
              <a:spLocks noChangeShapeType="1"/>
            </p:cNvSpPr>
            <p:nvPr/>
          </p:nvSpPr>
          <p:spPr bwMode="auto">
            <a:xfrm>
              <a:off x="1824" y="4030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33" name="Text Box 103"/>
            <p:cNvSpPr txBox="1">
              <a:spLocks noChangeArrowheads="1"/>
            </p:cNvSpPr>
            <p:nvPr/>
          </p:nvSpPr>
          <p:spPr bwMode="auto">
            <a:xfrm>
              <a:off x="1776" y="4022"/>
              <a:ext cx="718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400" dirty="0">
                  <a:latin typeface="Helvetica" charset="0"/>
                </a:rPr>
                <a:t>increasing </a:t>
              </a:r>
            </a:p>
            <a:p>
              <a:pPr eaLnBrk="1" hangingPunct="1"/>
              <a:r>
                <a:rPr lang="en-US" sz="1400" dirty="0">
                  <a:latin typeface="Helvetica" charset="0"/>
                </a:rPr>
                <a:t>crack length</a:t>
              </a:r>
              <a:endParaRPr lang="en-US" dirty="0"/>
            </a:p>
          </p:txBody>
        </p:sp>
      </p:grpSp>
      <p:grpSp>
        <p:nvGrpSpPr>
          <p:cNvPr id="25620" name="Group 107"/>
          <p:cNvGrpSpPr>
            <a:grpSpLocks/>
          </p:cNvGrpSpPr>
          <p:nvPr/>
        </p:nvGrpSpPr>
        <p:grpSpPr bwMode="auto">
          <a:xfrm>
            <a:off x="75150" y="2380080"/>
            <a:ext cx="1041400" cy="685800"/>
            <a:chOff x="0" y="3317"/>
            <a:chExt cx="656" cy="432"/>
          </a:xfrm>
        </p:grpSpPr>
        <p:sp>
          <p:nvSpPr>
            <p:cNvPr id="25630" name="Line 105"/>
            <p:cNvSpPr>
              <a:spLocks noChangeShapeType="1"/>
            </p:cNvSpPr>
            <p:nvPr/>
          </p:nvSpPr>
          <p:spPr bwMode="auto">
            <a:xfrm flipV="1">
              <a:off x="613" y="3317"/>
              <a:ext cx="0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631" name="Text Box 106"/>
            <p:cNvSpPr txBox="1">
              <a:spLocks noChangeArrowheads="1"/>
            </p:cNvSpPr>
            <p:nvPr/>
          </p:nvSpPr>
          <p:spPr bwMode="auto">
            <a:xfrm>
              <a:off x="0" y="3396"/>
              <a:ext cx="656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en-US" sz="1400">
                  <a:latin typeface="Helvetica" charset="0"/>
                </a:rPr>
                <a:t>increasing </a:t>
              </a:r>
            </a:p>
            <a:p>
              <a:pPr eaLnBrk="1" hangingPunct="1"/>
              <a:r>
                <a:rPr lang="en-US" sz="1400">
                  <a:latin typeface="Helvetica" charset="0"/>
                </a:rPr>
                <a:t>load</a:t>
              </a:r>
              <a:endParaRPr lang="en-US"/>
            </a:p>
          </p:txBody>
        </p:sp>
      </p:grpSp>
      <p:sp>
        <p:nvSpPr>
          <p:cNvPr id="25621" name="Line 109"/>
          <p:cNvSpPr>
            <a:spLocks noChangeShapeType="1"/>
          </p:cNvSpPr>
          <p:nvPr/>
        </p:nvSpPr>
        <p:spPr bwMode="auto">
          <a:xfrm>
            <a:off x="3969288" y="3124618"/>
            <a:ext cx="382587" cy="16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2" name="Text Box 110"/>
          <p:cNvSpPr txBox="1">
            <a:spLocks noChangeArrowheads="1"/>
          </p:cNvSpPr>
          <p:nvPr/>
        </p:nvSpPr>
        <p:spPr bwMode="auto">
          <a:xfrm>
            <a:off x="4316950" y="3143668"/>
            <a:ext cx="2130425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400">
                <a:latin typeface="Helvetica" charset="0"/>
              </a:rPr>
              <a:t>Gray region = difference</a:t>
            </a:r>
          </a:p>
          <a:p>
            <a:pPr eaLnBrk="1" hangingPunct="1"/>
            <a:r>
              <a:rPr lang="en-US" sz="1400">
                <a:latin typeface="Helvetica" charset="0"/>
              </a:rPr>
              <a:t>between linear and</a:t>
            </a:r>
          </a:p>
          <a:p>
            <a:pPr eaLnBrk="1" hangingPunct="1"/>
            <a:r>
              <a:rPr lang="en-US" sz="1400">
                <a:latin typeface="Helvetica" charset="0"/>
              </a:rPr>
              <a:t>nonlinear solution &gt; 10%</a:t>
            </a:r>
          </a:p>
        </p:txBody>
      </p:sp>
      <p:sp>
        <p:nvSpPr>
          <p:cNvPr id="25623" name="Line 111"/>
          <p:cNvSpPr>
            <a:spLocks noChangeShapeType="1"/>
          </p:cNvSpPr>
          <p:nvPr/>
        </p:nvSpPr>
        <p:spPr bwMode="auto">
          <a:xfrm>
            <a:off x="4088350" y="2159418"/>
            <a:ext cx="296863" cy="280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4" name="Text Box 112"/>
          <p:cNvSpPr txBox="1">
            <a:spLocks noChangeArrowheads="1"/>
          </p:cNvSpPr>
          <p:nvPr/>
        </p:nvSpPr>
        <p:spPr bwMode="auto">
          <a:xfrm>
            <a:off x="4332825" y="2330868"/>
            <a:ext cx="222885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400">
                <a:latin typeface="Helvetica" charset="0"/>
              </a:rPr>
              <a:t>Maximum difference</a:t>
            </a:r>
          </a:p>
          <a:p>
            <a:pPr eaLnBrk="1" hangingPunct="1"/>
            <a:r>
              <a:rPr lang="en-US" sz="1400">
                <a:latin typeface="Helvetica" charset="0"/>
              </a:rPr>
              <a:t>between linear and</a:t>
            </a:r>
          </a:p>
          <a:p>
            <a:pPr eaLnBrk="1" hangingPunct="1"/>
            <a:r>
              <a:rPr lang="en-US" sz="1400">
                <a:latin typeface="Helvetica" charset="0"/>
              </a:rPr>
              <a:t>nonlinear solution = 275%</a:t>
            </a:r>
          </a:p>
        </p:txBody>
      </p:sp>
      <p:sp>
        <p:nvSpPr>
          <p:cNvPr id="25625" name="Rectangle 113"/>
          <p:cNvSpPr>
            <a:spLocks noChangeArrowheads="1"/>
          </p:cNvSpPr>
          <p:nvPr/>
        </p:nvSpPr>
        <p:spPr bwMode="auto">
          <a:xfrm>
            <a:off x="1113375" y="1786355"/>
            <a:ext cx="39957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>
            <a:spAutoFit/>
          </a:bodyPr>
          <a:lstStyle/>
          <a:p>
            <a:r>
              <a:rPr lang="en-US" sz="1400">
                <a:solidFill>
                  <a:schemeClr val="tx2"/>
                </a:solidFill>
                <a:latin typeface="Helvetica" charset="0"/>
              </a:rPr>
              <a:t>Contour plot of from nonlinear analyses</a:t>
            </a:r>
          </a:p>
        </p:txBody>
      </p:sp>
      <p:sp>
        <p:nvSpPr>
          <p:cNvPr id="25629" name="Oval 38"/>
          <p:cNvSpPr>
            <a:spLocks noChangeArrowheads="1"/>
          </p:cNvSpPr>
          <p:nvPr/>
        </p:nvSpPr>
        <p:spPr bwMode="auto">
          <a:xfrm>
            <a:off x="1565813" y="4382654"/>
            <a:ext cx="335508" cy="321478"/>
          </a:xfrm>
          <a:prstGeom prst="ellipse">
            <a:avLst/>
          </a:prstGeom>
          <a:solidFill>
            <a:srgbClr val="FF0000">
              <a:alpha val="53000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sz="2400">
              <a:latin typeface="Times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88216" y="5512699"/>
            <a:ext cx="4892018" cy="1192429"/>
          </a:xfrm>
          <a:prstGeom prst="rect">
            <a:avLst/>
          </a:prstGeom>
        </p:spPr>
      </p:pic>
      <p:sp>
        <p:nvSpPr>
          <p:cNvPr id="41" name="Rectangle 35"/>
          <p:cNvSpPr>
            <a:spLocks noChangeArrowheads="1"/>
          </p:cNvSpPr>
          <p:nvPr/>
        </p:nvSpPr>
        <p:spPr bwMode="auto">
          <a:xfrm>
            <a:off x="0" y="6002598"/>
            <a:ext cx="4082209" cy="36676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90487" tIns="44450" rIns="90487" bIns="44450">
            <a:spAutoFit/>
          </a:bodyPr>
          <a:lstStyle/>
          <a:p>
            <a:r>
              <a:rPr lang="en-US" sz="1800" b="1" dirty="0" smtClean="0">
                <a:latin typeface="Helvetica" charset="0"/>
              </a:rPr>
              <a:t>All results indicate no crack growth</a:t>
            </a:r>
            <a:endParaRPr lang="en-US" sz="1800" b="1" dirty="0">
              <a:latin typeface="Helvetica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4699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16501" y="-52602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Other Issues with Including Pressure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6967" y="1388299"/>
            <a:ext cx="8229600" cy="4180009"/>
          </a:xfrm>
        </p:spPr>
        <p:txBody>
          <a:bodyPr/>
          <a:lstStyle/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Some data acquisition hardware/computers were positioned inside the test article for convenience…</a:t>
            </a:r>
          </a:p>
          <a:p>
            <a:pPr lvl="1"/>
            <a:r>
              <a:rPr lang="en-US" sz="1600" dirty="0">
                <a:solidFill>
                  <a:srgbClr val="000000"/>
                </a:solidFill>
              </a:rPr>
              <a:t>D</a:t>
            </a:r>
            <a:r>
              <a:rPr lang="en-US" sz="1600" dirty="0" smtClean="0">
                <a:solidFill>
                  <a:srgbClr val="000000"/>
                </a:solidFill>
              </a:rPr>
              <a:t>isc drives start to fail when subjected to external pressure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Changed all drives to solid-state memory</a:t>
            </a:r>
          </a:p>
          <a:p>
            <a:pPr lvl="0"/>
            <a:endParaRPr lang="en-US" sz="800" dirty="0">
              <a:solidFill>
                <a:srgbClr val="000090"/>
              </a:solidFill>
            </a:endParaRPr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Revised testing and instrumentation requirements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Added many new sensors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Modified test plans and test procedures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Complete the review process again and including all the new safety requirements</a:t>
            </a:r>
          </a:p>
          <a:p>
            <a:pPr lvl="1"/>
            <a:endParaRPr lang="en-US" sz="1600" dirty="0">
              <a:solidFill>
                <a:srgbClr val="000000"/>
              </a:solidFill>
            </a:endParaRPr>
          </a:p>
          <a:p>
            <a:r>
              <a:rPr lang="en-US" sz="2000" dirty="0" smtClean="0">
                <a:solidFill>
                  <a:srgbClr val="000090"/>
                </a:solidFill>
              </a:rPr>
              <a:t>Pressure checkout testing without and with test article in place to verify test system and test article performance</a:t>
            </a:r>
          </a:p>
          <a:p>
            <a:pPr lvl="1"/>
            <a:endParaRPr lang="en-US" sz="600" dirty="0">
              <a:solidFill>
                <a:srgbClr val="000090"/>
              </a:solidFill>
            </a:endParaRPr>
          </a:p>
          <a:p>
            <a:pPr lvl="2"/>
            <a:endParaRPr lang="en-US" sz="1200" dirty="0" smtClean="0">
              <a:solidFill>
                <a:srgbClr val="000000"/>
              </a:solidFill>
            </a:endParaRPr>
          </a:p>
          <a:p>
            <a:pPr lvl="0"/>
            <a:endParaRPr lang="en-US" sz="700" dirty="0" smtClean="0"/>
          </a:p>
          <a:p>
            <a:endParaRPr lang="en-US" sz="2000" dirty="0"/>
          </a:p>
        </p:txBody>
      </p:sp>
    </p:spTree>
    <p:extLst>
      <p:ext uri="{BB962C8B-B14F-4D97-AF65-F5344CB8AC3E}">
        <p14:creationId xmlns="" xmlns:p14="http://schemas.microsoft.com/office/powerpoint/2010/main" val="249599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706683" y="2855544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Instrumentation and Test Preparation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795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91652" y="0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Instrumentation &amp; Test Set-Up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6967" y="1125289"/>
            <a:ext cx="8229600" cy="5105400"/>
          </a:xfrm>
        </p:spPr>
        <p:txBody>
          <a:bodyPr/>
          <a:lstStyle/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Instrumentation &amp; TA prep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Strain gage installation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Speckle pattern application for Digital Image Correlation</a:t>
            </a:r>
          </a:p>
          <a:p>
            <a:pPr lvl="1"/>
            <a:endParaRPr lang="en-US" sz="800" dirty="0" smtClean="0">
              <a:solidFill>
                <a:srgbClr val="000000"/>
              </a:solidFill>
            </a:endParaRPr>
          </a:p>
          <a:p>
            <a:r>
              <a:rPr lang="en-US" sz="2000" dirty="0" smtClean="0">
                <a:solidFill>
                  <a:srgbClr val="000090"/>
                </a:solidFill>
              </a:rPr>
              <a:t>Test Article Integration</a:t>
            </a:r>
          </a:p>
          <a:p>
            <a:pPr lvl="1"/>
            <a:r>
              <a:rPr lang="en-US" sz="1600" dirty="0" smtClean="0"/>
              <a:t>Install test fixtures and hydraulic load lines</a:t>
            </a:r>
          </a:p>
          <a:p>
            <a:pPr lvl="1"/>
            <a:r>
              <a:rPr lang="en-US" sz="1600" dirty="0" smtClean="0"/>
              <a:t>Install test article (TA)</a:t>
            </a:r>
          </a:p>
          <a:p>
            <a:pPr lvl="1"/>
            <a:r>
              <a:rPr lang="en-US" sz="1600" dirty="0" smtClean="0"/>
              <a:t>Assess TA to fixture interface</a:t>
            </a:r>
          </a:p>
          <a:p>
            <a:pPr lvl="2"/>
            <a:r>
              <a:rPr lang="en-US" sz="1200" dirty="0" smtClean="0"/>
              <a:t>Measure visible gaps and monitor strains in TA and fixtures during installation</a:t>
            </a:r>
          </a:p>
          <a:p>
            <a:pPr lvl="2"/>
            <a:r>
              <a:rPr lang="en-US" sz="1200" dirty="0" smtClean="0"/>
              <a:t>Apply shims at the interface as necessary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Digital Image Correlation system setup</a:t>
            </a:r>
            <a:endParaRPr lang="en-US" sz="1600" dirty="0" smtClean="0"/>
          </a:p>
          <a:p>
            <a:pPr lvl="2"/>
            <a:endParaRPr lang="en-US" sz="800" dirty="0" smtClean="0"/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Pre-test system calibrations and checkout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Hydraulics and load control system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Internal pressure system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Data acquisition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Instrumentation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Digital image correlation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High-speed cameras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Audio &amp; Video</a:t>
            </a:r>
          </a:p>
          <a:p>
            <a:pPr lvl="2"/>
            <a:endParaRPr lang="en-US" sz="1200" dirty="0" smtClean="0">
              <a:solidFill>
                <a:srgbClr val="000000"/>
              </a:solidFill>
            </a:endParaRPr>
          </a:p>
          <a:p>
            <a:pPr lvl="0"/>
            <a:endParaRPr lang="en-US" sz="7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91652" y="0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Instrumentation and Prep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49409" y="1125287"/>
            <a:ext cx="8229600" cy="5105400"/>
          </a:xfrm>
        </p:spPr>
        <p:txBody>
          <a:bodyPr/>
          <a:lstStyle/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Instrumentation 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800+ strain gages (4 months)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40-ft-tall instrumentation tower constructed inside the TA to mount displacement sensors (includes a man lift)</a:t>
            </a:r>
            <a:endParaRPr lang="en-US" sz="800" dirty="0" smtClean="0">
              <a:solidFill>
                <a:srgbClr val="000000"/>
              </a:solidFill>
            </a:endParaRPr>
          </a:p>
          <a:p>
            <a:pPr lvl="0"/>
            <a:endParaRPr lang="en-US" sz="700" dirty="0" smtClean="0"/>
          </a:p>
          <a:p>
            <a:endParaRPr lang="en-US" sz="2000" dirty="0"/>
          </a:p>
        </p:txBody>
      </p:sp>
      <p:pic>
        <p:nvPicPr>
          <p:cNvPr id="9" name="Picture 8" descr="LVDT installations 0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90901" y="2487432"/>
            <a:ext cx="3086100" cy="411480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10" name="Picture 9" descr="IMG_01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105984" y="2990078"/>
            <a:ext cx="4114800" cy="308610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11" name="Picture 10" descr="IMG_0155.jpg"/>
          <p:cNvPicPr>
            <a:picLocks noChangeAspect="1"/>
          </p:cNvPicPr>
          <p:nvPr/>
        </p:nvPicPr>
        <p:blipFill>
          <a:blip r:embed="rId5" cstate="print"/>
          <a:srcRect l="29442" t="8705" r="27610" b="10049"/>
          <a:stretch>
            <a:fillRect/>
          </a:stretch>
        </p:blipFill>
        <p:spPr>
          <a:xfrm>
            <a:off x="2991988" y="2639606"/>
            <a:ext cx="2029559" cy="287957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91652" y="0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Comments on Instrumentation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6967" y="1115754"/>
            <a:ext cx="8229600" cy="5105400"/>
          </a:xfrm>
        </p:spPr>
        <p:txBody>
          <a:bodyPr/>
          <a:lstStyle/>
          <a:p>
            <a:pPr lvl="0"/>
            <a:r>
              <a:rPr lang="en-US" sz="1800" dirty="0" smtClean="0">
                <a:solidFill>
                  <a:srgbClr val="000090"/>
                </a:solidFill>
              </a:rPr>
              <a:t>Conducted a series of nonlinear analyses to help chose instrumentation type and location</a:t>
            </a:r>
          </a:p>
          <a:p>
            <a:pPr lvl="0"/>
            <a:endParaRPr lang="en-US" sz="500" dirty="0" smtClean="0">
              <a:solidFill>
                <a:srgbClr val="000090"/>
              </a:solidFill>
            </a:endParaRPr>
          </a:p>
          <a:p>
            <a:pPr lvl="0"/>
            <a:r>
              <a:rPr lang="en-US" sz="1800" dirty="0" smtClean="0">
                <a:solidFill>
                  <a:srgbClr val="000090"/>
                </a:solidFill>
              </a:rPr>
              <a:t>Strain gages</a:t>
            </a:r>
          </a:p>
          <a:p>
            <a:pPr lvl="1"/>
            <a:r>
              <a:rPr lang="en-US" sz="1400" dirty="0" smtClean="0">
                <a:solidFill>
                  <a:srgbClr val="000000"/>
                </a:solidFill>
              </a:rPr>
              <a:t>Applied to the TA and the loading fixtures near their interface to characterize load introduction</a:t>
            </a:r>
          </a:p>
          <a:p>
            <a:pPr lvl="1"/>
            <a:r>
              <a:rPr lang="en-US" sz="1400" dirty="0" smtClean="0">
                <a:solidFill>
                  <a:srgbClr val="000000"/>
                </a:solidFill>
              </a:rPr>
              <a:t>At detail features such as weld lands and selected skin pockets and stiffeners to measure local buckling strain distributions</a:t>
            </a:r>
          </a:p>
          <a:p>
            <a:pPr lvl="1"/>
            <a:endParaRPr lang="en-US" sz="500" dirty="0" smtClean="0">
              <a:solidFill>
                <a:srgbClr val="000000"/>
              </a:solidFill>
            </a:endParaRPr>
          </a:p>
          <a:p>
            <a:r>
              <a:rPr lang="en-US" sz="1800" dirty="0" smtClean="0">
                <a:solidFill>
                  <a:srgbClr val="000090"/>
                </a:solidFill>
              </a:rPr>
              <a:t>Displacement sensors</a:t>
            </a:r>
          </a:p>
          <a:p>
            <a:pPr lvl="1"/>
            <a:r>
              <a:rPr lang="en-US" sz="1400" dirty="0" smtClean="0"/>
              <a:t>6-DOF end ring displacements: axial, lateral translations, rotations</a:t>
            </a:r>
          </a:p>
          <a:p>
            <a:pPr lvl="1"/>
            <a:r>
              <a:rPr lang="en-US" sz="1400" dirty="0" smtClean="0"/>
              <a:t>Radial displacements of TA</a:t>
            </a:r>
          </a:p>
          <a:p>
            <a:pPr lvl="1"/>
            <a:r>
              <a:rPr lang="en-US" sz="1400" dirty="0" smtClean="0"/>
              <a:t>Rotations of the TA interface flanges (the interface was very flexible)</a:t>
            </a:r>
          </a:p>
          <a:p>
            <a:pPr lvl="2"/>
            <a:endParaRPr lang="en-US" sz="700" dirty="0" smtClean="0"/>
          </a:p>
          <a:p>
            <a:pPr lvl="2"/>
            <a:endParaRPr lang="en-US" sz="1100" dirty="0" smtClean="0">
              <a:solidFill>
                <a:srgbClr val="000000"/>
              </a:solidFill>
            </a:endParaRPr>
          </a:p>
          <a:p>
            <a:pPr lvl="0"/>
            <a:endParaRPr lang="en-US" sz="600" dirty="0" smtClean="0"/>
          </a:p>
          <a:p>
            <a:endParaRPr lang="en-US" sz="1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/>
          <a:srcRect l="2927" r="54994" b="58581"/>
          <a:stretch/>
        </p:blipFill>
        <p:spPr>
          <a:xfrm>
            <a:off x="495995" y="4337089"/>
            <a:ext cx="1653323" cy="2441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/>
          <a:srcRect l="2599" r="55815" b="60334"/>
          <a:stretch/>
        </p:blipFill>
        <p:spPr>
          <a:xfrm>
            <a:off x="2570164" y="4359052"/>
            <a:ext cx="1638292" cy="23439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/>
          <a:srcRect r="32132"/>
          <a:stretch/>
        </p:blipFill>
        <p:spPr>
          <a:xfrm>
            <a:off x="5416774" y="4328401"/>
            <a:ext cx="2188509" cy="24302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25645" y="4560708"/>
            <a:ext cx="9858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Test article</a:t>
            </a:r>
            <a:endParaRPr lang="en-US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7625645" y="4837286"/>
            <a:ext cx="12104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Epoxy potting</a:t>
            </a:r>
            <a:endParaRPr lang="en-US" sz="1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625645" y="5192887"/>
            <a:ext cx="11595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Interface ring</a:t>
            </a:r>
            <a:endParaRPr lang="en-US" sz="1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5645" y="5695242"/>
            <a:ext cx="13136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Interface shims</a:t>
            </a:r>
            <a:endParaRPr lang="en-US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625645" y="6095998"/>
            <a:ext cx="14499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Load intro fixture</a:t>
            </a:r>
            <a:endParaRPr lang="en-US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625645" y="6530621"/>
            <a:ext cx="10227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Strain gage</a:t>
            </a:r>
            <a:endParaRPr lang="en-US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504268" y="4419597"/>
            <a:ext cx="1185315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000000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Displacement </a:t>
            </a:r>
          </a:p>
          <a:p>
            <a:r>
              <a:rPr lang="en-US" sz="1200" b="1" dirty="0" smtClean="0"/>
              <a:t>measurement</a:t>
            </a:r>
            <a:endParaRPr lang="en-US" sz="1200" b="1" dirty="0"/>
          </a:p>
        </p:txBody>
      </p:sp>
      <p:cxnSp>
        <p:nvCxnSpPr>
          <p:cNvPr id="9" name="Straight Connector 8"/>
          <p:cNvCxnSpPr/>
          <p:nvPr/>
        </p:nvCxnSpPr>
        <p:spPr bwMode="auto">
          <a:xfrm flipH="1">
            <a:off x="4131733" y="4667956"/>
            <a:ext cx="372534" cy="231422"/>
          </a:xfrm>
          <a:prstGeom prst="line">
            <a:avLst/>
          </a:prstGeom>
          <a:noFill/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" name="Straight Connector 18"/>
          <p:cNvCxnSpPr/>
          <p:nvPr/>
        </p:nvCxnSpPr>
        <p:spPr bwMode="auto">
          <a:xfrm flipH="1" flipV="1">
            <a:off x="5689600" y="4667956"/>
            <a:ext cx="112889" cy="372533"/>
          </a:xfrm>
          <a:prstGeom prst="line">
            <a:avLst/>
          </a:prstGeom>
          <a:noFill/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703358" y="2990772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Digital Image Correlation Systems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740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>
            <a:off x="233363" y="114300"/>
            <a:ext cx="8686800" cy="90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7" tIns="44450" rIns="90487" bIns="44450" anchor="ctr"/>
          <a:lstStyle/>
          <a:p>
            <a:pPr algn="ctr" eaLnBrk="1" hangingPunct="1"/>
            <a:r>
              <a:rPr lang="en-US" sz="3200" b="1" dirty="0" smtClean="0">
                <a:solidFill>
                  <a:srgbClr val="000000"/>
                </a:solidFill>
              </a:rPr>
              <a:t>Digital Image Correlation</a:t>
            </a:r>
            <a:endParaRPr lang="en-US" sz="3200" b="1" dirty="0">
              <a:solidFill>
                <a:srgbClr val="000000"/>
              </a:solidFill>
            </a:endParaRPr>
          </a:p>
          <a:p>
            <a:pPr algn="ctr" eaLnBrk="1" hangingPunct="1"/>
            <a:r>
              <a:rPr lang="en-US" b="1" i="1" dirty="0">
                <a:solidFill>
                  <a:srgbClr val="000000"/>
                </a:solidFill>
              </a:rPr>
              <a:t>How it works…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112644" name="Rectangle 4"/>
          <p:cNvSpPr>
            <a:spLocks noChangeArrowheads="1"/>
          </p:cNvSpPr>
          <p:nvPr/>
        </p:nvSpPr>
        <p:spPr bwMode="auto">
          <a:xfrm>
            <a:off x="731838" y="1196975"/>
            <a:ext cx="7772400" cy="524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>
                <a:latin typeface="Helvetica" charset="0"/>
              </a:rPr>
              <a:t>A high-contrast speckle pattern is applied to the specimen</a:t>
            </a:r>
          </a:p>
          <a:p>
            <a:pPr marL="342900" indent="-342900" eaLnBrk="1" hangingPunct="1">
              <a:spcBef>
                <a:spcPct val="20000"/>
              </a:spcBef>
            </a:pPr>
            <a:endParaRPr lang="en-US" sz="1000" b="1">
              <a:latin typeface="Helvetica" charset="0"/>
            </a:endParaRPr>
          </a:p>
        </p:txBody>
      </p:sp>
      <p:pic>
        <p:nvPicPr>
          <p:cNvPr id="11264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330" t="31306" r="9842" b="26115"/>
          <a:stretch>
            <a:fillRect/>
          </a:stretch>
        </p:blipFill>
        <p:spPr bwMode="auto">
          <a:xfrm>
            <a:off x="1606550" y="1766888"/>
            <a:ext cx="6477000" cy="2590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4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3191" t="18315" r="35909" b="44673"/>
          <a:stretch>
            <a:fillRect/>
          </a:stretch>
        </p:blipFill>
        <p:spPr bwMode="auto">
          <a:xfrm>
            <a:off x="768350" y="3443288"/>
            <a:ext cx="3581400" cy="32162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47" name="AutoShape 7"/>
          <p:cNvSpPr>
            <a:spLocks noChangeArrowheads="1"/>
          </p:cNvSpPr>
          <p:nvPr/>
        </p:nvSpPr>
        <p:spPr bwMode="auto">
          <a:xfrm rot="8389564">
            <a:off x="4152900" y="3671888"/>
            <a:ext cx="914400" cy="6842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48" name="Rectangle 8"/>
          <p:cNvSpPr>
            <a:spLocks noChangeArrowheads="1"/>
          </p:cNvSpPr>
          <p:nvPr/>
        </p:nvSpPr>
        <p:spPr bwMode="auto">
          <a:xfrm>
            <a:off x="5111750" y="2757488"/>
            <a:ext cx="990600" cy="8382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49" name="Text Box 9"/>
          <p:cNvSpPr txBox="1">
            <a:spLocks noChangeArrowheads="1"/>
          </p:cNvSpPr>
          <p:nvPr/>
        </p:nvSpPr>
        <p:spPr bwMode="auto">
          <a:xfrm>
            <a:off x="4524375" y="4978400"/>
            <a:ext cx="2781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latin typeface="Helvetica" charset="0"/>
              </a:rPr>
              <a:t>Local speckle pattern</a:t>
            </a:r>
            <a:endParaRPr lang="en-US">
              <a:latin typeface="Times" charset="0"/>
            </a:endParaRPr>
          </a:p>
        </p:txBody>
      </p:sp>
      <p:sp>
        <p:nvSpPr>
          <p:cNvPr id="112650" name="Rectangle 10"/>
          <p:cNvSpPr>
            <a:spLocks noChangeArrowheads="1"/>
          </p:cNvSpPr>
          <p:nvPr/>
        </p:nvSpPr>
        <p:spPr bwMode="auto">
          <a:xfrm rot="-89349">
            <a:off x="2139950" y="4960938"/>
            <a:ext cx="914400" cy="9144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51" name="Freeform 11"/>
          <p:cNvSpPr>
            <a:spLocks/>
          </p:cNvSpPr>
          <p:nvPr/>
        </p:nvSpPr>
        <p:spPr bwMode="auto">
          <a:xfrm>
            <a:off x="762000" y="5697538"/>
            <a:ext cx="3594100" cy="228600"/>
          </a:xfrm>
          <a:custGeom>
            <a:avLst/>
            <a:gdLst>
              <a:gd name="T0" fmla="*/ 0 w 2264"/>
              <a:gd name="T1" fmla="*/ 40 h 144"/>
              <a:gd name="T2" fmla="*/ 0 w 2264"/>
              <a:gd name="T3" fmla="*/ 144 h 144"/>
              <a:gd name="T4" fmla="*/ 2264 w 2264"/>
              <a:gd name="T5" fmla="*/ 92 h 144"/>
              <a:gd name="T6" fmla="*/ 2264 w 2264"/>
              <a:gd name="T7" fmla="*/ 0 h 144"/>
              <a:gd name="T8" fmla="*/ 0 w 2264"/>
              <a:gd name="T9" fmla="*/ 4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64" h="144">
                <a:moveTo>
                  <a:pt x="0" y="40"/>
                </a:moveTo>
                <a:lnTo>
                  <a:pt x="0" y="144"/>
                </a:lnTo>
                <a:lnTo>
                  <a:pt x="2264" y="92"/>
                </a:lnTo>
                <a:lnTo>
                  <a:pt x="2264" y="0"/>
                </a:lnTo>
                <a:lnTo>
                  <a:pt x="0" y="40"/>
                </a:lnTo>
                <a:close/>
              </a:path>
            </a:pathLst>
          </a:custGeom>
          <a:solidFill>
            <a:srgbClr val="00FF00">
              <a:alpha val="30000"/>
            </a:srgbClr>
          </a:solidFill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52" name="Text Box 12"/>
          <p:cNvSpPr txBox="1">
            <a:spLocks noChangeArrowheads="1"/>
          </p:cNvSpPr>
          <p:nvPr/>
        </p:nvSpPr>
        <p:spPr bwMode="auto">
          <a:xfrm>
            <a:off x="4570413" y="5641975"/>
            <a:ext cx="2640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>
                <a:latin typeface="Helvetica" charset="0"/>
              </a:rPr>
              <a:t>Aluminum substrate</a:t>
            </a:r>
            <a:endParaRPr lang="en-US">
              <a:latin typeface="Times" charset="0"/>
            </a:endParaRPr>
          </a:p>
        </p:txBody>
      </p:sp>
      <p:sp>
        <p:nvSpPr>
          <p:cNvPr id="112653" name="Line 13"/>
          <p:cNvSpPr>
            <a:spLocks noChangeShapeType="1"/>
          </p:cNvSpPr>
          <p:nvPr/>
        </p:nvSpPr>
        <p:spPr bwMode="auto">
          <a:xfrm flipH="1">
            <a:off x="3060700" y="5149850"/>
            <a:ext cx="1501775" cy="1317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sm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54" name="Line 14"/>
          <p:cNvSpPr>
            <a:spLocks noChangeShapeType="1"/>
          </p:cNvSpPr>
          <p:nvPr/>
        </p:nvSpPr>
        <p:spPr bwMode="auto">
          <a:xfrm flipH="1" flipV="1">
            <a:off x="4373563" y="5754688"/>
            <a:ext cx="265112" cy="444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sm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0040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Rectangle 4"/>
          <p:cNvSpPr>
            <a:spLocks noChangeArrowheads="1"/>
          </p:cNvSpPr>
          <p:nvPr/>
        </p:nvSpPr>
        <p:spPr bwMode="auto">
          <a:xfrm>
            <a:off x="690563" y="1099428"/>
            <a:ext cx="7772400" cy="299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 dirty="0">
                <a:latin typeface="Helvetica" charset="0"/>
              </a:rPr>
              <a:t>Synchronized digital cameras are used to record changes in the speckle pattern during the test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endParaRPr lang="en-US" sz="1000" b="1" dirty="0">
              <a:latin typeface="Helvetica" charset="0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 dirty="0">
                <a:latin typeface="Helvetica" charset="0"/>
              </a:rPr>
              <a:t>System can measure full-field displacements in 2 or 3 dimensions and strains on the surface of the specimen</a:t>
            </a:r>
            <a:endParaRPr lang="en-US" sz="1000" b="1" dirty="0">
              <a:latin typeface="Helvetica" charset="0"/>
            </a:endParaRPr>
          </a:p>
          <a:p>
            <a:pPr marL="342900" indent="-342900" eaLnBrk="1" hangingPunct="1">
              <a:spcBef>
                <a:spcPct val="20000"/>
              </a:spcBef>
            </a:pPr>
            <a:endParaRPr lang="en-US" sz="1000" b="1" dirty="0">
              <a:latin typeface="Helvetica" charset="0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 dirty="0">
                <a:latin typeface="Helvetica" charset="0"/>
              </a:rPr>
              <a:t>Multiple sets of cameras linked together to provide coverage of large areas or overlapping measurements of varying fidelity (global-local measurements)</a:t>
            </a:r>
          </a:p>
        </p:txBody>
      </p:sp>
      <p:pic>
        <p:nvPicPr>
          <p:cNvPr id="11469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115" t="22348" r="12245" b="1631"/>
          <a:stretch>
            <a:fillRect/>
          </a:stretch>
        </p:blipFill>
        <p:spPr bwMode="auto">
          <a:xfrm>
            <a:off x="2424113" y="3954463"/>
            <a:ext cx="3903662" cy="266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4694" name="Rectangle 6"/>
          <p:cNvSpPr>
            <a:spLocks noChangeArrowheads="1"/>
          </p:cNvSpPr>
          <p:nvPr/>
        </p:nvSpPr>
        <p:spPr bwMode="auto">
          <a:xfrm>
            <a:off x="233363" y="114300"/>
            <a:ext cx="8686800" cy="90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7" tIns="44450" rIns="90487" bIns="44450" anchor="ctr"/>
          <a:lstStyle/>
          <a:p>
            <a:pPr algn="ctr" eaLnBrk="1" hangingPunct="1"/>
            <a:r>
              <a:rPr lang="en-US" sz="3200" b="1" dirty="0">
                <a:solidFill>
                  <a:srgbClr val="000000"/>
                </a:solidFill>
              </a:rPr>
              <a:t>Digital Image Correlation</a:t>
            </a:r>
          </a:p>
          <a:p>
            <a:pPr algn="ctr" eaLnBrk="1" hangingPunct="1"/>
            <a:r>
              <a:rPr lang="en-US" b="1" i="1" dirty="0">
                <a:solidFill>
                  <a:srgbClr val="000000"/>
                </a:solidFill>
              </a:rPr>
              <a:t>How it works…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114695" name="Text Box 7"/>
          <p:cNvSpPr txBox="1">
            <a:spLocks noChangeArrowheads="1"/>
          </p:cNvSpPr>
          <p:nvPr/>
        </p:nvSpPr>
        <p:spPr bwMode="auto">
          <a:xfrm>
            <a:off x="6526213" y="4319588"/>
            <a:ext cx="1624012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b="1"/>
              <a:t>Specimen</a:t>
            </a:r>
            <a:endParaRPr lang="en-US"/>
          </a:p>
        </p:txBody>
      </p:sp>
      <p:sp>
        <p:nvSpPr>
          <p:cNvPr id="114696" name="Text Box 8"/>
          <p:cNvSpPr txBox="1">
            <a:spLocks noChangeArrowheads="1"/>
          </p:cNvSpPr>
          <p:nvPr/>
        </p:nvSpPr>
        <p:spPr bwMode="auto">
          <a:xfrm>
            <a:off x="977900" y="5222875"/>
            <a:ext cx="1471613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b="1"/>
              <a:t>Cameras</a:t>
            </a:r>
            <a:endParaRPr lang="en-US"/>
          </a:p>
        </p:txBody>
      </p:sp>
      <p:sp>
        <p:nvSpPr>
          <p:cNvPr id="114697" name="Line 9"/>
          <p:cNvSpPr>
            <a:spLocks noChangeShapeType="1"/>
          </p:cNvSpPr>
          <p:nvPr/>
        </p:nvSpPr>
        <p:spPr bwMode="auto">
          <a:xfrm flipH="1">
            <a:off x="5789613" y="4600575"/>
            <a:ext cx="790575" cy="2397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698" name="Line 10"/>
          <p:cNvSpPr>
            <a:spLocks noChangeShapeType="1"/>
          </p:cNvSpPr>
          <p:nvPr/>
        </p:nvSpPr>
        <p:spPr bwMode="auto">
          <a:xfrm flipV="1">
            <a:off x="2392363" y="4902200"/>
            <a:ext cx="409575" cy="5397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699" name="Line 11"/>
          <p:cNvSpPr>
            <a:spLocks noChangeShapeType="1"/>
          </p:cNvSpPr>
          <p:nvPr/>
        </p:nvSpPr>
        <p:spPr bwMode="auto">
          <a:xfrm flipV="1">
            <a:off x="2414588" y="5122863"/>
            <a:ext cx="569912" cy="3206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00" name="Line 12"/>
          <p:cNvSpPr>
            <a:spLocks noChangeShapeType="1"/>
          </p:cNvSpPr>
          <p:nvPr/>
        </p:nvSpPr>
        <p:spPr bwMode="auto">
          <a:xfrm>
            <a:off x="2366963" y="5435600"/>
            <a:ext cx="819150" cy="396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01" name="Line 13"/>
          <p:cNvSpPr>
            <a:spLocks noChangeShapeType="1"/>
          </p:cNvSpPr>
          <p:nvPr/>
        </p:nvSpPr>
        <p:spPr bwMode="auto">
          <a:xfrm>
            <a:off x="2419350" y="5448300"/>
            <a:ext cx="1538288" cy="3905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037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731838" y="1325563"/>
            <a:ext cx="7772400" cy="441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 dirty="0">
                <a:solidFill>
                  <a:srgbClr val="000090"/>
                </a:solidFill>
                <a:latin typeface="Helvetica" charset="0"/>
              </a:rPr>
              <a:t>Noncontact measurement</a:t>
            </a:r>
            <a:endParaRPr lang="en-US" sz="1000" b="1" dirty="0">
              <a:solidFill>
                <a:srgbClr val="000090"/>
              </a:solidFill>
              <a:latin typeface="Helvetica" charset="0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endParaRPr lang="en-US" sz="800" b="1" dirty="0">
              <a:solidFill>
                <a:srgbClr val="000090"/>
              </a:solidFill>
              <a:latin typeface="Helvetica" charset="0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 dirty="0">
                <a:solidFill>
                  <a:srgbClr val="000090"/>
                </a:solidFill>
                <a:latin typeface="Helvetica" charset="0"/>
              </a:rPr>
              <a:t>Displacement resolution 1/50,000 field of view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endParaRPr lang="en-US" sz="800" b="1" dirty="0">
              <a:solidFill>
                <a:srgbClr val="000090"/>
              </a:solidFill>
              <a:latin typeface="Helvetica" charset="0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 dirty="0">
                <a:solidFill>
                  <a:srgbClr val="000090"/>
                </a:solidFill>
                <a:latin typeface="Helvetica" charset="0"/>
              </a:rPr>
              <a:t>Strain resolution ± 300 </a:t>
            </a:r>
            <a:r>
              <a:rPr lang="en-US" sz="2000" b="1" dirty="0">
                <a:solidFill>
                  <a:srgbClr val="000090"/>
                </a:solidFill>
                <a:latin typeface="Symbol" charset="0"/>
                <a:sym typeface="Symbol" charset="0"/>
              </a:rPr>
              <a:t>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endParaRPr lang="en-US" sz="800" b="1" dirty="0">
              <a:solidFill>
                <a:srgbClr val="000090"/>
              </a:solidFill>
              <a:latin typeface="Helvetica" charset="0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 dirty="0">
                <a:solidFill>
                  <a:srgbClr val="000090"/>
                </a:solidFill>
                <a:latin typeface="Helvetica" charset="0"/>
              </a:rPr>
              <a:t>Data can be viewed real-time during a test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endParaRPr lang="en-US" sz="800" b="1" dirty="0">
              <a:solidFill>
                <a:srgbClr val="000090"/>
              </a:solidFill>
              <a:latin typeface="Helvetica" charset="0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 dirty="0">
                <a:solidFill>
                  <a:srgbClr val="000090"/>
                </a:solidFill>
                <a:latin typeface="Helvetica" charset="0"/>
              </a:rPr>
              <a:t>Technique is independent of specimen </a:t>
            </a:r>
            <a:r>
              <a:rPr lang="en-US" sz="2000" b="1" dirty="0" smtClean="0">
                <a:solidFill>
                  <a:srgbClr val="000090"/>
                </a:solidFill>
                <a:latin typeface="Helvetica" charset="0"/>
              </a:rPr>
              <a:t>shape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endParaRPr lang="en-US" sz="800" b="1" dirty="0" smtClean="0">
              <a:solidFill>
                <a:srgbClr val="000090"/>
              </a:solidFill>
              <a:latin typeface="Helvetica" charset="0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 dirty="0" smtClean="0">
                <a:solidFill>
                  <a:srgbClr val="000090"/>
                </a:solidFill>
                <a:latin typeface="Helvetica" charset="0"/>
              </a:rPr>
              <a:t>Technique is scalable</a:t>
            </a:r>
          </a:p>
          <a:p>
            <a:pPr marL="800100" lvl="1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 dirty="0" smtClean="0">
                <a:latin typeface="Helvetica" charset="0"/>
              </a:rPr>
              <a:t>Microscopic to really BIG!</a:t>
            </a:r>
            <a:endParaRPr lang="en-US" sz="2000" b="1" dirty="0">
              <a:latin typeface="Helvetica" charset="0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endParaRPr lang="en-US" sz="800" b="1" dirty="0">
              <a:solidFill>
                <a:srgbClr val="000090"/>
              </a:solidFill>
              <a:latin typeface="Helvetica" charset="0"/>
            </a:endParaRP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000" b="1" dirty="0">
                <a:solidFill>
                  <a:srgbClr val="000090"/>
                </a:solidFill>
                <a:latin typeface="Helvetica" charset="0"/>
              </a:rPr>
              <a:t>Can use high-speed cameras to measure transient displacements, strains, velocities, and strain rates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endParaRPr lang="en-US" sz="600" b="1" dirty="0">
              <a:latin typeface="Helvetica" charset="0"/>
            </a:endParaRP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sz="1800" b="1" dirty="0">
                <a:latin typeface="Helvetica" charset="0"/>
              </a:rPr>
              <a:t>Specimen failure initiation</a:t>
            </a: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endParaRPr lang="en-US" sz="600" b="1" dirty="0">
              <a:latin typeface="Helvetica" charset="0"/>
            </a:endParaRPr>
          </a:p>
          <a:p>
            <a:pPr marL="742950" lvl="1" indent="-285750" eaLnBrk="1" hangingPunct="1">
              <a:spcBef>
                <a:spcPct val="20000"/>
              </a:spcBef>
              <a:buFontTx/>
              <a:buChar char="–"/>
            </a:pPr>
            <a:r>
              <a:rPr lang="en-US" sz="1800" b="1" dirty="0">
                <a:latin typeface="Helvetica" charset="0"/>
              </a:rPr>
              <a:t>Crack growth</a:t>
            </a:r>
          </a:p>
        </p:txBody>
      </p:sp>
      <p:sp>
        <p:nvSpPr>
          <p:cNvPr id="116741" name="Rectangle 5"/>
          <p:cNvSpPr>
            <a:spLocks noChangeArrowheads="1"/>
          </p:cNvSpPr>
          <p:nvPr/>
        </p:nvSpPr>
        <p:spPr bwMode="auto">
          <a:xfrm>
            <a:off x="233363" y="114300"/>
            <a:ext cx="8686800" cy="90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7" tIns="44450" rIns="90487" bIns="44450" anchor="ctr"/>
          <a:lstStyle/>
          <a:p>
            <a:pPr algn="ctr" eaLnBrk="1" hangingPunct="1"/>
            <a:r>
              <a:rPr lang="en-US" sz="3200" b="1" dirty="0">
                <a:solidFill>
                  <a:srgbClr val="000000"/>
                </a:solidFill>
              </a:rPr>
              <a:t>Digital Image Correlation</a:t>
            </a:r>
          </a:p>
          <a:p>
            <a:pPr algn="ctr" eaLnBrk="1" hangingPunct="1"/>
            <a:r>
              <a:rPr lang="en-US" b="1" i="1" dirty="0" smtClean="0">
                <a:solidFill>
                  <a:srgbClr val="000000"/>
                </a:solidFill>
              </a:rPr>
              <a:t>Key benefits…</a:t>
            </a:r>
            <a:endParaRPr 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127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88" y="-57076"/>
            <a:ext cx="7772400" cy="1143000"/>
          </a:xfrm>
        </p:spPr>
        <p:txBody>
          <a:bodyPr/>
          <a:lstStyle/>
          <a:p>
            <a:r>
              <a:rPr lang="en-US" sz="3600" dirty="0" smtClean="0"/>
              <a:t>DIC System Design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9166E-3C41-482D-AD05-B3EB1A3588C5}" type="slidenum">
              <a:rPr lang="en-US" smtClean="0"/>
              <a:pPr>
                <a:defRPr/>
              </a:pPr>
              <a:t>57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2144" y="1500754"/>
            <a:ext cx="6762750" cy="50101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05507" y="2801239"/>
            <a:ext cx="158248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00" b="1" dirty="0" smtClean="0"/>
              <a:t>Field of view</a:t>
            </a:r>
            <a:endParaRPr lang="en-US" sz="1800" b="1" dirty="0"/>
          </a:p>
        </p:txBody>
      </p:sp>
      <p:cxnSp>
        <p:nvCxnSpPr>
          <p:cNvPr id="10" name="Straight Arrow Connector 9"/>
          <p:cNvCxnSpPr>
            <a:stCxn id="6" idx="3"/>
          </p:cNvCxnSpPr>
          <p:nvPr/>
        </p:nvCxnSpPr>
        <p:spPr bwMode="auto">
          <a:xfrm flipV="1">
            <a:off x="3387991" y="2778176"/>
            <a:ext cx="396445" cy="207729"/>
          </a:xfrm>
          <a:prstGeom prst="straightConnector1">
            <a:avLst/>
          </a:prstGeom>
          <a:noFill/>
          <a:ln w="31750" cap="flat" cmpd="sng" algn="ctr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  <a:effectLst/>
        </p:spPr>
      </p:cxnSp>
    </p:spTree>
    <p:extLst>
      <p:ext uri="{BB962C8B-B14F-4D97-AF65-F5344CB8AC3E}">
        <p14:creationId xmlns="" xmlns:p14="http://schemas.microsoft.com/office/powerpoint/2010/main" val="163908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 bwMode="auto">
          <a:xfrm>
            <a:off x="5324475" y="2641600"/>
            <a:ext cx="103188" cy="1931988"/>
          </a:xfrm>
          <a:prstGeom prst="rect">
            <a:avLst/>
          </a:prstGeom>
          <a:solidFill>
            <a:srgbClr val="800000"/>
          </a:solidFill>
          <a:ln w="254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eaLnBrk="0" hangingPunct="0">
              <a:defRPr/>
            </a:pPr>
            <a:endParaRPr lang="en-US">
              <a:ea typeface="ＭＳ Ｐゴシック" pitchFamily="80" charset="-128"/>
              <a:cs typeface="+mn-cs"/>
            </a:endParaRPr>
          </a:p>
        </p:txBody>
      </p:sp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550333" y="-67734"/>
            <a:ext cx="7772400" cy="1143000"/>
          </a:xfrm>
        </p:spPr>
        <p:txBody>
          <a:bodyPr/>
          <a:lstStyle/>
          <a:p>
            <a:r>
              <a:rPr lang="en-US" dirty="0" smtClean="0">
                <a:latin typeface="Arial" charset="0"/>
                <a:ea typeface="ＭＳ Ｐゴシック" charset="0"/>
              </a:rPr>
              <a:t>DIC System Design (cont.)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945185A-9639-304B-9256-08E06C23A72F}" type="slidenum">
              <a:rPr lang="en-US" smtClean="0">
                <a:ea typeface="ＭＳ Ｐゴシック" charset="0"/>
                <a:cs typeface="ＭＳ Ｐゴシック" charset="0"/>
              </a:rPr>
              <a:pPr/>
              <a:t>58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sp>
        <p:nvSpPr>
          <p:cNvPr id="11269" name="Isosceles Triangle 12"/>
          <p:cNvSpPr>
            <a:spLocks noChangeArrowheads="1"/>
          </p:cNvSpPr>
          <p:nvPr/>
        </p:nvSpPr>
        <p:spPr bwMode="auto">
          <a:xfrm rot="-4380000">
            <a:off x="6084888" y="1927225"/>
            <a:ext cx="1474788" cy="2713037"/>
          </a:xfrm>
          <a:prstGeom prst="triangle">
            <a:avLst>
              <a:gd name="adj" fmla="val 50815"/>
            </a:avLst>
          </a:prstGeom>
          <a:solidFill>
            <a:srgbClr val="3366FF">
              <a:alpha val="39999"/>
            </a:srgbClr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vert="eaVert"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  <p:grpSp>
        <p:nvGrpSpPr>
          <p:cNvPr id="2" name="Group 8"/>
          <p:cNvGrpSpPr>
            <a:grpSpLocks noChangeAspect="1"/>
          </p:cNvGrpSpPr>
          <p:nvPr/>
        </p:nvGrpSpPr>
        <p:grpSpPr>
          <a:xfrm rot="1020000">
            <a:off x="5295282" y="2788775"/>
            <a:ext cx="274320" cy="127416"/>
            <a:chOff x="3060889" y="2854326"/>
            <a:chExt cx="444312" cy="20637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7" name="Rectangle 6"/>
            <p:cNvSpPr/>
            <p:nvPr/>
          </p:nvSpPr>
          <p:spPr bwMode="auto">
            <a:xfrm>
              <a:off x="3060889" y="2865726"/>
              <a:ext cx="274320" cy="182880"/>
            </a:xfrm>
            <a:prstGeom prst="rect">
              <a:avLst/>
            </a:prstGeom>
            <a:grp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pPr eaLnBrk="0" hangingPunct="0">
                <a:defRPr/>
              </a:pPr>
              <a:endParaRPr lang="en-US">
                <a:ea typeface="ＭＳ Ｐゴシック" pitchFamily="80" charset="-128"/>
                <a:cs typeface="+mn-cs"/>
              </a:endParaRPr>
            </a:p>
          </p:txBody>
        </p:sp>
        <p:sp>
          <p:nvSpPr>
            <p:cNvPr id="8" name="Trapezoid 7"/>
            <p:cNvSpPr/>
            <p:nvPr/>
          </p:nvSpPr>
          <p:spPr bwMode="auto">
            <a:xfrm rot="16200000">
              <a:off x="3317877" y="2873375"/>
              <a:ext cx="206374" cy="168275"/>
            </a:xfrm>
            <a:prstGeom prst="trapezoid">
              <a:avLst>
                <a:gd name="adj" fmla="val 32698"/>
              </a:avLst>
            </a:prstGeom>
            <a:grp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pPr eaLnBrk="0" hangingPunct="0">
                <a:defRPr/>
              </a:pPr>
              <a:endParaRPr lang="en-US">
                <a:ea typeface="ＭＳ Ｐゴシック" pitchFamily="80" charset="-128"/>
                <a:cs typeface="+mn-cs"/>
              </a:endParaRPr>
            </a:p>
          </p:txBody>
        </p:sp>
      </p:grpSp>
      <p:sp>
        <p:nvSpPr>
          <p:cNvPr id="11271" name="Isosceles Triangle 15"/>
          <p:cNvSpPr>
            <a:spLocks noChangeArrowheads="1"/>
          </p:cNvSpPr>
          <p:nvPr/>
        </p:nvSpPr>
        <p:spPr bwMode="auto">
          <a:xfrm rot="-6420000">
            <a:off x="6100763" y="2611438"/>
            <a:ext cx="1474787" cy="2713037"/>
          </a:xfrm>
          <a:prstGeom prst="triangle">
            <a:avLst>
              <a:gd name="adj" fmla="val 50815"/>
            </a:avLst>
          </a:prstGeom>
          <a:solidFill>
            <a:srgbClr val="FF9900">
              <a:alpha val="39999"/>
            </a:srgbClr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vert="eaVert"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  <p:grpSp>
        <p:nvGrpSpPr>
          <p:cNvPr id="3" name="Group 8"/>
          <p:cNvGrpSpPr>
            <a:grpSpLocks noChangeAspect="1"/>
          </p:cNvGrpSpPr>
          <p:nvPr/>
        </p:nvGrpSpPr>
        <p:grpSpPr>
          <a:xfrm rot="20580000">
            <a:off x="5294758" y="4320919"/>
            <a:ext cx="274320" cy="127416"/>
            <a:chOff x="3060889" y="2854326"/>
            <a:chExt cx="444312" cy="20637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8" name="Rectangle 17"/>
            <p:cNvSpPr/>
            <p:nvPr/>
          </p:nvSpPr>
          <p:spPr bwMode="auto">
            <a:xfrm>
              <a:off x="3060889" y="2865726"/>
              <a:ext cx="274320" cy="182880"/>
            </a:xfrm>
            <a:prstGeom prst="rect">
              <a:avLst/>
            </a:prstGeom>
            <a:grp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pPr eaLnBrk="0" hangingPunct="0">
                <a:defRPr/>
              </a:pPr>
              <a:endParaRPr lang="en-US">
                <a:ea typeface="ＭＳ Ｐゴシック" pitchFamily="80" charset="-128"/>
                <a:cs typeface="+mn-cs"/>
              </a:endParaRPr>
            </a:p>
          </p:txBody>
        </p:sp>
        <p:sp>
          <p:nvSpPr>
            <p:cNvPr id="19" name="Trapezoid 18"/>
            <p:cNvSpPr/>
            <p:nvPr/>
          </p:nvSpPr>
          <p:spPr bwMode="auto">
            <a:xfrm rot="16200000">
              <a:off x="3317877" y="2873375"/>
              <a:ext cx="206374" cy="168275"/>
            </a:xfrm>
            <a:prstGeom prst="trapezoid">
              <a:avLst>
                <a:gd name="adj" fmla="val 32698"/>
              </a:avLst>
            </a:prstGeom>
            <a:grp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pPr eaLnBrk="0" hangingPunct="0">
                <a:defRPr/>
              </a:pPr>
              <a:endParaRPr lang="en-US">
                <a:ea typeface="ＭＳ Ｐゴシック" pitchFamily="80" charset="-128"/>
                <a:cs typeface="+mn-cs"/>
              </a:endParaRPr>
            </a:p>
          </p:txBody>
        </p:sp>
      </p:grpSp>
      <p:cxnSp>
        <p:nvCxnSpPr>
          <p:cNvPr id="11273" name="Straight Connector 30"/>
          <p:cNvCxnSpPr>
            <a:cxnSpLocks noChangeShapeType="1"/>
          </p:cNvCxnSpPr>
          <p:nvPr/>
        </p:nvCxnSpPr>
        <p:spPr bwMode="auto">
          <a:xfrm rot="5400000" flipH="1" flipV="1">
            <a:off x="5140326" y="2346325"/>
            <a:ext cx="703262" cy="15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274" name="Straight Connector 32"/>
          <p:cNvCxnSpPr>
            <a:cxnSpLocks noChangeShapeType="1"/>
          </p:cNvCxnSpPr>
          <p:nvPr/>
        </p:nvCxnSpPr>
        <p:spPr bwMode="auto">
          <a:xfrm>
            <a:off x="5491163" y="2133600"/>
            <a:ext cx="2428875" cy="15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lg"/>
            <a:tailEnd type="triangle" w="med" len="lg"/>
          </a:ln>
        </p:spPr>
      </p:cxnSp>
      <p:sp>
        <p:nvSpPr>
          <p:cNvPr id="11275" name="TextBox 33"/>
          <p:cNvSpPr txBox="1">
            <a:spLocks noChangeArrowheads="1"/>
          </p:cNvSpPr>
          <p:nvPr/>
        </p:nvSpPr>
        <p:spPr bwMode="auto">
          <a:xfrm>
            <a:off x="6194425" y="1843088"/>
            <a:ext cx="1022350" cy="657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Aft>
                <a:spcPts val="600"/>
              </a:spcAft>
            </a:pPr>
            <a:r>
              <a:rPr lang="en-US" sz="1600"/>
              <a:t>Standoff Distance</a:t>
            </a:r>
          </a:p>
        </p:txBody>
      </p:sp>
      <p:sp>
        <p:nvSpPr>
          <p:cNvPr id="37" name="Arc 36"/>
          <p:cNvSpPr/>
          <p:nvPr/>
        </p:nvSpPr>
        <p:spPr bwMode="auto">
          <a:xfrm>
            <a:off x="5788025" y="2265363"/>
            <a:ext cx="2779713" cy="2724150"/>
          </a:xfrm>
          <a:prstGeom prst="arc">
            <a:avLst>
              <a:gd name="adj1" fmla="val 9237533"/>
              <a:gd name="adj2" fmla="val 12389305"/>
            </a:avLst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triangle" w="med" len="lg"/>
            <a:tailEnd type="triangle" w="med" len="lg"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endParaRPr lang="en-US">
              <a:ea typeface="ＭＳ Ｐゴシック" pitchFamily="80" charset="-128"/>
              <a:cs typeface="+mn-cs"/>
            </a:endParaRPr>
          </a:p>
        </p:txBody>
      </p:sp>
      <p:sp>
        <p:nvSpPr>
          <p:cNvPr id="11277" name="TextBox 37"/>
          <p:cNvSpPr txBox="1">
            <a:spLocks noChangeArrowheads="1"/>
          </p:cNvSpPr>
          <p:nvPr/>
        </p:nvSpPr>
        <p:spPr bwMode="auto">
          <a:xfrm>
            <a:off x="4341813" y="3200400"/>
            <a:ext cx="831850" cy="657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Aft>
                <a:spcPts val="600"/>
              </a:spcAft>
            </a:pPr>
            <a:r>
              <a:rPr lang="en-US" sz="1600"/>
              <a:t>Stereo Angle</a:t>
            </a:r>
          </a:p>
        </p:txBody>
      </p:sp>
      <p:cxnSp>
        <p:nvCxnSpPr>
          <p:cNvPr id="11278" name="Straight Connector 39"/>
          <p:cNvCxnSpPr>
            <a:cxnSpLocks noChangeShapeType="1"/>
            <a:endCxn id="11277" idx="3"/>
          </p:cNvCxnSpPr>
          <p:nvPr/>
        </p:nvCxnSpPr>
        <p:spPr bwMode="auto">
          <a:xfrm rot="10800000">
            <a:off x="5173663" y="3529013"/>
            <a:ext cx="614362" cy="106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279" name="Straight Connector 21"/>
          <p:cNvCxnSpPr>
            <a:cxnSpLocks noChangeShapeType="1"/>
          </p:cNvCxnSpPr>
          <p:nvPr/>
        </p:nvCxnSpPr>
        <p:spPr bwMode="auto">
          <a:xfrm rot="-10680000">
            <a:off x="5551488" y="2938463"/>
            <a:ext cx="2600325" cy="688975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Dot"/>
            <a:round/>
            <a:headEnd/>
            <a:tailEnd/>
          </a:ln>
        </p:spPr>
      </p:cxnSp>
      <p:cxnSp>
        <p:nvCxnSpPr>
          <p:cNvPr id="11280" name="Straight Connector 23"/>
          <p:cNvCxnSpPr>
            <a:cxnSpLocks noChangeShapeType="1"/>
          </p:cNvCxnSpPr>
          <p:nvPr/>
        </p:nvCxnSpPr>
        <p:spPr bwMode="auto">
          <a:xfrm rot="10680000" flipV="1">
            <a:off x="5549900" y="3619500"/>
            <a:ext cx="2586038" cy="67945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Dot"/>
            <a:round/>
            <a:headEnd/>
            <a:tailEnd/>
          </a:ln>
        </p:spPr>
      </p:cxnSp>
      <p:pic>
        <p:nvPicPr>
          <p:cNvPr id="11281" name="Picture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720" t="14780" r="15189" b="8559"/>
          <a:stretch>
            <a:fillRect/>
          </a:stretch>
        </p:blipFill>
        <p:spPr bwMode="auto">
          <a:xfrm flipH="1">
            <a:off x="7426325" y="1211263"/>
            <a:ext cx="1490663" cy="422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2" name="Content Placeholder 2"/>
          <p:cNvSpPr>
            <a:spLocks noGrp="1"/>
          </p:cNvSpPr>
          <p:nvPr>
            <p:ph idx="1"/>
          </p:nvPr>
        </p:nvSpPr>
        <p:spPr>
          <a:xfrm>
            <a:off x="182563" y="1165513"/>
            <a:ext cx="4233862" cy="4572000"/>
          </a:xfrm>
        </p:spPr>
        <p:txBody>
          <a:bodyPr/>
          <a:lstStyle/>
          <a:p>
            <a:r>
              <a:rPr lang="en-US" sz="2000" dirty="0" smtClean="0">
                <a:solidFill>
                  <a:srgbClr val="000090"/>
                </a:solidFill>
                <a:latin typeface="Arial" charset="0"/>
                <a:ea typeface="ＭＳ Ｐゴシック" charset="0"/>
              </a:rPr>
              <a:t>Standoff distances ranging from 20 ft to 48 ft</a:t>
            </a:r>
          </a:p>
          <a:p>
            <a:pPr lvl="1"/>
            <a:r>
              <a:rPr lang="en-US" sz="1600" dirty="0" smtClean="0">
                <a:latin typeface="Arial" charset="0"/>
                <a:ea typeface="ＭＳ Ｐゴシック" charset="0"/>
              </a:rPr>
              <a:t>Determined by where cameras could be attached to part of the structure making up LTA </a:t>
            </a:r>
          </a:p>
          <a:p>
            <a:pPr lvl="1"/>
            <a:r>
              <a:rPr lang="en-US" sz="1600" dirty="0" smtClean="0">
                <a:latin typeface="Arial" charset="0"/>
                <a:ea typeface="ＭＳ Ｐゴシック" charset="0"/>
              </a:rPr>
              <a:t>Or where frames could be constructed to hold cameras</a:t>
            </a:r>
          </a:p>
          <a:p>
            <a:pPr lvl="1"/>
            <a:endParaRPr lang="en-US" sz="1600" dirty="0" smtClean="0">
              <a:latin typeface="Arial" charset="0"/>
              <a:ea typeface="ＭＳ Ｐゴシック" charset="0"/>
            </a:endParaRPr>
          </a:p>
          <a:p>
            <a:r>
              <a:rPr lang="en-US" sz="2000" dirty="0" smtClean="0">
                <a:solidFill>
                  <a:srgbClr val="000090"/>
                </a:solidFill>
                <a:latin typeface="Arial" charset="0"/>
                <a:ea typeface="ＭＳ Ｐゴシック" charset="0"/>
              </a:rPr>
              <a:t>Stereo angles from 27° to 32°</a:t>
            </a:r>
          </a:p>
          <a:p>
            <a:pPr lvl="1"/>
            <a:r>
              <a:rPr lang="en-US" sz="1600" dirty="0" smtClean="0">
                <a:latin typeface="Arial" charset="0"/>
                <a:ea typeface="ＭＳ Ｐゴシック" charset="0"/>
              </a:rPr>
              <a:t>Distances between cameras ranging from 11 to 23 ft</a:t>
            </a:r>
          </a:p>
          <a:p>
            <a:pPr lvl="1"/>
            <a:endParaRPr lang="en-US" sz="1600" dirty="0" smtClean="0">
              <a:latin typeface="Arial" charset="0"/>
              <a:ea typeface="ＭＳ Ｐゴシック" charset="0"/>
            </a:endParaRPr>
          </a:p>
          <a:p>
            <a:r>
              <a:rPr lang="en-US" sz="2000" dirty="0" smtClean="0">
                <a:solidFill>
                  <a:srgbClr val="000090"/>
                </a:solidFill>
                <a:latin typeface="Arial" charset="0"/>
                <a:ea typeface="ＭＳ Ｐゴシック" charset="0"/>
              </a:rPr>
              <a:t>Fixed focal length lenses of 8, 16, and 17 mm</a:t>
            </a:r>
          </a:p>
          <a:p>
            <a:endParaRPr lang="en-US" sz="2000" dirty="0" smtClean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4347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80363" y="-56440"/>
            <a:ext cx="7772400" cy="1143000"/>
          </a:xfrm>
        </p:spPr>
        <p:txBody>
          <a:bodyPr/>
          <a:lstStyle/>
          <a:p>
            <a:r>
              <a:rPr lang="en-US" dirty="0" smtClean="0">
                <a:ea typeface="ＭＳ Ｐゴシック" pitchFamily="-111" charset="-128"/>
                <a:cs typeface="ＭＳ Ｐゴシック" pitchFamily="-111" charset="-128"/>
              </a:rPr>
              <a:t>DIC Performance Verification and Optimization</a:t>
            </a:r>
            <a:endParaRPr lang="en-US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/>
          <a:srcRect b="60000"/>
          <a:stretch/>
        </p:blipFill>
        <p:spPr>
          <a:xfrm>
            <a:off x="908755" y="1411113"/>
            <a:ext cx="7093183" cy="4255910"/>
          </a:xfrm>
          <a:prstGeom prst="rect">
            <a:avLst/>
          </a:prstGeom>
        </p:spPr>
      </p:pic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82563" y="5689600"/>
            <a:ext cx="74993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46075" indent="-346075" eaLnBrk="0" hangingPunct="0">
              <a:spcBef>
                <a:spcPct val="20000"/>
              </a:spcBef>
              <a:buFontTx/>
              <a:buChar char="•"/>
            </a:pPr>
            <a:r>
              <a:rPr lang="en-US" sz="2000" b="1" dirty="0"/>
              <a:t>Ground testing conducted to verify calibration procedure and system sensitivity for set-up parameters</a:t>
            </a:r>
          </a:p>
        </p:txBody>
      </p:sp>
    </p:spTree>
    <p:extLst>
      <p:ext uri="{BB962C8B-B14F-4D97-AF65-F5344CB8AC3E}">
        <p14:creationId xmlns="" xmlns:p14="http://schemas.microsoft.com/office/powerpoint/2010/main" val="420449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91652" y="0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Speckle </a:t>
            </a:r>
            <a:r>
              <a:rPr lang="en-US" sz="3600" smtClean="0">
                <a:ea typeface="ＭＳ Ｐゴシック" pitchFamily="-111" charset="-128"/>
                <a:cs typeface="ＭＳ Ｐゴシック" pitchFamily="-111" charset="-128"/>
              </a:rPr>
              <a:t>Pattern Application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pic>
        <p:nvPicPr>
          <p:cNvPr id="8" name="Picture 7" descr="Paint (8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210" y="1296307"/>
            <a:ext cx="4475543" cy="3356657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9" name="Picture 8" descr="IMG_01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42272" y="3423879"/>
            <a:ext cx="4297895" cy="3223421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5273489" y="1650214"/>
            <a:ext cx="33240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Vinyl template with random oval pattern cut in it</a:t>
            </a:r>
          </a:p>
          <a:p>
            <a:endParaRPr lang="en-US" sz="1800" b="1" dirty="0" smtClean="0"/>
          </a:p>
          <a:p>
            <a:r>
              <a:rPr lang="en-US" sz="1800" b="1" dirty="0" smtClean="0"/>
              <a:t>Black pattern painted on a white surface</a:t>
            </a:r>
            <a:endParaRPr lang="en-US" sz="1800" b="1" dirty="0"/>
          </a:p>
        </p:txBody>
      </p:sp>
    </p:spTree>
    <p:extLst>
      <p:ext uri="{BB962C8B-B14F-4D97-AF65-F5344CB8AC3E}">
        <p14:creationId xmlns="" xmlns:p14="http://schemas.microsoft.com/office/powerpoint/2010/main" val="32086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Stereo Calibration</a:t>
            </a:r>
          </a:p>
        </p:txBody>
      </p:sp>
      <p:sp>
        <p:nvSpPr>
          <p:cNvPr id="174083" name="Slide Number Placeholder 3"/>
          <p:cNvSpPr txBox="1">
            <a:spLocks noGrp="1"/>
          </p:cNvSpPr>
          <p:nvPr/>
        </p:nvSpPr>
        <p:spPr bwMode="auto">
          <a:xfrm>
            <a:off x="7116763" y="6469063"/>
            <a:ext cx="1905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 eaLnBrk="0" hangingPunct="0"/>
            <a:fld id="{BABB485F-ABF1-BC44-973E-CBA0F7482890}" type="slidenum">
              <a:rPr lang="en-US" sz="1200"/>
              <a:pPr algn="r" eaLnBrk="0" hangingPunct="0"/>
              <a:t>61</a:t>
            </a:fld>
            <a:endParaRPr lang="en-US" sz="1200"/>
          </a:p>
        </p:txBody>
      </p:sp>
      <p:sp>
        <p:nvSpPr>
          <p:cNvPr id="174084" name="Content Placeholder 2"/>
          <p:cNvSpPr>
            <a:spLocks noGrp="1"/>
          </p:cNvSpPr>
          <p:nvPr>
            <p:ph idx="4294967295"/>
          </p:nvPr>
        </p:nvSpPr>
        <p:spPr>
          <a:xfrm>
            <a:off x="147638" y="1279525"/>
            <a:ext cx="4557712" cy="5310188"/>
          </a:xfrm>
        </p:spPr>
        <p:txBody>
          <a:bodyPr/>
          <a:lstStyle/>
          <a:p>
            <a:pPr marL="230188" indent="-230188"/>
            <a:r>
              <a:rPr lang="en-US" sz="2000" smtClean="0">
                <a:latin typeface="Arial" charset="0"/>
                <a:ea typeface="ＭＳ Ｐゴシック" charset="0"/>
              </a:rPr>
              <a:t>Determines location of one camera relative to the other</a:t>
            </a:r>
          </a:p>
          <a:p>
            <a:pPr marL="577850" lvl="1" indent="-233363"/>
            <a:r>
              <a:rPr lang="en-US" sz="1800" smtClean="0">
                <a:latin typeface="Arial" charset="0"/>
                <a:ea typeface="ＭＳ Ｐゴシック" charset="0"/>
              </a:rPr>
              <a:t>Position and rotation</a:t>
            </a:r>
          </a:p>
          <a:p>
            <a:pPr marL="577850" lvl="1" indent="-233363"/>
            <a:endParaRPr lang="en-US" sz="1800" smtClean="0">
              <a:latin typeface="Arial" charset="0"/>
              <a:ea typeface="ＭＳ Ｐゴシック" charset="0"/>
            </a:endParaRPr>
          </a:p>
          <a:p>
            <a:pPr marL="230188" indent="-230188"/>
            <a:r>
              <a:rPr lang="en-US" sz="2000" smtClean="0">
                <a:latin typeface="Arial" charset="0"/>
                <a:ea typeface="ＭＳ Ｐゴシック" charset="0"/>
              </a:rPr>
              <a:t>Uses a known target with uniformly spaced grid of dots</a:t>
            </a:r>
          </a:p>
          <a:p>
            <a:pPr marL="577850" lvl="1" indent="-233363"/>
            <a:r>
              <a:rPr lang="en-US" sz="1800" smtClean="0">
                <a:latin typeface="Arial" charset="0"/>
                <a:ea typeface="ＭＳ Ｐゴシック" charset="0"/>
              </a:rPr>
              <a:t>125 mm spacing</a:t>
            </a:r>
          </a:p>
          <a:p>
            <a:pPr marL="577850" lvl="1" indent="-233363"/>
            <a:endParaRPr lang="en-US" sz="1800" smtClean="0">
              <a:latin typeface="Arial" charset="0"/>
              <a:ea typeface="ＭＳ Ｐゴシック" charset="0"/>
            </a:endParaRPr>
          </a:p>
          <a:p>
            <a:pPr marL="230188" indent="-230188"/>
            <a:r>
              <a:rPr lang="en-US" sz="2000" smtClean="0">
                <a:latin typeface="Arial" charset="0"/>
                <a:ea typeface="ＭＳ Ｐゴシック" charset="0"/>
              </a:rPr>
              <a:t>Needs images covering field of view of both cameras</a:t>
            </a:r>
          </a:p>
          <a:p>
            <a:pPr marL="577850" lvl="1" indent="-233363"/>
            <a:r>
              <a:rPr lang="en-US" sz="1800" smtClean="0">
                <a:latin typeface="Arial" charset="0"/>
                <a:ea typeface="ＭＳ Ｐゴシック" charset="0"/>
              </a:rPr>
              <a:t>For ETTA test minimum of 9 locations with 5 different target orientations at each</a:t>
            </a:r>
          </a:p>
          <a:p>
            <a:pPr marL="577850" lvl="1" indent="-233363">
              <a:buFontTx/>
              <a:buNone/>
            </a:pPr>
            <a:r>
              <a:rPr lang="en-US" sz="1800" smtClean="0">
                <a:latin typeface="Arial" charset="0"/>
                <a:ea typeface="ＭＳ Ｐゴシック" charset="0"/>
              </a:rPr>
              <a:t>	(min 45 images)</a:t>
            </a:r>
          </a:p>
        </p:txBody>
      </p:sp>
      <p:pic>
        <p:nvPicPr>
          <p:cNvPr id="174085" name="Picture 5" descr="ETTA1-e-Cal2-sys4-0007_1"/>
          <p:cNvPicPr>
            <a:picLocks noChangeAspect="1" noChangeArrowheads="1"/>
          </p:cNvPicPr>
          <p:nvPr/>
        </p:nvPicPr>
        <p:blipFill>
          <a:blip r:embed="rId3" cstate="print"/>
          <a:srcRect l="37770" t="58121" r="35858" b="70"/>
          <a:stretch>
            <a:fillRect/>
          </a:stretch>
        </p:blipFill>
        <p:spPr bwMode="auto">
          <a:xfrm>
            <a:off x="5045075" y="1477963"/>
            <a:ext cx="344646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41555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Stereo Calibration</a:t>
            </a:r>
          </a:p>
        </p:txBody>
      </p:sp>
      <p:sp>
        <p:nvSpPr>
          <p:cNvPr id="172035" name="Slide Number Placeholder 3"/>
          <p:cNvSpPr txBox="1">
            <a:spLocks noGrp="1"/>
          </p:cNvSpPr>
          <p:nvPr/>
        </p:nvSpPr>
        <p:spPr bwMode="auto">
          <a:xfrm>
            <a:off x="7116763" y="6469063"/>
            <a:ext cx="1905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 eaLnBrk="0" hangingPunct="0"/>
            <a:fld id="{B898332D-2F6A-C547-877A-5118EEE865A3}" type="slidenum">
              <a:rPr lang="en-US" sz="1200"/>
              <a:pPr algn="r" eaLnBrk="0" hangingPunct="0"/>
              <a:t>62</a:t>
            </a:fld>
            <a:endParaRPr lang="en-US" sz="1200"/>
          </a:p>
        </p:txBody>
      </p:sp>
      <p:sp>
        <p:nvSpPr>
          <p:cNvPr id="172036" name="Content Placeholder 2"/>
          <p:cNvSpPr>
            <a:spLocks noGrp="1"/>
          </p:cNvSpPr>
          <p:nvPr>
            <p:ph idx="4294967295"/>
          </p:nvPr>
        </p:nvSpPr>
        <p:spPr>
          <a:xfrm>
            <a:off x="147638" y="1279525"/>
            <a:ext cx="4557712" cy="5310188"/>
          </a:xfrm>
        </p:spPr>
        <p:txBody>
          <a:bodyPr/>
          <a:lstStyle/>
          <a:p>
            <a:pPr marL="230188" indent="-230188"/>
            <a:r>
              <a:rPr lang="en-US" sz="2000" smtClean="0">
                <a:latin typeface="Arial" charset="0"/>
                <a:ea typeface="ＭＳ Ｐゴシック" charset="0"/>
              </a:rPr>
              <a:t>Determines location of one camera relative to the other</a:t>
            </a:r>
          </a:p>
          <a:p>
            <a:pPr marL="577850" lvl="1" indent="-233363"/>
            <a:r>
              <a:rPr lang="en-US" sz="1800" smtClean="0">
                <a:latin typeface="Arial" charset="0"/>
                <a:ea typeface="ＭＳ Ｐゴシック" charset="0"/>
              </a:rPr>
              <a:t>Position and rotation</a:t>
            </a:r>
          </a:p>
          <a:p>
            <a:pPr marL="577850" lvl="1" indent="-233363"/>
            <a:endParaRPr lang="en-US" sz="1800" smtClean="0">
              <a:latin typeface="Arial" charset="0"/>
              <a:ea typeface="ＭＳ Ｐゴシック" charset="0"/>
            </a:endParaRPr>
          </a:p>
          <a:p>
            <a:pPr marL="230188" indent="-230188"/>
            <a:r>
              <a:rPr lang="en-US" sz="2000" smtClean="0">
                <a:latin typeface="Arial" charset="0"/>
                <a:ea typeface="ＭＳ Ｐゴシック" charset="0"/>
              </a:rPr>
              <a:t>Uses a known target with uniformly spaced grid of dots</a:t>
            </a:r>
          </a:p>
          <a:p>
            <a:pPr marL="577850" lvl="1" indent="-233363"/>
            <a:r>
              <a:rPr lang="en-US" sz="1800" smtClean="0">
                <a:latin typeface="Arial" charset="0"/>
                <a:ea typeface="ＭＳ Ｐゴシック" charset="0"/>
              </a:rPr>
              <a:t>125 mm spacing</a:t>
            </a:r>
          </a:p>
          <a:p>
            <a:pPr marL="577850" lvl="1" indent="-233363"/>
            <a:endParaRPr lang="en-US" sz="1800" smtClean="0">
              <a:latin typeface="Arial" charset="0"/>
              <a:ea typeface="ＭＳ Ｐゴシック" charset="0"/>
            </a:endParaRPr>
          </a:p>
          <a:p>
            <a:pPr marL="230188" indent="-230188"/>
            <a:r>
              <a:rPr lang="en-US" sz="2000" smtClean="0">
                <a:latin typeface="Arial" charset="0"/>
                <a:ea typeface="ＭＳ Ｐゴシック" charset="0"/>
              </a:rPr>
              <a:t>Needs images covering field of view of both cameras</a:t>
            </a:r>
          </a:p>
          <a:p>
            <a:pPr marL="577850" lvl="1" indent="-233363"/>
            <a:r>
              <a:rPr lang="en-US" sz="1800" smtClean="0">
                <a:latin typeface="Arial" charset="0"/>
                <a:ea typeface="ＭＳ Ｐゴシック" charset="0"/>
              </a:rPr>
              <a:t>For ETTA test minimum of 9 locations with 5 different target orientations at each</a:t>
            </a:r>
          </a:p>
          <a:p>
            <a:pPr marL="577850" lvl="1" indent="-233363">
              <a:buFontTx/>
              <a:buNone/>
            </a:pPr>
            <a:r>
              <a:rPr lang="en-US" sz="1800" smtClean="0">
                <a:latin typeface="Arial" charset="0"/>
                <a:ea typeface="ＭＳ Ｐゴシック" charset="0"/>
              </a:rPr>
              <a:t>	(min 45 images)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797425" y="4548270"/>
            <a:ext cx="4202113" cy="1644650"/>
            <a:chOff x="3022" y="2795"/>
            <a:chExt cx="2647" cy="1036"/>
          </a:xfrm>
        </p:grpSpPr>
        <p:pic>
          <p:nvPicPr>
            <p:cNvPr id="172038" name="Picture 6" descr="ETTA1-e-Cal2-sys4-0045_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4718" y="2879"/>
              <a:ext cx="1036" cy="8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2039" name="Picture 7" descr="ETTA1-e-Cal2-sys4-0016_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5400000">
              <a:off x="3832" y="2883"/>
              <a:ext cx="1031" cy="862"/>
            </a:xfrm>
            <a:prstGeom prst="rect">
              <a:avLst/>
            </a:prstGeom>
            <a:noFill/>
          </p:spPr>
        </p:pic>
        <p:pic>
          <p:nvPicPr>
            <p:cNvPr id="172040" name="Picture 8" descr="ETTA1-e-Cal2-sys4-0013_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5400000">
              <a:off x="2937" y="2882"/>
              <a:ext cx="1031" cy="862"/>
            </a:xfrm>
            <a:prstGeom prst="rect">
              <a:avLst/>
            </a:prstGeom>
            <a:noFill/>
          </p:spPr>
        </p:pic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4806950" y="2849645"/>
            <a:ext cx="4192588" cy="1638300"/>
            <a:chOff x="3028" y="1725"/>
            <a:chExt cx="2641" cy="1032"/>
          </a:xfrm>
        </p:grpSpPr>
        <p:pic>
          <p:nvPicPr>
            <p:cNvPr id="172042" name="Picture 10" descr="ETTA1-e-Cal2-sys4-0041_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5400000">
              <a:off x="4722" y="1809"/>
              <a:ext cx="1031" cy="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2043" name="Picture 11" descr="ETTA1-e-Cal2-sys4-0027_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rot="5400000">
              <a:off x="3824" y="1811"/>
              <a:ext cx="1031" cy="862"/>
            </a:xfrm>
            <a:prstGeom prst="rect">
              <a:avLst/>
            </a:prstGeom>
            <a:noFill/>
          </p:spPr>
        </p:pic>
        <p:pic>
          <p:nvPicPr>
            <p:cNvPr id="172044" name="Picture 12" descr="ETTA1-e-Cal2-sys4-0007_1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rot="5400000">
              <a:off x="2943" y="1810"/>
              <a:ext cx="1031" cy="862"/>
            </a:xfrm>
            <a:prstGeom prst="rect">
              <a:avLst/>
            </a:prstGeom>
            <a:noFill/>
          </p:spPr>
        </p:pic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4794250" y="1138320"/>
            <a:ext cx="4205288" cy="1636712"/>
            <a:chOff x="3020" y="647"/>
            <a:chExt cx="2649" cy="1031"/>
          </a:xfrm>
        </p:grpSpPr>
        <p:pic>
          <p:nvPicPr>
            <p:cNvPr id="172046" name="Picture 14" descr="ETTA1-e-Cal2-sys4-0035_1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 rot="5400000">
              <a:off x="4722" y="732"/>
              <a:ext cx="1031" cy="862"/>
            </a:xfrm>
            <a:prstGeom prst="rect">
              <a:avLst/>
            </a:prstGeom>
            <a:noFill/>
          </p:spPr>
        </p:pic>
        <p:pic>
          <p:nvPicPr>
            <p:cNvPr id="172047" name="Picture 15" descr="ETTA1-e-Cal2-sys4-0033_1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 rot="5400000">
              <a:off x="3822" y="732"/>
              <a:ext cx="1031" cy="862"/>
            </a:xfrm>
            <a:prstGeom prst="rect">
              <a:avLst/>
            </a:prstGeom>
            <a:noFill/>
          </p:spPr>
        </p:pic>
        <p:pic>
          <p:nvPicPr>
            <p:cNvPr id="172048" name="Picture 16" descr="ETTA1-e-Cal2-sys4-0001_1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 rot="5400000">
              <a:off x="2935" y="732"/>
              <a:ext cx="1031" cy="86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="" xmlns:p14="http://schemas.microsoft.com/office/powerpoint/2010/main" val="2252767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z="2800" dirty="0" smtClean="0">
                <a:latin typeface="Arial" charset="0"/>
                <a:ea typeface="ＭＳ Ｐゴシック" charset="0"/>
              </a:rPr>
              <a:t>Speckle Pattern and Location Markers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182563" y="1279525"/>
            <a:ext cx="4122737" cy="5310188"/>
          </a:xfrm>
        </p:spPr>
        <p:txBody>
          <a:bodyPr/>
          <a:lstStyle/>
          <a:p>
            <a:r>
              <a:rPr lang="en-US" sz="2000" smtClean="0">
                <a:latin typeface="Arial" charset="0"/>
                <a:ea typeface="ＭＳ Ｐゴシック" charset="0"/>
              </a:rPr>
              <a:t>Random pattern of ellipses</a:t>
            </a:r>
          </a:p>
          <a:p>
            <a:pPr lvl="1"/>
            <a:r>
              <a:rPr lang="en-US" sz="1600" smtClean="0">
                <a:latin typeface="Arial" charset="0"/>
                <a:ea typeface="ＭＳ Ｐゴシック" charset="0"/>
              </a:rPr>
              <a:t>Speckle diameters ranging from 1 in. to 1.25 in.</a:t>
            </a:r>
          </a:p>
          <a:p>
            <a:pPr lvl="1"/>
            <a:r>
              <a:rPr lang="en-US" sz="1600" smtClean="0">
                <a:latin typeface="Arial" charset="0"/>
                <a:ea typeface="ＭＳ Ｐゴシック" charset="0"/>
              </a:rPr>
              <a:t>High contrast between black speckles and white background</a:t>
            </a:r>
          </a:p>
          <a:p>
            <a:pPr lvl="1"/>
            <a:endParaRPr lang="en-US" sz="1600" smtClean="0">
              <a:latin typeface="Arial" charset="0"/>
              <a:ea typeface="ＭＳ Ｐゴシック" charset="0"/>
            </a:endParaRPr>
          </a:p>
          <a:p>
            <a:r>
              <a:rPr lang="en-US" sz="2000" smtClean="0">
                <a:latin typeface="Arial" charset="0"/>
                <a:ea typeface="ＭＳ Ｐゴシック" charset="0"/>
              </a:rPr>
              <a:t>Nine location markers per panel</a:t>
            </a:r>
          </a:p>
          <a:p>
            <a:pPr lvl="1"/>
            <a:r>
              <a:rPr lang="en-US" sz="1600" smtClean="0">
                <a:latin typeface="Arial" charset="0"/>
                <a:ea typeface="ＭＳ Ｐゴシック" charset="0"/>
              </a:rPr>
              <a:t>To help find positions on cylinder surface</a:t>
            </a:r>
          </a:p>
          <a:p>
            <a:pPr lvl="1"/>
            <a:r>
              <a:rPr lang="en-US" sz="1600" smtClean="0">
                <a:latin typeface="Arial" charset="0"/>
                <a:ea typeface="ＭＳ Ｐゴシック" charset="0"/>
              </a:rPr>
              <a:t>L-shaped with corner on top of strain gage</a:t>
            </a:r>
          </a:p>
          <a:p>
            <a:pPr lvl="1"/>
            <a:endParaRPr lang="en-US" sz="1600" smtClean="0">
              <a:latin typeface="Arial" charset="0"/>
              <a:ea typeface="ＭＳ Ｐゴシック" charset="0"/>
            </a:endParaRPr>
          </a:p>
          <a:p>
            <a:r>
              <a:rPr lang="en-US" sz="2000" smtClean="0">
                <a:latin typeface="Arial" charset="0"/>
                <a:ea typeface="ＭＳ Ｐゴシック" charset="0"/>
              </a:rPr>
              <a:t>Bow-tie Markers on end rings </a:t>
            </a:r>
          </a:p>
          <a:p>
            <a:pPr lvl="1"/>
            <a:r>
              <a:rPr lang="en-US" sz="1600" smtClean="0">
                <a:latin typeface="Arial" charset="0"/>
                <a:ea typeface="ＭＳ Ｐゴシック" charset="0"/>
              </a:rPr>
              <a:t>to use with single camera calibration or calibration correction</a:t>
            </a: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87D9A2D-DE2A-DB45-8107-47A18160F0CF}" type="slidenum">
              <a:rPr lang="en-US" smtClean="0">
                <a:ea typeface="ＭＳ Ｐゴシック" charset="0"/>
                <a:cs typeface="ＭＳ Ｐゴシック" charset="0"/>
              </a:rPr>
              <a:pPr/>
              <a:t>63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12293" name="Picture 4" descr="ETTA1-n-20110323-LS17-sys6-0155_0rot1.tif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6025" y="1363663"/>
            <a:ext cx="3367088" cy="402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5" descr="ETTA1-n-20110323-LS17-sys6-0155_0bowtie1.tif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4267200"/>
            <a:ext cx="1074738" cy="116681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2295" name="Picture 6" descr="ETTA1-n-20110323-LS17-sys6-0155_0marker1.tif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39063" y="1939925"/>
            <a:ext cx="1138237" cy="11811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2296" name="Rectangle 7"/>
          <p:cNvSpPr>
            <a:spLocks noChangeArrowheads="1"/>
          </p:cNvSpPr>
          <p:nvPr/>
        </p:nvSpPr>
        <p:spPr bwMode="auto">
          <a:xfrm>
            <a:off x="6619875" y="5003800"/>
            <a:ext cx="168275" cy="190500"/>
          </a:xfrm>
          <a:prstGeom prst="rect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  <p:cxnSp>
        <p:nvCxnSpPr>
          <p:cNvPr id="12297" name="Straight Connector 16"/>
          <p:cNvCxnSpPr>
            <a:cxnSpLocks noChangeShapeType="1"/>
          </p:cNvCxnSpPr>
          <p:nvPr/>
        </p:nvCxnSpPr>
        <p:spPr bwMode="auto">
          <a:xfrm rot="10800000">
            <a:off x="5724525" y="4257675"/>
            <a:ext cx="892175" cy="7493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12298" name="Straight Connector 19"/>
          <p:cNvCxnSpPr>
            <a:cxnSpLocks noChangeShapeType="1"/>
          </p:cNvCxnSpPr>
          <p:nvPr/>
        </p:nvCxnSpPr>
        <p:spPr bwMode="auto">
          <a:xfrm rot="10800000" flipV="1">
            <a:off x="5730875" y="5194300"/>
            <a:ext cx="882650" cy="24765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</p:cxnSp>
      <p:sp>
        <p:nvSpPr>
          <p:cNvPr id="12299" name="Rectangle 29"/>
          <p:cNvSpPr>
            <a:spLocks noChangeArrowheads="1"/>
          </p:cNvSpPr>
          <p:nvPr/>
        </p:nvSpPr>
        <p:spPr bwMode="auto">
          <a:xfrm>
            <a:off x="7023100" y="1695450"/>
            <a:ext cx="222250" cy="244475"/>
          </a:xfrm>
          <a:prstGeom prst="rect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  <p:cxnSp>
        <p:nvCxnSpPr>
          <p:cNvPr id="12300" name="Straight Connector 30"/>
          <p:cNvCxnSpPr>
            <a:cxnSpLocks noChangeShapeType="1"/>
          </p:cNvCxnSpPr>
          <p:nvPr/>
        </p:nvCxnSpPr>
        <p:spPr bwMode="auto">
          <a:xfrm rot="10800000">
            <a:off x="7245350" y="1692275"/>
            <a:ext cx="485775" cy="2381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12301" name="Straight Connector 33"/>
          <p:cNvCxnSpPr>
            <a:cxnSpLocks noChangeShapeType="1"/>
          </p:cNvCxnSpPr>
          <p:nvPr/>
        </p:nvCxnSpPr>
        <p:spPr bwMode="auto">
          <a:xfrm rot="16200000" flipV="1">
            <a:off x="6894513" y="2297112"/>
            <a:ext cx="1187450" cy="4794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12302" name="Straight Connector 14"/>
          <p:cNvCxnSpPr>
            <a:cxnSpLocks noChangeShapeType="1"/>
          </p:cNvCxnSpPr>
          <p:nvPr/>
        </p:nvCxnSpPr>
        <p:spPr bwMode="auto">
          <a:xfrm rot="5400000" flipH="1" flipV="1">
            <a:off x="8020050" y="2393950"/>
            <a:ext cx="396875" cy="317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12303" name="Straight Connector 15"/>
          <p:cNvCxnSpPr>
            <a:cxnSpLocks noChangeShapeType="1"/>
          </p:cNvCxnSpPr>
          <p:nvPr/>
        </p:nvCxnSpPr>
        <p:spPr bwMode="auto">
          <a:xfrm rot="5400000" flipH="1" flipV="1">
            <a:off x="7622381" y="2501107"/>
            <a:ext cx="638175" cy="1588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12304" name="Straight Connector 18"/>
          <p:cNvCxnSpPr>
            <a:cxnSpLocks noChangeShapeType="1"/>
          </p:cNvCxnSpPr>
          <p:nvPr/>
        </p:nvCxnSpPr>
        <p:spPr bwMode="auto">
          <a:xfrm rot="10800000">
            <a:off x="7931150" y="2827338"/>
            <a:ext cx="695325" cy="635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12305" name="Straight Connector 23"/>
          <p:cNvCxnSpPr>
            <a:cxnSpLocks noChangeShapeType="1"/>
          </p:cNvCxnSpPr>
          <p:nvPr/>
        </p:nvCxnSpPr>
        <p:spPr bwMode="auto">
          <a:xfrm rot="5400000" flipH="1" flipV="1">
            <a:off x="8485188" y="2759075"/>
            <a:ext cx="284162" cy="1588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12306" name="Straight Connector 25"/>
          <p:cNvCxnSpPr>
            <a:cxnSpLocks noChangeShapeType="1"/>
          </p:cNvCxnSpPr>
          <p:nvPr/>
        </p:nvCxnSpPr>
        <p:spPr bwMode="auto">
          <a:xfrm rot="10800000">
            <a:off x="8213725" y="2586038"/>
            <a:ext cx="425450" cy="381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12307" name="Straight Connector 28"/>
          <p:cNvCxnSpPr>
            <a:cxnSpLocks noChangeShapeType="1"/>
          </p:cNvCxnSpPr>
          <p:nvPr/>
        </p:nvCxnSpPr>
        <p:spPr bwMode="auto">
          <a:xfrm rot="10800000">
            <a:off x="7934325" y="2189163"/>
            <a:ext cx="288925" cy="17462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</p:cxnSp>
    </p:spTree>
    <p:extLst>
      <p:ext uri="{BB962C8B-B14F-4D97-AF65-F5344CB8AC3E}">
        <p14:creationId xmlns="" xmlns:p14="http://schemas.microsoft.com/office/powerpoint/2010/main" val="1021876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703358" y="2990772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Test Article </a:t>
            </a:r>
            <a:r>
              <a:rPr lang="en-US" sz="3600" dirty="0" err="1" smtClean="0">
                <a:ea typeface="ＭＳ Ｐゴシック" pitchFamily="-111" charset="-128"/>
                <a:cs typeface="ＭＳ Ｐゴシック" pitchFamily="-111" charset="-128"/>
              </a:rPr>
              <a:t>Instalation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244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ChangeArrowheads="1"/>
          </p:cNvSpPr>
          <p:nvPr/>
        </p:nvSpPr>
        <p:spPr bwMode="auto">
          <a:xfrm>
            <a:off x="6910388" y="3822700"/>
            <a:ext cx="1841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0483" name="Rectangle 2"/>
          <p:cNvSpPr txBox="1">
            <a:spLocks noChangeArrowheads="1"/>
          </p:cNvSpPr>
          <p:nvPr/>
        </p:nvSpPr>
        <p:spPr bwMode="auto">
          <a:xfrm>
            <a:off x="814388" y="185738"/>
            <a:ext cx="7696200" cy="5635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prstTxWarp prst="textNoShape">
              <a:avLst/>
            </a:prstTxWarp>
          </a:bodyPr>
          <a:lstStyle/>
          <a:p>
            <a:pPr algn="ctr" defTabSz="457200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n-US" sz="3600" b="1" dirty="0">
                <a:latin typeface="Arial" charset="0"/>
                <a:ea typeface="Arial" charset="0"/>
                <a:cs typeface="Arial" charset="0"/>
              </a:rPr>
              <a:t>ETTA1 Test</a:t>
            </a:r>
            <a:r>
              <a:rPr lang="en-US" sz="3600" b="1" dirty="0" smtClean="0">
                <a:latin typeface="Arial" charset="0"/>
                <a:ea typeface="Arial" charset="0"/>
                <a:cs typeface="Arial" charset="0"/>
              </a:rPr>
              <a:t> Article Integration</a:t>
            </a:r>
            <a:endParaRPr lang="en-US" sz="3600" b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0487" name="Picture 12" descr="TA mate to Upper Simulator 007.JPG"/>
          <p:cNvPicPr>
            <a:picLocks noChangeAspect="1"/>
          </p:cNvPicPr>
          <p:nvPr/>
        </p:nvPicPr>
        <p:blipFill>
          <a:blip r:embed="rId2" cstate="print"/>
          <a:srcRect l="16145" t="6927" r="21848" b="7970"/>
          <a:stretch>
            <a:fillRect/>
          </a:stretch>
        </p:blipFill>
        <p:spPr bwMode="auto">
          <a:xfrm>
            <a:off x="6084888" y="1260475"/>
            <a:ext cx="3059112" cy="559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581775" y="5478463"/>
            <a:ext cx="1978025" cy="5222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400" b="1">
                <a:latin typeface="Arial" charset="0"/>
                <a:ea typeface="Arial" charset="0"/>
                <a:cs typeface="Arial" charset="0"/>
              </a:rPr>
              <a:t>Load introduction structure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629275" y="1325563"/>
            <a:ext cx="1978025" cy="30797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400" b="1">
                <a:latin typeface="Arial" charset="0"/>
                <a:ea typeface="Arial" charset="0"/>
                <a:cs typeface="Arial" charset="0"/>
              </a:rPr>
              <a:t>Hydraulic load lines</a:t>
            </a: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6883400" y="1479550"/>
            <a:ext cx="1230313" cy="527050"/>
            <a:chOff x="6882841" y="1479384"/>
            <a:chExt cx="1231156" cy="527481"/>
          </a:xfrm>
        </p:grpSpPr>
        <p:cxnSp>
          <p:nvCxnSpPr>
            <p:cNvPr id="20496" name="Straight Arrow Connector 16"/>
            <p:cNvCxnSpPr>
              <a:cxnSpLocks noChangeShapeType="1"/>
              <a:stCxn id="15" idx="3"/>
            </p:cNvCxnSpPr>
            <p:nvPr/>
          </p:nvCxnSpPr>
          <p:spPr bwMode="auto">
            <a:xfrm>
              <a:off x="7607195" y="1479384"/>
              <a:ext cx="506802" cy="420836"/>
            </a:xfrm>
            <a:prstGeom prst="straightConnector1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lg"/>
            </a:ln>
          </p:spPr>
        </p:cxnSp>
        <p:cxnSp>
          <p:nvCxnSpPr>
            <p:cNvPr id="20497" name="Straight Arrow Connector 19"/>
            <p:cNvCxnSpPr>
              <a:cxnSpLocks noChangeShapeType="1"/>
            </p:cNvCxnSpPr>
            <p:nvPr/>
          </p:nvCxnSpPr>
          <p:spPr bwMode="auto">
            <a:xfrm rot="5400000">
              <a:off x="6852548" y="1671772"/>
              <a:ext cx="365386" cy="304800"/>
            </a:xfrm>
            <a:prstGeom prst="straightConnector1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lg"/>
            </a:ln>
          </p:spPr>
        </p:cxnSp>
        <p:cxnSp>
          <p:nvCxnSpPr>
            <p:cNvPr id="20498" name="Straight Arrow Connector 23"/>
            <p:cNvCxnSpPr>
              <a:cxnSpLocks noChangeShapeType="1"/>
            </p:cNvCxnSpPr>
            <p:nvPr/>
          </p:nvCxnSpPr>
          <p:spPr bwMode="auto">
            <a:xfrm rot="16200000" flipH="1">
              <a:off x="7218218" y="1731501"/>
              <a:ext cx="251766" cy="85672"/>
            </a:xfrm>
            <a:prstGeom prst="straightConnector1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lg"/>
            </a:ln>
          </p:spPr>
        </p:cxnSp>
      </p:grp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959600" y="3806825"/>
            <a:ext cx="1236663" cy="30797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Test</a:t>
            </a:r>
            <a:r>
              <a:rPr lang="en-US" sz="1400" b="1" dirty="0" smtClean="0">
                <a:latin typeface="Arial" charset="0"/>
                <a:ea typeface="Arial" charset="0"/>
                <a:cs typeface="Arial" charset="0"/>
              </a:rPr>
              <a:t> article</a:t>
            </a:r>
            <a:endParaRPr lang="en-US" sz="1400" b="1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Content Placeholder 11"/>
          <p:cNvSpPr txBox="1">
            <a:spLocks/>
          </p:cNvSpPr>
          <p:nvPr/>
        </p:nvSpPr>
        <p:spPr bwMode="auto">
          <a:xfrm>
            <a:off x="231775" y="2324100"/>
            <a:ext cx="5391150" cy="498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0" hangingPunct="0">
              <a:spcBef>
                <a:spcPct val="20000"/>
              </a:spcBef>
              <a:defRPr/>
            </a:pPr>
            <a:endParaRPr lang="en-US" sz="900" kern="0" dirty="0" smtClean="0">
              <a:latin typeface="Arial" charset="0"/>
              <a:ea typeface="Arial" charset="0"/>
              <a:cs typeface="Arial" charset="0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en-US" sz="800" b="1" kern="0" dirty="0" smtClean="0">
              <a:solidFill>
                <a:srgbClr val="00800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0" name="Content Placeholder 11"/>
          <p:cNvSpPr txBox="1">
            <a:spLocks/>
          </p:cNvSpPr>
          <p:nvPr/>
        </p:nvSpPr>
        <p:spPr bwMode="auto">
          <a:xfrm>
            <a:off x="3019712" y="2580933"/>
            <a:ext cx="5391150" cy="295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0" hangingPunct="0">
              <a:spcBef>
                <a:spcPct val="20000"/>
              </a:spcBef>
              <a:defRPr/>
            </a:pPr>
            <a:endParaRPr lang="en-US" sz="800" b="1" kern="0" dirty="0" smtClean="0">
              <a:solidFill>
                <a:srgbClr val="00800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endParaRPr lang="en-US" sz="800" b="1" kern="0" dirty="0">
              <a:solidFill>
                <a:srgbClr val="00800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1" name="Content Placeholder 11"/>
          <p:cNvSpPr txBox="1">
            <a:spLocks/>
          </p:cNvSpPr>
          <p:nvPr/>
        </p:nvSpPr>
        <p:spPr bwMode="auto">
          <a:xfrm>
            <a:off x="328000" y="1234932"/>
            <a:ext cx="5425134" cy="5343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000" b="1" dirty="0" smtClean="0">
                <a:solidFill>
                  <a:srgbClr val="000090"/>
                </a:solidFill>
                <a:ea typeface="Arial" charset="0"/>
                <a:cs typeface="Arial" charset="0"/>
              </a:rPr>
              <a:t>Upper and lower load introduction structure from Space Shuttle External Tank testing in 1970’s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US" sz="600" b="1" dirty="0" smtClean="0">
              <a:solidFill>
                <a:srgbClr val="000090"/>
              </a:solidFill>
              <a:ea typeface="Arial" charset="0"/>
              <a:cs typeface="Arial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000" b="1" kern="0" dirty="0" smtClean="0">
                <a:solidFill>
                  <a:srgbClr val="000090"/>
                </a:solidFill>
                <a:ea typeface="Arial" charset="0"/>
                <a:cs typeface="Arial" charset="0"/>
              </a:rPr>
              <a:t>ETTA1 Test article</a:t>
            </a:r>
          </a:p>
          <a:p>
            <a:pPr marL="742950" lvl="1" indent="-285750">
              <a:spcBef>
                <a:spcPct val="20000"/>
              </a:spcBef>
              <a:defRPr/>
            </a:pPr>
            <a:endParaRPr lang="en-US" sz="600" kern="0" dirty="0" smtClean="0">
              <a:solidFill>
                <a:srgbClr val="000090"/>
              </a:solidFill>
              <a:ea typeface="Arial" charset="0"/>
              <a:cs typeface="Arial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000" b="1" kern="0" dirty="0" smtClean="0">
                <a:solidFill>
                  <a:srgbClr val="000090"/>
                </a:solidFill>
                <a:ea typeface="Arial" charset="0"/>
                <a:cs typeface="Arial" charset="0"/>
              </a:rPr>
              <a:t>8 250,000-lb load actuators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US" sz="600" b="1" kern="0" dirty="0" smtClean="0">
              <a:solidFill>
                <a:srgbClr val="000090"/>
              </a:solidFill>
              <a:ea typeface="Arial" charset="0"/>
              <a:cs typeface="Arial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000" b="1" kern="0" dirty="0" smtClean="0">
                <a:solidFill>
                  <a:srgbClr val="000090"/>
                </a:solidFill>
                <a:ea typeface="Arial" charset="0"/>
                <a:cs typeface="Arial" charset="0"/>
              </a:rPr>
              <a:t>Cross-head capable of reacting 30Mips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US" sz="600" b="1" kern="0" dirty="0" smtClean="0">
              <a:solidFill>
                <a:srgbClr val="000090"/>
              </a:solidFill>
              <a:ea typeface="Arial" charset="0"/>
              <a:cs typeface="Arial" charset="0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en-US" sz="2000" b="1" kern="0" dirty="0" smtClean="0">
                <a:solidFill>
                  <a:srgbClr val="000090"/>
                </a:solidFill>
                <a:latin typeface="Arial" charset="0"/>
                <a:ea typeface="Arial" charset="0"/>
                <a:cs typeface="Arial" charset="0"/>
              </a:rPr>
              <a:t>Purpose</a:t>
            </a:r>
            <a:r>
              <a:rPr lang="en-US" sz="2000" b="1" kern="0" dirty="0">
                <a:solidFill>
                  <a:srgbClr val="000090"/>
                </a:solidFill>
                <a:latin typeface="Arial" charset="0"/>
                <a:ea typeface="Arial" charset="0"/>
                <a:cs typeface="Arial" charset="0"/>
              </a:rPr>
              <a:t>-built pressurization </a:t>
            </a:r>
            <a:r>
              <a:rPr lang="en-US" sz="2000" b="1" kern="0" dirty="0" smtClean="0">
                <a:solidFill>
                  <a:srgbClr val="000090"/>
                </a:solidFill>
                <a:latin typeface="Arial" charset="0"/>
                <a:ea typeface="Arial" charset="0"/>
                <a:cs typeface="Arial" charset="0"/>
              </a:rPr>
              <a:t>system 1.4psi ± 0.01psi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en-US" sz="600" b="1" kern="0" dirty="0" smtClean="0">
              <a:solidFill>
                <a:srgbClr val="000090"/>
              </a:solidFill>
              <a:latin typeface="Arial" charset="0"/>
              <a:ea typeface="Arial" charset="0"/>
              <a:cs typeface="Arial" charset="0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en-US" sz="2000" b="1" kern="0" dirty="0" smtClean="0">
                <a:solidFill>
                  <a:srgbClr val="000090"/>
                </a:solidFill>
                <a:ea typeface="Arial" charset="0"/>
                <a:cs typeface="Arial" charset="0"/>
              </a:rPr>
              <a:t>TA interface assessment and adjustment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  <a:defRPr/>
            </a:pPr>
            <a:r>
              <a:rPr lang="en-US" sz="1600" b="1" dirty="0" smtClean="0"/>
              <a:t>16 hours to install the TA in place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  <a:defRPr/>
            </a:pPr>
            <a:r>
              <a:rPr lang="en-US" sz="1600" b="1" dirty="0" smtClean="0"/>
              <a:t>4 days to characterize interface condition (gap measurements &amp; strain measurements under load) and fabricate and install shims </a:t>
            </a:r>
            <a:endParaRPr lang="en-US" sz="1200" b="1" dirty="0" smtClean="0"/>
          </a:p>
          <a:p>
            <a:pPr marL="742950" lvl="1" indent="-285750" eaLnBrk="0" hangingPunct="0">
              <a:spcBef>
                <a:spcPct val="20000"/>
              </a:spcBef>
              <a:defRPr/>
            </a:pPr>
            <a:endParaRPr lang="en-US" sz="700" kern="0" dirty="0"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1347" y="0"/>
            <a:ext cx="8229600" cy="1066800"/>
          </a:xfrm>
        </p:spPr>
        <p:txBody>
          <a:bodyPr>
            <a:normAutofit/>
          </a:bodyPr>
          <a:lstStyle/>
          <a:p>
            <a:r>
              <a:rPr lang="en-US" dirty="0" smtClean="0"/>
              <a:t>TA Install and Shimming</a:t>
            </a:r>
            <a:endParaRPr lang="en-US" sz="2700" dirty="0"/>
          </a:p>
        </p:txBody>
      </p:sp>
      <p:pic>
        <p:nvPicPr>
          <p:cNvPr id="6" name="Picture 5" descr="TA install 02-22-11 1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123" y="1260480"/>
            <a:ext cx="4059229" cy="5412305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9" name="Picture 8" descr="ETTA Test Day 1_LS1-LS4 3-15-11 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1173" y="1728503"/>
            <a:ext cx="4155280" cy="3116460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126733" y="5104614"/>
            <a:ext cx="33240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Gaps measured and documented</a:t>
            </a:r>
          </a:p>
          <a:p>
            <a:endParaRPr lang="en-US" sz="1800" b="1" dirty="0" smtClean="0"/>
          </a:p>
          <a:p>
            <a:r>
              <a:rPr lang="en-US" sz="1800" b="1" dirty="0" smtClean="0"/>
              <a:t>On-sight water jet used to cut custom shims</a:t>
            </a:r>
            <a:endParaRPr lang="en-US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1347" y="0"/>
            <a:ext cx="8229600" cy="1066800"/>
          </a:xfrm>
        </p:spPr>
        <p:txBody>
          <a:bodyPr>
            <a:normAutofit/>
          </a:bodyPr>
          <a:lstStyle/>
          <a:p>
            <a:r>
              <a:rPr lang="en-US" dirty="0" smtClean="0"/>
              <a:t>UPPER SIMULATOR INSTALL </a:t>
            </a:r>
            <a:br>
              <a:rPr lang="en-US" dirty="0" smtClean="0"/>
            </a:br>
            <a:r>
              <a:rPr lang="en-US" sz="2700" dirty="0" smtClean="0"/>
              <a:t>TOP ROW STRAIN</a:t>
            </a:r>
            <a:endParaRPr lang="en-US" sz="27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629" y="1524000"/>
            <a:ext cx="8871829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58809" y="5386679"/>
            <a:ext cx="7708210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Measuring strain during installation</a:t>
            </a:r>
          </a:p>
          <a:p>
            <a:endParaRPr lang="en-US" b="1" dirty="0" smtClean="0"/>
          </a:p>
          <a:p>
            <a:r>
              <a:rPr lang="en-US" b="1" dirty="0" smtClean="0"/>
              <a:t>Variation in strain is ±13% of critical buckling strain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>
            <a:normAutofit/>
          </a:bodyPr>
          <a:lstStyle/>
          <a:p>
            <a:r>
              <a:rPr lang="en-US" dirty="0" smtClean="0"/>
              <a:t>UPPER JOINT SHIM DAY 1 OF 4</a:t>
            </a:r>
            <a:br>
              <a:rPr lang="en-US" dirty="0" smtClean="0"/>
            </a:br>
            <a:r>
              <a:rPr lang="en-US" sz="2700" dirty="0" smtClean="0"/>
              <a:t>TOP ROW STRAIN</a:t>
            </a:r>
            <a:endParaRPr lang="en-US" sz="27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00200"/>
            <a:ext cx="8800314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88125" y="0"/>
            <a:ext cx="6771954" cy="1066800"/>
          </a:xfrm>
        </p:spPr>
        <p:txBody>
          <a:bodyPr>
            <a:noAutofit/>
          </a:bodyPr>
          <a:lstStyle/>
          <a:p>
            <a:r>
              <a:rPr lang="en-US" dirty="0" smtClean="0"/>
              <a:t>UPPER JOINT SHIM COMPLETE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000" dirty="0" smtClean="0"/>
              <a:t>TOP ROW STRAIN</a:t>
            </a:r>
            <a:endParaRPr lang="en-US" sz="20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28800"/>
            <a:ext cx="8872829" cy="366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965684" y="5794255"/>
            <a:ext cx="75370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Variation in strain is ±3% of critical buckling strain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75721" y="-70560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Test Control Room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288148" y="1379561"/>
            <a:ext cx="4781493" cy="5105400"/>
          </a:xfrm>
        </p:spPr>
        <p:txBody>
          <a:bodyPr/>
          <a:lstStyle/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Load control station (2)</a:t>
            </a:r>
          </a:p>
          <a:p>
            <a:pPr lvl="0"/>
            <a:endParaRPr lang="en-US" sz="600" dirty="0" smtClean="0">
              <a:solidFill>
                <a:srgbClr val="000090"/>
              </a:solidFill>
            </a:endParaRPr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Pressure control station (1)</a:t>
            </a:r>
          </a:p>
          <a:p>
            <a:pPr lvl="0"/>
            <a:endParaRPr lang="en-US" sz="600" dirty="0" smtClean="0">
              <a:solidFill>
                <a:srgbClr val="000090"/>
              </a:solidFill>
            </a:endParaRPr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Audio and video station (1)</a:t>
            </a:r>
          </a:p>
          <a:p>
            <a:pPr lvl="0"/>
            <a:endParaRPr lang="en-US" sz="600" dirty="0" smtClean="0">
              <a:solidFill>
                <a:srgbClr val="000090"/>
              </a:solidFill>
            </a:endParaRPr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High-speed camera station (1)</a:t>
            </a:r>
          </a:p>
          <a:p>
            <a:pPr lvl="0"/>
            <a:endParaRPr lang="en-US" sz="600" dirty="0" smtClean="0">
              <a:solidFill>
                <a:srgbClr val="000090"/>
              </a:solidFill>
            </a:endParaRPr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Real-time data displays (2)</a:t>
            </a:r>
          </a:p>
          <a:p>
            <a:pPr lvl="1"/>
            <a:r>
              <a:rPr lang="en-US" sz="1600" dirty="0" smtClean="0"/>
              <a:t>16 monitors of load vs. displacement and load vs. strain data</a:t>
            </a:r>
          </a:p>
          <a:p>
            <a:pPr lvl="1"/>
            <a:r>
              <a:rPr lang="en-US" sz="1600" dirty="0" smtClean="0"/>
              <a:t>Overlays of predicted data</a:t>
            </a:r>
          </a:p>
          <a:p>
            <a:pPr lvl="1"/>
            <a:endParaRPr lang="en-US" sz="600" dirty="0" smtClean="0"/>
          </a:p>
          <a:p>
            <a:pPr lvl="0"/>
            <a:r>
              <a:rPr lang="en-US" sz="2000" dirty="0" smtClean="0">
                <a:solidFill>
                  <a:srgbClr val="000090"/>
                </a:solidFill>
              </a:rPr>
              <a:t>Real-time DIC stations (2)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8 systems monitored </a:t>
            </a:r>
          </a:p>
          <a:p>
            <a:pPr lvl="1"/>
            <a:r>
              <a:rPr lang="en-US" sz="1600" dirty="0" smtClean="0">
                <a:solidFill>
                  <a:srgbClr val="000000"/>
                </a:solidFill>
              </a:rPr>
              <a:t>Predicted displacements on hand</a:t>
            </a:r>
          </a:p>
          <a:p>
            <a:pPr lvl="1"/>
            <a:endParaRPr lang="en-US" sz="1600" dirty="0" smtClean="0">
              <a:solidFill>
                <a:srgbClr val="000000"/>
              </a:solidFill>
            </a:endParaRPr>
          </a:p>
          <a:p>
            <a:r>
              <a:rPr lang="en-US" sz="2000" dirty="0" smtClean="0">
                <a:solidFill>
                  <a:srgbClr val="000090"/>
                </a:solidFill>
              </a:rPr>
              <a:t>Test Engineer and PI</a:t>
            </a:r>
          </a:p>
          <a:p>
            <a:pPr lvl="1"/>
            <a:endParaRPr lang="en-US" sz="800" dirty="0" smtClean="0">
              <a:solidFill>
                <a:srgbClr val="000000"/>
              </a:solidFill>
            </a:endParaRPr>
          </a:p>
          <a:p>
            <a:pPr lvl="1">
              <a:buNone/>
            </a:pPr>
            <a:endParaRPr lang="en-US" sz="1200" dirty="0" smtClean="0">
              <a:solidFill>
                <a:srgbClr val="000000"/>
              </a:solidFill>
            </a:endParaRPr>
          </a:p>
          <a:p>
            <a:pPr lvl="2"/>
            <a:endParaRPr lang="en-US" sz="1200" dirty="0" smtClean="0">
              <a:solidFill>
                <a:srgbClr val="000000"/>
              </a:solidFill>
            </a:endParaRPr>
          </a:p>
          <a:p>
            <a:pPr lvl="0"/>
            <a:endParaRPr lang="en-US" sz="700" dirty="0" smtClean="0"/>
          </a:p>
          <a:p>
            <a:endParaRPr lang="en-US" sz="2000" dirty="0"/>
          </a:p>
        </p:txBody>
      </p:sp>
      <p:pic>
        <p:nvPicPr>
          <p:cNvPr id="4" name="Picture 3" descr="IMG_27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43060" y="4072212"/>
            <a:ext cx="3660623" cy="2745467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G_2761.JPG"/>
          <p:cNvPicPr>
            <a:picLocks noChangeAspect="1"/>
          </p:cNvPicPr>
          <p:nvPr/>
        </p:nvPicPr>
        <p:blipFill>
          <a:blip r:embed="rId4" cstate="print"/>
          <a:srcRect l="6626" t="8842" r="4020"/>
          <a:stretch>
            <a:fillRect/>
          </a:stretch>
        </p:blipFill>
        <p:spPr>
          <a:xfrm>
            <a:off x="4807592" y="1150642"/>
            <a:ext cx="4034044" cy="3086627"/>
          </a:xfrm>
          <a:prstGeom prst="rect">
            <a:avLst/>
          </a:prstGeom>
          <a:effectLst>
            <a:outerShdw blurRad="50800" dist="38100" dir="270000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35405" y="0"/>
            <a:ext cx="7772400" cy="1143000"/>
          </a:xfrm>
        </p:spPr>
        <p:txBody>
          <a:bodyPr/>
          <a:lstStyle/>
          <a:p>
            <a:r>
              <a:rPr lang="en-US" sz="3600" dirty="0" smtClean="0">
                <a:ea typeface="ＭＳ Ｐゴシック" pitchFamily="-111" charset="-128"/>
                <a:cs typeface="ＭＳ Ｐゴシック" pitchFamily="-111" charset="-128"/>
              </a:rPr>
              <a:t>Testing</a:t>
            </a:r>
            <a:endParaRPr lang="en-US" sz="3600" dirty="0">
              <a:ea typeface="ＭＳ Ｐゴシック" pitchFamily="-111" charset="-128"/>
              <a:cs typeface="ＭＳ Ｐゴシック" pitchFamily="-111" charset="-128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39330" y="1258603"/>
            <a:ext cx="8229600" cy="5105400"/>
          </a:xfrm>
        </p:spPr>
        <p:txBody>
          <a:bodyPr/>
          <a:lstStyle/>
          <a:p>
            <a:r>
              <a:rPr lang="en-US" sz="2000" dirty="0" smtClean="0">
                <a:solidFill>
                  <a:srgbClr val="000090"/>
                </a:solidFill>
              </a:rPr>
              <a:t>Performed 15 sub-critical tests under a variety of combined loading conditions (compression, bending, internal pressure)</a:t>
            </a:r>
          </a:p>
          <a:p>
            <a:pPr lvl="1"/>
            <a:r>
              <a:rPr lang="en-US" sz="1800" i="1" dirty="0" smtClean="0">
                <a:solidFill>
                  <a:srgbClr val="000000"/>
                </a:solidFill>
              </a:rPr>
              <a:t>Verify TA and test system is performing as expected</a:t>
            </a:r>
          </a:p>
          <a:p>
            <a:pPr lvl="1"/>
            <a:r>
              <a:rPr lang="en-US" sz="1800" i="1" dirty="0" smtClean="0">
                <a:solidFill>
                  <a:srgbClr val="000000"/>
                </a:solidFill>
              </a:rPr>
              <a:t>Obtain additional data for model development and validation</a:t>
            </a:r>
          </a:p>
          <a:p>
            <a:pPr lvl="2"/>
            <a:endParaRPr lang="en-US" sz="1400" i="1" dirty="0" smtClean="0">
              <a:solidFill>
                <a:srgbClr val="000000"/>
              </a:solidFill>
            </a:endParaRPr>
          </a:p>
          <a:p>
            <a:r>
              <a:rPr lang="en-US" sz="1900" dirty="0" smtClean="0">
                <a:solidFill>
                  <a:srgbClr val="000090"/>
                </a:solidFill>
              </a:rPr>
              <a:t>Final test to failure under uniform compression and internal pressure</a:t>
            </a:r>
          </a:p>
          <a:p>
            <a:pPr lvl="2"/>
            <a:endParaRPr lang="en-US" sz="1200" dirty="0" smtClean="0">
              <a:solidFill>
                <a:srgbClr val="000000"/>
              </a:solidFill>
            </a:endParaRPr>
          </a:p>
          <a:p>
            <a:pPr lvl="0"/>
            <a:endParaRPr lang="en-US" sz="700" dirty="0" smtClean="0"/>
          </a:p>
          <a:p>
            <a:endParaRPr lang="en-US" sz="2000" dirty="0"/>
          </a:p>
        </p:txBody>
      </p:sp>
      <p:pic>
        <p:nvPicPr>
          <p:cNvPr id="4" name="Picture 3" descr="DSC_03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02681" y="3695048"/>
            <a:ext cx="4397519" cy="29437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703358" y="2990772"/>
            <a:ext cx="7772400" cy="1143000"/>
          </a:xfrm>
        </p:spPr>
        <p:txBody>
          <a:bodyPr/>
          <a:lstStyle/>
          <a:p>
            <a:r>
              <a:rPr lang="en-US" sz="4400" dirty="0" smtClean="0">
                <a:ea typeface="ＭＳ Ｐゴシック" pitchFamily="-111" charset="-128"/>
                <a:cs typeface="ＭＳ Ｐゴシック" pitchFamily="-111" charset="-128"/>
              </a:rPr>
              <a:t>Test Results</a:t>
            </a:r>
            <a:endParaRPr lang="en-US" sz="4400" dirty="0">
              <a:ea typeface="ＭＳ Ｐゴシック" pitchFamily="-111" charset="-128"/>
              <a:cs typeface="ＭＳ Ｐゴシック" pitchFamily="-11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703358" y="0"/>
            <a:ext cx="7772400" cy="1143000"/>
          </a:xfrm>
        </p:spPr>
        <p:txBody>
          <a:bodyPr/>
          <a:lstStyle/>
          <a:p>
            <a:r>
              <a:rPr lang="en-US" sz="2800" dirty="0" smtClean="0">
                <a:latin typeface="Arial" charset="0"/>
                <a:ea typeface="ＭＳ Ｐゴシック" charset="0"/>
              </a:rPr>
              <a:t>Plotting Convention – Rolled-Out View</a:t>
            </a:r>
          </a:p>
        </p:txBody>
      </p:sp>
      <p:sp>
        <p:nvSpPr>
          <p:cNvPr id="14339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2287588" y="6540099"/>
            <a:ext cx="4602162" cy="342900"/>
          </a:xfrm>
          <a:noFill/>
        </p:spPr>
        <p:txBody>
          <a:bodyPr/>
          <a:lstStyle/>
          <a:p>
            <a:fld id="{CB3BD827-A946-5F47-AC4D-3626B76C5B35}" type="slidenum">
              <a:rPr lang="en-US" smtClean="0">
                <a:ea typeface="ＭＳ Ｐゴシック" charset="0"/>
                <a:cs typeface="ＭＳ Ｐゴシック" charset="0"/>
              </a:rPr>
              <a:pPr/>
              <a:t>73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14340" name="Picture 5" descr="ETTA1-PanelEx-shape.png"/>
          <p:cNvPicPr>
            <a:picLocks noChangeAspect="1"/>
          </p:cNvPicPr>
          <p:nvPr/>
        </p:nvPicPr>
        <p:blipFill>
          <a:blip r:embed="rId3" cstate="print"/>
          <a:srcRect t="8269"/>
          <a:stretch>
            <a:fillRect/>
          </a:stretch>
        </p:blipFill>
        <p:spPr bwMode="auto">
          <a:xfrm>
            <a:off x="4619096" y="1120242"/>
            <a:ext cx="2746375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6" descr="ETTA1-PanelEx-rollout.png"/>
          <p:cNvPicPr>
            <a:picLocks noChangeAspect="1"/>
          </p:cNvPicPr>
          <p:nvPr/>
        </p:nvPicPr>
        <p:blipFill>
          <a:blip r:embed="rId4" cstate="print"/>
          <a:srcRect t="14323" r="9904" b="6593"/>
          <a:stretch>
            <a:fillRect/>
          </a:stretch>
        </p:blipFill>
        <p:spPr bwMode="auto">
          <a:xfrm>
            <a:off x="1939925" y="4603350"/>
            <a:ext cx="6846888" cy="22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342" name="Straight Connector 8"/>
          <p:cNvCxnSpPr>
            <a:cxnSpLocks noChangeShapeType="1"/>
          </p:cNvCxnSpPr>
          <p:nvPr/>
        </p:nvCxnSpPr>
        <p:spPr bwMode="auto">
          <a:xfrm rot="5400000">
            <a:off x="5775325" y="3404788"/>
            <a:ext cx="271463" cy="15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lg" len="lg"/>
            <a:tailEnd/>
          </a:ln>
        </p:spPr>
      </p:cxnSp>
      <p:sp>
        <p:nvSpPr>
          <p:cNvPr id="14343" name="TextBox 13"/>
          <p:cNvSpPr txBox="1">
            <a:spLocks noChangeArrowheads="1"/>
          </p:cNvSpPr>
          <p:nvPr/>
        </p:nvSpPr>
        <p:spPr bwMode="auto">
          <a:xfrm>
            <a:off x="174512" y="1557396"/>
            <a:ext cx="4522213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168275" indent="-168275" eaLnBrk="0" hangingPunct="0">
              <a:buFont typeface="Arial" charset="0"/>
              <a:buChar char="•"/>
            </a:pPr>
            <a:r>
              <a:rPr lang="en-US" sz="2000" b="1" dirty="0" smtClean="0"/>
              <a:t>Roll </a:t>
            </a:r>
            <a:r>
              <a:rPr lang="en-US" sz="2000" b="1" dirty="0"/>
              <a:t>out cylinder and plot in 2-</a:t>
            </a:r>
            <a:r>
              <a:rPr lang="en-US" sz="2000" b="1" dirty="0" smtClean="0"/>
              <a:t>D</a:t>
            </a:r>
          </a:p>
          <a:p>
            <a:pPr marL="168275" indent="-168275" eaLnBrk="0" hangingPunct="0">
              <a:buFont typeface="Arial" charset="0"/>
              <a:buChar char="•"/>
            </a:pPr>
            <a:endParaRPr lang="en-US" sz="900" b="1" dirty="0" smtClean="0"/>
          </a:p>
          <a:p>
            <a:pPr marL="168275" indent="-168275" eaLnBrk="0" hangingPunct="0">
              <a:buFont typeface="Arial" charset="0"/>
              <a:buChar char="•"/>
            </a:pPr>
            <a:r>
              <a:rPr lang="en-US" sz="2000" b="1" dirty="0"/>
              <a:t>Origin of coordinate system at center of panel </a:t>
            </a:r>
            <a:r>
              <a:rPr lang="en-US" sz="2000" b="1" dirty="0" smtClean="0"/>
              <a:t>A</a:t>
            </a:r>
          </a:p>
          <a:p>
            <a:pPr marL="168275" indent="-168275" eaLnBrk="0" hangingPunct="0">
              <a:buFont typeface="Arial" charset="0"/>
              <a:buChar char="•"/>
            </a:pPr>
            <a:endParaRPr lang="en-US" sz="900" b="1" dirty="0" smtClean="0"/>
          </a:p>
          <a:p>
            <a:pPr marL="168275" indent="-168275" eaLnBrk="0" hangingPunct="0">
              <a:buFont typeface="Arial" charset="0"/>
              <a:buChar char="•"/>
            </a:pPr>
            <a:r>
              <a:rPr lang="en-US" sz="2000" b="1" dirty="0"/>
              <a:t>Dashed lines represent weld lands</a:t>
            </a:r>
          </a:p>
        </p:txBody>
      </p:sp>
      <p:cxnSp>
        <p:nvCxnSpPr>
          <p:cNvPr id="14344" name="Straight Connector 14"/>
          <p:cNvCxnSpPr>
            <a:cxnSpLocks noChangeShapeType="1"/>
          </p:cNvCxnSpPr>
          <p:nvPr/>
        </p:nvCxnSpPr>
        <p:spPr bwMode="auto">
          <a:xfrm rot="10800000">
            <a:off x="5910263" y="3533375"/>
            <a:ext cx="2557462" cy="10302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lg" len="lg"/>
            <a:tailEnd/>
          </a:ln>
        </p:spPr>
      </p:cxnSp>
      <p:cxnSp>
        <p:nvCxnSpPr>
          <p:cNvPr id="14345" name="Straight Connector 15"/>
          <p:cNvCxnSpPr>
            <a:cxnSpLocks noChangeShapeType="1"/>
          </p:cNvCxnSpPr>
          <p:nvPr/>
        </p:nvCxnSpPr>
        <p:spPr bwMode="auto">
          <a:xfrm flipV="1">
            <a:off x="2652713" y="3533375"/>
            <a:ext cx="3257550" cy="10937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lg" len="lg"/>
            <a:tailEnd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2592D69-CF35-8748-89EC-04B8DD1261F3}" type="slidenum">
              <a:rPr lang="en-US" smtClean="0">
                <a:ea typeface="ＭＳ Ｐゴシック" charset="0"/>
                <a:cs typeface="ＭＳ Ｐゴシック" charset="0"/>
              </a:rPr>
              <a:pPr/>
              <a:t>74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15364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200400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8700" y="1176338"/>
            <a:ext cx="5486400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8" descr="ETTA1-LS17-0179-w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29013" y="4214813"/>
            <a:ext cx="5486400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367" name="Straight Connector 10"/>
          <p:cNvCxnSpPr>
            <a:cxnSpLocks noChangeShapeType="1"/>
          </p:cNvCxnSpPr>
          <p:nvPr/>
        </p:nvCxnSpPr>
        <p:spPr bwMode="auto">
          <a:xfrm>
            <a:off x="3687763" y="3790950"/>
            <a:ext cx="5456237" cy="15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sp>
        <p:nvSpPr>
          <p:cNvPr id="15368" name="TextBox 11"/>
          <p:cNvSpPr txBox="1">
            <a:spLocks noChangeArrowheads="1"/>
          </p:cNvSpPr>
          <p:nvPr/>
        </p:nvSpPr>
        <p:spPr bwMode="auto">
          <a:xfrm>
            <a:off x="3646488" y="3448050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Initial Shape</a:t>
            </a:r>
          </a:p>
        </p:txBody>
      </p:sp>
      <p:sp>
        <p:nvSpPr>
          <p:cNvPr id="15369" name="TextBox 12"/>
          <p:cNvSpPr txBox="1">
            <a:spLocks noChangeArrowheads="1"/>
          </p:cNvSpPr>
          <p:nvPr/>
        </p:nvSpPr>
        <p:spPr bwMode="auto">
          <a:xfrm>
            <a:off x="3646488" y="3798888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Initial Error Estimate</a:t>
            </a:r>
          </a:p>
        </p:txBody>
      </p:sp>
      <p:sp>
        <p:nvSpPr>
          <p:cNvPr id="15370" name="TextBox 13"/>
          <p:cNvSpPr txBox="1">
            <a:spLocks noChangeArrowheads="1"/>
          </p:cNvSpPr>
          <p:nvPr/>
        </p:nvSpPr>
        <p:spPr bwMode="auto">
          <a:xfrm>
            <a:off x="595313" y="1058863"/>
            <a:ext cx="2246312" cy="102235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000"/>
              <a:t>Load = 0 kips</a:t>
            </a:r>
          </a:p>
          <a:p>
            <a:pPr eaLnBrk="0" hangingPunct="0"/>
            <a:r>
              <a:rPr lang="en-US" sz="2000"/>
              <a:t>Pressure = 0 psi</a:t>
            </a:r>
          </a:p>
          <a:p>
            <a:pPr eaLnBrk="0" hangingPunct="0"/>
            <a:r>
              <a:rPr lang="en-US" sz="2000"/>
              <a:t>(Tare)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7D0B76B-31BF-7146-B2F7-BBE06D8D676D}" type="slidenum">
              <a:rPr lang="en-US" smtClean="0">
                <a:ea typeface="ＭＳ Ｐゴシック" charset="0"/>
                <a:cs typeface="ＭＳ Ｐゴシック" charset="0"/>
              </a:rPr>
              <a:pPr/>
              <a:t>75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16388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0 kips, Pressure = 0.2 psi</a:t>
            </a:r>
          </a:p>
        </p:txBody>
      </p:sp>
      <p:sp>
        <p:nvSpPr>
          <p:cNvPr id="16391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A2FCB36-ADD2-B947-9F56-2FE0C11E007C}" type="slidenum">
              <a:rPr lang="en-US" smtClean="0">
                <a:ea typeface="ＭＳ Ｐゴシック" charset="0"/>
                <a:cs typeface="ＭＳ Ｐゴシック" charset="0"/>
              </a:rPr>
              <a:pPr/>
              <a:t>76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17412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0 kips, Pressure = 0.4 psi</a:t>
            </a:r>
          </a:p>
        </p:txBody>
      </p:sp>
      <p:sp>
        <p:nvSpPr>
          <p:cNvPr id="17415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14625B8-996C-8744-945E-E12CB8FB4EDC}" type="slidenum">
              <a:rPr lang="en-US" smtClean="0">
                <a:ea typeface="ＭＳ Ｐゴシック" charset="0"/>
                <a:cs typeface="ＭＳ Ｐゴシック" charset="0"/>
              </a:rPr>
              <a:pPr/>
              <a:t>77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18436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0 kips, Pressure = 0.6 psi</a:t>
            </a:r>
          </a:p>
        </p:txBody>
      </p:sp>
      <p:sp>
        <p:nvSpPr>
          <p:cNvPr id="18439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744510D-62C6-F549-ACEE-35F17F822200}" type="slidenum">
              <a:rPr lang="en-US" smtClean="0">
                <a:ea typeface="ＭＳ Ｐゴシック" charset="0"/>
                <a:cs typeface="ＭＳ Ｐゴシック" charset="0"/>
              </a:rPr>
              <a:pPr/>
              <a:t>78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19460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0 kips, Pressure = 0.8 psi</a:t>
            </a:r>
          </a:p>
        </p:txBody>
      </p:sp>
      <p:sp>
        <p:nvSpPr>
          <p:cNvPr id="19463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814E64D-38DB-7448-A9C0-1478C6831B67}" type="slidenum">
              <a:rPr lang="en-US" smtClean="0">
                <a:ea typeface="ＭＳ Ｐゴシック" charset="0"/>
                <a:cs typeface="ＭＳ Ｐゴシック" charset="0"/>
              </a:rPr>
              <a:pPr/>
              <a:t>79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20484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0 kips, Pressure = 1.0 psi</a:t>
            </a:r>
          </a:p>
        </p:txBody>
      </p:sp>
      <p:sp>
        <p:nvSpPr>
          <p:cNvPr id="20487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44D6932-B38A-6943-AD08-ED299069724E}" type="slidenum">
              <a:rPr lang="en-US" smtClean="0">
                <a:ea typeface="ＭＳ Ｐゴシック" charset="0"/>
                <a:cs typeface="ＭＳ Ｐゴシック" charset="0"/>
              </a:rPr>
              <a:pPr/>
              <a:t>80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21508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199 kips, Pressure = 1.0 psi</a:t>
            </a:r>
          </a:p>
        </p:txBody>
      </p:sp>
      <p:sp>
        <p:nvSpPr>
          <p:cNvPr id="21511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823CCF1-1C11-2648-AEDE-8F93988F9ED5}" type="slidenum">
              <a:rPr lang="en-US" smtClean="0">
                <a:ea typeface="ＭＳ Ｐゴシック" charset="0"/>
                <a:cs typeface="ＭＳ Ｐゴシック" charset="0"/>
              </a:rPr>
              <a:pPr/>
              <a:t>81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22532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398 kips, Pressure = 1.0 psi</a:t>
            </a:r>
          </a:p>
        </p:txBody>
      </p:sp>
      <p:sp>
        <p:nvSpPr>
          <p:cNvPr id="22535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F8A48EC-F114-E249-A926-AAACE943E36E}" type="slidenum">
              <a:rPr lang="en-US" smtClean="0">
                <a:ea typeface="ＭＳ Ｐゴシック" charset="0"/>
                <a:cs typeface="ＭＳ Ｐゴシック" charset="0"/>
              </a:rPr>
              <a:pPr/>
              <a:t>82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23556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581 kips, Pressure = 1.0 psi</a:t>
            </a:r>
          </a:p>
        </p:txBody>
      </p:sp>
      <p:sp>
        <p:nvSpPr>
          <p:cNvPr id="23559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3D6A93E-A5D4-8542-9D21-48FD34E422F8}" type="slidenum">
              <a:rPr lang="en-US" smtClean="0">
                <a:ea typeface="ＭＳ Ｐゴシック" charset="0"/>
                <a:cs typeface="ＭＳ Ｐゴシック" charset="0"/>
              </a:rPr>
              <a:pPr/>
              <a:t>83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24580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603 kips, Pressure = 1.0 psi</a:t>
            </a:r>
          </a:p>
        </p:txBody>
      </p:sp>
      <p:sp>
        <p:nvSpPr>
          <p:cNvPr id="24583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EA9E994-AC75-3345-80F7-91E873CBEEFA}" type="slidenum">
              <a:rPr lang="en-US" smtClean="0">
                <a:ea typeface="ＭＳ Ｐゴシック" charset="0"/>
                <a:cs typeface="ＭＳ Ｐゴシック" charset="0"/>
              </a:rPr>
              <a:pPr/>
              <a:t>84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25604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701 kips, Pressure = 1.0 psi</a:t>
            </a:r>
          </a:p>
        </p:txBody>
      </p:sp>
      <p:sp>
        <p:nvSpPr>
          <p:cNvPr id="25607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767636C-3742-6C46-8495-70A732372087}" type="slidenum">
              <a:rPr lang="en-US" smtClean="0">
                <a:ea typeface="ＭＳ Ｐゴシック" charset="0"/>
                <a:cs typeface="ＭＳ Ｐゴシック" charset="0"/>
              </a:rPr>
              <a:pPr/>
              <a:t>85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26628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795 kips, Pressure = 1.0 psi</a:t>
            </a:r>
          </a:p>
        </p:txBody>
      </p:sp>
      <p:sp>
        <p:nvSpPr>
          <p:cNvPr id="26631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1488C97-CC26-E246-BB02-38A67563FE9C}" type="slidenum">
              <a:rPr lang="en-US" smtClean="0">
                <a:ea typeface="ＭＳ Ｐゴシック" charset="0"/>
                <a:cs typeface="ＭＳ Ｐゴシック" charset="0"/>
              </a:rPr>
              <a:pPr/>
              <a:t>86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27652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868 kips, Pressure = 1.0 psi</a:t>
            </a:r>
          </a:p>
        </p:txBody>
      </p:sp>
      <p:sp>
        <p:nvSpPr>
          <p:cNvPr id="27655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B894A5F-C46F-8543-924F-00036C5B9491}" type="slidenum">
              <a:rPr lang="en-US" smtClean="0">
                <a:ea typeface="ＭＳ Ｐゴシック" charset="0"/>
                <a:cs typeface="ＭＳ Ｐゴシック" charset="0"/>
              </a:rPr>
              <a:pPr/>
              <a:t>87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28676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638 kips, Pressure = 0.6 psi</a:t>
            </a:r>
          </a:p>
        </p:txBody>
      </p:sp>
      <p:sp>
        <p:nvSpPr>
          <p:cNvPr id="28679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5DA337C-2705-1B44-A732-56A05A23FAA4}" type="slidenum">
              <a:rPr lang="en-US" smtClean="0">
                <a:ea typeface="ＭＳ Ｐゴシック" charset="0"/>
                <a:cs typeface="ＭＳ Ｐゴシック" charset="0"/>
              </a:rPr>
              <a:pPr/>
              <a:t>88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29700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764 kips, Pressure = 0.6 psi</a:t>
            </a:r>
          </a:p>
        </p:txBody>
      </p:sp>
      <p:sp>
        <p:nvSpPr>
          <p:cNvPr id="29703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E6501BA-77F6-C94F-BDD2-50B85E90E9E4}" type="slidenum">
              <a:rPr lang="en-US" smtClean="0">
                <a:ea typeface="ＭＳ Ｐゴシック" charset="0"/>
                <a:cs typeface="ＭＳ Ｐゴシック" charset="0"/>
              </a:rPr>
              <a:pPr/>
              <a:t>89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30724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764 kips, Pressure = 0.6 psi</a:t>
            </a:r>
          </a:p>
        </p:txBody>
      </p:sp>
      <p:sp>
        <p:nvSpPr>
          <p:cNvPr id="30727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778237A-3F6F-DC46-865D-2D23C8E9EE75}" type="slidenum">
              <a:rPr lang="en-US" smtClean="0">
                <a:ea typeface="ＭＳ Ｐゴシック" charset="0"/>
                <a:cs typeface="ＭＳ Ｐゴシック" charset="0"/>
              </a:rPr>
              <a:pPr/>
              <a:t>90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31748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812 kips, Pressure = 0.6 psi</a:t>
            </a:r>
          </a:p>
        </p:txBody>
      </p:sp>
      <p:sp>
        <p:nvSpPr>
          <p:cNvPr id="31751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2D13BB2-C4BD-B941-8DF0-0B99FA861801}" type="slidenum">
              <a:rPr lang="en-US" smtClean="0">
                <a:ea typeface="ＭＳ Ｐゴシック" charset="0"/>
                <a:cs typeface="ＭＳ Ｐゴシック" charset="0"/>
              </a:rPr>
              <a:pPr/>
              <a:t>91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32772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800 kips, Pressure = 0.6 psi</a:t>
            </a:r>
          </a:p>
        </p:txBody>
      </p:sp>
      <p:sp>
        <p:nvSpPr>
          <p:cNvPr id="32775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F2CE42A-9512-7947-905F-863343DD4EDD}" type="slidenum">
              <a:rPr lang="en-US" smtClean="0">
                <a:ea typeface="ＭＳ Ｐゴシック" charset="0"/>
                <a:cs typeface="ＭＳ Ｐゴシック" charset="0"/>
              </a:rPr>
              <a:pPr/>
              <a:t>92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33796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799 kips, Pressure = 0.6 psi</a:t>
            </a:r>
          </a:p>
        </p:txBody>
      </p:sp>
      <p:sp>
        <p:nvSpPr>
          <p:cNvPr id="33799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89A6377-7703-4C43-8D9B-F893C1B34BC0}" type="slidenum">
              <a:rPr lang="en-US" smtClean="0">
                <a:ea typeface="ＭＳ Ｐゴシック" charset="0"/>
                <a:cs typeface="ＭＳ Ｐゴシック" charset="0"/>
              </a:rPr>
              <a:pPr/>
              <a:t>93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34820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802 kips, Pressure = 0.6 psi</a:t>
            </a:r>
          </a:p>
        </p:txBody>
      </p:sp>
      <p:sp>
        <p:nvSpPr>
          <p:cNvPr id="34823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000EFB6-7EB1-DF4F-ADFA-54A45B17DCC7}" type="slidenum">
              <a:rPr lang="en-US" smtClean="0">
                <a:ea typeface="ＭＳ Ｐゴシック" charset="0"/>
                <a:cs typeface="ＭＳ Ｐゴシック" charset="0"/>
              </a:rPr>
              <a:pPr/>
              <a:t>94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35844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6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781 kips, Pressure = 0.6 psi</a:t>
            </a:r>
          </a:p>
        </p:txBody>
      </p:sp>
      <p:sp>
        <p:nvSpPr>
          <p:cNvPr id="35847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41E3F9E-F53F-934C-A9E7-7ADCFECB6DE1}" type="slidenum">
              <a:rPr lang="en-US" smtClean="0">
                <a:ea typeface="ＭＳ Ｐゴシック" charset="0"/>
                <a:cs typeface="ＭＳ Ｐゴシック" charset="0"/>
              </a:rPr>
              <a:pPr/>
              <a:t>95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36868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0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772 kips, Pressure = 0.6 psi</a:t>
            </a:r>
          </a:p>
        </p:txBody>
      </p:sp>
      <p:sp>
        <p:nvSpPr>
          <p:cNvPr id="36871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0FF8795-D305-6F4A-9CA6-2349817AE6A0}" type="slidenum">
              <a:rPr lang="en-US" smtClean="0">
                <a:ea typeface="ＭＳ Ｐゴシック" charset="0"/>
                <a:cs typeface="ＭＳ Ｐゴシック" charset="0"/>
              </a:rPr>
              <a:pPr/>
              <a:t>96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37892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769 kips, Pressure = 0.6 psi</a:t>
            </a:r>
          </a:p>
        </p:txBody>
      </p:sp>
      <p:sp>
        <p:nvSpPr>
          <p:cNvPr id="37895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3270B71-40D8-DD48-9C2E-6CA79BD7C00D}" type="slidenum">
              <a:rPr lang="en-US" smtClean="0">
                <a:ea typeface="ＭＳ Ｐゴシック" charset="0"/>
                <a:cs typeface="ＭＳ Ｐゴシック" charset="0"/>
              </a:rPr>
              <a:pPr/>
              <a:t>97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38916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8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733 kips, Pressure = 0.6 psi</a:t>
            </a:r>
          </a:p>
        </p:txBody>
      </p:sp>
      <p:sp>
        <p:nvSpPr>
          <p:cNvPr id="38919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CF1A78C-4905-A942-9195-77D83F05B4B8}" type="slidenum">
              <a:rPr lang="en-US" smtClean="0">
                <a:ea typeface="ＭＳ Ｐゴシック" charset="0"/>
                <a:cs typeface="ＭＳ Ｐゴシック" charset="0"/>
              </a:rPr>
              <a:pPr/>
              <a:t>98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39940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2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724 kips, Pressure = 0.6 psi</a:t>
            </a:r>
          </a:p>
        </p:txBody>
      </p:sp>
      <p:sp>
        <p:nvSpPr>
          <p:cNvPr id="39943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9168644-5D36-4048-83A4-03913C2A9482}" type="slidenum">
              <a:rPr lang="en-US" smtClean="0">
                <a:ea typeface="ＭＳ Ｐゴシック" charset="0"/>
                <a:cs typeface="ＭＳ Ｐゴシック" charset="0"/>
              </a:rPr>
              <a:pPr/>
              <a:t>99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40964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709 kips, Pressure = 0.6 psi</a:t>
            </a:r>
          </a:p>
        </p:txBody>
      </p:sp>
      <p:sp>
        <p:nvSpPr>
          <p:cNvPr id="40967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775ACD3-E729-CB41-859F-F5E982A339BF}" type="slidenum">
              <a:rPr lang="en-US" smtClean="0">
                <a:ea typeface="ＭＳ Ｐゴシック" charset="0"/>
                <a:cs typeface="ＭＳ Ｐゴシック" charset="0"/>
              </a:rPr>
              <a:pPr/>
              <a:t>100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41988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0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695 kips, Pressure = 0.6 psi</a:t>
            </a:r>
          </a:p>
        </p:txBody>
      </p:sp>
      <p:sp>
        <p:nvSpPr>
          <p:cNvPr id="41991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4301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31713E8-0003-9D42-86BD-EE8FC44F27F8}" type="slidenum">
              <a:rPr lang="en-US" smtClean="0">
                <a:ea typeface="ＭＳ Ｐゴシック" charset="0"/>
                <a:cs typeface="ＭＳ Ｐゴシック" charset="0"/>
              </a:rPr>
              <a:pPr/>
              <a:t>101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43012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4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682 kips, Pressure = 0.6 psi</a:t>
            </a:r>
          </a:p>
        </p:txBody>
      </p:sp>
      <p:sp>
        <p:nvSpPr>
          <p:cNvPr id="43015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1555C7B-C4A0-2844-959E-D8BA2756F2E9}" type="slidenum">
              <a:rPr lang="en-US" smtClean="0">
                <a:ea typeface="ＭＳ Ｐゴシック" charset="0"/>
                <a:cs typeface="ＭＳ Ｐゴシック" charset="0"/>
              </a:rPr>
              <a:pPr/>
              <a:t>102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44036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8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670 kips, Pressure = 0.6 psi</a:t>
            </a:r>
          </a:p>
        </p:txBody>
      </p:sp>
      <p:sp>
        <p:nvSpPr>
          <p:cNvPr id="44039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711E094-48B6-FC48-BB0F-1A08D0117974}" type="slidenum">
              <a:rPr lang="en-US" smtClean="0">
                <a:ea typeface="ＭＳ Ｐゴシック" charset="0"/>
                <a:cs typeface="ＭＳ Ｐゴシック" charset="0"/>
              </a:rPr>
              <a:pPr/>
              <a:t>103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45060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654 kips, Pressure = 0.6 psi</a:t>
            </a:r>
          </a:p>
        </p:txBody>
      </p:sp>
      <p:sp>
        <p:nvSpPr>
          <p:cNvPr id="45063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C33F2DD-97BE-D14D-AF17-0AB3A97EA6CE}" type="slidenum">
              <a:rPr lang="en-US" smtClean="0">
                <a:ea typeface="ＭＳ Ｐゴシック" charset="0"/>
                <a:cs typeface="ＭＳ Ｐゴシック" charset="0"/>
              </a:rPr>
              <a:pPr/>
              <a:t>104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46084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6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647 kips, Pressure = 0.6 psi</a:t>
            </a:r>
          </a:p>
        </p:txBody>
      </p:sp>
      <p:sp>
        <p:nvSpPr>
          <p:cNvPr id="46087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A58B196-6BA3-2344-BC33-E03C07DB7F4B}" type="slidenum">
              <a:rPr lang="en-US" smtClean="0">
                <a:ea typeface="ＭＳ Ｐゴシック" charset="0"/>
                <a:cs typeface="ＭＳ Ｐゴシック" charset="0"/>
              </a:rPr>
              <a:pPr/>
              <a:t>105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47108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0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648 kips, Pressure = 0.6 psi</a:t>
            </a:r>
          </a:p>
        </p:txBody>
      </p:sp>
      <p:sp>
        <p:nvSpPr>
          <p:cNvPr id="47111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C20B4E7-CD31-8346-93B5-2F312395CACE}" type="slidenum">
              <a:rPr lang="en-US" smtClean="0">
                <a:ea typeface="ＭＳ Ｐゴシック" charset="0"/>
                <a:cs typeface="ＭＳ Ｐゴシック" charset="0"/>
              </a:rPr>
              <a:pPr/>
              <a:t>106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48132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4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614 kips, Pressure = 0.6 psi</a:t>
            </a:r>
          </a:p>
        </p:txBody>
      </p:sp>
      <p:sp>
        <p:nvSpPr>
          <p:cNvPr id="48135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4915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2CA6EBA-5E32-9D4E-8832-6786D768BE8D}" type="slidenum">
              <a:rPr lang="en-US" smtClean="0">
                <a:ea typeface="ＭＳ Ｐゴシック" charset="0"/>
                <a:cs typeface="ＭＳ Ｐゴシック" charset="0"/>
              </a:rPr>
              <a:pPr/>
              <a:t>107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49156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8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620 kips, Pressure = 0.6 psi</a:t>
            </a:r>
          </a:p>
        </p:txBody>
      </p:sp>
      <p:sp>
        <p:nvSpPr>
          <p:cNvPr id="49159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3E81218-5F90-A744-A400-308D3526DBE7}" type="slidenum">
              <a:rPr lang="en-US" smtClean="0">
                <a:ea typeface="ＭＳ Ｐゴシック" charset="0"/>
                <a:cs typeface="ＭＳ Ｐゴシック" charset="0"/>
              </a:rPr>
              <a:pPr/>
              <a:t>108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50180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2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600 kips, Pressure = 0.6 psi</a:t>
            </a:r>
          </a:p>
        </p:txBody>
      </p:sp>
      <p:sp>
        <p:nvSpPr>
          <p:cNvPr id="50183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5120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A1F6714-7F7E-2F4A-90E4-2DC958ED8442}" type="slidenum">
              <a:rPr lang="en-US" smtClean="0">
                <a:ea typeface="ＭＳ Ｐゴシック" charset="0"/>
                <a:cs typeface="ＭＳ Ｐゴシック" charset="0"/>
              </a:rPr>
              <a:pPr/>
              <a:t>109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51204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6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600 kips, Pressure = 0.6 psi</a:t>
            </a:r>
          </a:p>
        </p:txBody>
      </p:sp>
      <p:sp>
        <p:nvSpPr>
          <p:cNvPr id="51207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619BAE0-D9FC-8245-8D6C-69E32828F236}" type="slidenum">
              <a:rPr lang="en-US" smtClean="0">
                <a:ea typeface="ＭＳ Ｐゴシック" charset="0"/>
                <a:cs typeface="ＭＳ Ｐゴシック" charset="0"/>
              </a:rPr>
              <a:pPr/>
              <a:t>110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52228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0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579 kips, Pressure = 0.6 psi</a:t>
            </a:r>
          </a:p>
        </p:txBody>
      </p:sp>
      <p:sp>
        <p:nvSpPr>
          <p:cNvPr id="52231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5325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714BC3B-52A0-C948-A54A-22BCA0BAD6BD}" type="slidenum">
              <a:rPr lang="en-US" smtClean="0">
                <a:ea typeface="ＭＳ Ｐゴシック" charset="0"/>
                <a:cs typeface="ＭＳ Ｐゴシック" charset="0"/>
              </a:rPr>
              <a:pPr/>
              <a:t>111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53252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3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4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543 kips, Pressure = 0.6 psi</a:t>
            </a:r>
          </a:p>
        </p:txBody>
      </p:sp>
      <p:sp>
        <p:nvSpPr>
          <p:cNvPr id="53255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335EEC3-236D-BC46-B3DB-1BEC1D5E80E1}" type="slidenum">
              <a:rPr lang="en-US" smtClean="0">
                <a:ea typeface="ＭＳ Ｐゴシック" charset="0"/>
                <a:cs typeface="ＭＳ Ｐゴシック" charset="0"/>
              </a:rPr>
              <a:pPr/>
              <a:t>112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54276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7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8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543 kips, Pressure = 0.6 psi</a:t>
            </a:r>
          </a:p>
        </p:txBody>
      </p:sp>
      <p:sp>
        <p:nvSpPr>
          <p:cNvPr id="54279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 (cont’d)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Global Response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066B225-E590-5C46-AF16-B395D6098639}" type="slidenum">
              <a:rPr lang="en-US" smtClean="0">
                <a:ea typeface="ＭＳ Ｐゴシック" charset="0"/>
                <a:cs typeface="ＭＳ Ｐゴシック" charset="0"/>
              </a:rPr>
              <a:pPr/>
              <a:t>113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55300" name="Picture 6" descr="ETTA1-lddsp-history-0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63" y="2281238"/>
            <a:ext cx="3198812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1" name="Picture 7" descr="ETTA1-LS17-0156-mod1-RRavg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0288" y="2309813"/>
            <a:ext cx="54848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2" name="TextBox 11"/>
          <p:cNvSpPr txBox="1">
            <a:spLocks noChangeArrowheads="1"/>
          </p:cNvSpPr>
          <p:nvPr/>
        </p:nvSpPr>
        <p:spPr bwMode="auto">
          <a:xfrm>
            <a:off x="3646488" y="4583113"/>
            <a:ext cx="53324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600"/>
              <a:t>Load = 0 kips, Pressure = 0 psi</a:t>
            </a:r>
          </a:p>
        </p:txBody>
      </p:sp>
      <p:sp>
        <p:nvSpPr>
          <p:cNvPr id="55303" name="Rectangle 14"/>
          <p:cNvSpPr>
            <a:spLocks noChangeArrowheads="1"/>
          </p:cNvSpPr>
          <p:nvPr/>
        </p:nvSpPr>
        <p:spPr bwMode="auto">
          <a:xfrm>
            <a:off x="4240213" y="4614863"/>
            <a:ext cx="274637" cy="274637"/>
          </a:xfrm>
          <a:prstGeom prst="rect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Local Response – Pocket Buckling Near Weld Land BC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F24D68B-DDB8-D342-8703-423C6F4E79FF}" type="slidenum">
              <a:rPr lang="en-US" smtClean="0">
                <a:ea typeface="ＭＳ Ｐゴシック" charset="0"/>
                <a:cs typeface="ＭＳ Ｐゴシック" charset="0"/>
              </a:rPr>
              <a:pPr/>
              <a:t>114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pic>
        <p:nvPicPr>
          <p:cNvPr id="56324" name="Picture 8" descr="Screen shot 2011-08-21 at 5.43.27 PM.png"/>
          <p:cNvPicPr>
            <a:picLocks noChangeAspect="1"/>
          </p:cNvPicPr>
          <p:nvPr/>
        </p:nvPicPr>
        <p:blipFill>
          <a:blip r:embed="rId3" cstate="print"/>
          <a:srcRect l="28539" t="4611" r="32205" b="11520"/>
          <a:stretch>
            <a:fillRect/>
          </a:stretch>
        </p:blipFill>
        <p:spPr bwMode="auto">
          <a:xfrm>
            <a:off x="5886450" y="1530350"/>
            <a:ext cx="3027363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9" descr="ETTA1-LS17-ldW-intBC-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275" y="2041525"/>
            <a:ext cx="45720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6326" name="Straight Connector 12"/>
          <p:cNvCxnSpPr>
            <a:cxnSpLocks noChangeShapeType="1"/>
          </p:cNvCxnSpPr>
          <p:nvPr/>
        </p:nvCxnSpPr>
        <p:spPr bwMode="auto">
          <a:xfrm flipV="1">
            <a:off x="5103813" y="2149475"/>
            <a:ext cx="1555750" cy="9525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56327" name="Straight Connector 13"/>
          <p:cNvCxnSpPr>
            <a:cxnSpLocks noChangeShapeType="1"/>
          </p:cNvCxnSpPr>
          <p:nvPr/>
        </p:nvCxnSpPr>
        <p:spPr bwMode="auto">
          <a:xfrm flipV="1">
            <a:off x="5086350" y="2540000"/>
            <a:ext cx="1873250" cy="9017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56328" name="Straight Connector 15"/>
          <p:cNvCxnSpPr>
            <a:cxnSpLocks noChangeShapeType="1"/>
          </p:cNvCxnSpPr>
          <p:nvPr/>
        </p:nvCxnSpPr>
        <p:spPr bwMode="auto">
          <a:xfrm>
            <a:off x="5091113" y="4676775"/>
            <a:ext cx="1812925" cy="8016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56329" name="Straight Connector 16"/>
          <p:cNvCxnSpPr>
            <a:cxnSpLocks noChangeShapeType="1"/>
          </p:cNvCxnSpPr>
          <p:nvPr/>
        </p:nvCxnSpPr>
        <p:spPr bwMode="auto">
          <a:xfrm flipV="1">
            <a:off x="5105400" y="3036888"/>
            <a:ext cx="1684338" cy="741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56330" name="Straight Connector 17"/>
          <p:cNvCxnSpPr>
            <a:cxnSpLocks noChangeShapeType="1"/>
          </p:cNvCxnSpPr>
          <p:nvPr/>
        </p:nvCxnSpPr>
        <p:spPr bwMode="auto">
          <a:xfrm flipV="1">
            <a:off x="5078413" y="3679825"/>
            <a:ext cx="1760537" cy="390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lg"/>
          </a:ln>
        </p:spPr>
      </p:cxnSp>
      <p:cxnSp>
        <p:nvCxnSpPr>
          <p:cNvPr id="56331" name="Straight Connector 18"/>
          <p:cNvCxnSpPr>
            <a:cxnSpLocks noChangeShapeType="1"/>
          </p:cNvCxnSpPr>
          <p:nvPr/>
        </p:nvCxnSpPr>
        <p:spPr bwMode="auto">
          <a:xfrm>
            <a:off x="5092700" y="4384675"/>
            <a:ext cx="1574800" cy="1412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lg"/>
          </a:ln>
        </p:spPr>
      </p:cxnSp>
      <p:sp>
        <p:nvSpPr>
          <p:cNvPr id="56332" name="TextBox 24"/>
          <p:cNvSpPr txBox="1">
            <a:spLocks noChangeArrowheads="1"/>
          </p:cNvSpPr>
          <p:nvPr/>
        </p:nvSpPr>
        <p:spPr bwMode="auto">
          <a:xfrm>
            <a:off x="1133475" y="1190625"/>
            <a:ext cx="24288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000"/>
              <a:t>Loading Condition:</a:t>
            </a:r>
          </a:p>
          <a:p>
            <a:pPr eaLnBrk="0" hangingPunct="0"/>
            <a:r>
              <a:rPr lang="en-US" sz="2000"/>
              <a:t>Load + 1.0 psi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7772400" cy="1143000"/>
          </a:xfrm>
        </p:spPr>
        <p:txBody>
          <a:bodyPr/>
          <a:lstStyle/>
          <a:p>
            <a:r>
              <a:rPr lang="en-US" smtClean="0">
                <a:latin typeface="Arial" charset="0"/>
                <a:ea typeface="ＭＳ Ｐゴシック" charset="0"/>
              </a:rPr>
              <a:t>DIC System Measurements</a:t>
            </a:r>
            <a:br>
              <a:rPr lang="en-US" smtClean="0">
                <a:latin typeface="Arial" charset="0"/>
                <a:ea typeface="ＭＳ Ｐゴシック" charset="0"/>
              </a:rPr>
            </a:br>
            <a:r>
              <a:rPr lang="en-US" sz="2000" smtClean="0">
                <a:latin typeface="Arial" charset="0"/>
                <a:ea typeface="ＭＳ Ｐゴシック" charset="0"/>
              </a:rPr>
              <a:t>Local Response – Pocket Buckling Near Center of Panel C</a:t>
            </a:r>
            <a:endParaRPr lang="en-US" smtClean="0">
              <a:latin typeface="Arial" charset="0"/>
              <a:ea typeface="ＭＳ Ｐゴシック" charset="0"/>
            </a:endParaRPr>
          </a:p>
        </p:txBody>
      </p:sp>
      <p:sp>
        <p:nvSpPr>
          <p:cNvPr id="5837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B02AE4D-DC65-F945-B364-AE7126D88052}" type="slidenum">
              <a:rPr lang="en-US" smtClean="0">
                <a:ea typeface="ＭＳ Ｐゴシック" charset="0"/>
                <a:cs typeface="ＭＳ Ｐゴシック" charset="0"/>
              </a:rPr>
              <a:pPr/>
              <a:t>115</a:t>
            </a:fld>
            <a:endParaRPr lang="en-US" smtClean="0">
              <a:ea typeface="ＭＳ Ｐゴシック" charset="0"/>
              <a:cs typeface="ＭＳ Ｐゴシック" charset="0"/>
            </a:endParaRPr>
          </a:p>
        </p:txBody>
      </p:sp>
      <p:sp>
        <p:nvSpPr>
          <p:cNvPr id="58372" name="TextBox 26"/>
          <p:cNvSpPr txBox="1">
            <a:spLocks noChangeArrowheads="1"/>
          </p:cNvSpPr>
          <p:nvPr/>
        </p:nvSpPr>
        <p:spPr bwMode="auto">
          <a:xfrm>
            <a:off x="1133475" y="1190625"/>
            <a:ext cx="24288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000"/>
              <a:t>Loading Condition:</a:t>
            </a:r>
          </a:p>
          <a:p>
            <a:pPr eaLnBrk="0" hangingPunct="0"/>
            <a:r>
              <a:rPr lang="en-US" sz="2000"/>
              <a:t>Load + 1.0 psi</a:t>
            </a:r>
          </a:p>
        </p:txBody>
      </p:sp>
      <p:pic>
        <p:nvPicPr>
          <p:cNvPr id="58373" name="Picture 21" descr="Screen shot 2011-08-21 at 7.16.30 PM.png"/>
          <p:cNvPicPr>
            <a:picLocks noChangeAspect="1"/>
          </p:cNvPicPr>
          <p:nvPr/>
        </p:nvPicPr>
        <p:blipFill>
          <a:blip r:embed="rId3" cstate="print"/>
          <a:srcRect l="2449" t="19012" r="13339" b="16769"/>
          <a:stretch>
            <a:fillRect/>
          </a:stretch>
        </p:blipFill>
        <p:spPr bwMode="auto">
          <a:xfrm rot="5400000">
            <a:off x="5042694" y="2231231"/>
            <a:ext cx="4946650" cy="30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4" name="Picture 22" descr="ETTA1-LS17-ldW-intC-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1763" y="2043113"/>
            <a:ext cx="5302250" cy="365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8375" name="Straight Connector 12"/>
          <p:cNvCxnSpPr>
            <a:cxnSpLocks noChangeShapeType="1"/>
          </p:cNvCxnSpPr>
          <p:nvPr/>
        </p:nvCxnSpPr>
        <p:spPr bwMode="auto">
          <a:xfrm>
            <a:off x="5364163" y="2865438"/>
            <a:ext cx="2909887" cy="7937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 type="none" w="med" len="lg"/>
          </a:ln>
        </p:spPr>
      </p:cxnSp>
      <p:cxnSp>
        <p:nvCxnSpPr>
          <p:cNvPr id="58376" name="Straight Connector 13"/>
          <p:cNvCxnSpPr>
            <a:cxnSpLocks noChangeShapeType="1"/>
          </p:cNvCxnSpPr>
          <p:nvPr/>
        </p:nvCxnSpPr>
        <p:spPr bwMode="auto">
          <a:xfrm rot="16200000" flipH="1">
            <a:off x="7899400" y="3238500"/>
            <a:ext cx="831850" cy="95250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 type="triangle" w="med" len="lg"/>
          </a:ln>
        </p:spPr>
      </p:cxnSp>
      <p:cxnSp>
        <p:nvCxnSpPr>
          <p:cNvPr id="58377" name="Straight Connector 31"/>
          <p:cNvCxnSpPr>
            <a:cxnSpLocks noChangeShapeType="1"/>
          </p:cNvCxnSpPr>
          <p:nvPr/>
        </p:nvCxnSpPr>
        <p:spPr bwMode="auto">
          <a:xfrm flipV="1">
            <a:off x="5378450" y="3022600"/>
            <a:ext cx="2257425" cy="206375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 type="none" w="med" len="lg"/>
          </a:ln>
        </p:spPr>
      </p:cxnSp>
      <p:cxnSp>
        <p:nvCxnSpPr>
          <p:cNvPr id="58378" name="Straight Connector 32"/>
          <p:cNvCxnSpPr>
            <a:cxnSpLocks noChangeShapeType="1"/>
          </p:cNvCxnSpPr>
          <p:nvPr/>
        </p:nvCxnSpPr>
        <p:spPr bwMode="auto">
          <a:xfrm rot="16200000" flipH="1">
            <a:off x="7389813" y="3255962"/>
            <a:ext cx="495300" cy="3175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 type="triangle" w="med" len="lg"/>
          </a:ln>
        </p:spPr>
      </p:cxnSp>
      <p:cxnSp>
        <p:nvCxnSpPr>
          <p:cNvPr id="58379" name="Straight Connector 46"/>
          <p:cNvCxnSpPr>
            <a:cxnSpLocks noChangeShapeType="1"/>
          </p:cNvCxnSpPr>
          <p:nvPr/>
        </p:nvCxnSpPr>
        <p:spPr bwMode="auto">
          <a:xfrm flipV="1">
            <a:off x="5353050" y="3505200"/>
            <a:ext cx="1155700" cy="95250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 type="none" w="med" len="lg"/>
          </a:ln>
        </p:spPr>
      </p:cxnSp>
      <p:cxnSp>
        <p:nvCxnSpPr>
          <p:cNvPr id="58380" name="Straight Connector 47"/>
          <p:cNvCxnSpPr>
            <a:cxnSpLocks noChangeShapeType="1"/>
          </p:cNvCxnSpPr>
          <p:nvPr/>
        </p:nvCxnSpPr>
        <p:spPr bwMode="auto">
          <a:xfrm rot="5400000" flipH="1" flipV="1">
            <a:off x="6467475" y="3340100"/>
            <a:ext cx="203200" cy="133350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 type="triangle" w="med" len="lg"/>
          </a:ln>
        </p:spPr>
      </p:cxnSp>
      <p:cxnSp>
        <p:nvCxnSpPr>
          <p:cNvPr id="58381" name="Straight Connector 51"/>
          <p:cNvCxnSpPr>
            <a:cxnSpLocks noChangeShapeType="1"/>
          </p:cNvCxnSpPr>
          <p:nvPr/>
        </p:nvCxnSpPr>
        <p:spPr bwMode="auto">
          <a:xfrm flipV="1">
            <a:off x="5375275" y="4283075"/>
            <a:ext cx="1149350" cy="495300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 type="triangle" w="med" len="lg"/>
          </a:ln>
        </p:spPr>
      </p:cxnSp>
      <p:cxnSp>
        <p:nvCxnSpPr>
          <p:cNvPr id="58382" name="Straight Connector 53"/>
          <p:cNvCxnSpPr>
            <a:cxnSpLocks noChangeShapeType="1"/>
          </p:cNvCxnSpPr>
          <p:nvPr/>
        </p:nvCxnSpPr>
        <p:spPr bwMode="auto">
          <a:xfrm flipV="1">
            <a:off x="5354638" y="3898900"/>
            <a:ext cx="2944812" cy="100013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 type="none" w="med" len="lg"/>
          </a:ln>
        </p:spPr>
      </p:cxnSp>
      <p:cxnSp>
        <p:nvCxnSpPr>
          <p:cNvPr id="58383" name="Straight Connector 54"/>
          <p:cNvCxnSpPr>
            <a:cxnSpLocks noChangeShapeType="1"/>
          </p:cNvCxnSpPr>
          <p:nvPr/>
        </p:nvCxnSpPr>
        <p:spPr bwMode="auto">
          <a:xfrm rot="16200000" flipH="1">
            <a:off x="8091488" y="4103687"/>
            <a:ext cx="514350" cy="111125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 type="triangle" w="med" len="lg"/>
          </a:ln>
        </p:spPr>
      </p:cxnSp>
      <p:cxnSp>
        <p:nvCxnSpPr>
          <p:cNvPr id="58384" name="Straight Connector 57"/>
          <p:cNvCxnSpPr>
            <a:cxnSpLocks noChangeShapeType="1"/>
          </p:cNvCxnSpPr>
          <p:nvPr/>
        </p:nvCxnSpPr>
        <p:spPr bwMode="auto">
          <a:xfrm flipV="1">
            <a:off x="5357813" y="4032250"/>
            <a:ext cx="2201862" cy="334963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 type="none" w="med" len="lg"/>
          </a:ln>
        </p:spPr>
      </p:cxnSp>
      <p:cxnSp>
        <p:nvCxnSpPr>
          <p:cNvPr id="58385" name="Straight Connector 58"/>
          <p:cNvCxnSpPr>
            <a:cxnSpLocks noChangeShapeType="1"/>
          </p:cNvCxnSpPr>
          <p:nvPr/>
        </p:nvCxnSpPr>
        <p:spPr bwMode="auto">
          <a:xfrm rot="16200000" flipH="1">
            <a:off x="7426325" y="4149725"/>
            <a:ext cx="323850" cy="76200"/>
          </a:xfrm>
          <a:prstGeom prst="line">
            <a:avLst/>
          </a:prstGeom>
          <a:noFill/>
          <a:ln w="19050">
            <a:solidFill>
              <a:srgbClr val="FF9900"/>
            </a:solidFill>
            <a:round/>
            <a:headEnd/>
            <a:tailEnd type="triangle" w="med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ChangeArrowheads="1"/>
          </p:cNvSpPr>
          <p:nvPr/>
        </p:nvSpPr>
        <p:spPr bwMode="auto">
          <a:xfrm>
            <a:off x="5028607" y="3684460"/>
            <a:ext cx="1841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269874" y="1449998"/>
            <a:ext cx="8277121" cy="4722812"/>
          </a:xfrm>
        </p:spPr>
        <p:txBody>
          <a:bodyPr/>
          <a:lstStyle/>
          <a:p>
            <a:r>
              <a:rPr lang="en-US" sz="2400" b="1" dirty="0" smtClean="0">
                <a:solidFill>
                  <a:srgbClr val="000090"/>
                </a:solidFill>
                <a:latin typeface="Arial" charset="0"/>
                <a:ea typeface="Arial" charset="0"/>
                <a:cs typeface="Arial" charset="0"/>
              </a:rPr>
              <a:t>Maximum load</a:t>
            </a:r>
          </a:p>
          <a:p>
            <a:pPr lvl="1"/>
            <a:r>
              <a:rPr lang="en-US" sz="1600" i="1" dirty="0" smtClean="0">
                <a:latin typeface="Arial" charset="0"/>
                <a:ea typeface="Arial" charset="0"/>
                <a:cs typeface="Arial" charset="0"/>
              </a:rPr>
              <a:t>Test: </a:t>
            </a:r>
            <a:r>
              <a:rPr lang="en-US" sz="1600" i="1" dirty="0" smtClean="0">
                <a:solidFill>
                  <a:srgbClr val="00FF00"/>
                </a:solidFill>
                <a:latin typeface="Arial" charset="0"/>
                <a:ea typeface="Arial" charset="0"/>
                <a:cs typeface="Arial" charset="0"/>
              </a:rPr>
              <a:t>805Kips </a:t>
            </a:r>
            <a:r>
              <a:rPr lang="en-US" sz="1600" i="1" dirty="0" smtClean="0">
                <a:latin typeface="Arial" charset="0"/>
                <a:ea typeface="Arial" charset="0"/>
                <a:cs typeface="Arial" charset="0"/>
              </a:rPr>
              <a:t>with 0.6 psi  (7% greater than predicted)</a:t>
            </a:r>
          </a:p>
          <a:p>
            <a:pPr lvl="1"/>
            <a:endParaRPr lang="en-US" sz="800" i="1" dirty="0" smtClean="0">
              <a:latin typeface="Arial" charset="0"/>
              <a:ea typeface="Arial" charset="0"/>
              <a:cs typeface="Arial" charset="0"/>
            </a:endParaRPr>
          </a:p>
          <a:p>
            <a:pPr lvl="1"/>
            <a:r>
              <a:rPr lang="en-US" sz="1600" b="1" i="1" dirty="0" smtClean="0">
                <a:latin typeface="Arial" charset="0"/>
                <a:ea typeface="Arial" charset="0"/>
                <a:cs typeface="Arial" charset="0"/>
              </a:rPr>
              <a:t>Predicted: </a:t>
            </a:r>
            <a:r>
              <a:rPr lang="en-US" sz="1600" b="1" i="1" dirty="0" smtClean="0">
                <a:solidFill>
                  <a:srgbClr val="0000FF"/>
                </a:solidFill>
                <a:latin typeface="Arial" charset="0"/>
                <a:ea typeface="Arial" charset="0"/>
                <a:cs typeface="Arial" charset="0"/>
              </a:rPr>
              <a:t>745Kips </a:t>
            </a:r>
            <a:r>
              <a:rPr lang="en-US" sz="1600" b="1" i="1" dirty="0" smtClean="0">
                <a:latin typeface="Arial" charset="0"/>
                <a:ea typeface="Arial" charset="0"/>
                <a:cs typeface="Arial" charset="0"/>
              </a:rPr>
              <a:t>with 0.6 psi (measured geometric imperfection included</a:t>
            </a:r>
          </a:p>
          <a:p>
            <a:pPr lvl="1"/>
            <a:endParaRPr lang="en-US" sz="800" i="1" dirty="0" smtClean="0">
              <a:latin typeface="Arial" charset="0"/>
              <a:ea typeface="Arial" charset="0"/>
              <a:cs typeface="Arial" charset="0"/>
            </a:endParaRPr>
          </a:p>
          <a:p>
            <a:pPr lvl="1"/>
            <a:r>
              <a:rPr lang="en-US" sz="1600" b="1" i="1" dirty="0" smtClean="0">
                <a:latin typeface="Arial" charset="0"/>
                <a:ea typeface="Arial" charset="0"/>
                <a:cs typeface="Arial" charset="0"/>
              </a:rPr>
              <a:t>Traditional SP-8007 Design Load: </a:t>
            </a:r>
            <a:r>
              <a:rPr lang="en-US" sz="1600" b="1" i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356Kips </a:t>
            </a:r>
            <a:r>
              <a:rPr lang="en-US" sz="1600" b="1" i="1" dirty="0" smtClean="0">
                <a:solidFill>
                  <a:srgbClr val="FF6600"/>
                </a:solidFill>
                <a:latin typeface="Arial" charset="0"/>
                <a:ea typeface="Arial" charset="0"/>
                <a:cs typeface="Arial" charset="0"/>
              </a:rPr>
              <a:t>( = </a:t>
            </a:r>
            <a:r>
              <a:rPr lang="en-US" sz="1600" i="1" dirty="0" smtClean="0">
                <a:solidFill>
                  <a:srgbClr val="FF6600"/>
                </a:solidFill>
                <a:latin typeface="+mj-lt"/>
                <a:ea typeface="Symbol" charset="2"/>
                <a:cs typeface="Symbol" charset="2"/>
              </a:rPr>
              <a:t>0.42</a:t>
            </a:r>
            <a:r>
              <a:rPr lang="en-US" sz="1600" b="1" i="1" dirty="0" smtClean="0">
                <a:solidFill>
                  <a:srgbClr val="FF6600"/>
                </a:solidFill>
                <a:latin typeface="Arial" charset="0"/>
                <a:ea typeface="Arial" charset="0"/>
                <a:cs typeface="Arial" charset="0"/>
              </a:rPr>
              <a:t> * Classical solution)</a:t>
            </a:r>
          </a:p>
          <a:p>
            <a:endParaRPr lang="en-US" sz="10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6630" name="Picture 8" descr="SP8007.tiff"/>
          <p:cNvPicPr>
            <a:picLocks noChangeAspect="1"/>
          </p:cNvPicPr>
          <p:nvPr/>
        </p:nvPicPr>
        <p:blipFill>
          <a:blip r:embed="rId2" cstate="print"/>
          <a:srcRect b="16238"/>
          <a:stretch>
            <a:fillRect/>
          </a:stretch>
        </p:blipFill>
        <p:spPr bwMode="auto">
          <a:xfrm>
            <a:off x="2159995" y="3452685"/>
            <a:ext cx="4751387" cy="314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957411" y="4305694"/>
            <a:ext cx="553998" cy="988311"/>
          </a:xfrm>
          <a:prstGeom prst="rect">
            <a:avLst/>
          </a:prstGeom>
          <a:solidFill>
            <a:schemeClr val="bg1"/>
          </a:solidFill>
        </p:spPr>
        <p:txBody>
          <a:bodyPr vert="vert270" wrap="none">
            <a:spAutoFit/>
          </a:bodyPr>
          <a:lstStyle/>
          <a:p>
            <a:pPr>
              <a:defRPr/>
            </a:pPr>
            <a:r>
              <a:rPr lang="en-US" b="1" dirty="0">
                <a:latin typeface="Arial"/>
                <a:cs typeface="Arial"/>
              </a:rPr>
              <a:t>KDF, </a:t>
            </a:r>
            <a:r>
              <a:rPr lang="en-US" b="1" dirty="0" err="1">
                <a:latin typeface="Symbol" charset="2"/>
                <a:cs typeface="Symbol" charset="2"/>
              </a:rPr>
              <a:t>g</a:t>
            </a:r>
            <a:endParaRPr lang="en-US" b="1" dirty="0">
              <a:latin typeface="Symbol" charset="2"/>
              <a:cs typeface="Symbol" charset="2"/>
            </a:endParaRPr>
          </a:p>
        </p:txBody>
      </p:sp>
      <p:sp>
        <p:nvSpPr>
          <p:cNvPr id="26632" name="TextBox 12"/>
          <p:cNvSpPr txBox="1">
            <a:spLocks noChangeArrowheads="1"/>
          </p:cNvSpPr>
          <p:nvPr/>
        </p:nvSpPr>
        <p:spPr bwMode="auto">
          <a:xfrm>
            <a:off x="4468220" y="6257798"/>
            <a:ext cx="593725" cy="4619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Arial" charset="0"/>
                <a:ea typeface="Arial" charset="0"/>
                <a:cs typeface="Arial" charset="0"/>
              </a:rPr>
              <a:t>R/t</a:t>
            </a:r>
          </a:p>
        </p:txBody>
      </p:sp>
      <p:sp>
        <p:nvSpPr>
          <p:cNvPr id="26633" name="Oval 13"/>
          <p:cNvSpPr>
            <a:spLocks noChangeArrowheads="1"/>
          </p:cNvSpPr>
          <p:nvPr/>
        </p:nvSpPr>
        <p:spPr bwMode="auto">
          <a:xfrm>
            <a:off x="5320707" y="4981448"/>
            <a:ext cx="182563" cy="1825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hangingPunct="0"/>
            <a:endParaRPr lang="en-US"/>
          </a:p>
        </p:txBody>
      </p:sp>
      <p:sp>
        <p:nvSpPr>
          <p:cNvPr id="15" name="TextBox 44"/>
          <p:cNvSpPr txBox="1">
            <a:spLocks noChangeArrowheads="1"/>
          </p:cNvSpPr>
          <p:nvPr/>
        </p:nvSpPr>
        <p:spPr bwMode="auto">
          <a:xfrm>
            <a:off x="2834682" y="3309810"/>
            <a:ext cx="3843338" cy="307975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defRPr/>
            </a:pPr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Knockdown Factor from NASA SP-8007</a:t>
            </a:r>
          </a:p>
        </p:txBody>
      </p:sp>
      <p:sp>
        <p:nvSpPr>
          <p:cNvPr id="26635" name="Rectangle 2"/>
          <p:cNvSpPr txBox="1">
            <a:spLocks noChangeArrowheads="1"/>
          </p:cNvSpPr>
          <p:nvPr/>
        </p:nvSpPr>
        <p:spPr bwMode="auto">
          <a:xfrm>
            <a:off x="814388" y="240201"/>
            <a:ext cx="7696200" cy="563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prstTxWarp prst="textNoShape">
              <a:avLst/>
            </a:prstTxWarp>
          </a:bodyPr>
          <a:lstStyle/>
          <a:p>
            <a:pPr algn="ctr" defTabSz="457200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n-US" sz="3600" b="1" dirty="0" smtClean="0">
                <a:latin typeface="Arial" charset="0"/>
                <a:ea typeface="Arial" charset="0"/>
                <a:cs typeface="Arial" charset="0"/>
              </a:rPr>
              <a:t>ETTA1 </a:t>
            </a:r>
            <a:r>
              <a:rPr lang="en-US" sz="3600" b="1" dirty="0">
                <a:latin typeface="Arial" charset="0"/>
                <a:ea typeface="Arial" charset="0"/>
                <a:cs typeface="Arial" charset="0"/>
              </a:rPr>
              <a:t>Results Summary</a:t>
            </a:r>
          </a:p>
          <a:p>
            <a:pPr algn="ctr" defTabSz="457200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Arial" charset="0"/>
              <a:buNone/>
            </a:pPr>
            <a:endParaRPr lang="en-US" sz="1100" b="1" dirty="0" smtClean="0">
              <a:solidFill>
                <a:srgbClr val="008000"/>
              </a:solidFill>
              <a:latin typeface="Arial" charset="0"/>
              <a:ea typeface="Arial" charset="0"/>
              <a:cs typeface="Arial" charset="0"/>
            </a:endParaRPr>
          </a:p>
          <a:p>
            <a:pPr algn="ctr" defTabSz="457200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Arial" charset="0"/>
              <a:buNone/>
            </a:pPr>
            <a:r>
              <a:rPr lang="en-US" sz="2000" b="1" dirty="0" smtClean="0">
                <a:solidFill>
                  <a:srgbClr val="000090"/>
                </a:solidFill>
                <a:latin typeface="Arial" charset="0"/>
                <a:ea typeface="Arial" charset="0"/>
                <a:cs typeface="Arial" charset="0"/>
              </a:rPr>
              <a:t>All </a:t>
            </a:r>
            <a:r>
              <a:rPr lang="en-US" sz="2000" b="1" dirty="0">
                <a:solidFill>
                  <a:srgbClr val="000090"/>
                </a:solidFill>
                <a:latin typeface="Arial" charset="0"/>
                <a:ea typeface="Arial" charset="0"/>
                <a:cs typeface="Arial" charset="0"/>
              </a:rPr>
              <a:t>results are </a:t>
            </a:r>
            <a:r>
              <a:rPr lang="en-US" sz="2000" b="1" dirty="0" smtClean="0">
                <a:solidFill>
                  <a:srgbClr val="000090"/>
                </a:solidFill>
                <a:latin typeface="Arial" charset="0"/>
                <a:ea typeface="Arial" charset="0"/>
                <a:cs typeface="Arial" charset="0"/>
              </a:rPr>
              <a:t>preliminary</a:t>
            </a:r>
            <a:endParaRPr lang="en-US" sz="2000" b="1" dirty="0">
              <a:solidFill>
                <a:srgbClr val="00009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320038" y="3657989"/>
            <a:ext cx="182880" cy="182880"/>
          </a:xfrm>
          <a:prstGeom prst="ellipse">
            <a:avLst/>
          </a:prstGeom>
          <a:solidFill>
            <a:srgbClr val="00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80" charset="-128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5320270" y="3810390"/>
            <a:ext cx="182880" cy="182880"/>
          </a:xfrm>
          <a:prstGeom prst="ellipse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80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88543" y="4840253"/>
            <a:ext cx="6838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0.42</a:t>
            </a:r>
            <a:endParaRPr lang="en-US" sz="2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6888775" y="3751860"/>
            <a:ext cx="6838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0.88</a:t>
            </a:r>
            <a:endParaRPr lang="en-US" sz="2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889006" y="3465302"/>
            <a:ext cx="6838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0.95</a:t>
            </a:r>
            <a:endParaRPr lang="en-US" sz="2000" b="1" dirty="0"/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5532183" y="3749429"/>
            <a:ext cx="1227604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5532414" y="3907682"/>
            <a:ext cx="1227604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1" name="Straight Connector 20"/>
          <p:cNvCxnSpPr/>
          <p:nvPr/>
        </p:nvCxnSpPr>
        <p:spPr bwMode="auto">
          <a:xfrm>
            <a:off x="5532646" y="5072613"/>
            <a:ext cx="1227604" cy="0"/>
          </a:xfrm>
          <a:prstGeom prst="line">
            <a:avLst/>
          </a:prstGeom>
          <a:noFill/>
          <a:ln w="2540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623470" y="0"/>
            <a:ext cx="7772400" cy="1143000"/>
          </a:xfrm>
        </p:spPr>
        <p:txBody>
          <a:bodyPr/>
          <a:lstStyle/>
          <a:p>
            <a:pPr eaLnBrk="1" hangingPunct="1"/>
            <a:r>
              <a:rPr lang="en-US" sz="3600" dirty="0" smtClean="0">
                <a:ea typeface="ＭＳ Ｐゴシック" pitchFamily="28" charset="-128"/>
                <a:cs typeface="ＭＳ Ｐゴシック" pitchFamily="28" charset="-128"/>
              </a:rPr>
              <a:t>Final Remarks</a:t>
            </a:r>
          </a:p>
        </p:txBody>
      </p:sp>
      <p:sp>
        <p:nvSpPr>
          <p:cNvPr id="123907" name="Content Placeholder 9"/>
          <p:cNvSpPr>
            <a:spLocks noGrp="1"/>
          </p:cNvSpPr>
          <p:nvPr>
            <p:ph idx="1"/>
          </p:nvPr>
        </p:nvSpPr>
        <p:spPr>
          <a:xfrm>
            <a:off x="333375" y="1172284"/>
            <a:ext cx="8466138" cy="5566904"/>
          </a:xfrm>
        </p:spPr>
        <p:txBody>
          <a:bodyPr/>
          <a:lstStyle/>
          <a:p>
            <a:pPr eaLnBrk="1" hangingPunct="1"/>
            <a:r>
              <a:rPr lang="en-US" sz="2000" dirty="0" smtClean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New technologies are enabling the development and validation of high-fidelity structural models that can predict accurately complex structural behaviors</a:t>
            </a:r>
            <a:endParaRPr lang="en-US" sz="1600" i="1" dirty="0" smtClean="0"/>
          </a:p>
          <a:p>
            <a:pPr lvl="2" eaLnBrk="1" hangingPunct="1"/>
            <a:endParaRPr lang="en-US" sz="1400" i="1" dirty="0" smtClean="0"/>
          </a:p>
          <a:p>
            <a:pPr eaLnBrk="1" hangingPunct="1"/>
            <a:r>
              <a:rPr lang="en-US" sz="2000" dirty="0" smtClean="0">
                <a:solidFill>
                  <a:srgbClr val="000090"/>
                </a:solidFill>
                <a:latin typeface="Arial Black"/>
                <a:ea typeface="ＭＳ Ｐゴシック" pitchFamily="28" charset="-128"/>
                <a:cs typeface="Arial Black"/>
              </a:rPr>
              <a:t>Validation testing is a critical step </a:t>
            </a:r>
            <a:r>
              <a:rPr lang="en-US" sz="2000" dirty="0" smtClean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before migrating any new analysis or design technology into the mainstream. It won’t be used otherwise!</a:t>
            </a:r>
          </a:p>
          <a:p>
            <a:pPr eaLnBrk="1" hangingPunct="1"/>
            <a:endParaRPr lang="en-US" sz="1400" dirty="0" smtClean="0">
              <a:solidFill>
                <a:srgbClr val="000090"/>
              </a:solidFill>
              <a:ea typeface="ＭＳ Ｐゴシック" pitchFamily="28" charset="-128"/>
              <a:cs typeface="ＭＳ Ｐゴシック" pitchFamily="28" charset="-128"/>
            </a:endParaRPr>
          </a:p>
          <a:p>
            <a:pPr eaLnBrk="1" hangingPunct="1"/>
            <a:r>
              <a:rPr lang="en-US" sz="2000" dirty="0" smtClean="0">
                <a:solidFill>
                  <a:srgbClr val="000090"/>
                </a:solidFill>
                <a:ea typeface="ＭＳ Ｐゴシック" pitchFamily="28" charset="-128"/>
                <a:cs typeface="ＭＳ Ｐゴシック" pitchFamily="28" charset="-128"/>
              </a:rPr>
              <a:t>The key to successful validation testing is in the planning</a:t>
            </a:r>
          </a:p>
          <a:p>
            <a:pPr lvl="1" eaLnBrk="1" hangingPunct="1"/>
            <a:r>
              <a:rPr lang="en-US" sz="1600" dirty="0" smtClean="0">
                <a:ea typeface="ＭＳ Ｐゴシック" pitchFamily="28" charset="-128"/>
                <a:cs typeface="ＭＳ Ｐゴシック" pitchFamily="28" charset="-128"/>
              </a:rPr>
              <a:t>Know your data requirements</a:t>
            </a:r>
          </a:p>
          <a:p>
            <a:pPr lvl="1" eaLnBrk="1" hangingPunct="1"/>
            <a:r>
              <a:rPr lang="en-US" sz="1600" dirty="0" smtClean="0">
                <a:ea typeface="ＭＳ Ｐゴシック" pitchFamily="28" charset="-128"/>
                <a:cs typeface="ＭＳ Ｐゴシック" pitchFamily="28" charset="-128"/>
              </a:rPr>
              <a:t>Design the right test</a:t>
            </a:r>
          </a:p>
          <a:p>
            <a:pPr lvl="1" eaLnBrk="1" hangingPunct="1"/>
            <a:r>
              <a:rPr lang="en-US" sz="1600" dirty="0" smtClean="0">
                <a:ea typeface="ＭＳ Ｐゴシック" pitchFamily="28" charset="-128"/>
                <a:cs typeface="ＭＳ Ｐゴシック" pitchFamily="28" charset="-128"/>
              </a:rPr>
              <a:t>Know the expected sensitivities and characterize/measure key factors (directly or indirectly)</a:t>
            </a:r>
          </a:p>
          <a:p>
            <a:pPr lvl="1" eaLnBrk="1" hangingPunct="1"/>
            <a:r>
              <a:rPr lang="en-US" sz="1600" dirty="0" smtClean="0">
                <a:ea typeface="ＭＳ Ｐゴシック" pitchFamily="28" charset="-128"/>
                <a:cs typeface="ＭＳ Ｐゴシック" pitchFamily="28" charset="-128"/>
              </a:rPr>
              <a:t>Have a detailed test plan and robust set of test procedures </a:t>
            </a:r>
          </a:p>
          <a:p>
            <a:pPr lvl="1" eaLnBrk="1" hangingPunct="1"/>
            <a:r>
              <a:rPr lang="en-US" sz="1600" dirty="0" smtClean="0">
                <a:ea typeface="ＭＳ Ｐゴシック" pitchFamily="28" charset="-128"/>
                <a:cs typeface="ＭＳ Ｐゴシック" pitchFamily="28" charset="-128"/>
              </a:rPr>
              <a:t>Engage the necessary subject-matter experts from </a:t>
            </a:r>
            <a:r>
              <a:rPr lang="en-US" sz="1600" dirty="0" err="1" smtClean="0">
                <a:ea typeface="ＭＳ Ｐゴシック" pitchFamily="28" charset="-128"/>
                <a:cs typeface="ＭＳ Ｐゴシック" pitchFamily="28" charset="-128"/>
              </a:rPr>
              <a:t>begining</a:t>
            </a:r>
            <a:endParaRPr lang="en-US" sz="1600" dirty="0" smtClean="0">
              <a:ea typeface="ＭＳ Ｐゴシック" pitchFamily="28" charset="-128"/>
              <a:cs typeface="ＭＳ Ｐゴシック" pitchFamily="28" charset="-128"/>
            </a:endParaRPr>
          </a:p>
          <a:p>
            <a:pPr lvl="1" eaLnBrk="1" hangingPunct="1"/>
            <a:r>
              <a:rPr lang="en-US" sz="1600" dirty="0" smtClean="0">
                <a:ea typeface="ＭＳ Ｐゴシック" pitchFamily="28" charset="-128"/>
                <a:cs typeface="ＭＳ Ｐゴシック" pitchFamily="28" charset="-128"/>
              </a:rPr>
              <a:t>Coordination </a:t>
            </a:r>
            <a:r>
              <a:rPr lang="en-US" sz="1600" i="1" dirty="0" smtClean="0">
                <a:ea typeface="ＭＳ Ｐゴシック" pitchFamily="28" charset="-128"/>
                <a:cs typeface="ＭＳ Ｐゴシック" pitchFamily="28" charset="-128"/>
              </a:rPr>
              <a:t>(100+ people from 6 different disciplines and 3 NASA centers)</a:t>
            </a:r>
          </a:p>
          <a:p>
            <a:pPr lvl="1" eaLnBrk="1" hangingPunct="1"/>
            <a:r>
              <a:rPr lang="en-US" sz="1600" dirty="0" smtClean="0">
                <a:ea typeface="ＭＳ Ｐゴシック" pitchFamily="28" charset="-128"/>
                <a:cs typeface="ＭＳ Ｐゴシック" pitchFamily="28" charset="-128"/>
              </a:rPr>
              <a:t>Documentation</a:t>
            </a:r>
          </a:p>
          <a:p>
            <a:pPr eaLnBrk="1" hangingPunct="1"/>
            <a:endParaRPr lang="en-US" sz="2000" dirty="0" smtClean="0">
              <a:solidFill>
                <a:srgbClr val="000090"/>
              </a:solidFill>
              <a:ea typeface="ＭＳ Ｐゴシック" pitchFamily="28" charset="-128"/>
              <a:cs typeface="ＭＳ Ｐゴシック" pitchFamily="28" charset="-128"/>
            </a:endParaRPr>
          </a:p>
          <a:p>
            <a:pPr eaLnBrk="1" hangingPunct="1"/>
            <a:endParaRPr lang="en-US" sz="1800" dirty="0" smtClean="0"/>
          </a:p>
          <a:p>
            <a:pPr eaLnBrk="1" hangingPunct="1">
              <a:buFontTx/>
              <a:buNone/>
            </a:pPr>
            <a:endParaRPr lang="en-US" sz="2000" dirty="0" smtClean="0">
              <a:ea typeface="ＭＳ Ｐゴシック" pitchFamily="28" charset="-128"/>
              <a:cs typeface="ＭＳ Ｐゴシック" pitchFamily="28" charset="-128"/>
            </a:endParaRPr>
          </a:p>
          <a:p>
            <a:pPr lvl="1" eaLnBrk="1" hangingPunct="1"/>
            <a:endParaRPr lang="en-US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623470" y="0"/>
            <a:ext cx="7772400" cy="1143000"/>
          </a:xfrm>
        </p:spPr>
        <p:txBody>
          <a:bodyPr/>
          <a:lstStyle/>
          <a:p>
            <a:pPr eaLnBrk="1" hangingPunct="1"/>
            <a:r>
              <a:rPr lang="en-US" sz="3600" dirty="0" smtClean="0">
                <a:ea typeface="ＭＳ Ｐゴシック" pitchFamily="28" charset="-128"/>
                <a:cs typeface="ＭＳ Ｐゴシック" pitchFamily="28" charset="-128"/>
              </a:rPr>
              <a:t>Fun Video</a:t>
            </a:r>
          </a:p>
        </p:txBody>
      </p:sp>
      <p:pic>
        <p:nvPicPr>
          <p:cNvPr id="5" name="Workshop.avi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="" xmlns:p14="http://schemas.microsoft.com/office/powerpoint/2010/main" r:link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68210" y="1251096"/>
            <a:ext cx="8225137" cy="5483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5602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Page: </a:t>
            </a:r>
            <a:fld id="{D8F0833B-5BF9-4470-A829-74CC79EB826D}" type="slidenum">
              <a:rPr lang="en-US" smtClean="0"/>
              <a:pPr/>
              <a:t>119</a:t>
            </a:fld>
            <a:endParaRPr lang="en-US" smtClean="0"/>
          </a:p>
        </p:txBody>
      </p:sp>
      <p:sp>
        <p:nvSpPr>
          <p:cNvPr id="8" name="TextBox 7"/>
          <p:cNvSpPr txBox="1"/>
          <p:nvPr/>
        </p:nvSpPr>
        <p:spPr>
          <a:xfrm>
            <a:off x="533400" y="2546472"/>
            <a:ext cx="830580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cap="all" dirty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/>
              </a:rPr>
              <a:t>Questions?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318380" indent="-318380" defTabSz="849010"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0070C0"/>
                </a:solidFill>
              </a:rPr>
              <a:t>Next Webcast: </a:t>
            </a:r>
          </a:p>
          <a:p>
            <a:pPr marL="318380" indent="-318380" defTabSz="849010"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0070C0"/>
                </a:solidFill>
              </a:rPr>
              <a:t>Scott Gordon, GSFC</a:t>
            </a:r>
          </a:p>
          <a:p>
            <a:pPr marL="318380" indent="-318380" defTabSz="849010"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0070C0"/>
                </a:solidFill>
              </a:rPr>
              <a:t>Loads &amp; Dynamics</a:t>
            </a:r>
          </a:p>
          <a:p>
            <a:pPr marL="318380" indent="-318380" defTabSz="849010"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0070C0"/>
                </a:solidFill>
              </a:rPr>
              <a:t>January, 2013</a:t>
            </a:r>
          </a:p>
          <a:p>
            <a:endParaRPr lang="en-US" dirty="0"/>
          </a:p>
        </p:txBody>
      </p:sp>
      <p:sp>
        <p:nvSpPr>
          <p:cNvPr id="26626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Page: </a:t>
            </a:r>
            <a:fld id="{D2B59AA2-8D90-4E01-BA29-D4804502102C}" type="slidenum">
              <a:rPr lang="en-US" smtClean="0"/>
              <a:pPr/>
              <a:t>120</a:t>
            </a:fld>
            <a:endParaRPr lang="en-US" smtClean="0"/>
          </a:p>
        </p:txBody>
      </p:sp>
      <p:sp>
        <p:nvSpPr>
          <p:cNvPr id="8" name="TextBox 7"/>
          <p:cNvSpPr txBox="1"/>
          <p:nvPr/>
        </p:nvSpPr>
        <p:spPr>
          <a:xfrm>
            <a:off x="533400" y="1857368"/>
            <a:ext cx="8305800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cap="all" dirty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/>
              </a:rPr>
              <a:t>Thank you for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cap="all" dirty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latin typeface="Times New Roman"/>
              </a:rPr>
              <a:t>attending…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8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80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74500</TotalTime>
  <Words>3979</Words>
  <Application>Microsoft Office PowerPoint</Application>
  <PresentationFormat>On-screen Show (4:3)</PresentationFormat>
  <Paragraphs>880</Paragraphs>
  <Slides>120</Slides>
  <Notes>78</Notes>
  <HiddenSlides>0</HiddenSlides>
  <MMClips>5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120</vt:i4>
      </vt:variant>
    </vt:vector>
  </HeadingPairs>
  <TitlesOfParts>
    <vt:vector size="122" baseType="lpstr">
      <vt:lpstr>Blank Presentation</vt:lpstr>
      <vt:lpstr>SM_508-ish_TEMPLATE</vt:lpstr>
      <vt:lpstr>Ivatury Raju ivatury.s.raju@nasa.gov</vt:lpstr>
      <vt:lpstr>Slide 2</vt:lpstr>
      <vt:lpstr>Buckling, Shells, Knockdown Factors and Validation Testing</vt:lpstr>
      <vt:lpstr>Outline</vt:lpstr>
      <vt:lpstr>Background</vt:lpstr>
      <vt:lpstr>Shell Buckling – why is it important?</vt:lpstr>
      <vt:lpstr>Slide 7</vt:lpstr>
      <vt:lpstr>Slide 8</vt:lpstr>
      <vt:lpstr>Slide 9</vt:lpstr>
      <vt:lpstr>Slide 10</vt:lpstr>
      <vt:lpstr>Buckling of a Compression-Loaded Cylinder</vt:lpstr>
      <vt:lpstr>NASA’s Shell Buckling Knockdown Factor Project</vt:lpstr>
      <vt:lpstr>NASA’s Shell Buckling Knockdown Factor Project</vt:lpstr>
      <vt:lpstr>Developing New Design Factors</vt:lpstr>
      <vt:lpstr>The Role of Testing in Technology Development and Integration</vt:lpstr>
      <vt:lpstr>The Role of Testing in Technology Development and Integration</vt:lpstr>
      <vt:lpstr>Subscale/Element Testing</vt:lpstr>
      <vt:lpstr>Typical Subscale Cylinder Pretest Measurements</vt:lpstr>
      <vt:lpstr>Subscale Shell Buckling Prediction</vt:lpstr>
      <vt:lpstr>Test and Analysis Correlation</vt:lpstr>
      <vt:lpstr>Keys to Successful Testing </vt:lpstr>
      <vt:lpstr>Slide 22</vt:lpstr>
      <vt:lpstr>Slide 23</vt:lpstr>
      <vt:lpstr>Slide 24</vt:lpstr>
      <vt:lpstr>Test Objectives</vt:lpstr>
      <vt:lpstr>18 Month Test Program Flow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ETTA1 Measured Geometry</vt:lpstr>
      <vt:lpstr>Specifications and  Reference Documentation</vt:lpstr>
      <vt:lpstr>Slide 40</vt:lpstr>
      <vt:lpstr>Instrumentation and Test Preparation</vt:lpstr>
      <vt:lpstr>Huntsville, we have a problem!</vt:lpstr>
      <vt:lpstr>Impacts of Test Modification</vt:lpstr>
      <vt:lpstr>Test Fixture Modification</vt:lpstr>
      <vt:lpstr>Test Fixture Analysis</vt:lpstr>
      <vt:lpstr>Leak Before Burst Analysis</vt:lpstr>
      <vt:lpstr>Slide 47</vt:lpstr>
      <vt:lpstr>Other Issues with Including Pressure</vt:lpstr>
      <vt:lpstr>Instrumentation and Test Preparation</vt:lpstr>
      <vt:lpstr>Instrumentation &amp; Test Set-Up</vt:lpstr>
      <vt:lpstr>Instrumentation and Prep</vt:lpstr>
      <vt:lpstr>Comments on Instrumentation</vt:lpstr>
      <vt:lpstr>Digital Image Correlation Systems</vt:lpstr>
      <vt:lpstr>Slide 54</vt:lpstr>
      <vt:lpstr>Slide 55</vt:lpstr>
      <vt:lpstr>Slide 56</vt:lpstr>
      <vt:lpstr>DIC System Design</vt:lpstr>
      <vt:lpstr>DIC System Design (cont.)</vt:lpstr>
      <vt:lpstr>DIC Performance Verification and Optimization</vt:lpstr>
      <vt:lpstr>Speckle Pattern Application</vt:lpstr>
      <vt:lpstr>DIC System Stereo Calibration</vt:lpstr>
      <vt:lpstr>DIC System Stereo Calibration</vt:lpstr>
      <vt:lpstr>Speckle Pattern and Location Markers</vt:lpstr>
      <vt:lpstr>Test Article Instalation</vt:lpstr>
      <vt:lpstr>Slide 65</vt:lpstr>
      <vt:lpstr>TA Install and Shimming</vt:lpstr>
      <vt:lpstr>UPPER SIMULATOR INSTALL  TOP ROW STRAIN</vt:lpstr>
      <vt:lpstr>UPPER JOINT SHIM DAY 1 OF 4 TOP ROW STRAIN</vt:lpstr>
      <vt:lpstr>UPPER JOINT SHIM COMPLETE  TOP ROW STRAIN</vt:lpstr>
      <vt:lpstr>Test Control Room</vt:lpstr>
      <vt:lpstr>Testing</vt:lpstr>
      <vt:lpstr>Test Results</vt:lpstr>
      <vt:lpstr>Plotting Convention – Rolled-Out View</vt:lpstr>
      <vt:lpstr>DIC System Measurements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(cont’d) Global Response</vt:lpstr>
      <vt:lpstr>DIC System Measurements Local Response – Pocket Buckling Near Weld Land BC</vt:lpstr>
      <vt:lpstr>DIC System Measurements Local Response – Pocket Buckling Near Center of Panel C</vt:lpstr>
      <vt:lpstr>Slide 116</vt:lpstr>
      <vt:lpstr>Final Remarks</vt:lpstr>
      <vt:lpstr>Fun Video</vt:lpstr>
      <vt:lpstr>Slide 119</vt:lpstr>
      <vt:lpstr>Slide 120</vt:lpstr>
    </vt:vector>
  </TitlesOfParts>
  <Company>LMIT ODIN</Company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Advanced Composite Technologies Program Plan Status</dc:title>
  <dc:creator>LMIT ODIN</dc:creator>
  <cp:lastModifiedBy>NESC</cp:lastModifiedBy>
  <cp:revision>1412</cp:revision>
  <cp:lastPrinted>2011-11-01T17:39:58Z</cp:lastPrinted>
  <dcterms:created xsi:type="dcterms:W3CDTF">2011-11-04T00:32:50Z</dcterms:created>
  <dcterms:modified xsi:type="dcterms:W3CDTF">2012-11-16T18:34:34Z</dcterms:modified>
</cp:coreProperties>
</file>