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332" r:id="rId2"/>
    <p:sldId id="1097" r:id="rId3"/>
    <p:sldId id="1031" r:id="rId4"/>
    <p:sldId id="1098" r:id="rId5"/>
    <p:sldId id="1099" r:id="rId6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E0AE20"/>
    <a:srgbClr val="E6AF00"/>
    <a:srgbClr val="00FF00"/>
    <a:srgbClr val="FEFFEB"/>
    <a:srgbClr val="FFFF00"/>
    <a:srgbClr val="FBFFC5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8990" autoAdjust="0"/>
  </p:normalViewPr>
  <p:slideViewPr>
    <p:cSldViewPr snapToGrid="0">
      <p:cViewPr varScale="1">
        <p:scale>
          <a:sx n="87" d="100"/>
          <a:sy n="87" d="100"/>
        </p:scale>
        <p:origin x="-138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732"/>
    </p:cViewPr>
  </p:sorterViewPr>
  <p:notesViewPr>
    <p:cSldViewPr snapToGrid="0">
      <p:cViewPr varScale="1">
        <p:scale>
          <a:sx n="97" d="100"/>
          <a:sy n="97" d="100"/>
        </p:scale>
        <p:origin x="-2664" y="-78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3514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algn="r"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31264"/>
            <a:ext cx="303688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3514" y="8831264"/>
            <a:ext cx="30368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algn="r"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fld id="{AF437FCD-9C83-44ED-BB07-AB3A4AD0FAE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3514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algn="r"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01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9" y="4416426"/>
            <a:ext cx="5140325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31264"/>
            <a:ext cx="303688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3514" y="8831264"/>
            <a:ext cx="30368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algn="r" defTabSz="932141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fld id="{110B62FE-7F85-482A-B203-A15BD838E94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7163" y="1066800"/>
            <a:ext cx="4321175" cy="530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738" y="1066800"/>
            <a:ext cx="4322762" cy="530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4813" y="152400"/>
            <a:ext cx="2198687" cy="622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7163" y="152400"/>
            <a:ext cx="6445250" cy="6223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254875" cy="406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163" y="1066800"/>
            <a:ext cx="4321175" cy="530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738" y="1066800"/>
            <a:ext cx="4322762" cy="530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"/>
            <a:ext cx="7254875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531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163" y="1066800"/>
            <a:ext cx="8796337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8667750" y="6586538"/>
            <a:ext cx="371475" cy="2587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lnSpc>
                <a:spcPct val="90000"/>
              </a:lnSpc>
              <a:defRPr/>
            </a:pPr>
            <a:fld id="{1C6CE681-B705-44A4-8B10-9032CD92A2A8}" type="slidenum">
              <a:rPr lang="en-US" sz="1200">
                <a:solidFill>
                  <a:srgbClr val="BB0018"/>
                </a:solidFill>
              </a:rPr>
              <a:pPr algn="r">
                <a:lnSpc>
                  <a:spcPct val="90000"/>
                </a:lnSpc>
                <a:defRPr/>
              </a:pPr>
              <a:t>‹#›</a:t>
            </a:fld>
            <a:endParaRPr lang="en-US" sz="1200" dirty="0">
              <a:solidFill>
                <a:srgbClr val="BB0018"/>
              </a:solidFill>
            </a:endParaRPr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auto">
          <a:xfrm>
            <a:off x="925513" y="685800"/>
            <a:ext cx="8077200" cy="0"/>
          </a:xfrm>
          <a:prstGeom prst="line">
            <a:avLst/>
          </a:prstGeom>
          <a:noFill/>
          <a:ln w="38100">
            <a:solidFill>
              <a:srgbClr val="BB0018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22534" name="Picture 9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93775" cy="87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40000"/>
        </a:spcAft>
        <a:buClr>
          <a:srgbClr val="BB0018"/>
        </a:buClr>
        <a:buFont typeface="Wingdings" pitchFamily="2" charset="2"/>
        <a:buChar char="l"/>
        <a:defRPr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685800" y="1766159"/>
            <a:ext cx="7772400" cy="1470025"/>
          </a:xfrm>
        </p:spPr>
        <p:txBody>
          <a:bodyPr/>
          <a:lstStyle/>
          <a:p>
            <a:pPr algn="ctr" eaLnBrk="1" hangingPunct="1"/>
            <a:r>
              <a:rPr lang="en-US" sz="2800" dirty="0" smtClean="0"/>
              <a:t>Fundamentals of EMC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Wrap-Up</a:t>
            </a:r>
            <a:endParaRPr lang="en-US" sz="28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371600" y="3915936"/>
            <a:ext cx="6400800" cy="1752600"/>
          </a:xfrm>
        </p:spPr>
        <p:txBody>
          <a:bodyPr/>
          <a:lstStyle/>
          <a:p>
            <a:pPr marL="342900" indent="-342900">
              <a:spcBef>
                <a:spcPts val="0"/>
              </a:spcBef>
              <a:spcAft>
                <a:spcPts val="600"/>
              </a:spcAft>
            </a:pPr>
            <a:r>
              <a:rPr lang="en-US" sz="2800" dirty="0" smtClean="0"/>
              <a:t>John McCloskey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</a:pPr>
            <a:r>
              <a:rPr lang="en-US" sz="2800" dirty="0" smtClean="0"/>
              <a:t> </a:t>
            </a:r>
            <a:r>
              <a:rPr lang="en-US" dirty="0" smtClean="0"/>
              <a:t>NASA/GSFC Chief EMC Engineer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Code 565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Building 23, room </a:t>
            </a:r>
            <a:r>
              <a:rPr lang="en-US" dirty="0" err="1" smtClean="0"/>
              <a:t>E203</a:t>
            </a:r>
            <a:endParaRPr lang="en-US" dirty="0" smtClean="0"/>
          </a:p>
          <a:p>
            <a:pPr marL="342900" indent="-342900"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301-286-5498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/>
              <a:t>John.C.McCloskey@nasa.gov</a:t>
            </a:r>
            <a:endParaRPr lang="en-US" dirty="0"/>
          </a:p>
        </p:txBody>
      </p:sp>
      <p:sp>
        <p:nvSpPr>
          <p:cNvPr id="4" name="Text Box 1027" descr="ABL"/>
          <p:cNvSpPr txBox="1">
            <a:spLocks noChangeArrowheads="1"/>
          </p:cNvSpPr>
          <p:nvPr/>
        </p:nvSpPr>
        <p:spPr bwMode="auto">
          <a:xfrm>
            <a:off x="976313" y="1238250"/>
            <a:ext cx="184150" cy="366713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en-US" sz="1800" b="1">
              <a:latin typeface="Arial" charset="0"/>
            </a:endParaRPr>
          </a:p>
        </p:txBody>
      </p:sp>
      <p:pic>
        <p:nvPicPr>
          <p:cNvPr id="5" name="Picture 1032" descr="j03985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2593975"/>
            <a:ext cx="1358900" cy="1855788"/>
          </a:xfrm>
          <a:prstGeom prst="rect">
            <a:avLst/>
          </a:prstGeom>
          <a:noFill/>
        </p:spPr>
      </p:pic>
      <p:pic>
        <p:nvPicPr>
          <p:cNvPr id="8" name="Picture 1034" descr="so02028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5114925"/>
            <a:ext cx="1295400" cy="1427163"/>
          </a:xfrm>
          <a:prstGeom prst="rect">
            <a:avLst/>
          </a:prstGeom>
          <a:noFill/>
        </p:spPr>
      </p:pic>
      <p:pic>
        <p:nvPicPr>
          <p:cNvPr id="9" name="Picture 1035" descr="j03116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942975"/>
            <a:ext cx="1276350" cy="1165225"/>
          </a:xfrm>
          <a:prstGeom prst="rect">
            <a:avLst/>
          </a:prstGeom>
          <a:noFill/>
        </p:spPr>
      </p:pic>
      <p:pic>
        <p:nvPicPr>
          <p:cNvPr id="10" name="Picture 1029" descr="so01662_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72300" y="2546350"/>
            <a:ext cx="1939925" cy="1719263"/>
          </a:xfrm>
          <a:prstGeom prst="rect">
            <a:avLst/>
          </a:prstGeom>
          <a:noFill/>
        </p:spPr>
      </p:pic>
      <p:pic>
        <p:nvPicPr>
          <p:cNvPr id="11" name="Picture 1031" descr="j035421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78688" y="958850"/>
            <a:ext cx="1617662" cy="1325563"/>
          </a:xfrm>
          <a:prstGeom prst="rect">
            <a:avLst/>
          </a:prstGeom>
          <a:noFill/>
        </p:spPr>
      </p:pic>
      <p:pic>
        <p:nvPicPr>
          <p:cNvPr id="12" name="Picture 1033" descr="so02068_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54850" y="4565650"/>
            <a:ext cx="1936750" cy="1938338"/>
          </a:xfrm>
          <a:prstGeom prst="rect">
            <a:avLst/>
          </a:prstGeom>
          <a:noFill/>
        </p:spPr>
      </p:pic>
      <p:pic>
        <p:nvPicPr>
          <p:cNvPr id="13" name="Picture 1036" descr="j034750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45058" y="73025"/>
            <a:ext cx="606425" cy="5699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9 0.00023 L -0.81355 0.00023 " pathEditMode="relative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Course Final Exam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Who are the electronics and EMC engineers in this picture? </a:t>
            </a:r>
          </a:p>
          <a:p>
            <a:pPr lvl="1"/>
            <a:r>
              <a:rPr lang="en-US" dirty="0" smtClean="0"/>
              <a:t>Explain your answer</a:t>
            </a:r>
            <a:endParaRPr lang="en-US" dirty="0"/>
          </a:p>
        </p:txBody>
      </p:sp>
      <p:pic>
        <p:nvPicPr>
          <p:cNvPr id="290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9582" y="1840934"/>
            <a:ext cx="6044837" cy="4991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08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766" y="1840676"/>
            <a:ext cx="1224283" cy="2138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val 5"/>
          <p:cNvSpPr/>
          <p:nvPr/>
        </p:nvSpPr>
        <p:spPr bwMode="auto">
          <a:xfrm>
            <a:off x="1751527" y="3271235"/>
            <a:ext cx="1700011" cy="3142444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5834130" y="4481848"/>
            <a:ext cx="1493949" cy="1983346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41679" y="2743201"/>
            <a:ext cx="1558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</a:rPr>
              <a:t>Electronics/ EMC Engineer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73651" y="3990305"/>
            <a:ext cx="1573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</a:rPr>
              <a:t>Electronics/ EMC Engineer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3355257" y="2270522"/>
            <a:ext cx="1231492" cy="1822153"/>
          </a:xfrm>
          <a:prstGeom prst="ellipse">
            <a:avLst/>
          </a:prstGeom>
          <a:noFill/>
          <a:ln w="38100" cap="flat" cmpd="sng" algn="ctr">
            <a:solidFill>
              <a:srgbClr val="0000FF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50668" y="1878446"/>
            <a:ext cx="10406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Scientist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92767" y="1596981"/>
            <a:ext cx="12602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EMI Problem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7004259" y="1596981"/>
            <a:ext cx="1238220" cy="238259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90030" y="5184052"/>
            <a:ext cx="1896673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B050"/>
                </a:solidFill>
              </a:rPr>
              <a:t>Managers (in front row)</a:t>
            </a:r>
            <a:endParaRPr lang="en-US" sz="1200" dirty="0">
              <a:solidFill>
                <a:srgbClr val="00B050"/>
              </a:solidFill>
            </a:endParaRPr>
          </a:p>
        </p:txBody>
      </p:sp>
      <p:pic>
        <p:nvPicPr>
          <p:cNvPr id="30617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13353" y="5406125"/>
            <a:ext cx="2050027" cy="1356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Oval 16"/>
          <p:cNvSpPr/>
          <p:nvPr/>
        </p:nvSpPr>
        <p:spPr bwMode="auto">
          <a:xfrm>
            <a:off x="4782306" y="2378678"/>
            <a:ext cx="1120738" cy="1822153"/>
          </a:xfrm>
          <a:prstGeom prst="ellipse">
            <a:avLst/>
          </a:prstGeom>
          <a:noFill/>
          <a:ln w="38100" cap="flat" cmpd="sng" algn="ctr">
            <a:solidFill>
              <a:srgbClr val="0000FF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58099" y="1809623"/>
            <a:ext cx="1169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00FF"/>
                </a:solidFill>
              </a:rPr>
              <a:t>Systems Engineer</a:t>
            </a:r>
            <a:endParaRPr lang="en-U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90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306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/>
      <p:bldP spid="10" grpId="0"/>
      <p:bldP spid="11" grpId="0" animBg="1"/>
      <p:bldP spid="12" grpId="0"/>
      <p:bldP spid="13" grpId="0"/>
      <p:bldP spid="14" grpId="0" animBg="1"/>
      <p:bldP spid="15" grpId="0" animBg="1"/>
      <p:bldP spid="17" grpId="0" animBg="1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Wrap-Up</a:t>
            </a:r>
            <a:endParaRPr lang="en-US" dirty="0" smtClean="0"/>
          </a:p>
        </p:txBody>
      </p:sp>
      <p:sp>
        <p:nvSpPr>
          <p:cNvPr id="2457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dirty="0" smtClean="0"/>
              <a:t>Electromagnetics is here to stay</a:t>
            </a:r>
          </a:p>
          <a:p>
            <a:pPr lvl="1"/>
            <a:r>
              <a:rPr lang="en-US" sz="1400" dirty="0" smtClean="0"/>
              <a:t>Remember the d/</a:t>
            </a:r>
            <a:r>
              <a:rPr lang="en-US" sz="1400" dirty="0" err="1" smtClean="0"/>
              <a:t>dt</a:t>
            </a:r>
            <a:r>
              <a:rPr lang="en-US" sz="1400" dirty="0" smtClean="0"/>
              <a:t> terms</a:t>
            </a:r>
          </a:p>
          <a:p>
            <a:pPr lvl="1"/>
            <a:r>
              <a:rPr lang="en-US" sz="1400" dirty="0" smtClean="0"/>
              <a:t>As frequencies continue to increase, electromagnetic effects will continue to increase with them</a:t>
            </a:r>
          </a:p>
          <a:p>
            <a:r>
              <a:rPr lang="en-US" sz="1400" dirty="0" smtClean="0"/>
              <a:t>Do you know where your currents are flowing?</a:t>
            </a:r>
          </a:p>
          <a:p>
            <a:pPr lvl="1"/>
            <a:r>
              <a:rPr lang="en-US" sz="1400" dirty="0" smtClean="0"/>
              <a:t>Do not confuse “current return path” with “</a:t>
            </a:r>
            <a:r>
              <a:rPr lang="en-US" sz="1400" dirty="0" smtClean="0"/>
              <a:t>ground”</a:t>
            </a:r>
          </a:p>
          <a:p>
            <a:pPr lvl="1"/>
            <a:r>
              <a:rPr lang="en-US" sz="1400" dirty="0" smtClean="0"/>
              <a:t>Provide intended return path by design</a:t>
            </a:r>
          </a:p>
          <a:p>
            <a:pPr lvl="1"/>
            <a:r>
              <a:rPr lang="en-US" sz="1400" dirty="0" smtClean="0"/>
              <a:t>Let nature do the work (i.e. let inductance work for you)</a:t>
            </a:r>
          </a:p>
          <a:p>
            <a:r>
              <a:rPr lang="en-US" sz="1400" dirty="0" smtClean="0"/>
              <a:t>Treat “electrically long” (comparable to </a:t>
            </a:r>
            <a:r>
              <a:rPr lang="el-GR" sz="1400" dirty="0" smtClean="0"/>
              <a:t>λ</a:t>
            </a:r>
            <a:r>
              <a:rPr lang="en-US" sz="1400" dirty="0" smtClean="0"/>
              <a:t>) lines as transmission lines</a:t>
            </a:r>
          </a:p>
          <a:p>
            <a:r>
              <a:rPr lang="en-US" sz="1400" dirty="0" smtClean="0"/>
              <a:t>Watch for unintended dipoles/monopoles</a:t>
            </a:r>
          </a:p>
          <a:p>
            <a:r>
              <a:rPr lang="en-US" sz="1400" dirty="0" smtClean="0"/>
              <a:t>Shielding, shielding, shielding</a:t>
            </a:r>
          </a:p>
          <a:p>
            <a:r>
              <a:rPr lang="en-US" sz="1400" dirty="0" smtClean="0"/>
              <a:t>Terminations, terminations, terminations</a:t>
            </a:r>
          </a:p>
          <a:p>
            <a:r>
              <a:rPr lang="en-US" sz="1400" dirty="0" smtClean="0"/>
              <a:t>Early diagnostic testing</a:t>
            </a:r>
          </a:p>
          <a:p>
            <a:pPr lvl="1"/>
            <a:r>
              <a:rPr lang="en-US" sz="1400" dirty="0" smtClean="0"/>
              <a:t>Common Mode Conducted Emissions (CMCE)</a:t>
            </a:r>
          </a:p>
          <a:p>
            <a:pPr lvl="1"/>
            <a:r>
              <a:rPr lang="en-US" sz="1400" dirty="0" smtClean="0"/>
              <a:t>Common Mode Conducted Susceptibility (CMCS)</a:t>
            </a:r>
          </a:p>
          <a:p>
            <a:pPr lvl="1"/>
            <a:r>
              <a:rPr lang="en-US" sz="1400" dirty="0" smtClean="0"/>
              <a:t>In your development lab, long before bringing your equipment to EMI lab</a:t>
            </a:r>
            <a:endParaRPr lang="en-US" sz="1400" dirty="0" smtClean="0"/>
          </a:p>
          <a:p>
            <a:r>
              <a:rPr lang="en-US" sz="1400" dirty="0" smtClean="0"/>
              <a:t>A few $ of prevention are worth a few $100 k of cure</a:t>
            </a:r>
          </a:p>
          <a:p>
            <a:r>
              <a:rPr lang="en-US" sz="1400" dirty="0" smtClean="0"/>
              <a:t>Many resources available</a:t>
            </a:r>
            <a:endParaRPr lang="en-US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Wrap-Up (cont.)</a:t>
            </a:r>
            <a:endParaRPr lang="en-US" dirty="0"/>
          </a:p>
        </p:txBody>
      </p:sp>
      <p:pic>
        <p:nvPicPr>
          <p:cNvPr id="380932" name="Picture 4" descr="https://encrypted-tbn2.gstatic.com/images?q=tbn:ANd9GcRXQ8Yg_-Jm1xJeBEJes1YsgTc2u1JVxlYQjPgpFIj5gcZt07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1443" y="838196"/>
            <a:ext cx="4561114" cy="456111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062843" y="5382157"/>
            <a:ext cx="50183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CAN PREVENT EMC PROBLEMS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Wrap-Up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Discussion</a:t>
            </a:r>
          </a:p>
          <a:p>
            <a:r>
              <a:rPr lang="en-US" dirty="0" smtClean="0"/>
              <a:t>Questions</a:t>
            </a:r>
            <a:endParaRPr lang="en-US" dirty="0" smtClean="0"/>
          </a:p>
          <a:p>
            <a:r>
              <a:rPr lang="en-US" dirty="0" smtClean="0"/>
              <a:t>Etc.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lg" len="lg"/>
        </a:ln>
        <a:effectLst/>
      </a:spPr>
      <a:bodyPr/>
      <a:lstStyle/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32098</TotalTime>
  <Words>208</Words>
  <Application>Microsoft Office PowerPoint</Application>
  <PresentationFormat>On-screen Show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Blank Presentation</vt:lpstr>
      <vt:lpstr>Fundamentals of EMC  Wrap-Up</vt:lpstr>
      <vt:lpstr>Course Final Exam</vt:lpstr>
      <vt:lpstr>Wrap-Up</vt:lpstr>
      <vt:lpstr>Wrap-Up (cont.)</vt:lpstr>
      <vt:lpstr>Wrap-Up</vt:lpstr>
    </vt:vector>
  </TitlesOfParts>
  <Company>NASA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HSTNet User</dc:creator>
  <cp:lastModifiedBy>jcmcclos</cp:lastModifiedBy>
  <cp:revision>1203</cp:revision>
  <cp:lastPrinted>2003-08-21T14:26:29Z</cp:lastPrinted>
  <dcterms:created xsi:type="dcterms:W3CDTF">2003-05-13T12:20:03Z</dcterms:created>
  <dcterms:modified xsi:type="dcterms:W3CDTF">2014-10-26T20:52:25Z</dcterms:modified>
</cp:coreProperties>
</file>