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8" r:id="rId3"/>
    <p:sldId id="434" r:id="rId4"/>
    <p:sldId id="444" r:id="rId5"/>
    <p:sldId id="445" r:id="rId6"/>
    <p:sldId id="446" r:id="rId7"/>
    <p:sldId id="447" r:id="rId8"/>
    <p:sldId id="448" r:id="rId9"/>
    <p:sldId id="449" r:id="rId10"/>
    <p:sldId id="450" r:id="rId11"/>
    <p:sldId id="451" r:id="rId12"/>
    <p:sldId id="452" r:id="rId13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C16C47DD-5E3F-4441-9C3B-1FF26909AA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849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itchFamily="18" charset="0"/>
              </a:defRPr>
            </a:lvl1pPr>
          </a:lstStyle>
          <a:p>
            <a:fld id="{916688D1-2AA2-4146-9C12-61AA41914B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934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99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688D1-2AA2-4146-9C12-61AA41914BA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96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latin typeface="Times New Roman" pitchFamily="18" charset="0"/>
              </a:defRPr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 w="9525"/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844C5B68-D40F-49B9-A689-394D303C058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4348" name="Picture 1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830263" y="6405563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6926263" y="6405563"/>
            <a:ext cx="1379537" cy="7937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097463" y="6176963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/>
            </a:lvl1pPr>
          </a:lstStyle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auto">
          <a:xfrm>
            <a:off x="990600" y="838200"/>
            <a:ext cx="4216400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53" name="Text Box 29"/>
          <p:cNvSpPr txBox="1">
            <a:spLocks noChangeArrowheads="1"/>
          </p:cNvSpPr>
          <p:nvPr/>
        </p:nvSpPr>
        <p:spPr bwMode="auto">
          <a:xfrm>
            <a:off x="5257800" y="609600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000" b="0" i="1"/>
              <a:t>Marshall Space Flight Center</a:t>
            </a:r>
          </a:p>
          <a:p>
            <a:pPr algn="l"/>
            <a:r>
              <a:rPr lang="en-US" sz="1000" b="0" i="1"/>
              <a:t>GFSSP Training Course</a:t>
            </a:r>
          </a:p>
        </p:txBody>
      </p:sp>
      <p:pic>
        <p:nvPicPr>
          <p:cNvPr id="1058" name="Picture 34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65100" y="173038"/>
            <a:ext cx="10191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0" name="Line 36"/>
          <p:cNvSpPr>
            <a:spLocks noChangeShapeType="1"/>
          </p:cNvSpPr>
          <p:nvPr userDrawn="1"/>
        </p:nvSpPr>
        <p:spPr bwMode="auto">
          <a:xfrm>
            <a:off x="7067550" y="847725"/>
            <a:ext cx="569913" cy="0"/>
          </a:xfrm>
          <a:prstGeom prst="line">
            <a:avLst/>
          </a:prstGeom>
          <a:noFill/>
          <a:ln w="50800">
            <a:solidFill>
              <a:srgbClr val="00279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03F6B-5B7A-40C6-ACDE-161917FFB0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jpeg"/><Relationship Id="rId5" Type="http://schemas.openxmlformats.org/officeDocument/2006/relationships/image" Target="../media/image3.jpeg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59072" y="338138"/>
            <a:ext cx="77724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Multi-Dimensional Flow Modeling</a:t>
            </a:r>
            <a:endParaRPr lang="en-US" sz="3600" b="1" dirty="0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975" y="1819233"/>
            <a:ext cx="330517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vector_press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35827" y="1954034"/>
            <a:ext cx="3124200" cy="27760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964" y="2480959"/>
            <a:ext cx="3840739" cy="3529748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48145" y="1080654"/>
            <a:ext cx="71350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16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Generation and display of Two-dimensional Cartesian Grid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702" y="2523259"/>
            <a:ext cx="4042768" cy="3519487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2189019" y="180543"/>
            <a:ext cx="46974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Arial" charset="0"/>
                <a:cs typeface="Arial" charset="0"/>
              </a:rPr>
              <a:t>Linear Cartesian Grid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2882" y="1465118"/>
            <a:ext cx="3327400" cy="990600"/>
          </a:xfrm>
          <a:prstGeom prst="rect">
            <a:avLst/>
          </a:prstGeom>
          <a:noFill/>
          <a:ln w="19050" cap="flat" cmpd="sng">
            <a:noFill/>
            <a:prstDash val="solid"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9F9333-3C49-432B-AFBE-D9A087BB1A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1"/>
          <p:cNvGraphicFramePr>
            <a:graphicFrameLocks noChangeAspect="1"/>
          </p:cNvGraphicFramePr>
          <p:nvPr/>
        </p:nvGraphicFramePr>
        <p:xfrm>
          <a:off x="3657600" y="2057400"/>
          <a:ext cx="5226958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3173" name="Chart" r:id="rId3" imgW="4467225" imgH="2800350" progId="Excel.Chart.8">
                  <p:embed/>
                </p:oleObj>
              </mc:Choice>
              <mc:Fallback>
                <p:oleObj name="Chart" r:id="rId3" imgW="4467225" imgH="2800350" progId="Excel.Char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529"/>
                      <a:stretch>
                        <a:fillRect/>
                      </a:stretch>
                    </p:blipFill>
                    <p:spPr bwMode="auto">
                      <a:xfrm>
                        <a:off x="3657600" y="2057400"/>
                        <a:ext cx="5226958" cy="327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35049" y="226612"/>
            <a:ext cx="769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Comparison with Benchmark Solution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vector_pressur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1" y="1143001"/>
            <a:ext cx="3124200" cy="2776036"/>
          </a:xfrm>
          <a:prstGeom prst="rect">
            <a:avLst/>
          </a:prstGeom>
        </p:spPr>
      </p:pic>
      <p:pic>
        <p:nvPicPr>
          <p:cNvPr id="9" name="Picture 8" descr="stream_pressur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1000" y="3962400"/>
            <a:ext cx="3001490" cy="2667000"/>
          </a:xfrm>
          <a:prstGeom prst="rect">
            <a:avLst/>
          </a:prstGeom>
        </p:spPr>
      </p:pic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Summary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Numerical Algorithm of GFSSP has been extended to calculate multi-dimensional flow</a:t>
            </a:r>
          </a:p>
          <a:p>
            <a:r>
              <a:rPr lang="en-US" sz="2400" dirty="0" smtClean="0"/>
              <a:t>GFSSP’s unstructured nodal network accounts for transport of scalar variable in n-dimensional space</a:t>
            </a:r>
          </a:p>
          <a:p>
            <a:r>
              <a:rPr lang="en-US" sz="2400" dirty="0" smtClean="0"/>
              <a:t>One-dimensional momentum equation has been extended to include shear term and transport of longitudinal momentum due to transverse velocity</a:t>
            </a:r>
          </a:p>
          <a:p>
            <a:r>
              <a:rPr lang="en-US" sz="2400" dirty="0" smtClean="0"/>
              <a:t>The extended formulation has been validated by comparing the numerical prediction with three benchmark solutions:</a:t>
            </a:r>
          </a:p>
          <a:p>
            <a:pPr lvl="1"/>
            <a:r>
              <a:rPr lang="en-US" sz="2000" dirty="0" smtClean="0"/>
              <a:t>Poiseulle Flow, Couette Flow and Flow in a Driven Cavity</a:t>
            </a:r>
          </a:p>
          <a:p>
            <a:r>
              <a:rPr lang="en-US" sz="2400" dirty="0" smtClean="0"/>
              <a:t>Future work will include Heat Transfer &amp; Turbulent Flow</a:t>
            </a:r>
            <a:endParaRPr lang="en-US" sz="24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3200" b="1"/>
              <a:t>CONTENT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799" y="1981200"/>
            <a:ext cx="8108343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+mj-lt"/>
              </a:rPr>
              <a:t>Mathematical Formulation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Validation of GFSSP Prediction</a:t>
            </a:r>
          </a:p>
          <a:p>
            <a:pPr lvl="1"/>
            <a:r>
              <a:rPr lang="en-US" sz="2000" cap="all" dirty="0" smtClean="0">
                <a:latin typeface="Arial" pitchFamily="34" charset="0"/>
                <a:cs typeface="Arial" pitchFamily="34" charset="0"/>
              </a:rPr>
              <a:t>Poiseulle Flow </a:t>
            </a:r>
          </a:p>
          <a:p>
            <a:pPr lvl="1"/>
            <a:r>
              <a:rPr lang="en-US" sz="2000" cap="all" dirty="0" smtClean="0">
                <a:latin typeface="Arial" pitchFamily="34" charset="0"/>
                <a:cs typeface="Arial" pitchFamily="34" charset="0"/>
              </a:rPr>
              <a:t>COUETTE FLOW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000" dirty="0" smtClean="0">
                <a:latin typeface="Arial" pitchFamily="34" charset="0"/>
                <a:cs typeface="Arial" pitchFamily="34" charset="0"/>
              </a:rPr>
              <a:t>DRIVEN CAVITY FLOW (Example – 25)</a:t>
            </a:r>
            <a:endParaRPr lang="en-US" sz="2000" dirty="0" smtClean="0"/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+mj-lt"/>
              </a:rPr>
              <a:t>Summary</a:t>
            </a:r>
          </a:p>
          <a:p>
            <a:pPr algn="ctr">
              <a:lnSpc>
                <a:spcPct val="90000"/>
              </a:lnSpc>
              <a:buNone/>
            </a:pPr>
            <a:endParaRPr lang="en-US" sz="24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1271588" y="1614488"/>
          <a:ext cx="6361112" cy="316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8597" name="Document" r:id="rId3" imgW="5497885" imgH="2729928" progId="Word.Document.12">
                  <p:embed/>
                </p:oleObj>
              </mc:Choice>
              <mc:Fallback>
                <p:oleObj name="Document" r:id="rId3" imgW="5497885" imgH="27299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588" y="1614488"/>
                        <a:ext cx="6361112" cy="316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6" name="Rectangle 4"/>
          <p:cNvSpPr>
            <a:spLocks noChangeArrowheads="1"/>
          </p:cNvSpPr>
          <p:nvPr/>
        </p:nvSpPr>
        <p:spPr bwMode="auto">
          <a:xfrm>
            <a:off x="-1129085" y="1007877"/>
            <a:ext cx="5474110" cy="715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Momentum Conservation Equation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6063" y="174929"/>
            <a:ext cx="6869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Multi-D Terms in Momentum Equation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Validation of GFSSP Prediction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94845"/>
            <a:ext cx="7772400" cy="4601155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>
                <a:latin typeface="Arial" pitchFamily="34" charset="0"/>
                <a:cs typeface="Arial" pitchFamily="34" charset="0"/>
              </a:rPr>
              <a:t>Three Classical Fluid Dynamics Problems have been considered for Validation of GFSSP Prediction</a:t>
            </a:r>
          </a:p>
          <a:p>
            <a:pPr>
              <a:buNone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600" cap="all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Poiseulle </a:t>
            </a:r>
            <a:r>
              <a:rPr lang="en-US" sz="2600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Flow </a:t>
            </a:r>
          </a:p>
          <a:p>
            <a:pPr lvl="1"/>
            <a:r>
              <a:rPr lang="en-US" sz="2600" cap="all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COUETTE FLOW</a:t>
            </a:r>
            <a:endParaRPr lang="en-US" sz="2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DRIVEN CAVITY FLOW</a:t>
            </a:r>
          </a:p>
          <a:p>
            <a:pPr lvl="1"/>
            <a:endParaRPr lang="en-US" sz="2600" dirty="0">
              <a:latin typeface="Arial" pitchFamily="34" charset="0"/>
              <a:cs typeface="Arial" pitchFamily="34" charset="0"/>
            </a:endParaRPr>
          </a:p>
          <a:p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Poiseulle Flow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is shear dominated flow between two stationary flat plates</a:t>
            </a:r>
          </a:p>
          <a:p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Couette Flow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is shear driven flow between one moving flat plate and one stationary flat plate</a:t>
            </a:r>
          </a:p>
          <a:p>
            <a:r>
              <a:rPr lang="en-US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Driven Cavity Flow 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is also shear driven recirculating flow in a rectangular cavity when top surface is moving with a constant velocity.   Transverse momentum transfer is present in Driven Cavity Flow</a:t>
            </a:r>
          </a:p>
          <a:p>
            <a:pPr lvl="0">
              <a:buNone/>
            </a:pPr>
            <a:r>
              <a:rPr lang="en-US" sz="2000" dirty="0" smtClean="0"/>
              <a:t>	</a:t>
            </a:r>
          </a:p>
          <a:p>
            <a:pPr lvl="0">
              <a:buNone/>
            </a:pPr>
            <a:r>
              <a:rPr lang="en-US" sz="2000" dirty="0" smtClean="0"/>
              <a:t>	Schallhorn, Paul and Majumdar, Alok, “Implementation of Finite Volume based Navier Stokes Algorithm within General Purpose Flow Network Code”,   50th AIAA Aerospace Sciences Meeting  held on 9-12 January, 2012 in Nashville, Tennessee.</a:t>
            </a:r>
          </a:p>
          <a:p>
            <a:endParaRPr lang="en-US" sz="2400" dirty="0"/>
          </a:p>
          <a:p>
            <a:pPr lvl="1"/>
            <a:endParaRPr lang="en-US" sz="20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44040" y="163001"/>
            <a:ext cx="5715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/>
              <a:t>Poiseulle Flow</a:t>
            </a:r>
            <a:endParaRPr lang="en-US" b="1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143000"/>
            <a:ext cx="67056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4724400"/>
            <a:ext cx="39433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457200" y="5410200"/>
          <a:ext cx="349731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77" name="Equation" r:id="rId5" imgW="1155700" imgH="279400" progId="Equation.DSMT4">
                  <p:embed/>
                </p:oleObj>
              </mc:Choice>
              <mc:Fallback>
                <p:oleObj name="Equation" r:id="rId5" imgW="1155700" imgH="279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410200"/>
                        <a:ext cx="3497317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1000" y="4876800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Analytical Solution: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2895600"/>
            <a:ext cx="6019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Length = 1000 inches</a:t>
            </a:r>
          </a:p>
          <a:p>
            <a:r>
              <a:rPr lang="en-US" dirty="0" smtClean="0"/>
              <a:t>Distance between Plates = 1 inch</a:t>
            </a:r>
          </a:p>
          <a:p>
            <a:r>
              <a:rPr lang="en-US" dirty="0" smtClean="0"/>
              <a:t>Fluid Density =12 lb/ft</a:t>
            </a:r>
            <a:r>
              <a:rPr lang="en-US" baseline="30000" dirty="0" smtClean="0"/>
              <a:t>3</a:t>
            </a:r>
            <a:endParaRPr lang="en-US" dirty="0" smtClean="0"/>
          </a:p>
          <a:p>
            <a:r>
              <a:rPr lang="en-US" dirty="0" smtClean="0"/>
              <a:t>Fluid Viscosity = 1 lb/ft-sec 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047382" y="191426"/>
            <a:ext cx="4805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GFSSP model of Poiseulle Flow</a:t>
            </a:r>
            <a:endParaRPr kumimoji="0" lang="en-US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066800"/>
            <a:ext cx="5943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2025595" y="2780969"/>
          <a:ext cx="507682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01" name="Chart" r:id="rId4" imgW="5076825" imgH="3514725" progId="Excel.Chart.8">
                  <p:embed/>
                </p:oleObj>
              </mc:Choice>
              <mc:Fallback>
                <p:oleObj name="Chart" r:id="rId4" imgW="5076825" imgH="3514725" progId="Excel.Char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5595" y="2780969"/>
                        <a:ext cx="5076825" cy="3514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5845" y="131197"/>
            <a:ext cx="5715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cap="all" dirty="0" err="1" smtClean="0"/>
              <a:t>couette</a:t>
            </a:r>
            <a:r>
              <a:rPr lang="en-US" b="1" cap="all" dirty="0" smtClean="0"/>
              <a:t> </a:t>
            </a:r>
            <a:r>
              <a:rPr lang="en-US" b="1" cap="all" dirty="0"/>
              <a:t>Flow</a:t>
            </a:r>
            <a:endParaRPr lang="en-US" b="1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064812"/>
            <a:ext cx="6553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541351" y="5400260"/>
          <a:ext cx="189280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25" name="Equation" r:id="rId4" imgW="660113" imgH="241195" progId="Equation.DSMT4">
                  <p:embed/>
                </p:oleObj>
              </mc:Choice>
              <mc:Fallback>
                <p:oleObj name="Equation" r:id="rId4" imgW="660113" imgH="241195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351" y="5400260"/>
                        <a:ext cx="1892808" cy="68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3048" y="4925833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Analytical Solution: </a:t>
            </a:r>
            <a:endParaRPr lang="en-US" sz="2400" dirty="0"/>
          </a:p>
        </p:txBody>
      </p:sp>
      <p:pic>
        <p:nvPicPr>
          <p:cNvPr id="8" name="Picture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4449418"/>
            <a:ext cx="495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066800" y="2965174"/>
            <a:ext cx="6019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Length = 1000 inches</a:t>
            </a:r>
          </a:p>
          <a:p>
            <a:r>
              <a:rPr lang="en-US" sz="2400" dirty="0" smtClean="0"/>
              <a:t>Distance between Plates = 1 inch</a:t>
            </a:r>
          </a:p>
          <a:p>
            <a:r>
              <a:rPr lang="en-US" sz="2400" dirty="0" smtClean="0"/>
              <a:t>Fluid Density =12 lb/ft</a:t>
            </a:r>
            <a:r>
              <a:rPr lang="en-US" sz="2400" baseline="30000" dirty="0" smtClean="0"/>
              <a:t>3</a:t>
            </a:r>
            <a:endParaRPr lang="en-US" sz="2400" dirty="0" smtClean="0"/>
          </a:p>
          <a:p>
            <a:r>
              <a:rPr lang="en-US" sz="2400" dirty="0" smtClean="0"/>
              <a:t>Fluid Viscosity = 1 lb/ft-sec  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427468" y="231183"/>
            <a:ext cx="46017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GFSSP model of Couette Flow</a:t>
            </a:r>
            <a:endParaRPr kumimoji="0" lang="en-US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064812"/>
            <a:ext cx="5410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2270097" y="2842591"/>
          <a:ext cx="4724400" cy="321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49" name="Chart" r:id="rId4" imgW="4724400" imgH="3219450" progId="Excel.Chart.8">
                  <p:embed/>
                </p:oleObj>
              </mc:Choice>
              <mc:Fallback>
                <p:oleObj name="Chart" r:id="rId4" imgW="4724400" imgH="3219450" progId="Excel.Char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097" y="2842591"/>
                        <a:ext cx="4724400" cy="3219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2738" y="926326"/>
            <a:ext cx="76014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Example 25 – Two-dimensional Recirculating Flow in a Driven Cavity</a:t>
            </a:r>
          </a:p>
          <a:p>
            <a:endParaRPr lang="en-US" sz="3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449" y="1557794"/>
            <a:ext cx="4343400" cy="380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37984" y="5346589"/>
            <a:ext cx="830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Density = 1 lb/ft</a:t>
            </a:r>
            <a:r>
              <a:rPr lang="en-US" sz="2400" baseline="30000" dirty="0" smtClean="0"/>
              <a:t>3</a:t>
            </a:r>
            <a:r>
              <a:rPr lang="en-US" sz="2400" dirty="0" smtClean="0"/>
              <a:t> ; Viscosity = 1 lb/ft-sec </a:t>
            </a:r>
          </a:p>
          <a:p>
            <a:pPr algn="ctr"/>
            <a:r>
              <a:rPr lang="en-US" sz="2400" dirty="0" smtClean="0"/>
              <a:t> Reynolds Number = 100  </a:t>
            </a:r>
            <a:endParaRPr lang="en-US" sz="24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7011" y="1573695"/>
            <a:ext cx="4295775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GFSSP 7.01 -- Multi-D Flow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03F6B-5B7A-40C6-ACDE-161917FFB05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10896</TotalTime>
  <Words>364</Words>
  <Application>Microsoft Office PowerPoint</Application>
  <PresentationFormat>On-screen Show (4:3)</PresentationFormat>
  <Paragraphs>76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Default Design</vt:lpstr>
      <vt:lpstr>Document</vt:lpstr>
      <vt:lpstr>Equation</vt:lpstr>
      <vt:lpstr>Chart</vt:lpstr>
      <vt:lpstr>Multi-Dimensional Flow Modeling</vt:lpstr>
      <vt:lpstr>CONTENT</vt:lpstr>
      <vt:lpstr>PowerPoint Presentation</vt:lpstr>
      <vt:lpstr>Validation of GFSSP Prediction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100</cp:revision>
  <cp:lastPrinted>2000-03-02T18:47:58Z</cp:lastPrinted>
  <dcterms:created xsi:type="dcterms:W3CDTF">2000-02-22T21:14:35Z</dcterms:created>
  <dcterms:modified xsi:type="dcterms:W3CDTF">2015-11-09T17:20:16Z</dcterms:modified>
</cp:coreProperties>
</file>