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80" r:id="rId3"/>
    <p:sldId id="298" r:id="rId4"/>
    <p:sldId id="299" r:id="rId5"/>
    <p:sldId id="300" r:id="rId6"/>
    <p:sldId id="301" r:id="rId7"/>
    <p:sldId id="302" r:id="rId8"/>
    <p:sldId id="303" r:id="rId9"/>
    <p:sldId id="304" r:id="rId10"/>
    <p:sldId id="305" r:id="rId11"/>
    <p:sldId id="306" r:id="rId12"/>
    <p:sldId id="307" r:id="rId13"/>
    <p:sldId id="308" r:id="rId14"/>
    <p:sldId id="309" r:id="rId15"/>
    <p:sldId id="310" r:id="rId16"/>
    <p:sldId id="311" r:id="rId17"/>
    <p:sldId id="312" r:id="rId18"/>
    <p:sldId id="313" r:id="rId19"/>
    <p:sldId id="314" r:id="rId20"/>
    <p:sldId id="315" r:id="rId21"/>
    <p:sldId id="29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0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643" autoAdjust="0"/>
  </p:normalViewPr>
  <p:slideViewPr>
    <p:cSldViewPr>
      <p:cViewPr>
        <p:scale>
          <a:sx n="100" d="100"/>
          <a:sy n="100" d="100"/>
        </p:scale>
        <p:origin x="-216"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4" Type="http://schemas.openxmlformats.org/officeDocument/2006/relationships/image" Target="../media/image1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5" Type="http://schemas.openxmlformats.org/officeDocument/2006/relationships/image" Target="../media/image26.wmf"/><Relationship Id="rId4" Type="http://schemas.openxmlformats.org/officeDocument/2006/relationships/image" Target="../media/image25.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28.wmf"/><Relationship Id="rId1" Type="http://schemas.openxmlformats.org/officeDocument/2006/relationships/image" Target="../media/image27.wmf"/><Relationship Id="rId4" Type="http://schemas.openxmlformats.org/officeDocument/2006/relationships/image" Target="../media/image21.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 Id="rId4" Type="http://schemas.openxmlformats.org/officeDocument/2006/relationships/image" Target="../media/image32.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62AEC6-63A6-4065-8A6A-0F620A1EABE3}" type="datetimeFigureOut">
              <a:rPr lang="en-US" smtClean="0"/>
              <a:pPr/>
              <a:t>10/28/2011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CB1343-7C3B-4511-9290-56B7AA1B392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vmlDrawing" Target="../drawings/vmlDrawing5.vml"/><Relationship Id="rId5" Type="http://schemas.openxmlformats.org/officeDocument/2006/relationships/oleObject" Target="../embeddings/oleObject12.bin"/><Relationship Id="rId4" Type="http://schemas.openxmlformats.org/officeDocument/2006/relationships/oleObject" Target="../embeddings/oleObject1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vmlDrawing" Target="../drawings/vmlDrawing6.vml"/><Relationship Id="rId4" Type="http://schemas.openxmlformats.org/officeDocument/2006/relationships/oleObject" Target="../embeddings/oleObject13.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vmlDrawing" Target="../drawings/vmlDrawing7.vml"/><Relationship Id="rId4" Type="http://schemas.openxmlformats.org/officeDocument/2006/relationships/oleObject" Target="../embeddings/oleObject14.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vmlDrawing" Target="../drawings/vmlDrawing8.vml"/><Relationship Id="rId4" Type="http://schemas.openxmlformats.org/officeDocument/2006/relationships/oleObject" Target="../embeddings/oleObject15.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oleObject" Target="../embeddings/oleObject19.bin"/><Relationship Id="rId2" Type="http://schemas.openxmlformats.org/officeDocument/2006/relationships/slideLayout" Target="../slideLayouts/slideLayout4.xml"/><Relationship Id="rId1" Type="http://schemas.openxmlformats.org/officeDocument/2006/relationships/vmlDrawing" Target="../drawings/vmlDrawing9.vml"/><Relationship Id="rId6" Type="http://schemas.openxmlformats.org/officeDocument/2006/relationships/oleObject" Target="../embeddings/oleObject18.bin"/><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vmlDrawing" Target="../drawings/vmlDrawing10.vml"/><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26.bin"/><Relationship Id="rId3" Type="http://schemas.openxmlformats.org/officeDocument/2006/relationships/notesSlide" Target="../notesSlides/notesSlide14.xml"/><Relationship Id="rId7" Type="http://schemas.openxmlformats.org/officeDocument/2006/relationships/oleObject" Target="../embeddings/oleObject25.bin"/><Relationship Id="rId2" Type="http://schemas.openxmlformats.org/officeDocument/2006/relationships/slideLayout" Target="../slideLayouts/slideLayout4.xml"/><Relationship Id="rId1" Type="http://schemas.openxmlformats.org/officeDocument/2006/relationships/vmlDrawing" Target="../drawings/vmlDrawing11.vml"/><Relationship Id="rId6" Type="http://schemas.openxmlformats.org/officeDocument/2006/relationships/oleObject" Target="../embeddings/oleObject24.bin"/><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oleObject" Target="../embeddings/oleObject30.bin"/><Relationship Id="rId2" Type="http://schemas.openxmlformats.org/officeDocument/2006/relationships/slideLayout" Target="../slideLayouts/slideLayout4.xml"/><Relationship Id="rId1" Type="http://schemas.openxmlformats.org/officeDocument/2006/relationships/vmlDrawing" Target="../drawings/vmlDrawing12.vml"/><Relationship Id="rId6" Type="http://schemas.openxmlformats.org/officeDocument/2006/relationships/oleObject" Target="../embeddings/oleObject29.bin"/><Relationship Id="rId5" Type="http://schemas.openxmlformats.org/officeDocument/2006/relationships/oleObject" Target="../embeddings/oleObject28.bin"/><Relationship Id="rId4" Type="http://schemas.openxmlformats.org/officeDocument/2006/relationships/oleObject" Target="../embeddings/oleObject27.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oleObject" Target="../embeddings/oleObject34.bin"/><Relationship Id="rId2" Type="http://schemas.openxmlformats.org/officeDocument/2006/relationships/slideLayout" Target="../slideLayouts/slideLayout4.xml"/><Relationship Id="rId1" Type="http://schemas.openxmlformats.org/officeDocument/2006/relationships/vmlDrawing" Target="../drawings/vmlDrawing13.vml"/><Relationship Id="rId6" Type="http://schemas.openxmlformats.org/officeDocument/2006/relationships/oleObject" Target="../embeddings/oleObject33.bin"/><Relationship Id="rId5" Type="http://schemas.openxmlformats.org/officeDocument/2006/relationships/oleObject" Target="../embeddings/oleObject32.bin"/><Relationship Id="rId4" Type="http://schemas.openxmlformats.org/officeDocument/2006/relationships/oleObject" Target="../embeddings/oleObject31.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vmlDrawing" Target="../drawings/vmlDrawing14.vml"/><Relationship Id="rId4" Type="http://schemas.openxmlformats.org/officeDocument/2006/relationships/oleObject" Target="../embeddings/oleObject35.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oleObject" Target="../embeddings/oleObject37.bin"/><Relationship Id="rId4" Type="http://schemas.openxmlformats.org/officeDocument/2006/relationships/oleObject" Target="../embeddings/oleObject36.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oleObject" Target="../embeddings/oleObject38.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05000" y="4114800"/>
            <a:ext cx="6400800" cy="2057400"/>
          </a:xfrm>
        </p:spPr>
        <p:txBody>
          <a:bodyPr/>
          <a:lstStyle/>
          <a:p>
            <a:r>
              <a:rPr lang="en-US" sz="1600" dirty="0" smtClean="0"/>
              <a:t>James R. (Jim) Beaty, PhD - NASA Langley Research Center</a:t>
            </a:r>
            <a:br>
              <a:rPr lang="en-US" sz="1600" dirty="0" smtClean="0"/>
            </a:br>
            <a:r>
              <a:rPr lang="en-US" sz="1600" dirty="0" smtClean="0"/>
              <a:t>Vehicle Analysis Branch, Systems Analysis &amp; Concepts Directorate</a:t>
            </a:r>
            <a:br>
              <a:rPr lang="en-US" sz="1600" dirty="0" smtClean="0"/>
            </a:br>
            <a:r>
              <a:rPr lang="en-US" sz="1600" dirty="0" smtClean="0"/>
              <a:t>Bldg 1209, Room 128B, M/S 451</a:t>
            </a:r>
          </a:p>
          <a:p>
            <a:r>
              <a:rPr lang="en-US" sz="1600" dirty="0" smtClean="0"/>
              <a:t>1 North Dryden Street</a:t>
            </a:r>
            <a:br>
              <a:rPr lang="en-US" sz="1600" dirty="0" smtClean="0"/>
            </a:br>
            <a:r>
              <a:rPr lang="en-US" sz="1600" dirty="0" smtClean="0"/>
              <a:t>Hampton, VA 23681</a:t>
            </a:r>
            <a:br>
              <a:rPr lang="en-US" sz="1600" dirty="0" smtClean="0"/>
            </a:br>
            <a:r>
              <a:rPr lang="en-US" sz="1600" dirty="0" smtClean="0"/>
              <a:t>757-864-1322</a:t>
            </a:r>
          </a:p>
          <a:p>
            <a:r>
              <a:rPr lang="en-US" sz="1600" dirty="0" smtClean="0"/>
              <a:t>James.R.Beaty@nasa.gov</a:t>
            </a:r>
            <a:br>
              <a:rPr lang="en-US" sz="1600" dirty="0" smtClean="0"/>
            </a:br>
            <a:endParaRPr lang="en-US" dirty="0"/>
          </a:p>
        </p:txBody>
      </p:sp>
      <p:sp>
        <p:nvSpPr>
          <p:cNvPr id="4" name="Slide Number Placeholder 3"/>
          <p:cNvSpPr>
            <a:spLocks noGrp="1"/>
          </p:cNvSpPr>
          <p:nvPr>
            <p:ph type="sldNum" sz="quarter" idx="4"/>
          </p:nvPr>
        </p:nvSpPr>
        <p:spPr/>
        <p:txBody>
          <a:bodyPr/>
          <a:lstStyle/>
          <a:p>
            <a:r>
              <a:rPr lang="en-US" dirty="0" smtClean="0"/>
              <a:t>Page: </a:t>
            </a:r>
            <a:fld id="{A8E54F2D-3D2C-43C8-A605-2CA5B98B9581}" type="slidenum">
              <a:rPr lang="en-US" smtClean="0"/>
              <a:pPr/>
              <a:t>1</a:t>
            </a:fld>
            <a:endParaRPr lang="en-US" dirty="0"/>
          </a:p>
        </p:txBody>
      </p:sp>
      <p:sp>
        <p:nvSpPr>
          <p:cNvPr id="5" name="Rectangle 2"/>
          <p:cNvSpPr>
            <a:spLocks noGrp="1" noChangeArrowheads="1"/>
          </p:cNvSpPr>
          <p:nvPr>
            <p:ph type="ctrTitle"/>
          </p:nvPr>
        </p:nvSpPr>
        <p:spPr>
          <a:xfrm>
            <a:off x="304800" y="1371600"/>
            <a:ext cx="8382000" cy="1470024"/>
          </a:xfrm>
        </p:spPr>
        <p:txBody>
          <a:bodyPr/>
          <a:lstStyle/>
          <a:p>
            <a:r>
              <a:rPr lang="en-US" sz="4000" i="0" dirty="0" smtClean="0"/>
              <a:t>Fundamentals of Geodetic Kinematics</a:t>
            </a:r>
            <a:r>
              <a:rPr lang="en-US" sz="2000" dirty="0" smtClean="0"/>
              <a:t/>
            </a:r>
            <a:br>
              <a:rPr lang="en-US" sz="2000" dirty="0" smtClean="0"/>
            </a:br>
            <a:r>
              <a:rPr lang="en-US" sz="4800" dirty="0" smtClean="0"/>
              <a:t> </a:t>
            </a:r>
            <a:r>
              <a:rPr lang="en-US" sz="3200" b="1" dirty="0" smtClean="0">
                <a:latin typeface="Garamond" pitchFamily="18" charset="0"/>
              </a:rPr>
              <a:t>Part 1 of 2 (“Introduction and Definitions”)</a:t>
            </a:r>
            <a:endParaRPr lang="en-US" sz="3200" b="1" i="0" dirty="0" smtClean="0"/>
          </a:p>
        </p:txBody>
      </p:sp>
      <p:pic>
        <p:nvPicPr>
          <p:cNvPr id="6" name="Picture 3" descr="C:\Users\jbeaty1\Pictures\KOGDIrectoryPhotoCropped.jpg"/>
          <p:cNvPicPr>
            <a:picLocks noChangeAspect="1" noChangeArrowheads="1"/>
          </p:cNvPicPr>
          <p:nvPr/>
        </p:nvPicPr>
        <p:blipFill>
          <a:blip r:embed="rId2" cstate="print"/>
          <a:srcRect/>
          <a:stretch>
            <a:fillRect/>
          </a:stretch>
        </p:blipFill>
        <p:spPr bwMode="auto">
          <a:xfrm>
            <a:off x="304801" y="4114801"/>
            <a:ext cx="1601480" cy="182880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r>
              <a:rPr lang="en-US" sz="3200" dirty="0" smtClean="0"/>
              <a:t/>
            </a:r>
            <a:br>
              <a:rPr lang="en-US" sz="3200" dirty="0" smtClean="0"/>
            </a:br>
            <a:endParaRPr lang="en-US" sz="3200" dirty="0"/>
          </a:p>
        </p:txBody>
      </p:sp>
      <p:sp>
        <p:nvSpPr>
          <p:cNvPr id="3" name="Content Placeholder 2"/>
          <p:cNvSpPr>
            <a:spLocks noGrp="1"/>
          </p:cNvSpPr>
          <p:nvPr>
            <p:ph idx="1"/>
          </p:nvPr>
        </p:nvSpPr>
        <p:spPr>
          <a:xfrm>
            <a:off x="457200" y="1600200"/>
            <a:ext cx="8458200" cy="4144964"/>
          </a:xfrm>
        </p:spPr>
        <p:txBody>
          <a:bodyPr/>
          <a:lstStyle/>
          <a:p>
            <a:r>
              <a:rPr lang="en-US" sz="2000" b="1" dirty="0" smtClean="0"/>
              <a:t>Part 1, “Introduction and Definitions”</a:t>
            </a:r>
          </a:p>
          <a:p>
            <a:pPr lvl="1"/>
            <a:r>
              <a:rPr lang="en-US" sz="1800" dirty="0" smtClean="0"/>
              <a:t>Mathematical relationships for ellipses</a:t>
            </a:r>
          </a:p>
          <a:p>
            <a:pPr lvl="1"/>
            <a:r>
              <a:rPr lang="en-US" sz="1800" dirty="0" smtClean="0"/>
              <a:t>Coordinate frames and definition of terms</a:t>
            </a:r>
          </a:p>
          <a:p>
            <a:pPr lvl="1"/>
            <a:r>
              <a:rPr lang="en-US" sz="1800" dirty="0" smtClean="0"/>
              <a:t>Equations used for geodetic kinematics</a:t>
            </a:r>
          </a:p>
          <a:p>
            <a:pPr lvl="1"/>
            <a:r>
              <a:rPr lang="en-US" sz="1800" dirty="0" smtClean="0"/>
              <a:t>Spherical to rectangular position coordinates and vice-versa</a:t>
            </a:r>
          </a:p>
          <a:p>
            <a:r>
              <a:rPr lang="en-US" sz="2000" dirty="0" smtClean="0"/>
              <a:t>Part 2, “Implementation”</a:t>
            </a:r>
          </a:p>
          <a:p>
            <a:pPr marL="742886" lvl="3" indent="-318380"/>
            <a:r>
              <a:rPr lang="en-US" sz="1800" dirty="0" smtClean="0"/>
              <a:t>Sidereal “Time”</a:t>
            </a:r>
          </a:p>
          <a:p>
            <a:pPr marL="742886" lvl="3" indent="-318380"/>
            <a:r>
              <a:rPr lang="en-US" sz="1800" dirty="0" smtClean="0"/>
              <a:t>Summary of WGS-84 standard constants used for Earth and moon</a:t>
            </a:r>
          </a:p>
          <a:p>
            <a:pPr marL="742886" lvl="3" indent="-318380"/>
            <a:r>
              <a:rPr lang="en-US" sz="1800" dirty="0" smtClean="0"/>
              <a:t>Coordinate frames commonly used for modeling of geodetic kinematics</a:t>
            </a:r>
          </a:p>
          <a:p>
            <a:pPr marL="742886" lvl="3" indent="-318380"/>
            <a:r>
              <a:rPr lang="en-US" sz="1800" dirty="0" smtClean="0"/>
              <a:t>Equations for navigation over an oblate spheroid</a:t>
            </a:r>
          </a:p>
          <a:p>
            <a:pPr marL="742886" lvl="3" indent="-318380"/>
            <a:r>
              <a:rPr lang="en-US" sz="1800" dirty="0" smtClean="0"/>
              <a:t>Great circle distance calculations</a:t>
            </a:r>
          </a:p>
          <a:p>
            <a:pPr marL="742886" lvl="3" indent="-318380"/>
            <a:r>
              <a:rPr lang="en-US" sz="1800" dirty="0" smtClean="0"/>
              <a:t>Calculation of position and velocity of an object relative to planet fixed frames</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a:t>
            </a:fld>
            <a:endParaRPr lang="en-US" dirty="0"/>
          </a:p>
        </p:txBody>
      </p:sp>
      <p:sp>
        <p:nvSpPr>
          <p:cNvPr id="5" name="Right Arrow 4"/>
          <p:cNvSpPr/>
          <p:nvPr/>
        </p:nvSpPr>
        <p:spPr>
          <a:xfrm rot="10800000">
            <a:off x="8382000" y="1640392"/>
            <a:ext cx="53339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688" y="762000"/>
            <a:ext cx="8229600" cy="1143000"/>
          </a:xfrm>
        </p:spPr>
        <p:txBody>
          <a:bodyPr/>
          <a:lstStyle/>
          <a:p>
            <a:r>
              <a:rPr lang="en-US" dirty="0" smtClean="0"/>
              <a:t>What is Geodetic Kinematics?</a:t>
            </a:r>
            <a:endParaRPr lang="en-US" dirty="0"/>
          </a:p>
        </p:txBody>
      </p:sp>
      <p:sp>
        <p:nvSpPr>
          <p:cNvPr id="3" name="Content Placeholder 2"/>
          <p:cNvSpPr>
            <a:spLocks noGrp="1"/>
          </p:cNvSpPr>
          <p:nvPr>
            <p:ph idx="1"/>
          </p:nvPr>
        </p:nvSpPr>
        <p:spPr/>
        <p:txBody>
          <a:bodyPr/>
          <a:lstStyle/>
          <a:p>
            <a:r>
              <a:rPr lang="en-US" sz="1800" dirty="0" smtClean="0"/>
              <a:t>According to </a:t>
            </a:r>
            <a:r>
              <a:rPr lang="en-US" sz="1800" dirty="0" err="1" smtClean="0"/>
              <a:t>Wickipedia</a:t>
            </a:r>
            <a:r>
              <a:rPr lang="en-US" sz="1800" baseline="30000" dirty="0" smtClean="0">
                <a:cs typeface="Arial" pitchFamily="34" charset="0"/>
              </a:rPr>
              <a:t>®</a:t>
            </a:r>
            <a:r>
              <a:rPr lang="en-US" sz="1800" dirty="0" smtClean="0"/>
              <a:t>, Geodetic is defined as: </a:t>
            </a:r>
          </a:p>
          <a:p>
            <a:pPr marL="682625" indent="-341313" algn="just">
              <a:buNone/>
            </a:pPr>
            <a:r>
              <a:rPr lang="en-US" sz="1600" b="1" dirty="0" smtClean="0"/>
              <a:t>	</a:t>
            </a:r>
            <a:r>
              <a:rPr lang="en-US" sz="1600" b="1" i="1" dirty="0" smtClean="0"/>
              <a:t>“Geodesy</a:t>
            </a:r>
            <a:r>
              <a:rPr lang="en-US" sz="1600" i="1" dirty="0" smtClean="0"/>
              <a:t> also called </a:t>
            </a:r>
            <a:r>
              <a:rPr lang="en-US" sz="1600" b="1" i="1" dirty="0" smtClean="0"/>
              <a:t>geodetics</a:t>
            </a:r>
            <a:r>
              <a:rPr lang="en-US" sz="1600" i="1" dirty="0" smtClean="0"/>
              <a:t>, a branch of earth sciences, is the scientific discipline that deals with the measurement and representation of the Earth, including its gravitational field, in a three-dimensional time-varying space. Geodesists also study geodynamical phenomena such as crustal motion, tides, and polar motion For this they design global and national control networks, using space and terrestrial techniques while relying on </a:t>
            </a:r>
            <a:r>
              <a:rPr lang="en-US" sz="1600" i="1" dirty="0" err="1" smtClean="0"/>
              <a:t>datums</a:t>
            </a:r>
            <a:r>
              <a:rPr lang="en-US" sz="1600" i="1" dirty="0" smtClean="0"/>
              <a:t> and coordinate systems.”</a:t>
            </a:r>
          </a:p>
          <a:p>
            <a:r>
              <a:rPr lang="en-US" sz="1800" dirty="0" smtClean="0"/>
              <a:t>For the current topic, we will limit our discussion primarily to the geometry and kinematics necessary to define position and velocity of an object relative to an oblate spheroid representation of a planet</a:t>
            </a:r>
          </a:p>
          <a:p>
            <a:pPr lvl="1"/>
            <a:r>
              <a:rPr lang="en-US" sz="1600" dirty="0" smtClean="0"/>
              <a:t>oblate spheroid refers to the three-dimensional shape created by rotating an ellipse about its minor axis</a:t>
            </a:r>
          </a:p>
          <a:p>
            <a:pPr lvl="1"/>
            <a:r>
              <a:rPr lang="en-US" sz="1600" dirty="0" smtClean="0"/>
              <a:t>oblate spheroids can be thought of as spheres that are flattened at their poles (two points on the spheroid which the axis of rotation intersects)</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3</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914400" y="777912"/>
            <a:ext cx="8229600" cy="685800"/>
          </a:xfrm>
        </p:spPr>
        <p:txBody>
          <a:bodyPr/>
          <a:lstStyle/>
          <a:p>
            <a:r>
              <a:rPr lang="en-US" sz="4400" dirty="0" smtClean="0"/>
              <a:t>Mathematical relationships for ellipses</a:t>
            </a:r>
            <a:endParaRPr lang="en-US" dirty="0"/>
          </a:p>
        </p:txBody>
      </p:sp>
      <p:sp>
        <p:nvSpPr>
          <p:cNvPr id="6" name="Content Placeholder 5"/>
          <p:cNvSpPr>
            <a:spLocks noGrp="1"/>
          </p:cNvSpPr>
          <p:nvPr>
            <p:ph sz="half" idx="1"/>
          </p:nvPr>
        </p:nvSpPr>
        <p:spPr>
          <a:xfrm>
            <a:off x="228600" y="2095913"/>
            <a:ext cx="4953000" cy="4457288"/>
          </a:xfrm>
        </p:spPr>
        <p:txBody>
          <a:bodyPr/>
          <a:lstStyle/>
          <a:p>
            <a:r>
              <a:rPr lang="en-US" sz="1600" dirty="0" smtClean="0"/>
              <a:t>Because an oblate spheroid is created by rotating an ellipse about its minor axis, we begin with a review of some preliminary mathematical relationships for ellipses</a:t>
            </a:r>
          </a:p>
          <a:p>
            <a:pPr lvl="1"/>
            <a:r>
              <a:rPr lang="en-US" sz="1500" dirty="0" smtClean="0"/>
              <a:t>Points f and f ‘ are referred to as the </a:t>
            </a:r>
            <a:r>
              <a:rPr lang="en-US" sz="1500" dirty="0" err="1" smtClean="0"/>
              <a:t>focii</a:t>
            </a:r>
            <a:r>
              <a:rPr lang="en-US" sz="1500" dirty="0" smtClean="0"/>
              <a:t> of the ellipse</a:t>
            </a:r>
          </a:p>
          <a:p>
            <a:pPr lvl="2"/>
            <a:r>
              <a:rPr lang="en-US" sz="1600" dirty="0" smtClean="0"/>
              <a:t>f is primary focus</a:t>
            </a:r>
          </a:p>
          <a:p>
            <a:pPr lvl="2"/>
            <a:r>
              <a:rPr lang="en-US" sz="1600" dirty="0" smtClean="0"/>
              <a:t>f ‘ is secondary focus</a:t>
            </a:r>
          </a:p>
          <a:p>
            <a:pPr lvl="1"/>
            <a:r>
              <a:rPr lang="en-US" sz="1500" dirty="0" smtClean="0"/>
              <a:t>For any point, P, on the ellipse, the sum of the lengths from each focus to P is constant:  r + r ‘ = constant</a:t>
            </a:r>
          </a:p>
          <a:p>
            <a:pPr lvl="1"/>
            <a:r>
              <a:rPr lang="en-US" sz="1500" dirty="0" smtClean="0"/>
              <a:t>The equation of the ellipse in rectangular coordinates, x and y, is</a:t>
            </a:r>
          </a:p>
          <a:p>
            <a:pPr lvl="1"/>
            <a:endParaRPr lang="en-US" sz="1500" dirty="0" smtClean="0"/>
          </a:p>
          <a:p>
            <a:endParaRPr lang="en-US" sz="1600" dirty="0" smtClean="0"/>
          </a:p>
          <a:p>
            <a:pPr lvl="1">
              <a:buNone/>
            </a:pPr>
            <a:r>
              <a:rPr lang="en-US" sz="1000" dirty="0" smtClean="0"/>
              <a:t>	</a:t>
            </a:r>
          </a:p>
          <a:p>
            <a:pPr lvl="1">
              <a:buNone/>
            </a:pPr>
            <a:r>
              <a:rPr lang="en-US" sz="1400" dirty="0" smtClean="0"/>
              <a:t>where a and b are the semi-major and semi-minor axis</a:t>
            </a:r>
          </a:p>
          <a:p>
            <a:pPr lvl="1">
              <a:buNone/>
            </a:pPr>
            <a:r>
              <a:rPr lang="en-US" sz="1400" dirty="0" smtClean="0"/>
              <a:t>lengths respectively</a:t>
            </a:r>
          </a:p>
          <a:p>
            <a:endParaRPr lang="en-US" dirty="0"/>
          </a:p>
        </p:txBody>
      </p:sp>
      <p:sp>
        <p:nvSpPr>
          <p:cNvPr id="7" name="Content Placeholder 6"/>
          <p:cNvSpPr>
            <a:spLocks noGrp="1"/>
          </p:cNvSpPr>
          <p:nvPr>
            <p:ph sz="half" idx="2"/>
          </p:nvPr>
        </p:nvSpPr>
        <p:spPr>
          <a:xfrm>
            <a:off x="5029200" y="1951037"/>
            <a:ext cx="3886200" cy="4525963"/>
          </a:xfrm>
        </p:spPr>
        <p:txBody>
          <a:bodyPr/>
          <a:lstStyle/>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endParaRPr lang="en-US" sz="1500" dirty="0" smtClean="0">
              <a:solidFill>
                <a:schemeClr val="tx2"/>
              </a:solidFill>
            </a:endParaRPr>
          </a:p>
          <a:p>
            <a:pPr marL="742950" lvl="1" indent="-285750">
              <a:buClr>
                <a:schemeClr val="accent1"/>
              </a:buClr>
              <a:buSzPct val="75000"/>
              <a:buFont typeface="Wingdings" pitchFamily="2" charset="2"/>
              <a:buChar char="l"/>
            </a:pPr>
            <a:r>
              <a:rPr lang="en-US" sz="1500" dirty="0" smtClean="0"/>
              <a:t>The equation of the ellipse in polar coordinates, r and </a:t>
            </a:r>
            <a:r>
              <a:rPr lang="en-US" sz="1400" dirty="0" smtClean="0">
                <a:latin typeface="Symbol" pitchFamily="18" charset="2"/>
              </a:rPr>
              <a:t>q</a:t>
            </a:r>
            <a:r>
              <a:rPr lang="en-US" sz="1500" dirty="0" smtClean="0"/>
              <a:t>, is </a:t>
            </a:r>
          </a:p>
          <a:p>
            <a:pPr marL="342900" indent="-342900">
              <a:buClr>
                <a:schemeClr val="tx1"/>
              </a:buClr>
              <a:buSzPct val="70000"/>
              <a:buNone/>
            </a:pPr>
            <a:r>
              <a:rPr lang="en-US" sz="1600" dirty="0" smtClean="0"/>
              <a:t>	</a:t>
            </a:r>
          </a:p>
          <a:p>
            <a:pPr marL="342900" indent="-342900">
              <a:buClr>
                <a:schemeClr val="tx1"/>
              </a:buClr>
              <a:buSzPct val="70000"/>
              <a:buNone/>
            </a:pPr>
            <a:r>
              <a:rPr lang="en-US" sz="1600" dirty="0" smtClean="0"/>
              <a:t>		</a:t>
            </a:r>
          </a:p>
          <a:p>
            <a:pPr marL="342900" indent="-342900">
              <a:buClr>
                <a:schemeClr val="tx1"/>
              </a:buClr>
              <a:buSzPct val="70000"/>
              <a:buNone/>
            </a:pPr>
            <a:r>
              <a:rPr lang="en-US" sz="1600" dirty="0" smtClean="0"/>
              <a:t>		</a:t>
            </a:r>
            <a:r>
              <a:rPr lang="en-US" sz="1500" dirty="0" smtClean="0"/>
              <a:t>where K is the </a:t>
            </a:r>
            <a:r>
              <a:rPr lang="en-US" sz="1500" dirty="0" err="1" smtClean="0"/>
              <a:t>semilatus</a:t>
            </a:r>
            <a:r>
              <a:rPr lang="en-US" sz="1500" dirty="0" smtClean="0"/>
              <a:t> rectum, </a:t>
            </a:r>
          </a:p>
          <a:p>
            <a:pPr marL="342900" indent="-342900">
              <a:buClr>
                <a:schemeClr val="tx1"/>
              </a:buClr>
              <a:buSzPct val="70000"/>
              <a:buNone/>
            </a:pPr>
            <a:r>
              <a:rPr lang="en-US" sz="1500" dirty="0" smtClean="0"/>
              <a:t>		and e is the eccentricity of the ellipse</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4</a:t>
            </a:fld>
            <a:endParaRPr lang="en-US" dirty="0"/>
          </a:p>
        </p:txBody>
      </p:sp>
      <p:graphicFrame>
        <p:nvGraphicFramePr>
          <p:cNvPr id="1026" name="Object 26"/>
          <p:cNvGraphicFramePr>
            <a:graphicFrameLocks noChangeAspect="1"/>
          </p:cNvGraphicFramePr>
          <p:nvPr/>
        </p:nvGraphicFramePr>
        <p:xfrm>
          <a:off x="1219200" y="5220112"/>
          <a:ext cx="2647950" cy="670704"/>
        </p:xfrm>
        <a:graphic>
          <a:graphicData uri="http://schemas.openxmlformats.org/presentationml/2006/ole">
            <p:oleObj spid="_x0000_s1026" name="Equation" r:id="rId4" imgW="1828800" imgH="469800" progId="Equation.3">
              <p:embed/>
            </p:oleObj>
          </a:graphicData>
        </a:graphic>
      </p:graphicFrame>
      <p:graphicFrame>
        <p:nvGraphicFramePr>
          <p:cNvPr id="12" name="Object 27"/>
          <p:cNvGraphicFramePr>
            <a:graphicFrameLocks noChangeAspect="1"/>
          </p:cNvGraphicFramePr>
          <p:nvPr/>
        </p:nvGraphicFramePr>
        <p:xfrm>
          <a:off x="6096000" y="5227636"/>
          <a:ext cx="2270125" cy="576262"/>
        </p:xfrm>
        <a:graphic>
          <a:graphicData uri="http://schemas.openxmlformats.org/presentationml/2006/ole">
            <p:oleObj spid="_x0000_s1028" name="Equation" r:id="rId5" imgW="1701720" imgH="431640" progId="Equation.3">
              <p:embed/>
            </p:oleObj>
          </a:graphicData>
        </a:graphic>
      </p:graphicFrame>
      <p:grpSp>
        <p:nvGrpSpPr>
          <p:cNvPr id="13" name="Group 53"/>
          <p:cNvGrpSpPr>
            <a:grpSpLocks/>
          </p:cNvGrpSpPr>
          <p:nvPr/>
        </p:nvGrpSpPr>
        <p:grpSpPr bwMode="auto">
          <a:xfrm>
            <a:off x="5343224" y="1620276"/>
            <a:ext cx="3352800" cy="2957513"/>
            <a:chOff x="3504" y="768"/>
            <a:chExt cx="2112" cy="1863"/>
          </a:xfrm>
        </p:grpSpPr>
        <p:sp>
          <p:nvSpPr>
            <p:cNvPr id="14" name="Oval 5"/>
            <p:cNvSpPr>
              <a:spLocks noChangeArrowheads="1"/>
            </p:cNvSpPr>
            <p:nvPr/>
          </p:nvSpPr>
          <p:spPr bwMode="auto">
            <a:xfrm>
              <a:off x="3880" y="1200"/>
              <a:ext cx="1536" cy="1056"/>
            </a:xfrm>
            <a:prstGeom prst="ellipse">
              <a:avLst/>
            </a:prstGeom>
            <a:noFill/>
            <a:ln w="28575">
              <a:solidFill>
                <a:schemeClr val="tx1"/>
              </a:solidFill>
              <a:round/>
              <a:headEnd/>
              <a:tailEnd/>
            </a:ln>
          </p:spPr>
          <p:txBody>
            <a:bodyPr wrap="none" anchor="ctr"/>
            <a:lstStyle/>
            <a:p>
              <a:endParaRPr lang="en-US"/>
            </a:p>
          </p:txBody>
        </p:sp>
        <p:sp>
          <p:nvSpPr>
            <p:cNvPr id="15" name="Line 6"/>
            <p:cNvSpPr>
              <a:spLocks noChangeShapeType="1"/>
            </p:cNvSpPr>
            <p:nvPr/>
          </p:nvSpPr>
          <p:spPr bwMode="auto">
            <a:xfrm>
              <a:off x="4648" y="816"/>
              <a:ext cx="0" cy="1536"/>
            </a:xfrm>
            <a:prstGeom prst="line">
              <a:avLst/>
            </a:prstGeom>
            <a:noFill/>
            <a:ln w="9525">
              <a:solidFill>
                <a:schemeClr val="tx1"/>
              </a:solidFill>
              <a:round/>
              <a:headEnd/>
              <a:tailEnd/>
            </a:ln>
          </p:spPr>
          <p:txBody>
            <a:bodyPr/>
            <a:lstStyle/>
            <a:p>
              <a:endParaRPr lang="en-US"/>
            </a:p>
          </p:txBody>
        </p:sp>
        <p:sp>
          <p:nvSpPr>
            <p:cNvPr id="16" name="Line 7"/>
            <p:cNvSpPr>
              <a:spLocks noChangeShapeType="1"/>
            </p:cNvSpPr>
            <p:nvPr/>
          </p:nvSpPr>
          <p:spPr bwMode="auto">
            <a:xfrm rot="5400000">
              <a:off x="4648" y="840"/>
              <a:ext cx="0" cy="1776"/>
            </a:xfrm>
            <a:prstGeom prst="line">
              <a:avLst/>
            </a:prstGeom>
            <a:noFill/>
            <a:ln w="9525">
              <a:solidFill>
                <a:schemeClr val="tx1"/>
              </a:solidFill>
              <a:round/>
              <a:headEnd/>
              <a:tailEnd/>
            </a:ln>
          </p:spPr>
          <p:txBody>
            <a:bodyPr/>
            <a:lstStyle/>
            <a:p>
              <a:endParaRPr lang="en-US"/>
            </a:p>
          </p:txBody>
        </p:sp>
        <p:sp>
          <p:nvSpPr>
            <p:cNvPr id="17" name="Line 8"/>
            <p:cNvSpPr>
              <a:spLocks noChangeShapeType="1"/>
            </p:cNvSpPr>
            <p:nvPr/>
          </p:nvSpPr>
          <p:spPr bwMode="auto">
            <a:xfrm flipV="1">
              <a:off x="5044" y="1470"/>
              <a:ext cx="258" cy="258"/>
            </a:xfrm>
            <a:prstGeom prst="line">
              <a:avLst/>
            </a:prstGeom>
            <a:noFill/>
            <a:ln w="12700">
              <a:solidFill>
                <a:schemeClr val="tx1"/>
              </a:solidFill>
              <a:round/>
              <a:headEnd/>
              <a:tailEnd/>
            </a:ln>
          </p:spPr>
          <p:txBody>
            <a:bodyPr/>
            <a:lstStyle/>
            <a:p>
              <a:endParaRPr lang="en-US"/>
            </a:p>
          </p:txBody>
        </p:sp>
        <p:sp>
          <p:nvSpPr>
            <p:cNvPr id="18" name="Text Box 9"/>
            <p:cNvSpPr txBox="1">
              <a:spLocks noChangeArrowheads="1"/>
            </p:cNvSpPr>
            <p:nvPr/>
          </p:nvSpPr>
          <p:spPr bwMode="auto">
            <a:xfrm>
              <a:off x="4896" y="1728"/>
              <a:ext cx="196" cy="231"/>
            </a:xfrm>
            <a:prstGeom prst="rect">
              <a:avLst/>
            </a:prstGeom>
            <a:noFill/>
            <a:ln w="9525">
              <a:noFill/>
              <a:miter lim="800000"/>
              <a:headEnd/>
              <a:tailEnd/>
            </a:ln>
          </p:spPr>
          <p:txBody>
            <a:bodyPr wrap="none">
              <a:spAutoFit/>
            </a:bodyPr>
            <a:lstStyle/>
            <a:p>
              <a:pPr algn="l"/>
              <a:r>
                <a:rPr lang="en-US"/>
                <a:t> f</a:t>
              </a:r>
            </a:p>
          </p:txBody>
        </p:sp>
        <p:sp>
          <p:nvSpPr>
            <p:cNvPr id="19" name="Oval 10"/>
            <p:cNvSpPr>
              <a:spLocks noChangeArrowheads="1"/>
            </p:cNvSpPr>
            <p:nvPr/>
          </p:nvSpPr>
          <p:spPr bwMode="auto">
            <a:xfrm>
              <a:off x="5014" y="1704"/>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20" name="Oval 11"/>
            <p:cNvSpPr>
              <a:spLocks noChangeArrowheads="1"/>
            </p:cNvSpPr>
            <p:nvPr/>
          </p:nvSpPr>
          <p:spPr bwMode="auto">
            <a:xfrm>
              <a:off x="4216" y="1704"/>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21" name="Text Box 12"/>
            <p:cNvSpPr txBox="1">
              <a:spLocks noChangeArrowheads="1"/>
            </p:cNvSpPr>
            <p:nvPr/>
          </p:nvSpPr>
          <p:spPr bwMode="auto">
            <a:xfrm>
              <a:off x="4164" y="1728"/>
              <a:ext cx="263" cy="231"/>
            </a:xfrm>
            <a:prstGeom prst="rect">
              <a:avLst/>
            </a:prstGeom>
            <a:noFill/>
            <a:ln w="9525">
              <a:noFill/>
              <a:miter lim="800000"/>
              <a:headEnd/>
              <a:tailEnd/>
            </a:ln>
          </p:spPr>
          <p:txBody>
            <a:bodyPr wrap="none">
              <a:spAutoFit/>
            </a:bodyPr>
            <a:lstStyle/>
            <a:p>
              <a:pPr algn="l"/>
              <a:r>
                <a:rPr lang="en-US"/>
                <a:t> f </a:t>
              </a:r>
              <a:r>
                <a:rPr lang="en-US">
                  <a:cs typeface="Arial" pitchFamily="34" charset="0"/>
                </a:rPr>
                <a:t>'</a:t>
              </a:r>
            </a:p>
          </p:txBody>
        </p:sp>
        <p:sp>
          <p:nvSpPr>
            <p:cNvPr id="22" name="Line 13"/>
            <p:cNvSpPr>
              <a:spLocks noChangeShapeType="1"/>
            </p:cNvSpPr>
            <p:nvPr/>
          </p:nvSpPr>
          <p:spPr bwMode="auto">
            <a:xfrm rot="143444" flipV="1">
              <a:off x="4261" y="1452"/>
              <a:ext cx="1029" cy="291"/>
            </a:xfrm>
            <a:prstGeom prst="line">
              <a:avLst/>
            </a:prstGeom>
            <a:noFill/>
            <a:ln w="12700">
              <a:solidFill>
                <a:schemeClr val="tx1"/>
              </a:solidFill>
              <a:round/>
              <a:headEnd/>
              <a:tailEnd/>
            </a:ln>
          </p:spPr>
          <p:txBody>
            <a:bodyPr/>
            <a:lstStyle/>
            <a:p>
              <a:endParaRPr lang="en-US"/>
            </a:p>
          </p:txBody>
        </p:sp>
        <p:sp>
          <p:nvSpPr>
            <p:cNvPr id="23" name="Arc 18"/>
            <p:cNvSpPr>
              <a:spLocks/>
            </p:cNvSpPr>
            <p:nvPr/>
          </p:nvSpPr>
          <p:spPr bwMode="auto">
            <a:xfrm rot="452367">
              <a:off x="5164" y="1622"/>
              <a:ext cx="78" cy="9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4" name="Text Box 19"/>
            <p:cNvSpPr txBox="1">
              <a:spLocks noChangeArrowheads="1"/>
            </p:cNvSpPr>
            <p:nvPr/>
          </p:nvSpPr>
          <p:spPr bwMode="auto">
            <a:xfrm>
              <a:off x="5143" y="1524"/>
              <a:ext cx="240" cy="231"/>
            </a:xfrm>
            <a:prstGeom prst="rect">
              <a:avLst/>
            </a:prstGeom>
            <a:noFill/>
            <a:ln w="9525">
              <a:noFill/>
              <a:miter lim="800000"/>
              <a:headEnd/>
              <a:tailEnd/>
            </a:ln>
          </p:spPr>
          <p:txBody>
            <a:bodyPr>
              <a:spAutoFit/>
            </a:bodyPr>
            <a:lstStyle/>
            <a:p>
              <a:pPr algn="l"/>
              <a:r>
                <a:rPr lang="en-US"/>
                <a:t> </a:t>
              </a:r>
              <a:r>
                <a:rPr lang="en-US" sz="1200">
                  <a:latin typeface="Symbol" pitchFamily="18" charset="2"/>
                </a:rPr>
                <a:t>q</a:t>
              </a:r>
            </a:p>
          </p:txBody>
        </p:sp>
        <p:sp>
          <p:nvSpPr>
            <p:cNvPr id="25" name="Text Box 20"/>
            <p:cNvSpPr txBox="1">
              <a:spLocks noChangeArrowheads="1"/>
            </p:cNvSpPr>
            <p:nvPr/>
          </p:nvSpPr>
          <p:spPr bwMode="auto">
            <a:xfrm>
              <a:off x="4993" y="1452"/>
              <a:ext cx="192" cy="231"/>
            </a:xfrm>
            <a:prstGeom prst="rect">
              <a:avLst/>
            </a:prstGeom>
            <a:noFill/>
            <a:ln w="9525">
              <a:noFill/>
              <a:miter lim="800000"/>
              <a:headEnd/>
              <a:tailEnd/>
            </a:ln>
          </p:spPr>
          <p:txBody>
            <a:bodyPr>
              <a:spAutoFit/>
            </a:bodyPr>
            <a:lstStyle/>
            <a:p>
              <a:pPr algn="l"/>
              <a:r>
                <a:rPr lang="en-US"/>
                <a:t> </a:t>
              </a:r>
              <a:r>
                <a:rPr lang="en-US" sz="1200"/>
                <a:t>r</a:t>
              </a:r>
            </a:p>
          </p:txBody>
        </p:sp>
        <p:sp>
          <p:nvSpPr>
            <p:cNvPr id="26" name="Text Box 21"/>
            <p:cNvSpPr txBox="1">
              <a:spLocks noChangeArrowheads="1"/>
            </p:cNvSpPr>
            <p:nvPr/>
          </p:nvSpPr>
          <p:spPr bwMode="auto">
            <a:xfrm>
              <a:off x="4780" y="1368"/>
              <a:ext cx="300" cy="231"/>
            </a:xfrm>
            <a:prstGeom prst="rect">
              <a:avLst/>
            </a:prstGeom>
            <a:noFill/>
            <a:ln w="9525">
              <a:noFill/>
              <a:miter lim="800000"/>
              <a:headEnd/>
              <a:tailEnd/>
            </a:ln>
          </p:spPr>
          <p:txBody>
            <a:bodyPr>
              <a:spAutoFit/>
            </a:bodyPr>
            <a:lstStyle/>
            <a:p>
              <a:pPr algn="l"/>
              <a:r>
                <a:rPr lang="en-US"/>
                <a:t> </a:t>
              </a:r>
              <a:r>
                <a:rPr lang="en-US" sz="1200"/>
                <a:t>r '</a:t>
              </a:r>
            </a:p>
          </p:txBody>
        </p:sp>
        <p:sp>
          <p:nvSpPr>
            <p:cNvPr id="27" name="Text Box 22"/>
            <p:cNvSpPr txBox="1">
              <a:spLocks noChangeArrowheads="1"/>
            </p:cNvSpPr>
            <p:nvPr/>
          </p:nvSpPr>
          <p:spPr bwMode="auto">
            <a:xfrm>
              <a:off x="5250" y="1293"/>
              <a:ext cx="252" cy="231"/>
            </a:xfrm>
            <a:prstGeom prst="rect">
              <a:avLst/>
            </a:prstGeom>
            <a:noFill/>
            <a:ln w="9525">
              <a:noFill/>
              <a:miter lim="800000"/>
              <a:headEnd/>
              <a:tailEnd/>
            </a:ln>
          </p:spPr>
          <p:txBody>
            <a:bodyPr wrap="none">
              <a:spAutoFit/>
            </a:bodyPr>
            <a:lstStyle/>
            <a:p>
              <a:pPr algn="l"/>
              <a:r>
                <a:rPr lang="en-US"/>
                <a:t> P</a:t>
              </a:r>
            </a:p>
          </p:txBody>
        </p:sp>
        <p:sp>
          <p:nvSpPr>
            <p:cNvPr id="28" name="Text Box 23"/>
            <p:cNvSpPr txBox="1">
              <a:spLocks noChangeArrowheads="1"/>
            </p:cNvSpPr>
            <p:nvPr/>
          </p:nvSpPr>
          <p:spPr bwMode="auto">
            <a:xfrm>
              <a:off x="5388" y="1695"/>
              <a:ext cx="228" cy="231"/>
            </a:xfrm>
            <a:prstGeom prst="rect">
              <a:avLst/>
            </a:prstGeom>
            <a:noFill/>
            <a:ln w="9525">
              <a:noFill/>
              <a:miter lim="800000"/>
              <a:headEnd/>
              <a:tailEnd/>
            </a:ln>
          </p:spPr>
          <p:txBody>
            <a:bodyPr wrap="none">
              <a:spAutoFit/>
            </a:bodyPr>
            <a:lstStyle/>
            <a:p>
              <a:pPr algn="l"/>
              <a:r>
                <a:rPr lang="en-US"/>
                <a:t> x</a:t>
              </a:r>
            </a:p>
          </p:txBody>
        </p:sp>
        <p:sp>
          <p:nvSpPr>
            <p:cNvPr id="29" name="Text Box 24"/>
            <p:cNvSpPr txBox="1">
              <a:spLocks noChangeArrowheads="1"/>
            </p:cNvSpPr>
            <p:nvPr/>
          </p:nvSpPr>
          <p:spPr bwMode="auto">
            <a:xfrm>
              <a:off x="4456" y="768"/>
              <a:ext cx="228" cy="231"/>
            </a:xfrm>
            <a:prstGeom prst="rect">
              <a:avLst/>
            </a:prstGeom>
            <a:noFill/>
            <a:ln w="9525">
              <a:noFill/>
              <a:miter lim="800000"/>
              <a:headEnd/>
              <a:tailEnd/>
            </a:ln>
          </p:spPr>
          <p:txBody>
            <a:bodyPr wrap="none">
              <a:spAutoFit/>
            </a:bodyPr>
            <a:lstStyle/>
            <a:p>
              <a:pPr algn="l"/>
              <a:r>
                <a:rPr lang="en-US"/>
                <a:t> y</a:t>
              </a:r>
            </a:p>
          </p:txBody>
        </p:sp>
        <p:sp>
          <p:nvSpPr>
            <p:cNvPr id="30" name="Line 28"/>
            <p:cNvSpPr>
              <a:spLocks noChangeShapeType="1"/>
            </p:cNvSpPr>
            <p:nvPr/>
          </p:nvSpPr>
          <p:spPr bwMode="auto">
            <a:xfrm>
              <a:off x="3888" y="2400"/>
              <a:ext cx="1536" cy="0"/>
            </a:xfrm>
            <a:prstGeom prst="line">
              <a:avLst/>
            </a:prstGeom>
            <a:noFill/>
            <a:ln w="9525">
              <a:solidFill>
                <a:schemeClr val="tx1"/>
              </a:solidFill>
              <a:round/>
              <a:headEnd type="triangle" w="med" len="med"/>
              <a:tailEnd type="triangle" w="med" len="med"/>
            </a:ln>
          </p:spPr>
          <p:txBody>
            <a:bodyPr/>
            <a:lstStyle/>
            <a:p>
              <a:endParaRPr lang="en-US"/>
            </a:p>
          </p:txBody>
        </p:sp>
        <p:sp>
          <p:nvSpPr>
            <p:cNvPr id="31" name="Text Box 46"/>
            <p:cNvSpPr txBox="1">
              <a:spLocks noChangeArrowheads="1"/>
            </p:cNvSpPr>
            <p:nvPr/>
          </p:nvSpPr>
          <p:spPr bwMode="auto">
            <a:xfrm>
              <a:off x="4560" y="2400"/>
              <a:ext cx="316" cy="231"/>
            </a:xfrm>
            <a:prstGeom prst="rect">
              <a:avLst/>
            </a:prstGeom>
            <a:noFill/>
            <a:ln w="9525">
              <a:noFill/>
              <a:miter lim="800000"/>
              <a:headEnd/>
              <a:tailEnd/>
            </a:ln>
          </p:spPr>
          <p:txBody>
            <a:bodyPr wrap="none">
              <a:spAutoFit/>
            </a:bodyPr>
            <a:lstStyle/>
            <a:p>
              <a:pPr algn="l"/>
              <a:r>
                <a:rPr lang="en-US"/>
                <a:t>2 a</a:t>
              </a:r>
            </a:p>
          </p:txBody>
        </p:sp>
        <p:sp>
          <p:nvSpPr>
            <p:cNvPr id="32" name="Line 47"/>
            <p:cNvSpPr>
              <a:spLocks noChangeShapeType="1"/>
            </p:cNvSpPr>
            <p:nvPr/>
          </p:nvSpPr>
          <p:spPr bwMode="auto">
            <a:xfrm>
              <a:off x="3792" y="1200"/>
              <a:ext cx="0" cy="1056"/>
            </a:xfrm>
            <a:prstGeom prst="line">
              <a:avLst/>
            </a:prstGeom>
            <a:noFill/>
            <a:ln w="9525">
              <a:solidFill>
                <a:schemeClr val="tx1"/>
              </a:solidFill>
              <a:round/>
              <a:headEnd type="triangle" w="med" len="med"/>
              <a:tailEnd type="triangle" w="med" len="med"/>
            </a:ln>
          </p:spPr>
          <p:txBody>
            <a:bodyPr/>
            <a:lstStyle/>
            <a:p>
              <a:endParaRPr lang="en-US"/>
            </a:p>
          </p:txBody>
        </p:sp>
        <p:sp>
          <p:nvSpPr>
            <p:cNvPr id="33" name="Text Box 48"/>
            <p:cNvSpPr txBox="1">
              <a:spLocks noChangeArrowheads="1"/>
            </p:cNvSpPr>
            <p:nvPr/>
          </p:nvSpPr>
          <p:spPr bwMode="auto">
            <a:xfrm>
              <a:off x="3504" y="1584"/>
              <a:ext cx="316" cy="231"/>
            </a:xfrm>
            <a:prstGeom prst="rect">
              <a:avLst/>
            </a:prstGeom>
            <a:noFill/>
            <a:ln w="9525">
              <a:noFill/>
              <a:miter lim="800000"/>
              <a:headEnd/>
              <a:tailEnd/>
            </a:ln>
          </p:spPr>
          <p:txBody>
            <a:bodyPr wrap="none">
              <a:spAutoFit/>
            </a:bodyPr>
            <a:lstStyle/>
            <a:p>
              <a:pPr algn="l"/>
              <a:r>
                <a:rPr lang="en-US"/>
                <a:t>2 b</a:t>
              </a:r>
            </a:p>
          </p:txBody>
        </p:sp>
        <p:sp>
          <p:nvSpPr>
            <p:cNvPr id="34" name="Text Box 49"/>
            <p:cNvSpPr txBox="1">
              <a:spLocks noChangeArrowheads="1"/>
            </p:cNvSpPr>
            <p:nvPr/>
          </p:nvSpPr>
          <p:spPr bwMode="auto">
            <a:xfrm>
              <a:off x="4752" y="1920"/>
              <a:ext cx="188" cy="231"/>
            </a:xfrm>
            <a:prstGeom prst="rect">
              <a:avLst/>
            </a:prstGeom>
            <a:noFill/>
            <a:ln w="9525">
              <a:noFill/>
              <a:miter lim="800000"/>
              <a:headEnd/>
              <a:tailEnd/>
            </a:ln>
          </p:spPr>
          <p:txBody>
            <a:bodyPr wrap="none">
              <a:spAutoFit/>
            </a:bodyPr>
            <a:lstStyle/>
            <a:p>
              <a:pPr algn="l"/>
              <a:r>
                <a:rPr lang="en-US"/>
                <a:t>c</a:t>
              </a:r>
            </a:p>
          </p:txBody>
        </p:sp>
        <p:sp>
          <p:nvSpPr>
            <p:cNvPr id="35" name="Line 50"/>
            <p:cNvSpPr>
              <a:spLocks noChangeShapeType="1"/>
            </p:cNvSpPr>
            <p:nvPr/>
          </p:nvSpPr>
          <p:spPr bwMode="auto">
            <a:xfrm>
              <a:off x="4651" y="1963"/>
              <a:ext cx="384" cy="0"/>
            </a:xfrm>
            <a:prstGeom prst="line">
              <a:avLst/>
            </a:prstGeom>
            <a:noFill/>
            <a:ln w="9525">
              <a:solidFill>
                <a:schemeClr val="tx1"/>
              </a:solidFill>
              <a:round/>
              <a:headEnd type="triangle" w="med" len="med"/>
              <a:tailEnd type="triangle" w="med" len="med"/>
            </a:ln>
          </p:spPr>
          <p:txBody>
            <a:bodyPr/>
            <a:lstStyle/>
            <a:p>
              <a:endParaRPr lang="en-US"/>
            </a:p>
          </p:txBody>
        </p:sp>
        <p:sp>
          <p:nvSpPr>
            <p:cNvPr id="36" name="Text Box 51"/>
            <p:cNvSpPr txBox="1">
              <a:spLocks noChangeArrowheads="1"/>
            </p:cNvSpPr>
            <p:nvPr/>
          </p:nvSpPr>
          <p:spPr bwMode="auto">
            <a:xfrm>
              <a:off x="4353" y="1920"/>
              <a:ext cx="188" cy="231"/>
            </a:xfrm>
            <a:prstGeom prst="rect">
              <a:avLst/>
            </a:prstGeom>
            <a:noFill/>
            <a:ln w="9525">
              <a:noFill/>
              <a:miter lim="800000"/>
              <a:headEnd/>
              <a:tailEnd/>
            </a:ln>
          </p:spPr>
          <p:txBody>
            <a:bodyPr wrap="none">
              <a:spAutoFit/>
            </a:bodyPr>
            <a:lstStyle/>
            <a:p>
              <a:pPr algn="l"/>
              <a:r>
                <a:rPr lang="en-US"/>
                <a:t>c</a:t>
              </a:r>
            </a:p>
          </p:txBody>
        </p:sp>
        <p:sp>
          <p:nvSpPr>
            <p:cNvPr id="37" name="Line 52"/>
            <p:cNvSpPr>
              <a:spLocks noChangeShapeType="1"/>
            </p:cNvSpPr>
            <p:nvPr/>
          </p:nvSpPr>
          <p:spPr bwMode="auto">
            <a:xfrm>
              <a:off x="4252" y="1963"/>
              <a:ext cx="384" cy="0"/>
            </a:xfrm>
            <a:prstGeom prst="line">
              <a:avLst/>
            </a:prstGeom>
            <a:noFill/>
            <a:ln w="9525">
              <a:solidFill>
                <a:schemeClr val="tx1"/>
              </a:solidFill>
              <a:round/>
              <a:headEnd type="triangle" w="med" len="med"/>
              <a:tailEnd type="triangle" w="med" len="med"/>
            </a:ln>
          </p:spPr>
          <p:txBody>
            <a:bodyPr/>
            <a:lstStyle/>
            <a:p>
              <a:endParaRPr lang="en-US"/>
            </a:p>
          </p:txBody>
        </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Eccentricity</a:t>
            </a:r>
            <a:endParaRPr lang="en-US" dirty="0"/>
          </a:p>
        </p:txBody>
      </p:sp>
      <p:sp>
        <p:nvSpPr>
          <p:cNvPr id="3" name="Content Placeholder 2"/>
          <p:cNvSpPr>
            <a:spLocks noGrp="1"/>
          </p:cNvSpPr>
          <p:nvPr>
            <p:ph sz="half" idx="1"/>
          </p:nvPr>
        </p:nvSpPr>
        <p:spPr>
          <a:xfrm>
            <a:off x="457200" y="1600201"/>
            <a:ext cx="4724400" cy="4525963"/>
          </a:xfrm>
        </p:spPr>
        <p:txBody>
          <a:bodyPr/>
          <a:lstStyle/>
          <a:p>
            <a:r>
              <a:rPr lang="en-US" sz="1600" dirty="0" smtClean="0"/>
              <a:t>Using the polar form of the equation of the ellipse, we can solve for K, the </a:t>
            </a:r>
            <a:r>
              <a:rPr lang="en-US" sz="1600" dirty="0" err="1" smtClean="0"/>
              <a:t>semilatus</a:t>
            </a:r>
            <a:r>
              <a:rPr lang="en-US" sz="1600" dirty="0" smtClean="0"/>
              <a:t> rectum:</a:t>
            </a:r>
          </a:p>
          <a:p>
            <a:endParaRPr lang="en-US" sz="1600" dirty="0" smtClean="0"/>
          </a:p>
          <a:p>
            <a:endParaRPr lang="en-US" sz="1600" dirty="0" smtClean="0"/>
          </a:p>
          <a:p>
            <a:r>
              <a:rPr lang="en-US" sz="1600" dirty="0" smtClean="0"/>
              <a:t>At the positive end of the semi-major axis (</a:t>
            </a:r>
            <a:r>
              <a:rPr lang="en-US" sz="1600" dirty="0" smtClean="0">
                <a:latin typeface="Symbol" pitchFamily="18" charset="2"/>
              </a:rPr>
              <a:t>q</a:t>
            </a:r>
            <a:r>
              <a:rPr lang="en-US" sz="1600" dirty="0" smtClean="0"/>
              <a:t> = 0):</a:t>
            </a:r>
          </a:p>
          <a:p>
            <a:endParaRPr lang="en-US" sz="1600" dirty="0" smtClean="0"/>
          </a:p>
          <a:p>
            <a:endParaRPr lang="en-US" sz="1600" dirty="0" smtClean="0"/>
          </a:p>
          <a:p>
            <a:endParaRPr lang="en-US" sz="1600" dirty="0" smtClean="0"/>
          </a:p>
          <a:p>
            <a:r>
              <a:rPr lang="en-US" sz="1600" dirty="0" smtClean="0"/>
              <a:t>At the negative end of the semi-major axis (</a:t>
            </a:r>
            <a:r>
              <a:rPr lang="en-US" sz="1600" dirty="0" smtClean="0">
                <a:latin typeface="Symbol" pitchFamily="18" charset="2"/>
              </a:rPr>
              <a:t>q</a:t>
            </a:r>
            <a:r>
              <a:rPr lang="en-US" sz="1600" dirty="0" smtClean="0"/>
              <a:t> = </a:t>
            </a:r>
            <a:r>
              <a:rPr lang="en-US" sz="1600" dirty="0" smtClean="0">
                <a:latin typeface="Symbol" pitchFamily="18" charset="2"/>
              </a:rPr>
              <a:t>p</a:t>
            </a:r>
            <a:r>
              <a:rPr lang="en-US" sz="1600" dirty="0" smtClean="0"/>
              <a:t>):</a:t>
            </a:r>
          </a:p>
          <a:p>
            <a:endParaRPr lang="en-US" sz="1600" dirty="0" smtClean="0"/>
          </a:p>
          <a:p>
            <a:endParaRPr lang="en-US" sz="1600" dirty="0" smtClean="0"/>
          </a:p>
          <a:p>
            <a:r>
              <a:rPr lang="en-US" sz="1600" dirty="0" smtClean="0"/>
              <a:t>Solving these two equations gives K and c</a:t>
            </a:r>
          </a:p>
          <a:p>
            <a:pPr lvl="1">
              <a:buNone/>
            </a:pPr>
            <a:r>
              <a:rPr lang="en-US" sz="1400" dirty="0" smtClean="0"/>
              <a:t>	K = a ( 1 – e</a:t>
            </a:r>
            <a:r>
              <a:rPr lang="en-US" sz="1400" baseline="30000" dirty="0" smtClean="0"/>
              <a:t>2</a:t>
            </a:r>
            <a:r>
              <a:rPr lang="en-US" sz="1400" dirty="0" smtClean="0"/>
              <a:t> )	( Eq. 5 )</a:t>
            </a:r>
          </a:p>
          <a:p>
            <a:pPr lvl="1">
              <a:buNone/>
            </a:pPr>
            <a:r>
              <a:rPr lang="en-US" sz="1400" dirty="0" smtClean="0"/>
              <a:t>	c  = a e		( Eq. 6 )</a:t>
            </a:r>
          </a:p>
          <a:p>
            <a:r>
              <a:rPr lang="en-US" sz="1600" dirty="0" smtClean="0"/>
              <a:t>Or, from the latter relationship, we get the definition of the eccentricity:</a:t>
            </a:r>
          </a:p>
          <a:p>
            <a:pPr lvl="1">
              <a:buNone/>
            </a:pPr>
            <a:r>
              <a:rPr lang="en-US" sz="1400" dirty="0" smtClean="0"/>
              <a:t>	e  =  ( c / a )		( Eq. 7 )</a:t>
            </a:r>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5</a:t>
            </a:fld>
            <a:endParaRPr lang="en-US" dirty="0"/>
          </a:p>
        </p:txBody>
      </p:sp>
      <p:graphicFrame>
        <p:nvGraphicFramePr>
          <p:cNvPr id="2050" name="Object 5"/>
          <p:cNvGraphicFramePr>
            <a:graphicFrameLocks noChangeAspect="1"/>
          </p:cNvGraphicFramePr>
          <p:nvPr/>
        </p:nvGraphicFramePr>
        <p:xfrm>
          <a:off x="2083360" y="2198072"/>
          <a:ext cx="2217738" cy="576263"/>
        </p:xfrm>
        <a:graphic>
          <a:graphicData uri="http://schemas.openxmlformats.org/presentationml/2006/ole">
            <p:oleObj spid="_x0000_s2050" name="Equation" r:id="rId4" imgW="1663560" imgH="431640" progId="Equation.3">
              <p:embed/>
            </p:oleObj>
          </a:graphicData>
        </a:graphic>
      </p:graphicFrame>
      <p:graphicFrame>
        <p:nvGraphicFramePr>
          <p:cNvPr id="2051" name="Object 31"/>
          <p:cNvGraphicFramePr>
            <a:graphicFrameLocks noChangeAspect="1"/>
          </p:cNvGraphicFramePr>
          <p:nvPr/>
        </p:nvGraphicFramePr>
        <p:xfrm>
          <a:off x="847725" y="3220496"/>
          <a:ext cx="3505200" cy="576263"/>
        </p:xfrm>
        <a:graphic>
          <a:graphicData uri="http://schemas.openxmlformats.org/presentationml/2006/ole">
            <p:oleObj spid="_x0000_s2051" name="Equation" r:id="rId5" imgW="2628720" imgH="431640" progId="Equation.3">
              <p:embed/>
            </p:oleObj>
          </a:graphicData>
        </a:graphic>
      </p:graphicFrame>
      <p:graphicFrame>
        <p:nvGraphicFramePr>
          <p:cNvPr id="2052" name="Object 33"/>
          <p:cNvGraphicFramePr>
            <a:graphicFrameLocks noChangeAspect="1"/>
          </p:cNvGraphicFramePr>
          <p:nvPr/>
        </p:nvGraphicFramePr>
        <p:xfrm>
          <a:off x="838200" y="4148137"/>
          <a:ext cx="3541713" cy="576263"/>
        </p:xfrm>
        <a:graphic>
          <a:graphicData uri="http://schemas.openxmlformats.org/presentationml/2006/ole">
            <p:oleObj spid="_x0000_s2052" name="Equation" r:id="rId6" imgW="2654280" imgH="431640" progId="Equation.3">
              <p:embed/>
            </p:oleObj>
          </a:graphicData>
        </a:graphic>
      </p:graphicFrame>
      <p:grpSp>
        <p:nvGrpSpPr>
          <p:cNvPr id="61" name="Group 38"/>
          <p:cNvGrpSpPr>
            <a:grpSpLocks/>
          </p:cNvGrpSpPr>
          <p:nvPr/>
        </p:nvGrpSpPr>
        <p:grpSpPr bwMode="auto">
          <a:xfrm>
            <a:off x="5257800" y="1981200"/>
            <a:ext cx="3352800" cy="2957513"/>
            <a:chOff x="3600" y="768"/>
            <a:chExt cx="2112" cy="1863"/>
          </a:xfrm>
        </p:grpSpPr>
        <p:sp>
          <p:nvSpPr>
            <p:cNvPr id="62" name="Oval 7"/>
            <p:cNvSpPr>
              <a:spLocks noChangeArrowheads="1"/>
            </p:cNvSpPr>
            <p:nvPr/>
          </p:nvSpPr>
          <p:spPr bwMode="auto">
            <a:xfrm>
              <a:off x="3976" y="1200"/>
              <a:ext cx="1536" cy="1056"/>
            </a:xfrm>
            <a:prstGeom prst="ellipse">
              <a:avLst/>
            </a:prstGeom>
            <a:noFill/>
            <a:ln w="28575">
              <a:solidFill>
                <a:schemeClr val="tx1"/>
              </a:solidFill>
              <a:round/>
              <a:headEnd/>
              <a:tailEnd/>
            </a:ln>
          </p:spPr>
          <p:txBody>
            <a:bodyPr wrap="none" anchor="ctr"/>
            <a:lstStyle/>
            <a:p>
              <a:endParaRPr lang="en-US"/>
            </a:p>
          </p:txBody>
        </p:sp>
        <p:sp>
          <p:nvSpPr>
            <p:cNvPr id="63" name="Line 8"/>
            <p:cNvSpPr>
              <a:spLocks noChangeShapeType="1"/>
            </p:cNvSpPr>
            <p:nvPr/>
          </p:nvSpPr>
          <p:spPr bwMode="auto">
            <a:xfrm>
              <a:off x="4744" y="816"/>
              <a:ext cx="0" cy="1536"/>
            </a:xfrm>
            <a:prstGeom prst="line">
              <a:avLst/>
            </a:prstGeom>
            <a:noFill/>
            <a:ln w="9525">
              <a:solidFill>
                <a:schemeClr val="tx1"/>
              </a:solidFill>
              <a:round/>
              <a:headEnd/>
              <a:tailEnd/>
            </a:ln>
          </p:spPr>
          <p:txBody>
            <a:bodyPr/>
            <a:lstStyle/>
            <a:p>
              <a:endParaRPr lang="en-US"/>
            </a:p>
          </p:txBody>
        </p:sp>
        <p:sp>
          <p:nvSpPr>
            <p:cNvPr id="64" name="Line 9"/>
            <p:cNvSpPr>
              <a:spLocks noChangeShapeType="1"/>
            </p:cNvSpPr>
            <p:nvPr/>
          </p:nvSpPr>
          <p:spPr bwMode="auto">
            <a:xfrm rot="5400000">
              <a:off x="4744" y="840"/>
              <a:ext cx="0" cy="1776"/>
            </a:xfrm>
            <a:prstGeom prst="line">
              <a:avLst/>
            </a:prstGeom>
            <a:noFill/>
            <a:ln w="9525">
              <a:solidFill>
                <a:schemeClr val="tx1"/>
              </a:solidFill>
              <a:round/>
              <a:headEnd/>
              <a:tailEnd/>
            </a:ln>
          </p:spPr>
          <p:txBody>
            <a:bodyPr/>
            <a:lstStyle/>
            <a:p>
              <a:endParaRPr lang="en-US"/>
            </a:p>
          </p:txBody>
        </p:sp>
        <p:sp>
          <p:nvSpPr>
            <p:cNvPr id="65" name="Line 10"/>
            <p:cNvSpPr>
              <a:spLocks noChangeShapeType="1"/>
            </p:cNvSpPr>
            <p:nvPr/>
          </p:nvSpPr>
          <p:spPr bwMode="auto">
            <a:xfrm flipV="1">
              <a:off x="5140" y="1470"/>
              <a:ext cx="258" cy="258"/>
            </a:xfrm>
            <a:prstGeom prst="line">
              <a:avLst/>
            </a:prstGeom>
            <a:noFill/>
            <a:ln w="12700">
              <a:solidFill>
                <a:schemeClr val="tx1"/>
              </a:solidFill>
              <a:round/>
              <a:headEnd/>
              <a:tailEnd/>
            </a:ln>
          </p:spPr>
          <p:txBody>
            <a:bodyPr/>
            <a:lstStyle/>
            <a:p>
              <a:endParaRPr lang="en-US"/>
            </a:p>
          </p:txBody>
        </p:sp>
        <p:sp>
          <p:nvSpPr>
            <p:cNvPr id="66" name="Text Box 11"/>
            <p:cNvSpPr txBox="1">
              <a:spLocks noChangeArrowheads="1"/>
            </p:cNvSpPr>
            <p:nvPr/>
          </p:nvSpPr>
          <p:spPr bwMode="auto">
            <a:xfrm>
              <a:off x="4992" y="1728"/>
              <a:ext cx="196" cy="231"/>
            </a:xfrm>
            <a:prstGeom prst="rect">
              <a:avLst/>
            </a:prstGeom>
            <a:noFill/>
            <a:ln w="9525">
              <a:noFill/>
              <a:miter lim="800000"/>
              <a:headEnd/>
              <a:tailEnd/>
            </a:ln>
          </p:spPr>
          <p:txBody>
            <a:bodyPr wrap="none">
              <a:spAutoFit/>
            </a:bodyPr>
            <a:lstStyle/>
            <a:p>
              <a:pPr algn="l"/>
              <a:r>
                <a:rPr lang="en-US"/>
                <a:t> f</a:t>
              </a:r>
            </a:p>
          </p:txBody>
        </p:sp>
        <p:sp>
          <p:nvSpPr>
            <p:cNvPr id="67" name="Oval 12"/>
            <p:cNvSpPr>
              <a:spLocks noChangeArrowheads="1"/>
            </p:cNvSpPr>
            <p:nvPr/>
          </p:nvSpPr>
          <p:spPr bwMode="auto">
            <a:xfrm>
              <a:off x="5110" y="1704"/>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68" name="Oval 13"/>
            <p:cNvSpPr>
              <a:spLocks noChangeArrowheads="1"/>
            </p:cNvSpPr>
            <p:nvPr/>
          </p:nvSpPr>
          <p:spPr bwMode="auto">
            <a:xfrm>
              <a:off x="4312" y="1704"/>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69" name="Text Box 14"/>
            <p:cNvSpPr txBox="1">
              <a:spLocks noChangeArrowheads="1"/>
            </p:cNvSpPr>
            <p:nvPr/>
          </p:nvSpPr>
          <p:spPr bwMode="auto">
            <a:xfrm>
              <a:off x="4260" y="1728"/>
              <a:ext cx="263" cy="231"/>
            </a:xfrm>
            <a:prstGeom prst="rect">
              <a:avLst/>
            </a:prstGeom>
            <a:noFill/>
            <a:ln w="9525">
              <a:noFill/>
              <a:miter lim="800000"/>
              <a:headEnd/>
              <a:tailEnd/>
            </a:ln>
          </p:spPr>
          <p:txBody>
            <a:bodyPr wrap="none">
              <a:spAutoFit/>
            </a:bodyPr>
            <a:lstStyle/>
            <a:p>
              <a:pPr algn="l"/>
              <a:r>
                <a:rPr lang="en-US" dirty="0"/>
                <a:t> f </a:t>
              </a:r>
              <a:r>
                <a:rPr lang="en-US" dirty="0">
                  <a:cs typeface="Arial" pitchFamily="34" charset="0"/>
                </a:rPr>
                <a:t>'</a:t>
              </a:r>
            </a:p>
          </p:txBody>
        </p:sp>
        <p:sp>
          <p:nvSpPr>
            <p:cNvPr id="70" name="Line 15"/>
            <p:cNvSpPr>
              <a:spLocks noChangeShapeType="1"/>
            </p:cNvSpPr>
            <p:nvPr/>
          </p:nvSpPr>
          <p:spPr bwMode="auto">
            <a:xfrm rot="143444" flipV="1">
              <a:off x="4357" y="1452"/>
              <a:ext cx="1029" cy="291"/>
            </a:xfrm>
            <a:prstGeom prst="line">
              <a:avLst/>
            </a:prstGeom>
            <a:noFill/>
            <a:ln w="12700">
              <a:solidFill>
                <a:schemeClr val="tx1"/>
              </a:solidFill>
              <a:round/>
              <a:headEnd/>
              <a:tailEnd/>
            </a:ln>
          </p:spPr>
          <p:txBody>
            <a:bodyPr/>
            <a:lstStyle/>
            <a:p>
              <a:endParaRPr lang="en-US"/>
            </a:p>
          </p:txBody>
        </p:sp>
        <p:sp>
          <p:nvSpPr>
            <p:cNvPr id="71" name="Arc 16"/>
            <p:cNvSpPr>
              <a:spLocks/>
            </p:cNvSpPr>
            <p:nvPr/>
          </p:nvSpPr>
          <p:spPr bwMode="auto">
            <a:xfrm rot="452367">
              <a:off x="5260" y="1622"/>
              <a:ext cx="78" cy="9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72" name="Text Box 17"/>
            <p:cNvSpPr txBox="1">
              <a:spLocks noChangeArrowheads="1"/>
            </p:cNvSpPr>
            <p:nvPr/>
          </p:nvSpPr>
          <p:spPr bwMode="auto">
            <a:xfrm>
              <a:off x="5232" y="1488"/>
              <a:ext cx="240" cy="231"/>
            </a:xfrm>
            <a:prstGeom prst="rect">
              <a:avLst/>
            </a:prstGeom>
            <a:noFill/>
            <a:ln w="9525">
              <a:noFill/>
              <a:miter lim="800000"/>
              <a:headEnd/>
              <a:tailEnd/>
            </a:ln>
          </p:spPr>
          <p:txBody>
            <a:bodyPr>
              <a:spAutoFit/>
            </a:bodyPr>
            <a:lstStyle/>
            <a:p>
              <a:pPr algn="l"/>
              <a:r>
                <a:rPr lang="en-US"/>
                <a:t> </a:t>
              </a:r>
              <a:r>
                <a:rPr lang="en-US" sz="1200">
                  <a:latin typeface="Symbol" pitchFamily="18" charset="2"/>
                </a:rPr>
                <a:t>q</a:t>
              </a:r>
            </a:p>
          </p:txBody>
        </p:sp>
        <p:sp>
          <p:nvSpPr>
            <p:cNvPr id="73" name="Text Box 18"/>
            <p:cNvSpPr txBox="1">
              <a:spLocks noChangeArrowheads="1"/>
            </p:cNvSpPr>
            <p:nvPr/>
          </p:nvSpPr>
          <p:spPr bwMode="auto">
            <a:xfrm>
              <a:off x="5089" y="1452"/>
              <a:ext cx="192" cy="231"/>
            </a:xfrm>
            <a:prstGeom prst="rect">
              <a:avLst/>
            </a:prstGeom>
            <a:noFill/>
            <a:ln w="9525">
              <a:noFill/>
              <a:miter lim="800000"/>
              <a:headEnd/>
              <a:tailEnd/>
            </a:ln>
          </p:spPr>
          <p:txBody>
            <a:bodyPr>
              <a:spAutoFit/>
            </a:bodyPr>
            <a:lstStyle/>
            <a:p>
              <a:pPr algn="l"/>
              <a:r>
                <a:rPr lang="en-US"/>
                <a:t> </a:t>
              </a:r>
              <a:r>
                <a:rPr lang="en-US" sz="1200"/>
                <a:t>r</a:t>
              </a:r>
            </a:p>
          </p:txBody>
        </p:sp>
        <p:sp>
          <p:nvSpPr>
            <p:cNvPr id="74" name="Text Box 19"/>
            <p:cNvSpPr txBox="1">
              <a:spLocks noChangeArrowheads="1"/>
            </p:cNvSpPr>
            <p:nvPr/>
          </p:nvSpPr>
          <p:spPr bwMode="auto">
            <a:xfrm>
              <a:off x="4876" y="1368"/>
              <a:ext cx="300" cy="231"/>
            </a:xfrm>
            <a:prstGeom prst="rect">
              <a:avLst/>
            </a:prstGeom>
            <a:noFill/>
            <a:ln w="9525">
              <a:noFill/>
              <a:miter lim="800000"/>
              <a:headEnd/>
              <a:tailEnd/>
            </a:ln>
          </p:spPr>
          <p:txBody>
            <a:bodyPr>
              <a:spAutoFit/>
            </a:bodyPr>
            <a:lstStyle/>
            <a:p>
              <a:pPr algn="l"/>
              <a:r>
                <a:rPr lang="en-US"/>
                <a:t> </a:t>
              </a:r>
              <a:r>
                <a:rPr lang="en-US" sz="1200"/>
                <a:t>r '</a:t>
              </a:r>
            </a:p>
          </p:txBody>
        </p:sp>
        <p:sp>
          <p:nvSpPr>
            <p:cNvPr id="75" name="Text Box 20"/>
            <p:cNvSpPr txBox="1">
              <a:spLocks noChangeArrowheads="1"/>
            </p:cNvSpPr>
            <p:nvPr/>
          </p:nvSpPr>
          <p:spPr bwMode="auto">
            <a:xfrm>
              <a:off x="5346" y="1293"/>
              <a:ext cx="252" cy="231"/>
            </a:xfrm>
            <a:prstGeom prst="rect">
              <a:avLst/>
            </a:prstGeom>
            <a:noFill/>
            <a:ln w="9525">
              <a:noFill/>
              <a:miter lim="800000"/>
              <a:headEnd/>
              <a:tailEnd/>
            </a:ln>
          </p:spPr>
          <p:txBody>
            <a:bodyPr wrap="none">
              <a:spAutoFit/>
            </a:bodyPr>
            <a:lstStyle/>
            <a:p>
              <a:pPr algn="l"/>
              <a:r>
                <a:rPr lang="en-US"/>
                <a:t> P</a:t>
              </a:r>
            </a:p>
          </p:txBody>
        </p:sp>
        <p:sp>
          <p:nvSpPr>
            <p:cNvPr id="76" name="Text Box 21"/>
            <p:cNvSpPr txBox="1">
              <a:spLocks noChangeArrowheads="1"/>
            </p:cNvSpPr>
            <p:nvPr/>
          </p:nvSpPr>
          <p:spPr bwMode="auto">
            <a:xfrm>
              <a:off x="5484" y="1695"/>
              <a:ext cx="228" cy="231"/>
            </a:xfrm>
            <a:prstGeom prst="rect">
              <a:avLst/>
            </a:prstGeom>
            <a:noFill/>
            <a:ln w="9525">
              <a:noFill/>
              <a:miter lim="800000"/>
              <a:headEnd/>
              <a:tailEnd/>
            </a:ln>
          </p:spPr>
          <p:txBody>
            <a:bodyPr wrap="none">
              <a:spAutoFit/>
            </a:bodyPr>
            <a:lstStyle/>
            <a:p>
              <a:pPr algn="l"/>
              <a:r>
                <a:rPr lang="en-US"/>
                <a:t> x</a:t>
              </a:r>
            </a:p>
          </p:txBody>
        </p:sp>
        <p:sp>
          <p:nvSpPr>
            <p:cNvPr id="77" name="Text Box 22"/>
            <p:cNvSpPr txBox="1">
              <a:spLocks noChangeArrowheads="1"/>
            </p:cNvSpPr>
            <p:nvPr/>
          </p:nvSpPr>
          <p:spPr bwMode="auto">
            <a:xfrm>
              <a:off x="4552" y="768"/>
              <a:ext cx="228" cy="231"/>
            </a:xfrm>
            <a:prstGeom prst="rect">
              <a:avLst/>
            </a:prstGeom>
            <a:noFill/>
            <a:ln w="9525">
              <a:noFill/>
              <a:miter lim="800000"/>
              <a:headEnd/>
              <a:tailEnd/>
            </a:ln>
          </p:spPr>
          <p:txBody>
            <a:bodyPr wrap="none">
              <a:spAutoFit/>
            </a:bodyPr>
            <a:lstStyle/>
            <a:p>
              <a:pPr algn="l"/>
              <a:r>
                <a:rPr lang="en-US"/>
                <a:t> y</a:t>
              </a:r>
            </a:p>
          </p:txBody>
        </p:sp>
        <p:sp>
          <p:nvSpPr>
            <p:cNvPr id="78" name="Line 23"/>
            <p:cNvSpPr>
              <a:spLocks noChangeShapeType="1"/>
            </p:cNvSpPr>
            <p:nvPr/>
          </p:nvSpPr>
          <p:spPr bwMode="auto">
            <a:xfrm>
              <a:off x="3984" y="2400"/>
              <a:ext cx="1536" cy="0"/>
            </a:xfrm>
            <a:prstGeom prst="line">
              <a:avLst/>
            </a:prstGeom>
            <a:noFill/>
            <a:ln w="9525">
              <a:solidFill>
                <a:schemeClr val="tx1"/>
              </a:solidFill>
              <a:round/>
              <a:headEnd type="triangle" w="med" len="med"/>
              <a:tailEnd type="triangle" w="med" len="med"/>
            </a:ln>
          </p:spPr>
          <p:txBody>
            <a:bodyPr/>
            <a:lstStyle/>
            <a:p>
              <a:endParaRPr lang="en-US"/>
            </a:p>
          </p:txBody>
        </p:sp>
        <p:sp>
          <p:nvSpPr>
            <p:cNvPr id="79" name="Text Box 24"/>
            <p:cNvSpPr txBox="1">
              <a:spLocks noChangeArrowheads="1"/>
            </p:cNvSpPr>
            <p:nvPr/>
          </p:nvSpPr>
          <p:spPr bwMode="auto">
            <a:xfrm>
              <a:off x="4656" y="2400"/>
              <a:ext cx="316" cy="231"/>
            </a:xfrm>
            <a:prstGeom prst="rect">
              <a:avLst/>
            </a:prstGeom>
            <a:noFill/>
            <a:ln w="9525">
              <a:noFill/>
              <a:miter lim="800000"/>
              <a:headEnd/>
              <a:tailEnd/>
            </a:ln>
          </p:spPr>
          <p:txBody>
            <a:bodyPr wrap="none">
              <a:spAutoFit/>
            </a:bodyPr>
            <a:lstStyle/>
            <a:p>
              <a:pPr algn="l"/>
              <a:r>
                <a:rPr lang="en-US"/>
                <a:t>2 a</a:t>
              </a:r>
            </a:p>
          </p:txBody>
        </p:sp>
        <p:sp>
          <p:nvSpPr>
            <p:cNvPr id="80" name="Line 25"/>
            <p:cNvSpPr>
              <a:spLocks noChangeShapeType="1"/>
            </p:cNvSpPr>
            <p:nvPr/>
          </p:nvSpPr>
          <p:spPr bwMode="auto">
            <a:xfrm>
              <a:off x="3888" y="1200"/>
              <a:ext cx="0" cy="1056"/>
            </a:xfrm>
            <a:prstGeom prst="line">
              <a:avLst/>
            </a:prstGeom>
            <a:noFill/>
            <a:ln w="9525">
              <a:solidFill>
                <a:schemeClr val="tx1"/>
              </a:solidFill>
              <a:round/>
              <a:headEnd type="triangle" w="med" len="med"/>
              <a:tailEnd type="triangle" w="med" len="med"/>
            </a:ln>
          </p:spPr>
          <p:txBody>
            <a:bodyPr/>
            <a:lstStyle/>
            <a:p>
              <a:endParaRPr lang="en-US"/>
            </a:p>
          </p:txBody>
        </p:sp>
        <p:sp>
          <p:nvSpPr>
            <p:cNvPr id="81" name="Text Box 26"/>
            <p:cNvSpPr txBox="1">
              <a:spLocks noChangeArrowheads="1"/>
            </p:cNvSpPr>
            <p:nvPr/>
          </p:nvSpPr>
          <p:spPr bwMode="auto">
            <a:xfrm>
              <a:off x="3600" y="1584"/>
              <a:ext cx="316" cy="231"/>
            </a:xfrm>
            <a:prstGeom prst="rect">
              <a:avLst/>
            </a:prstGeom>
            <a:noFill/>
            <a:ln w="9525">
              <a:noFill/>
              <a:miter lim="800000"/>
              <a:headEnd/>
              <a:tailEnd/>
            </a:ln>
          </p:spPr>
          <p:txBody>
            <a:bodyPr wrap="none">
              <a:spAutoFit/>
            </a:bodyPr>
            <a:lstStyle/>
            <a:p>
              <a:pPr algn="l"/>
              <a:r>
                <a:rPr lang="en-US"/>
                <a:t>2 b</a:t>
              </a:r>
            </a:p>
          </p:txBody>
        </p:sp>
        <p:sp>
          <p:nvSpPr>
            <p:cNvPr id="82" name="Text Box 27"/>
            <p:cNvSpPr txBox="1">
              <a:spLocks noChangeArrowheads="1"/>
            </p:cNvSpPr>
            <p:nvPr/>
          </p:nvSpPr>
          <p:spPr bwMode="auto">
            <a:xfrm>
              <a:off x="4848" y="1920"/>
              <a:ext cx="188" cy="231"/>
            </a:xfrm>
            <a:prstGeom prst="rect">
              <a:avLst/>
            </a:prstGeom>
            <a:noFill/>
            <a:ln w="9525">
              <a:noFill/>
              <a:miter lim="800000"/>
              <a:headEnd/>
              <a:tailEnd/>
            </a:ln>
          </p:spPr>
          <p:txBody>
            <a:bodyPr wrap="none">
              <a:spAutoFit/>
            </a:bodyPr>
            <a:lstStyle/>
            <a:p>
              <a:pPr algn="l"/>
              <a:r>
                <a:rPr lang="en-US"/>
                <a:t>c</a:t>
              </a:r>
            </a:p>
          </p:txBody>
        </p:sp>
        <p:sp>
          <p:nvSpPr>
            <p:cNvPr id="83" name="Line 28"/>
            <p:cNvSpPr>
              <a:spLocks noChangeShapeType="1"/>
            </p:cNvSpPr>
            <p:nvPr/>
          </p:nvSpPr>
          <p:spPr bwMode="auto">
            <a:xfrm>
              <a:off x="4747" y="1963"/>
              <a:ext cx="384" cy="0"/>
            </a:xfrm>
            <a:prstGeom prst="line">
              <a:avLst/>
            </a:prstGeom>
            <a:noFill/>
            <a:ln w="9525">
              <a:solidFill>
                <a:schemeClr val="tx1"/>
              </a:solidFill>
              <a:round/>
              <a:headEnd type="triangle" w="med" len="med"/>
              <a:tailEnd type="triangle" w="med" len="med"/>
            </a:ln>
          </p:spPr>
          <p:txBody>
            <a:bodyPr/>
            <a:lstStyle/>
            <a:p>
              <a:endParaRPr lang="en-US"/>
            </a:p>
          </p:txBody>
        </p:sp>
        <p:sp>
          <p:nvSpPr>
            <p:cNvPr id="84" name="Text Box 29"/>
            <p:cNvSpPr txBox="1">
              <a:spLocks noChangeArrowheads="1"/>
            </p:cNvSpPr>
            <p:nvPr/>
          </p:nvSpPr>
          <p:spPr bwMode="auto">
            <a:xfrm>
              <a:off x="4449" y="1920"/>
              <a:ext cx="188" cy="231"/>
            </a:xfrm>
            <a:prstGeom prst="rect">
              <a:avLst/>
            </a:prstGeom>
            <a:noFill/>
            <a:ln w="9525">
              <a:noFill/>
              <a:miter lim="800000"/>
              <a:headEnd/>
              <a:tailEnd/>
            </a:ln>
          </p:spPr>
          <p:txBody>
            <a:bodyPr wrap="none">
              <a:spAutoFit/>
            </a:bodyPr>
            <a:lstStyle/>
            <a:p>
              <a:pPr algn="l"/>
              <a:r>
                <a:rPr lang="en-US"/>
                <a:t>c</a:t>
              </a:r>
            </a:p>
          </p:txBody>
        </p:sp>
        <p:sp>
          <p:nvSpPr>
            <p:cNvPr id="85" name="Line 30"/>
            <p:cNvSpPr>
              <a:spLocks noChangeShapeType="1"/>
            </p:cNvSpPr>
            <p:nvPr/>
          </p:nvSpPr>
          <p:spPr bwMode="auto">
            <a:xfrm>
              <a:off x="4348" y="1963"/>
              <a:ext cx="384" cy="0"/>
            </a:xfrm>
            <a:prstGeom prst="line">
              <a:avLst/>
            </a:prstGeom>
            <a:noFill/>
            <a:ln w="9525">
              <a:solidFill>
                <a:schemeClr val="tx1"/>
              </a:solidFill>
              <a:round/>
              <a:headEnd type="triangle" w="med" len="med"/>
              <a:tailEnd type="triangle" w="med" len="med"/>
            </a:ln>
          </p:spPr>
          <p:txBody>
            <a:bodyPr/>
            <a:lstStyle/>
            <a:p>
              <a:endParaRPr lang="en-US"/>
            </a:p>
          </p:txBody>
        </p:sp>
      </p:grpSp>
      <p:sp>
        <p:nvSpPr>
          <p:cNvPr id="86" name="Text Box 36"/>
          <p:cNvSpPr txBox="1">
            <a:spLocks noChangeArrowheads="1"/>
          </p:cNvSpPr>
          <p:nvPr/>
        </p:nvSpPr>
        <p:spPr bwMode="auto">
          <a:xfrm>
            <a:off x="5715000" y="5029200"/>
            <a:ext cx="2838450" cy="1190625"/>
          </a:xfrm>
          <a:prstGeom prst="rect">
            <a:avLst/>
          </a:prstGeom>
          <a:noFill/>
          <a:ln w="9525">
            <a:noFill/>
            <a:miter lim="800000"/>
            <a:headEnd/>
            <a:tailEnd/>
          </a:ln>
        </p:spPr>
        <p:txBody>
          <a:bodyPr wrap="none">
            <a:spAutoFit/>
          </a:bodyPr>
          <a:lstStyle/>
          <a:p>
            <a:pPr algn="l"/>
            <a:r>
              <a:rPr lang="en-US" b="1" dirty="0"/>
              <a:t>Eccentricity is the ratio</a:t>
            </a:r>
          </a:p>
          <a:p>
            <a:pPr algn="l"/>
            <a:r>
              <a:rPr lang="en-US" b="1" dirty="0"/>
              <a:t>of the distance between </a:t>
            </a:r>
          </a:p>
          <a:p>
            <a:pPr algn="l"/>
            <a:r>
              <a:rPr lang="en-US" b="1" dirty="0"/>
              <a:t>the two </a:t>
            </a:r>
            <a:r>
              <a:rPr lang="en-US" b="1" dirty="0" err="1"/>
              <a:t>focii</a:t>
            </a:r>
            <a:r>
              <a:rPr lang="en-US" b="1" dirty="0"/>
              <a:t> and the</a:t>
            </a:r>
          </a:p>
          <a:p>
            <a:pPr algn="l"/>
            <a:r>
              <a:rPr lang="en-US" b="1" dirty="0"/>
              <a:t>major axis length</a:t>
            </a:r>
          </a:p>
        </p:txBody>
      </p:sp>
      <p:cxnSp>
        <p:nvCxnSpPr>
          <p:cNvPr id="88" name="Straight Arrow Connector 87"/>
          <p:cNvCxnSpPr>
            <a:endCxn id="86" idx="1"/>
          </p:cNvCxnSpPr>
          <p:nvPr/>
        </p:nvCxnSpPr>
        <p:spPr>
          <a:xfrm flipV="1">
            <a:off x="3810000" y="5624513"/>
            <a:ext cx="1905000" cy="4714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Relationship between a and b</a:t>
            </a:r>
            <a:endParaRPr lang="en-US" dirty="0"/>
          </a:p>
        </p:txBody>
      </p:sp>
      <p:sp>
        <p:nvSpPr>
          <p:cNvPr id="3" name="Content Placeholder 2"/>
          <p:cNvSpPr>
            <a:spLocks noGrp="1"/>
          </p:cNvSpPr>
          <p:nvPr>
            <p:ph sz="half" idx="1"/>
          </p:nvPr>
        </p:nvSpPr>
        <p:spPr/>
        <p:txBody>
          <a:bodyPr/>
          <a:lstStyle/>
          <a:p>
            <a:r>
              <a:rPr lang="en-US" sz="1600" dirty="0" smtClean="0"/>
              <a:t>Using the value just computed for </a:t>
            </a:r>
            <a:r>
              <a:rPr lang="en-US" sz="1600" dirty="0" err="1" smtClean="0"/>
              <a:t>for</a:t>
            </a:r>
            <a:r>
              <a:rPr lang="en-US" sz="1600" dirty="0" smtClean="0"/>
              <a:t> K, the </a:t>
            </a:r>
            <a:r>
              <a:rPr lang="en-US" sz="1600" dirty="0" err="1" smtClean="0"/>
              <a:t>semilatus</a:t>
            </a:r>
            <a:r>
              <a:rPr lang="en-US" sz="1600" dirty="0" smtClean="0"/>
              <a:t> rectum, the polar form of the equation of the ellipse, can be written as:</a:t>
            </a:r>
          </a:p>
          <a:p>
            <a:endParaRPr lang="en-US" sz="1600" dirty="0" smtClean="0"/>
          </a:p>
          <a:p>
            <a:endParaRPr lang="en-US" sz="2000" dirty="0" smtClean="0"/>
          </a:p>
          <a:p>
            <a:r>
              <a:rPr lang="en-US" sz="1600" dirty="0" smtClean="0"/>
              <a:t>Recall that the sum of the distances from each focus, f and f ‘, is constant for any point on the ellipse</a:t>
            </a:r>
          </a:p>
          <a:p>
            <a:pPr lvl="1">
              <a:buNone/>
            </a:pPr>
            <a:r>
              <a:rPr lang="en-US" sz="1400" dirty="0" smtClean="0"/>
              <a:t>	r + r ‘ = constant	( Eq. 9 )</a:t>
            </a:r>
          </a:p>
          <a:p>
            <a:r>
              <a:rPr lang="en-US" sz="1600" dirty="0" smtClean="0"/>
              <a:t>At the positive end of the semi-major axis:</a:t>
            </a:r>
          </a:p>
          <a:p>
            <a:pPr lvl="1">
              <a:buNone/>
            </a:pPr>
            <a:r>
              <a:rPr lang="en-US" sz="1400" dirty="0" smtClean="0"/>
              <a:t>	r   = a – c = a – </a:t>
            </a:r>
            <a:r>
              <a:rPr lang="en-US" sz="1400" dirty="0" err="1" smtClean="0"/>
              <a:t>ae</a:t>
            </a:r>
            <a:r>
              <a:rPr lang="en-US" sz="1400" dirty="0" smtClean="0"/>
              <a:t> = a ( 1 – e ) </a:t>
            </a:r>
          </a:p>
          <a:p>
            <a:pPr lvl="1">
              <a:buNone/>
            </a:pPr>
            <a:r>
              <a:rPr lang="en-US" sz="1400" dirty="0" smtClean="0"/>
              <a:t>	r ‘ = a + c = a + </a:t>
            </a:r>
            <a:r>
              <a:rPr lang="en-US" sz="1400" dirty="0" err="1" smtClean="0"/>
              <a:t>ae</a:t>
            </a:r>
            <a:r>
              <a:rPr lang="en-US" sz="1400" dirty="0" smtClean="0"/>
              <a:t> = a ( 1 + e )</a:t>
            </a:r>
          </a:p>
          <a:p>
            <a:pPr lvl="1">
              <a:buNone/>
            </a:pPr>
            <a:r>
              <a:rPr lang="en-US" sz="1400" dirty="0" smtClean="0"/>
              <a:t>So, the constant in Eq. 9 is equal to 2a</a:t>
            </a:r>
          </a:p>
          <a:p>
            <a:pPr lvl="1">
              <a:buNone/>
            </a:pPr>
            <a:r>
              <a:rPr lang="en-US" sz="1400" dirty="0" smtClean="0"/>
              <a:t>or, for any point P on the ellipse,</a:t>
            </a:r>
          </a:p>
          <a:p>
            <a:pPr lvl="1">
              <a:buNone/>
            </a:pPr>
            <a:r>
              <a:rPr lang="en-US" sz="1400" dirty="0" smtClean="0"/>
              <a:t>	r + r ‘ = 2 a		( Eq. 10 )</a:t>
            </a:r>
          </a:p>
          <a:p>
            <a:r>
              <a:rPr lang="en-US" sz="1600" dirty="0" smtClean="0"/>
              <a:t>Now, at the positive end of the semi-minor axis (point B). r = r ‘ = a   </a:t>
            </a:r>
            <a:r>
              <a:rPr lang="en-US" sz="1600" dirty="0" smtClean="0">
                <a:sym typeface="Wingdings" pitchFamily="2" charset="2"/>
              </a:rPr>
              <a:t>so that</a:t>
            </a:r>
          </a:p>
          <a:p>
            <a:pPr>
              <a:buNone/>
            </a:pPr>
            <a:r>
              <a:rPr lang="en-US" sz="1600" dirty="0" smtClean="0">
                <a:sym typeface="Wingdings" pitchFamily="2" charset="2"/>
              </a:rPr>
              <a:t>	</a:t>
            </a:r>
            <a:endParaRPr lang="en-US" sz="1600" dirty="0" smtClean="0">
              <a:cs typeface="Arial" pitchFamily="34" charset="0"/>
            </a:endParaRPr>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6</a:t>
            </a:fld>
            <a:endParaRPr lang="en-US" dirty="0"/>
          </a:p>
        </p:txBody>
      </p:sp>
      <p:graphicFrame>
        <p:nvGraphicFramePr>
          <p:cNvPr id="3074" name="Object 4"/>
          <p:cNvGraphicFramePr>
            <a:graphicFrameLocks noChangeAspect="1"/>
          </p:cNvGraphicFramePr>
          <p:nvPr/>
        </p:nvGraphicFramePr>
        <p:xfrm>
          <a:off x="1447800" y="2436812"/>
          <a:ext cx="2116138" cy="611188"/>
        </p:xfrm>
        <a:graphic>
          <a:graphicData uri="http://schemas.openxmlformats.org/presentationml/2006/ole">
            <p:oleObj spid="_x0000_s3074" name="Equation" r:id="rId4" imgW="1587240" imgH="457200" progId="Equation.3">
              <p:embed/>
            </p:oleObj>
          </a:graphicData>
        </a:graphic>
      </p:graphicFrame>
      <p:grpSp>
        <p:nvGrpSpPr>
          <p:cNvPr id="30" name="Group 29"/>
          <p:cNvGrpSpPr/>
          <p:nvPr/>
        </p:nvGrpSpPr>
        <p:grpSpPr>
          <a:xfrm>
            <a:off x="4648200" y="1600201"/>
            <a:ext cx="3810000" cy="3429000"/>
            <a:chOff x="4648200" y="1600201"/>
            <a:chExt cx="3810000" cy="3429000"/>
          </a:xfrm>
        </p:grpSpPr>
        <p:sp>
          <p:nvSpPr>
            <p:cNvPr id="8" name="Oval 6"/>
            <p:cNvSpPr>
              <a:spLocks noChangeArrowheads="1"/>
            </p:cNvSpPr>
            <p:nvPr/>
          </p:nvSpPr>
          <p:spPr bwMode="auto">
            <a:xfrm>
              <a:off x="5353200" y="2395331"/>
              <a:ext cx="2880000" cy="1943652"/>
            </a:xfrm>
            <a:prstGeom prst="ellipse">
              <a:avLst/>
            </a:prstGeom>
            <a:noFill/>
            <a:ln w="28575">
              <a:solidFill>
                <a:schemeClr val="tx1"/>
              </a:solidFill>
              <a:round/>
              <a:headEnd/>
              <a:tailEnd/>
            </a:ln>
          </p:spPr>
          <p:txBody>
            <a:bodyPr wrap="none" anchor="ctr"/>
            <a:lstStyle/>
            <a:p>
              <a:endParaRPr lang="en-US"/>
            </a:p>
          </p:txBody>
        </p:sp>
        <p:sp>
          <p:nvSpPr>
            <p:cNvPr id="9" name="Line 7"/>
            <p:cNvSpPr>
              <a:spLocks noChangeShapeType="1"/>
            </p:cNvSpPr>
            <p:nvPr/>
          </p:nvSpPr>
          <p:spPr bwMode="auto">
            <a:xfrm>
              <a:off x="6793200" y="1688549"/>
              <a:ext cx="0" cy="2827130"/>
            </a:xfrm>
            <a:prstGeom prst="line">
              <a:avLst/>
            </a:prstGeom>
            <a:noFill/>
            <a:ln w="9525">
              <a:solidFill>
                <a:schemeClr val="tx1"/>
              </a:solidFill>
              <a:round/>
              <a:headEnd/>
              <a:tailEnd/>
            </a:ln>
          </p:spPr>
          <p:txBody>
            <a:bodyPr/>
            <a:lstStyle/>
            <a:p>
              <a:endParaRPr lang="en-US"/>
            </a:p>
          </p:txBody>
        </p:sp>
        <p:sp>
          <p:nvSpPr>
            <p:cNvPr id="10" name="Line 8"/>
            <p:cNvSpPr>
              <a:spLocks noChangeShapeType="1"/>
            </p:cNvSpPr>
            <p:nvPr/>
          </p:nvSpPr>
          <p:spPr bwMode="auto">
            <a:xfrm rot="5400000">
              <a:off x="6793200" y="1702157"/>
              <a:ext cx="0" cy="3330000"/>
            </a:xfrm>
            <a:prstGeom prst="line">
              <a:avLst/>
            </a:prstGeom>
            <a:noFill/>
            <a:ln w="9525">
              <a:solidFill>
                <a:schemeClr val="tx1"/>
              </a:solidFill>
              <a:round/>
              <a:headEnd/>
              <a:tailEnd/>
            </a:ln>
          </p:spPr>
          <p:txBody>
            <a:bodyPr/>
            <a:lstStyle/>
            <a:p>
              <a:endParaRPr lang="en-US"/>
            </a:p>
          </p:txBody>
        </p:sp>
        <p:sp>
          <p:nvSpPr>
            <p:cNvPr id="11" name="Text Box 10"/>
            <p:cNvSpPr txBox="1">
              <a:spLocks noChangeArrowheads="1"/>
            </p:cNvSpPr>
            <p:nvPr/>
          </p:nvSpPr>
          <p:spPr bwMode="auto">
            <a:xfrm>
              <a:off x="7398826" y="3376361"/>
              <a:ext cx="367500" cy="425173"/>
            </a:xfrm>
            <a:prstGeom prst="rect">
              <a:avLst/>
            </a:prstGeom>
            <a:noFill/>
            <a:ln w="9525">
              <a:noFill/>
              <a:miter lim="800000"/>
              <a:headEnd/>
              <a:tailEnd/>
            </a:ln>
          </p:spPr>
          <p:txBody>
            <a:bodyPr wrap="none">
              <a:spAutoFit/>
            </a:bodyPr>
            <a:lstStyle/>
            <a:p>
              <a:pPr algn="l"/>
              <a:r>
                <a:rPr lang="en-US"/>
                <a:t> f</a:t>
              </a:r>
            </a:p>
          </p:txBody>
        </p:sp>
        <p:sp>
          <p:nvSpPr>
            <p:cNvPr id="12" name="Oval 11"/>
            <p:cNvSpPr>
              <a:spLocks noChangeArrowheads="1"/>
            </p:cNvSpPr>
            <p:nvPr/>
          </p:nvSpPr>
          <p:spPr bwMode="auto">
            <a:xfrm>
              <a:off x="7479450" y="3322983"/>
              <a:ext cx="90000" cy="883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3" name="Oval 12"/>
            <p:cNvSpPr>
              <a:spLocks noChangeArrowheads="1"/>
            </p:cNvSpPr>
            <p:nvPr/>
          </p:nvSpPr>
          <p:spPr bwMode="auto">
            <a:xfrm>
              <a:off x="5983200" y="3322983"/>
              <a:ext cx="90000" cy="883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4" name="Text Box 13"/>
            <p:cNvSpPr txBox="1">
              <a:spLocks noChangeArrowheads="1"/>
            </p:cNvSpPr>
            <p:nvPr/>
          </p:nvSpPr>
          <p:spPr bwMode="auto">
            <a:xfrm>
              <a:off x="5638200" y="3367157"/>
              <a:ext cx="493126" cy="425174"/>
            </a:xfrm>
            <a:prstGeom prst="rect">
              <a:avLst/>
            </a:prstGeom>
            <a:noFill/>
            <a:ln w="9525">
              <a:noFill/>
              <a:miter lim="800000"/>
              <a:headEnd/>
              <a:tailEnd/>
            </a:ln>
          </p:spPr>
          <p:txBody>
            <a:bodyPr wrap="none">
              <a:spAutoFit/>
            </a:bodyPr>
            <a:lstStyle/>
            <a:p>
              <a:pPr algn="l"/>
              <a:r>
                <a:rPr lang="en-US"/>
                <a:t> f </a:t>
              </a:r>
              <a:r>
                <a:rPr lang="en-US">
                  <a:cs typeface="Arial" pitchFamily="34" charset="0"/>
                </a:rPr>
                <a:t>'</a:t>
              </a:r>
            </a:p>
          </p:txBody>
        </p:sp>
        <p:sp>
          <p:nvSpPr>
            <p:cNvPr id="15" name="Text Box 17"/>
            <p:cNvSpPr txBox="1">
              <a:spLocks noChangeArrowheads="1"/>
            </p:cNvSpPr>
            <p:nvPr/>
          </p:nvSpPr>
          <p:spPr bwMode="auto">
            <a:xfrm>
              <a:off x="6988200" y="2538896"/>
              <a:ext cx="900000" cy="338554"/>
            </a:xfrm>
            <a:prstGeom prst="rect">
              <a:avLst/>
            </a:prstGeom>
            <a:noFill/>
            <a:ln w="9525">
              <a:noFill/>
              <a:miter lim="800000"/>
              <a:headEnd/>
              <a:tailEnd/>
            </a:ln>
          </p:spPr>
          <p:txBody>
            <a:bodyPr>
              <a:spAutoFit/>
            </a:bodyPr>
            <a:lstStyle/>
            <a:p>
              <a:pPr algn="l"/>
              <a:r>
                <a:rPr lang="en-US" sz="1600" dirty="0"/>
                <a:t> r = a</a:t>
              </a:r>
            </a:p>
          </p:txBody>
        </p:sp>
        <p:sp>
          <p:nvSpPr>
            <p:cNvPr id="16" name="Text Box 18"/>
            <p:cNvSpPr txBox="1">
              <a:spLocks noChangeArrowheads="1"/>
            </p:cNvSpPr>
            <p:nvPr/>
          </p:nvSpPr>
          <p:spPr bwMode="auto">
            <a:xfrm>
              <a:off x="5715000" y="2667000"/>
              <a:ext cx="900000" cy="338554"/>
            </a:xfrm>
            <a:prstGeom prst="rect">
              <a:avLst/>
            </a:prstGeom>
            <a:noFill/>
            <a:ln w="9525">
              <a:noFill/>
              <a:miter lim="800000"/>
              <a:headEnd/>
              <a:tailEnd/>
            </a:ln>
          </p:spPr>
          <p:txBody>
            <a:bodyPr>
              <a:spAutoFit/>
            </a:bodyPr>
            <a:lstStyle/>
            <a:p>
              <a:pPr algn="l"/>
              <a:r>
                <a:rPr lang="en-US" sz="1600" dirty="0"/>
                <a:t> r ‘ = a</a:t>
              </a:r>
            </a:p>
          </p:txBody>
        </p:sp>
        <p:sp>
          <p:nvSpPr>
            <p:cNvPr id="17" name="Text Box 19"/>
            <p:cNvSpPr txBox="1">
              <a:spLocks noChangeArrowheads="1"/>
            </p:cNvSpPr>
            <p:nvPr/>
          </p:nvSpPr>
          <p:spPr bwMode="auto">
            <a:xfrm>
              <a:off x="6667576" y="2003288"/>
              <a:ext cx="472500" cy="425173"/>
            </a:xfrm>
            <a:prstGeom prst="rect">
              <a:avLst/>
            </a:prstGeom>
            <a:noFill/>
            <a:ln w="9525">
              <a:noFill/>
              <a:miter lim="800000"/>
              <a:headEnd/>
              <a:tailEnd/>
            </a:ln>
          </p:spPr>
          <p:txBody>
            <a:bodyPr wrap="none">
              <a:spAutoFit/>
            </a:bodyPr>
            <a:lstStyle/>
            <a:p>
              <a:pPr algn="l"/>
              <a:r>
                <a:rPr lang="en-US"/>
                <a:t> B</a:t>
              </a:r>
            </a:p>
          </p:txBody>
        </p:sp>
        <p:sp>
          <p:nvSpPr>
            <p:cNvPr id="18" name="Text Box 21"/>
            <p:cNvSpPr txBox="1">
              <a:spLocks noChangeArrowheads="1"/>
            </p:cNvSpPr>
            <p:nvPr/>
          </p:nvSpPr>
          <p:spPr bwMode="auto">
            <a:xfrm>
              <a:off x="6433200" y="1600201"/>
              <a:ext cx="427500" cy="425174"/>
            </a:xfrm>
            <a:prstGeom prst="rect">
              <a:avLst/>
            </a:prstGeom>
            <a:noFill/>
            <a:ln w="9525">
              <a:noFill/>
              <a:miter lim="800000"/>
              <a:headEnd/>
              <a:tailEnd/>
            </a:ln>
          </p:spPr>
          <p:txBody>
            <a:bodyPr wrap="none">
              <a:spAutoFit/>
            </a:bodyPr>
            <a:lstStyle/>
            <a:p>
              <a:pPr algn="l"/>
              <a:r>
                <a:rPr lang="en-US"/>
                <a:t> y</a:t>
              </a:r>
            </a:p>
          </p:txBody>
        </p:sp>
        <p:sp>
          <p:nvSpPr>
            <p:cNvPr id="19" name="Line 22"/>
            <p:cNvSpPr>
              <a:spLocks noChangeShapeType="1"/>
            </p:cNvSpPr>
            <p:nvPr/>
          </p:nvSpPr>
          <p:spPr bwMode="auto">
            <a:xfrm>
              <a:off x="5368200" y="4604027"/>
              <a:ext cx="2880000" cy="0"/>
            </a:xfrm>
            <a:prstGeom prst="line">
              <a:avLst/>
            </a:prstGeom>
            <a:noFill/>
            <a:ln w="9525">
              <a:solidFill>
                <a:schemeClr val="tx1"/>
              </a:solidFill>
              <a:round/>
              <a:headEnd type="triangle" w="med" len="med"/>
              <a:tailEnd type="triangle" w="med" len="med"/>
            </a:ln>
          </p:spPr>
          <p:txBody>
            <a:bodyPr/>
            <a:lstStyle/>
            <a:p>
              <a:endParaRPr lang="en-US"/>
            </a:p>
          </p:txBody>
        </p:sp>
        <p:sp>
          <p:nvSpPr>
            <p:cNvPr id="20" name="Text Box 23"/>
            <p:cNvSpPr txBox="1">
              <a:spLocks noChangeArrowheads="1"/>
            </p:cNvSpPr>
            <p:nvPr/>
          </p:nvSpPr>
          <p:spPr bwMode="auto">
            <a:xfrm>
              <a:off x="6628200" y="4604027"/>
              <a:ext cx="592500" cy="425174"/>
            </a:xfrm>
            <a:prstGeom prst="rect">
              <a:avLst/>
            </a:prstGeom>
            <a:noFill/>
            <a:ln w="9525">
              <a:noFill/>
              <a:miter lim="800000"/>
              <a:headEnd/>
              <a:tailEnd/>
            </a:ln>
          </p:spPr>
          <p:txBody>
            <a:bodyPr wrap="none">
              <a:spAutoFit/>
            </a:bodyPr>
            <a:lstStyle/>
            <a:p>
              <a:pPr algn="l"/>
              <a:r>
                <a:rPr lang="en-US"/>
                <a:t>2 a</a:t>
              </a:r>
            </a:p>
          </p:txBody>
        </p:sp>
        <p:sp>
          <p:nvSpPr>
            <p:cNvPr id="21" name="Line 24"/>
            <p:cNvSpPr>
              <a:spLocks noChangeShapeType="1"/>
            </p:cNvSpPr>
            <p:nvPr/>
          </p:nvSpPr>
          <p:spPr bwMode="auto">
            <a:xfrm>
              <a:off x="5188200" y="2438399"/>
              <a:ext cx="0" cy="1900583"/>
            </a:xfrm>
            <a:prstGeom prst="line">
              <a:avLst/>
            </a:prstGeom>
            <a:noFill/>
            <a:ln w="9525">
              <a:solidFill>
                <a:schemeClr val="tx1"/>
              </a:solidFill>
              <a:round/>
              <a:headEnd type="triangle" w="med" len="med"/>
              <a:tailEnd type="triangle" w="med" len="med"/>
            </a:ln>
          </p:spPr>
          <p:txBody>
            <a:bodyPr/>
            <a:lstStyle/>
            <a:p>
              <a:endParaRPr lang="en-US"/>
            </a:p>
          </p:txBody>
        </p:sp>
        <p:sp>
          <p:nvSpPr>
            <p:cNvPr id="22" name="Text Box 25"/>
            <p:cNvSpPr txBox="1">
              <a:spLocks noChangeArrowheads="1"/>
            </p:cNvSpPr>
            <p:nvPr/>
          </p:nvSpPr>
          <p:spPr bwMode="auto">
            <a:xfrm>
              <a:off x="4648200" y="3102114"/>
              <a:ext cx="592500" cy="425174"/>
            </a:xfrm>
            <a:prstGeom prst="rect">
              <a:avLst/>
            </a:prstGeom>
            <a:noFill/>
            <a:ln w="9525">
              <a:noFill/>
              <a:miter lim="800000"/>
              <a:headEnd/>
              <a:tailEnd/>
            </a:ln>
          </p:spPr>
          <p:txBody>
            <a:bodyPr wrap="none">
              <a:spAutoFit/>
            </a:bodyPr>
            <a:lstStyle/>
            <a:p>
              <a:pPr algn="l"/>
              <a:r>
                <a:rPr lang="en-US"/>
                <a:t>2 b</a:t>
              </a:r>
            </a:p>
          </p:txBody>
        </p:sp>
        <p:sp>
          <p:nvSpPr>
            <p:cNvPr id="23" name="Text Box 26"/>
            <p:cNvSpPr txBox="1">
              <a:spLocks noChangeArrowheads="1"/>
            </p:cNvSpPr>
            <p:nvPr/>
          </p:nvSpPr>
          <p:spPr bwMode="auto">
            <a:xfrm>
              <a:off x="6898200" y="3278809"/>
              <a:ext cx="418704" cy="338554"/>
            </a:xfrm>
            <a:prstGeom prst="rect">
              <a:avLst/>
            </a:prstGeom>
            <a:noFill/>
            <a:ln w="9525">
              <a:noFill/>
              <a:miter lim="800000"/>
              <a:headEnd/>
              <a:tailEnd/>
            </a:ln>
          </p:spPr>
          <p:txBody>
            <a:bodyPr wrap="none">
              <a:spAutoFit/>
            </a:bodyPr>
            <a:lstStyle/>
            <a:p>
              <a:pPr algn="l"/>
              <a:r>
                <a:rPr lang="en-US" sz="1600" dirty="0"/>
                <a:t>a e</a:t>
              </a:r>
            </a:p>
          </p:txBody>
        </p:sp>
        <p:sp>
          <p:nvSpPr>
            <p:cNvPr id="24" name="Text Box 28"/>
            <p:cNvSpPr txBox="1">
              <a:spLocks noChangeArrowheads="1"/>
            </p:cNvSpPr>
            <p:nvPr/>
          </p:nvSpPr>
          <p:spPr bwMode="auto">
            <a:xfrm>
              <a:off x="6268200" y="3278809"/>
              <a:ext cx="418704" cy="338554"/>
            </a:xfrm>
            <a:prstGeom prst="rect">
              <a:avLst/>
            </a:prstGeom>
            <a:noFill/>
            <a:ln w="9525">
              <a:noFill/>
              <a:miter lim="800000"/>
              <a:headEnd/>
              <a:tailEnd/>
            </a:ln>
          </p:spPr>
          <p:txBody>
            <a:bodyPr wrap="none">
              <a:spAutoFit/>
            </a:bodyPr>
            <a:lstStyle/>
            <a:p>
              <a:pPr algn="l"/>
              <a:r>
                <a:rPr lang="en-US" sz="1600" dirty="0"/>
                <a:t>a e</a:t>
              </a:r>
            </a:p>
          </p:txBody>
        </p:sp>
        <p:sp>
          <p:nvSpPr>
            <p:cNvPr id="25" name="Line 32"/>
            <p:cNvSpPr>
              <a:spLocks noChangeShapeType="1"/>
            </p:cNvSpPr>
            <p:nvPr/>
          </p:nvSpPr>
          <p:spPr bwMode="auto">
            <a:xfrm flipV="1">
              <a:off x="6020700" y="2395331"/>
              <a:ext cx="787500" cy="971826"/>
            </a:xfrm>
            <a:prstGeom prst="line">
              <a:avLst/>
            </a:prstGeom>
            <a:noFill/>
            <a:ln w="9525">
              <a:solidFill>
                <a:schemeClr val="tx1"/>
              </a:solidFill>
              <a:round/>
              <a:headEnd/>
              <a:tailEnd/>
            </a:ln>
          </p:spPr>
          <p:txBody>
            <a:bodyPr/>
            <a:lstStyle/>
            <a:p>
              <a:endParaRPr lang="en-US"/>
            </a:p>
          </p:txBody>
        </p:sp>
        <p:sp>
          <p:nvSpPr>
            <p:cNvPr id="26" name="Line 33"/>
            <p:cNvSpPr>
              <a:spLocks noChangeShapeType="1"/>
            </p:cNvSpPr>
            <p:nvPr/>
          </p:nvSpPr>
          <p:spPr bwMode="auto">
            <a:xfrm flipH="1" flipV="1">
              <a:off x="6802576" y="2406375"/>
              <a:ext cx="720000" cy="971826"/>
            </a:xfrm>
            <a:prstGeom prst="line">
              <a:avLst/>
            </a:prstGeom>
            <a:noFill/>
            <a:ln w="9525">
              <a:solidFill>
                <a:schemeClr val="tx1"/>
              </a:solidFill>
              <a:round/>
              <a:headEnd/>
              <a:tailEnd/>
            </a:ln>
          </p:spPr>
          <p:txBody>
            <a:bodyPr/>
            <a:lstStyle/>
            <a:p>
              <a:endParaRPr lang="en-US"/>
            </a:p>
          </p:txBody>
        </p:sp>
        <p:sp>
          <p:nvSpPr>
            <p:cNvPr id="27" name="Text Box 34"/>
            <p:cNvSpPr txBox="1">
              <a:spLocks noChangeArrowheads="1"/>
            </p:cNvSpPr>
            <p:nvPr/>
          </p:nvSpPr>
          <p:spPr bwMode="auto">
            <a:xfrm>
              <a:off x="6538200" y="2833389"/>
              <a:ext cx="287258" cy="338554"/>
            </a:xfrm>
            <a:prstGeom prst="rect">
              <a:avLst/>
            </a:prstGeom>
            <a:noFill/>
            <a:ln w="9525">
              <a:noFill/>
              <a:miter lim="800000"/>
              <a:headEnd/>
              <a:tailEnd/>
            </a:ln>
          </p:spPr>
          <p:txBody>
            <a:bodyPr wrap="none">
              <a:spAutoFit/>
            </a:bodyPr>
            <a:lstStyle/>
            <a:p>
              <a:pPr algn="l"/>
              <a:r>
                <a:rPr lang="en-US" sz="1600" dirty="0"/>
                <a:t>b</a:t>
              </a:r>
            </a:p>
          </p:txBody>
        </p:sp>
        <p:sp>
          <p:nvSpPr>
            <p:cNvPr id="29" name="Oval 28"/>
            <p:cNvSpPr>
              <a:spLocks noChangeArrowheads="1"/>
            </p:cNvSpPr>
            <p:nvPr/>
          </p:nvSpPr>
          <p:spPr bwMode="auto">
            <a:xfrm>
              <a:off x="6745792" y="2362200"/>
              <a:ext cx="90000" cy="88348"/>
            </a:xfrm>
            <a:prstGeom prst="ellipse">
              <a:avLst/>
            </a:prstGeom>
            <a:solidFill>
              <a:srgbClr val="000000"/>
            </a:solidFill>
            <a:ln w="9525">
              <a:solidFill>
                <a:schemeClr val="tx1"/>
              </a:solidFill>
              <a:round/>
              <a:headEnd/>
              <a:tailEnd/>
            </a:ln>
          </p:spPr>
          <p:txBody>
            <a:bodyPr wrap="none" anchor="ctr"/>
            <a:lstStyle/>
            <a:p>
              <a:endParaRPr lang="en-US"/>
            </a:p>
          </p:txBody>
        </p:sp>
      </p:grpSp>
      <p:graphicFrame>
        <p:nvGraphicFramePr>
          <p:cNvPr id="3075" name="Object 4"/>
          <p:cNvGraphicFramePr>
            <a:graphicFrameLocks noChangeAspect="1"/>
          </p:cNvGraphicFramePr>
          <p:nvPr/>
        </p:nvGraphicFramePr>
        <p:xfrm>
          <a:off x="914400" y="6172200"/>
          <a:ext cx="3182938" cy="356185"/>
        </p:xfrm>
        <a:graphic>
          <a:graphicData uri="http://schemas.openxmlformats.org/presentationml/2006/ole">
            <p:oleObj spid="_x0000_s3075" name="Equation" r:id="rId5" imgW="2501640" imgH="279360" progId="Equation.3">
              <p:embed/>
            </p:oleObj>
          </a:graphicData>
        </a:graphic>
      </p:graphicFrame>
      <p:cxnSp>
        <p:nvCxnSpPr>
          <p:cNvPr id="33" name="Straight Arrow Connector 32"/>
          <p:cNvCxnSpPr/>
          <p:nvPr/>
        </p:nvCxnSpPr>
        <p:spPr>
          <a:xfrm flipV="1">
            <a:off x="4191000" y="5562600"/>
            <a:ext cx="12954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3076" name="Object 4"/>
          <p:cNvGraphicFramePr>
            <a:graphicFrameLocks noChangeAspect="1"/>
          </p:cNvGraphicFramePr>
          <p:nvPr/>
        </p:nvGraphicFramePr>
        <p:xfrm>
          <a:off x="5607050" y="5105400"/>
          <a:ext cx="2114550" cy="565150"/>
        </p:xfrm>
        <a:graphic>
          <a:graphicData uri="http://schemas.openxmlformats.org/presentationml/2006/ole">
            <p:oleObj spid="_x0000_s3076" name="Equation" r:id="rId6" imgW="1473120" imgH="39348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8229600" cy="1143000"/>
          </a:xfrm>
        </p:spPr>
        <p:txBody>
          <a:bodyPr/>
          <a:lstStyle/>
          <a:p>
            <a:r>
              <a:rPr lang="en-US" dirty="0" smtClean="0"/>
              <a:t>Eccentricity and Flattening Ratio</a:t>
            </a:r>
            <a:endParaRPr lang="en-US" dirty="0"/>
          </a:p>
        </p:txBody>
      </p:sp>
      <p:sp>
        <p:nvSpPr>
          <p:cNvPr id="6" name="Content Placeholder 5"/>
          <p:cNvSpPr>
            <a:spLocks noGrp="1"/>
          </p:cNvSpPr>
          <p:nvPr>
            <p:ph idx="1"/>
          </p:nvPr>
        </p:nvSpPr>
        <p:spPr/>
        <p:txBody>
          <a:bodyPr/>
          <a:lstStyle/>
          <a:p>
            <a:r>
              <a:rPr lang="en-US" sz="2000" dirty="0" smtClean="0">
                <a:sym typeface="Wingdings" pitchFamily="2" charset="2"/>
              </a:rPr>
              <a:t>From the last result on the previous page, the semi-minor axis length, b, of the ellipse can be expressed as a function of its semi-major axis length, a, and its eccentricity:</a:t>
            </a:r>
          </a:p>
          <a:p>
            <a:endParaRPr lang="en-US" sz="1600" dirty="0" smtClean="0">
              <a:sym typeface="Wingdings" pitchFamily="2" charset="2"/>
            </a:endParaRPr>
          </a:p>
          <a:p>
            <a:pPr lvl="1">
              <a:buNone/>
            </a:pPr>
            <a:r>
              <a:rPr lang="en-US" sz="1600" dirty="0" smtClean="0">
                <a:sym typeface="Wingdings" pitchFamily="2" charset="2"/>
              </a:rPr>
              <a:t>	</a:t>
            </a:r>
          </a:p>
          <a:p>
            <a:pPr lvl="1">
              <a:buNone/>
            </a:pPr>
            <a:r>
              <a:rPr lang="en-US" sz="2000" dirty="0" smtClean="0">
                <a:cs typeface="Arial" pitchFamily="34" charset="0"/>
                <a:sym typeface="Wingdings" pitchFamily="2" charset="2"/>
              </a:rPr>
              <a:t>or</a:t>
            </a:r>
          </a:p>
          <a:p>
            <a:pPr lvl="1">
              <a:buNone/>
            </a:pPr>
            <a:r>
              <a:rPr lang="en-US" sz="1800" dirty="0" smtClean="0">
                <a:cs typeface="Arial" pitchFamily="34" charset="0"/>
                <a:sym typeface="Wingdings" pitchFamily="2" charset="2"/>
              </a:rPr>
              <a:t>	( 1 – e </a:t>
            </a:r>
            <a:r>
              <a:rPr lang="en-US" sz="1800" baseline="30000" dirty="0" smtClean="0">
                <a:cs typeface="Arial" pitchFamily="34" charset="0"/>
                <a:sym typeface="Wingdings" pitchFamily="2" charset="2"/>
              </a:rPr>
              <a:t>2</a:t>
            </a:r>
            <a:r>
              <a:rPr lang="en-US" sz="1800" dirty="0" smtClean="0">
                <a:cs typeface="Arial" pitchFamily="34" charset="0"/>
                <a:sym typeface="Wingdings" pitchFamily="2" charset="2"/>
              </a:rPr>
              <a:t> ) = ( b / a) </a:t>
            </a:r>
            <a:r>
              <a:rPr lang="en-US" sz="1800" baseline="30000" dirty="0" smtClean="0">
                <a:cs typeface="Arial" pitchFamily="34" charset="0"/>
                <a:sym typeface="Wingdings" pitchFamily="2" charset="2"/>
              </a:rPr>
              <a:t>2</a:t>
            </a:r>
            <a:r>
              <a:rPr lang="en-US" sz="1800" dirty="0" smtClean="0">
                <a:cs typeface="Arial" pitchFamily="34" charset="0"/>
                <a:sym typeface="Wingdings" pitchFamily="2" charset="2"/>
              </a:rPr>
              <a:t> 	( Eq. 13 )</a:t>
            </a:r>
            <a:endParaRPr lang="en-US" sz="2000" dirty="0" smtClean="0">
              <a:cs typeface="Arial" pitchFamily="34" charset="0"/>
              <a:sym typeface="Wingdings" pitchFamily="2" charset="2"/>
            </a:endParaRPr>
          </a:p>
          <a:p>
            <a:r>
              <a:rPr lang="en-US" sz="2000" dirty="0" smtClean="0">
                <a:cs typeface="Arial" pitchFamily="34" charset="0"/>
                <a:sym typeface="Wingdings" pitchFamily="2" charset="2"/>
              </a:rPr>
              <a:t>The flattening ratio of an ellipse, f, is defined as:</a:t>
            </a:r>
          </a:p>
          <a:p>
            <a:pPr>
              <a:buNone/>
            </a:pPr>
            <a:endParaRPr lang="en-US" sz="2000" dirty="0" smtClean="0">
              <a:cs typeface="Arial" pitchFamily="34" charset="0"/>
            </a:endParaRPr>
          </a:p>
          <a:p>
            <a:pPr>
              <a:buNone/>
            </a:pPr>
            <a:endParaRPr lang="en-US" sz="2000" dirty="0" smtClean="0">
              <a:cs typeface="Arial" pitchFamily="34" charset="0"/>
            </a:endParaRPr>
          </a:p>
          <a:p>
            <a:pPr>
              <a:buNone/>
            </a:pPr>
            <a:r>
              <a:rPr lang="en-US" sz="2000" dirty="0" smtClean="0">
                <a:cs typeface="Arial" pitchFamily="34" charset="0"/>
              </a:rPr>
              <a:t>or, in terms of the eccentricity, </a:t>
            </a:r>
            <a:endParaRPr lang="en-US" sz="2000" dirty="0" smtClean="0">
              <a:cs typeface="Arial" pitchFamily="34" charset="0"/>
              <a:sym typeface="Wingdings" pitchFamily="2" charset="2"/>
            </a:endParaRPr>
          </a:p>
          <a:p>
            <a:pPr lvl="1">
              <a:buNone/>
            </a:pPr>
            <a:r>
              <a:rPr lang="en-US" sz="1800" dirty="0" smtClean="0">
                <a:cs typeface="Arial" pitchFamily="34" charset="0"/>
                <a:sym typeface="Wingdings" pitchFamily="2" charset="2"/>
              </a:rPr>
              <a:t>	( 1 – f ) </a:t>
            </a:r>
            <a:r>
              <a:rPr lang="en-US" sz="1800" baseline="30000" dirty="0" smtClean="0">
                <a:cs typeface="Arial" pitchFamily="34" charset="0"/>
                <a:sym typeface="Wingdings" pitchFamily="2" charset="2"/>
              </a:rPr>
              <a:t>2</a:t>
            </a:r>
            <a:r>
              <a:rPr lang="en-US" sz="1800" dirty="0" smtClean="0">
                <a:cs typeface="Arial" pitchFamily="34" charset="0"/>
                <a:sym typeface="Wingdings" pitchFamily="2" charset="2"/>
              </a:rPr>
              <a:t>  = ( 1 – e</a:t>
            </a:r>
            <a:r>
              <a:rPr lang="en-US" sz="1800" baseline="30000" dirty="0" smtClean="0">
                <a:cs typeface="Arial" pitchFamily="34" charset="0"/>
                <a:sym typeface="Wingdings" pitchFamily="2" charset="2"/>
              </a:rPr>
              <a:t>2</a:t>
            </a:r>
            <a:r>
              <a:rPr lang="en-US" sz="1800" dirty="0" smtClean="0">
                <a:cs typeface="Arial" pitchFamily="34" charset="0"/>
                <a:sym typeface="Wingdings" pitchFamily="2" charset="2"/>
              </a:rPr>
              <a:t> )	( Eq. 15 )</a:t>
            </a:r>
            <a:endParaRPr lang="en-US" sz="1800" dirty="0" smtClean="0"/>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7</a:t>
            </a:fld>
            <a:endParaRPr lang="en-US" dirty="0"/>
          </a:p>
        </p:txBody>
      </p:sp>
      <p:graphicFrame>
        <p:nvGraphicFramePr>
          <p:cNvPr id="4098" name="Object 28"/>
          <p:cNvGraphicFramePr>
            <a:graphicFrameLocks noChangeAspect="1"/>
          </p:cNvGraphicFramePr>
          <p:nvPr/>
        </p:nvGraphicFramePr>
        <p:xfrm>
          <a:off x="914400" y="4648200"/>
          <a:ext cx="3035300" cy="625475"/>
        </p:xfrm>
        <a:graphic>
          <a:graphicData uri="http://schemas.openxmlformats.org/presentationml/2006/ole">
            <p:oleObj spid="_x0000_s4098" name="Equation" r:id="rId4" imgW="2095200" imgH="431640" progId="Equation.3">
              <p:embed/>
            </p:oleObj>
          </a:graphicData>
        </a:graphic>
      </p:graphicFrame>
      <p:graphicFrame>
        <p:nvGraphicFramePr>
          <p:cNvPr id="4100" name="Object 4"/>
          <p:cNvGraphicFramePr>
            <a:graphicFrameLocks noChangeAspect="1"/>
          </p:cNvGraphicFramePr>
          <p:nvPr/>
        </p:nvGraphicFramePr>
        <p:xfrm>
          <a:off x="1219200" y="3048000"/>
          <a:ext cx="2114550" cy="565150"/>
        </p:xfrm>
        <a:graphic>
          <a:graphicData uri="http://schemas.openxmlformats.org/presentationml/2006/ole">
            <p:oleObj spid="_x0000_s4100" name="Equation" r:id="rId5" imgW="1473120" imgH="39348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Radius of Curvature of Ellipse</a:t>
            </a:r>
            <a:endParaRPr lang="en-US" dirty="0"/>
          </a:p>
        </p:txBody>
      </p:sp>
      <p:sp>
        <p:nvSpPr>
          <p:cNvPr id="6" name="Content Placeholder 5"/>
          <p:cNvSpPr>
            <a:spLocks noGrp="1"/>
          </p:cNvSpPr>
          <p:nvPr>
            <p:ph sz="half" idx="1"/>
          </p:nvPr>
        </p:nvSpPr>
        <p:spPr>
          <a:xfrm>
            <a:off x="457200" y="1600201"/>
            <a:ext cx="4343400" cy="4525963"/>
          </a:xfrm>
        </p:spPr>
        <p:txBody>
          <a:bodyPr/>
          <a:lstStyle/>
          <a:p>
            <a:r>
              <a:rPr lang="en-US" sz="2000" dirty="0" smtClean="0"/>
              <a:t>The radius of curvature of an ellipse at any point, P, is:</a:t>
            </a:r>
          </a:p>
          <a:p>
            <a:endParaRPr lang="en-US" sz="2000" dirty="0" smtClean="0"/>
          </a:p>
          <a:p>
            <a:endParaRPr lang="en-US" sz="2000" dirty="0" smtClean="0"/>
          </a:p>
          <a:p>
            <a:r>
              <a:rPr lang="en-US" sz="2000" dirty="0" smtClean="0"/>
              <a:t>But, from Eq. (10), r + r ‘ = 2a, so</a:t>
            </a:r>
          </a:p>
          <a:p>
            <a:endParaRPr lang="en-US" sz="2000" dirty="0" smtClean="0"/>
          </a:p>
          <a:p>
            <a:endParaRPr lang="en-US" sz="2000" dirty="0" smtClean="0"/>
          </a:p>
          <a:p>
            <a:r>
              <a:rPr lang="en-US" sz="2000" dirty="0" smtClean="0"/>
              <a:t>Also, at the ends of the semi-major axis, the </a:t>
            </a:r>
            <a:r>
              <a:rPr lang="en-US" sz="2000" dirty="0" err="1" smtClean="0"/>
              <a:t>equitorial</a:t>
            </a:r>
            <a:r>
              <a:rPr lang="en-US" sz="2000" dirty="0" smtClean="0"/>
              <a:t> radius of curvature is</a:t>
            </a:r>
          </a:p>
          <a:p>
            <a:pPr lvl="1">
              <a:buNone/>
            </a:pPr>
            <a:r>
              <a:rPr lang="en-US" sz="1800" dirty="0" smtClean="0"/>
              <a:t>	</a:t>
            </a:r>
            <a:r>
              <a:rPr lang="en-US" sz="1800" dirty="0" smtClean="0">
                <a:latin typeface="Symbol" pitchFamily="18" charset="2"/>
              </a:rPr>
              <a:t>r</a:t>
            </a:r>
            <a:r>
              <a:rPr lang="en-US" sz="1800" dirty="0" smtClean="0"/>
              <a:t> = b </a:t>
            </a:r>
            <a:r>
              <a:rPr lang="en-US" sz="1800" baseline="30000" dirty="0" smtClean="0"/>
              <a:t>2</a:t>
            </a:r>
            <a:r>
              <a:rPr lang="en-US" sz="1800" dirty="0" smtClean="0"/>
              <a:t> / a = a </a:t>
            </a:r>
            <a:r>
              <a:rPr lang="en-US" sz="1800" dirty="0" smtClean="0">
                <a:cs typeface="Arial" pitchFamily="34" charset="0"/>
              </a:rPr>
              <a:t>( 1 – e </a:t>
            </a:r>
            <a:r>
              <a:rPr lang="en-US" sz="1800" baseline="30000" dirty="0" smtClean="0">
                <a:cs typeface="Arial" pitchFamily="34" charset="0"/>
              </a:rPr>
              <a:t>2</a:t>
            </a:r>
            <a:r>
              <a:rPr lang="en-US" sz="1800" dirty="0" smtClean="0">
                <a:cs typeface="Arial" pitchFamily="34" charset="0"/>
              </a:rPr>
              <a:t> )     (Eq. 18)</a:t>
            </a:r>
          </a:p>
          <a:p>
            <a:r>
              <a:rPr lang="en-US" sz="2000" dirty="0" smtClean="0"/>
              <a:t>At the ends of the semi-minor axis, the polar radius of curvature is  </a:t>
            </a:r>
          </a:p>
          <a:p>
            <a:pPr>
              <a:buNone/>
            </a:pPr>
            <a:r>
              <a:rPr lang="en-US" sz="2000" dirty="0" smtClean="0">
                <a:latin typeface="Symbol" pitchFamily="18" charset="2"/>
              </a:rPr>
              <a:t>	    </a:t>
            </a:r>
            <a:r>
              <a:rPr lang="en-US" sz="1800" dirty="0" smtClean="0">
                <a:latin typeface="Symbol" pitchFamily="18" charset="2"/>
              </a:rPr>
              <a:t>r</a:t>
            </a:r>
            <a:r>
              <a:rPr lang="en-US" sz="1800" dirty="0" smtClean="0"/>
              <a:t> = a </a:t>
            </a:r>
            <a:r>
              <a:rPr lang="en-US" sz="1800" baseline="30000" dirty="0" smtClean="0"/>
              <a:t>2</a:t>
            </a:r>
            <a:r>
              <a:rPr lang="en-US" sz="1800" dirty="0" smtClean="0"/>
              <a:t> / b = a / </a:t>
            </a:r>
            <a:r>
              <a:rPr lang="en-US" sz="1800" dirty="0" smtClean="0">
                <a:cs typeface="Arial" pitchFamily="34" charset="0"/>
              </a:rPr>
              <a:t>√ 1 – e </a:t>
            </a:r>
            <a:r>
              <a:rPr lang="en-US" sz="1800" baseline="30000" dirty="0" smtClean="0">
                <a:cs typeface="Arial" pitchFamily="34" charset="0"/>
              </a:rPr>
              <a:t>2</a:t>
            </a:r>
            <a:r>
              <a:rPr lang="en-US" sz="1800" dirty="0" smtClean="0">
                <a:cs typeface="Arial" pitchFamily="34" charset="0"/>
              </a:rPr>
              <a:t>    ( Eq. 19 )</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8</a:t>
            </a:fld>
            <a:endParaRPr lang="en-US" dirty="0"/>
          </a:p>
        </p:txBody>
      </p:sp>
      <p:grpSp>
        <p:nvGrpSpPr>
          <p:cNvPr id="8" name="Group 53"/>
          <p:cNvGrpSpPr>
            <a:grpSpLocks noGrp="1"/>
          </p:cNvGrpSpPr>
          <p:nvPr>
            <p:ph sz="half" idx="2"/>
          </p:nvPr>
        </p:nvGrpSpPr>
        <p:grpSpPr bwMode="auto">
          <a:xfrm>
            <a:off x="4876800" y="1295400"/>
            <a:ext cx="3733800" cy="4800600"/>
            <a:chOff x="3856" y="768"/>
            <a:chExt cx="1856" cy="2102"/>
          </a:xfrm>
        </p:grpSpPr>
        <p:sp>
          <p:nvSpPr>
            <p:cNvPr id="9" name="Text Box 20"/>
            <p:cNvSpPr txBox="1">
              <a:spLocks noChangeArrowheads="1"/>
            </p:cNvSpPr>
            <p:nvPr/>
          </p:nvSpPr>
          <p:spPr bwMode="auto">
            <a:xfrm>
              <a:off x="5484" y="1695"/>
              <a:ext cx="228" cy="231"/>
            </a:xfrm>
            <a:prstGeom prst="rect">
              <a:avLst/>
            </a:prstGeom>
            <a:noFill/>
            <a:ln w="9525">
              <a:noFill/>
              <a:miter lim="800000"/>
              <a:headEnd/>
              <a:tailEnd/>
            </a:ln>
          </p:spPr>
          <p:txBody>
            <a:bodyPr wrap="none">
              <a:spAutoFit/>
            </a:bodyPr>
            <a:lstStyle/>
            <a:p>
              <a:pPr algn="l"/>
              <a:r>
                <a:rPr lang="en-US"/>
                <a:t> x</a:t>
              </a:r>
            </a:p>
          </p:txBody>
        </p:sp>
        <p:sp>
          <p:nvSpPr>
            <p:cNvPr id="10" name="Text Box 46"/>
            <p:cNvSpPr txBox="1">
              <a:spLocks noChangeArrowheads="1"/>
            </p:cNvSpPr>
            <p:nvPr/>
          </p:nvSpPr>
          <p:spPr bwMode="auto">
            <a:xfrm>
              <a:off x="4752" y="2352"/>
              <a:ext cx="941" cy="518"/>
            </a:xfrm>
            <a:prstGeom prst="rect">
              <a:avLst/>
            </a:prstGeom>
            <a:noFill/>
            <a:ln w="9525">
              <a:noFill/>
              <a:miter lim="800000"/>
              <a:headEnd/>
              <a:tailEnd/>
            </a:ln>
          </p:spPr>
          <p:txBody>
            <a:bodyPr wrap="none">
              <a:spAutoFit/>
            </a:bodyPr>
            <a:lstStyle/>
            <a:p>
              <a:pPr algn="l"/>
              <a:r>
                <a:rPr lang="en-US" sz="1200"/>
                <a:t>Equal angles</a:t>
              </a:r>
            </a:p>
            <a:p>
              <a:pPr algn="l"/>
              <a:r>
                <a:rPr lang="en-US" sz="1200"/>
                <a:t>(radius of curvature</a:t>
              </a:r>
            </a:p>
            <a:p>
              <a:pPr algn="l"/>
              <a:r>
                <a:rPr lang="en-US" sz="1200">
                  <a:latin typeface="Symbol" pitchFamily="18" charset="2"/>
                </a:rPr>
                <a:t>r</a:t>
              </a:r>
              <a:r>
                <a:rPr lang="en-US" sz="1200"/>
                <a:t>, bisects angle</a:t>
              </a:r>
            </a:p>
            <a:p>
              <a:pPr algn="l"/>
              <a:r>
                <a:rPr lang="en-US" sz="1200"/>
                <a:t>between r and r ‘ )</a:t>
              </a:r>
            </a:p>
          </p:txBody>
        </p:sp>
        <p:sp>
          <p:nvSpPr>
            <p:cNvPr id="11" name="Oval 6"/>
            <p:cNvSpPr>
              <a:spLocks noChangeArrowheads="1"/>
            </p:cNvSpPr>
            <p:nvPr/>
          </p:nvSpPr>
          <p:spPr bwMode="auto">
            <a:xfrm>
              <a:off x="3976" y="1200"/>
              <a:ext cx="1536" cy="1056"/>
            </a:xfrm>
            <a:prstGeom prst="ellipse">
              <a:avLst/>
            </a:prstGeom>
            <a:noFill/>
            <a:ln w="28575">
              <a:solidFill>
                <a:schemeClr val="tx1"/>
              </a:solidFill>
              <a:round/>
              <a:headEnd/>
              <a:tailEnd/>
            </a:ln>
          </p:spPr>
          <p:txBody>
            <a:bodyPr wrap="none" anchor="ctr"/>
            <a:lstStyle/>
            <a:p>
              <a:endParaRPr lang="en-US"/>
            </a:p>
          </p:txBody>
        </p:sp>
        <p:sp>
          <p:nvSpPr>
            <p:cNvPr id="12" name="Line 7"/>
            <p:cNvSpPr>
              <a:spLocks noChangeShapeType="1"/>
            </p:cNvSpPr>
            <p:nvPr/>
          </p:nvSpPr>
          <p:spPr bwMode="auto">
            <a:xfrm>
              <a:off x="4744" y="816"/>
              <a:ext cx="0" cy="1536"/>
            </a:xfrm>
            <a:prstGeom prst="line">
              <a:avLst/>
            </a:prstGeom>
            <a:noFill/>
            <a:ln w="9525">
              <a:solidFill>
                <a:schemeClr val="tx1"/>
              </a:solidFill>
              <a:round/>
              <a:headEnd/>
              <a:tailEnd/>
            </a:ln>
          </p:spPr>
          <p:txBody>
            <a:bodyPr/>
            <a:lstStyle/>
            <a:p>
              <a:endParaRPr lang="en-US"/>
            </a:p>
          </p:txBody>
        </p:sp>
        <p:sp>
          <p:nvSpPr>
            <p:cNvPr id="13" name="Line 8"/>
            <p:cNvSpPr>
              <a:spLocks noChangeShapeType="1"/>
            </p:cNvSpPr>
            <p:nvPr/>
          </p:nvSpPr>
          <p:spPr bwMode="auto">
            <a:xfrm rot="5400000">
              <a:off x="4744" y="840"/>
              <a:ext cx="0" cy="1776"/>
            </a:xfrm>
            <a:prstGeom prst="line">
              <a:avLst/>
            </a:prstGeom>
            <a:noFill/>
            <a:ln w="9525">
              <a:solidFill>
                <a:schemeClr val="tx1"/>
              </a:solidFill>
              <a:round/>
              <a:headEnd/>
              <a:tailEnd/>
            </a:ln>
          </p:spPr>
          <p:txBody>
            <a:bodyPr/>
            <a:lstStyle/>
            <a:p>
              <a:endParaRPr lang="en-US"/>
            </a:p>
          </p:txBody>
        </p:sp>
        <p:sp>
          <p:nvSpPr>
            <p:cNvPr id="14" name="Text Box 10"/>
            <p:cNvSpPr txBox="1">
              <a:spLocks noChangeArrowheads="1"/>
            </p:cNvSpPr>
            <p:nvPr/>
          </p:nvSpPr>
          <p:spPr bwMode="auto">
            <a:xfrm>
              <a:off x="4992" y="1728"/>
              <a:ext cx="196" cy="231"/>
            </a:xfrm>
            <a:prstGeom prst="rect">
              <a:avLst/>
            </a:prstGeom>
            <a:noFill/>
            <a:ln w="9525">
              <a:noFill/>
              <a:miter lim="800000"/>
              <a:headEnd/>
              <a:tailEnd/>
            </a:ln>
          </p:spPr>
          <p:txBody>
            <a:bodyPr wrap="none">
              <a:spAutoFit/>
            </a:bodyPr>
            <a:lstStyle/>
            <a:p>
              <a:pPr algn="l"/>
              <a:r>
                <a:rPr lang="en-US"/>
                <a:t> f</a:t>
              </a:r>
            </a:p>
          </p:txBody>
        </p:sp>
        <p:sp>
          <p:nvSpPr>
            <p:cNvPr id="15" name="Oval 11"/>
            <p:cNvSpPr>
              <a:spLocks noChangeArrowheads="1"/>
            </p:cNvSpPr>
            <p:nvPr/>
          </p:nvSpPr>
          <p:spPr bwMode="auto">
            <a:xfrm>
              <a:off x="5110" y="1704"/>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6" name="Oval 12"/>
            <p:cNvSpPr>
              <a:spLocks noChangeArrowheads="1"/>
            </p:cNvSpPr>
            <p:nvPr/>
          </p:nvSpPr>
          <p:spPr bwMode="auto">
            <a:xfrm>
              <a:off x="4312" y="1704"/>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7" name="Text Box 17"/>
            <p:cNvSpPr txBox="1">
              <a:spLocks noChangeArrowheads="1"/>
            </p:cNvSpPr>
            <p:nvPr/>
          </p:nvSpPr>
          <p:spPr bwMode="auto">
            <a:xfrm>
              <a:off x="5089" y="1452"/>
              <a:ext cx="192" cy="231"/>
            </a:xfrm>
            <a:prstGeom prst="rect">
              <a:avLst/>
            </a:prstGeom>
            <a:noFill/>
            <a:ln w="9525">
              <a:noFill/>
              <a:miter lim="800000"/>
              <a:headEnd/>
              <a:tailEnd/>
            </a:ln>
          </p:spPr>
          <p:txBody>
            <a:bodyPr>
              <a:spAutoFit/>
            </a:bodyPr>
            <a:lstStyle/>
            <a:p>
              <a:pPr algn="l"/>
              <a:r>
                <a:rPr lang="en-US"/>
                <a:t> </a:t>
              </a:r>
              <a:r>
                <a:rPr lang="en-US" sz="1200"/>
                <a:t>r</a:t>
              </a:r>
            </a:p>
          </p:txBody>
        </p:sp>
        <p:sp>
          <p:nvSpPr>
            <p:cNvPr id="18" name="Text Box 18"/>
            <p:cNvSpPr txBox="1">
              <a:spLocks noChangeArrowheads="1"/>
            </p:cNvSpPr>
            <p:nvPr/>
          </p:nvSpPr>
          <p:spPr bwMode="auto">
            <a:xfrm>
              <a:off x="4320" y="1344"/>
              <a:ext cx="300" cy="231"/>
            </a:xfrm>
            <a:prstGeom prst="rect">
              <a:avLst/>
            </a:prstGeom>
            <a:noFill/>
            <a:ln w="9525">
              <a:noFill/>
              <a:miter lim="800000"/>
              <a:headEnd/>
              <a:tailEnd/>
            </a:ln>
          </p:spPr>
          <p:txBody>
            <a:bodyPr>
              <a:spAutoFit/>
            </a:bodyPr>
            <a:lstStyle/>
            <a:p>
              <a:pPr algn="l"/>
              <a:r>
                <a:rPr lang="en-US"/>
                <a:t> </a:t>
              </a:r>
              <a:r>
                <a:rPr lang="en-US" sz="1200"/>
                <a:t>r '</a:t>
              </a:r>
            </a:p>
          </p:txBody>
        </p:sp>
        <p:sp>
          <p:nvSpPr>
            <p:cNvPr id="19" name="Text Box 19"/>
            <p:cNvSpPr txBox="1">
              <a:spLocks noChangeArrowheads="1"/>
            </p:cNvSpPr>
            <p:nvPr/>
          </p:nvSpPr>
          <p:spPr bwMode="auto">
            <a:xfrm>
              <a:off x="4818" y="1028"/>
              <a:ext cx="252" cy="231"/>
            </a:xfrm>
            <a:prstGeom prst="rect">
              <a:avLst/>
            </a:prstGeom>
            <a:noFill/>
            <a:ln w="9525">
              <a:noFill/>
              <a:miter lim="800000"/>
              <a:headEnd/>
              <a:tailEnd/>
            </a:ln>
          </p:spPr>
          <p:txBody>
            <a:bodyPr wrap="none">
              <a:spAutoFit/>
            </a:bodyPr>
            <a:lstStyle/>
            <a:p>
              <a:pPr algn="l"/>
              <a:r>
                <a:rPr lang="en-US"/>
                <a:t> P</a:t>
              </a:r>
            </a:p>
          </p:txBody>
        </p:sp>
        <p:sp>
          <p:nvSpPr>
            <p:cNvPr id="20" name="Text Box 21"/>
            <p:cNvSpPr txBox="1">
              <a:spLocks noChangeArrowheads="1"/>
            </p:cNvSpPr>
            <p:nvPr/>
          </p:nvSpPr>
          <p:spPr bwMode="auto">
            <a:xfrm>
              <a:off x="4552" y="768"/>
              <a:ext cx="228" cy="231"/>
            </a:xfrm>
            <a:prstGeom prst="rect">
              <a:avLst/>
            </a:prstGeom>
            <a:noFill/>
            <a:ln w="9525">
              <a:noFill/>
              <a:miter lim="800000"/>
              <a:headEnd/>
              <a:tailEnd/>
            </a:ln>
          </p:spPr>
          <p:txBody>
            <a:bodyPr wrap="none">
              <a:spAutoFit/>
            </a:bodyPr>
            <a:lstStyle/>
            <a:p>
              <a:pPr algn="l"/>
              <a:r>
                <a:rPr lang="en-US"/>
                <a:t> y</a:t>
              </a:r>
            </a:p>
          </p:txBody>
        </p:sp>
        <p:sp>
          <p:nvSpPr>
            <p:cNvPr id="21" name="Line 36"/>
            <p:cNvSpPr>
              <a:spLocks noChangeShapeType="1"/>
            </p:cNvSpPr>
            <p:nvPr/>
          </p:nvSpPr>
          <p:spPr bwMode="auto">
            <a:xfrm flipV="1">
              <a:off x="4334" y="1240"/>
              <a:ext cx="672" cy="480"/>
            </a:xfrm>
            <a:prstGeom prst="line">
              <a:avLst/>
            </a:prstGeom>
            <a:noFill/>
            <a:ln w="9525">
              <a:solidFill>
                <a:schemeClr val="tx1"/>
              </a:solidFill>
              <a:round/>
              <a:headEnd/>
              <a:tailEnd/>
            </a:ln>
          </p:spPr>
          <p:txBody>
            <a:bodyPr/>
            <a:lstStyle/>
            <a:p>
              <a:endParaRPr lang="en-US"/>
            </a:p>
          </p:txBody>
        </p:sp>
        <p:sp>
          <p:nvSpPr>
            <p:cNvPr id="22" name="Line 37"/>
            <p:cNvSpPr>
              <a:spLocks noChangeShapeType="1"/>
            </p:cNvSpPr>
            <p:nvPr/>
          </p:nvSpPr>
          <p:spPr bwMode="auto">
            <a:xfrm flipH="1" flipV="1">
              <a:off x="5002" y="1244"/>
              <a:ext cx="144" cy="480"/>
            </a:xfrm>
            <a:prstGeom prst="line">
              <a:avLst/>
            </a:prstGeom>
            <a:noFill/>
            <a:ln w="9525">
              <a:solidFill>
                <a:schemeClr val="tx1"/>
              </a:solidFill>
              <a:round/>
              <a:headEnd/>
              <a:tailEnd/>
            </a:ln>
          </p:spPr>
          <p:txBody>
            <a:bodyPr/>
            <a:lstStyle/>
            <a:p>
              <a:endParaRPr lang="en-US"/>
            </a:p>
          </p:txBody>
        </p:sp>
        <p:sp>
          <p:nvSpPr>
            <p:cNvPr id="23" name="Line 38"/>
            <p:cNvSpPr>
              <a:spLocks noChangeShapeType="1"/>
            </p:cNvSpPr>
            <p:nvPr/>
          </p:nvSpPr>
          <p:spPr bwMode="auto">
            <a:xfrm flipH="1">
              <a:off x="4803" y="1248"/>
              <a:ext cx="189" cy="588"/>
            </a:xfrm>
            <a:prstGeom prst="line">
              <a:avLst/>
            </a:prstGeom>
            <a:noFill/>
            <a:ln w="9525">
              <a:solidFill>
                <a:schemeClr val="tx1"/>
              </a:solidFill>
              <a:round/>
              <a:headEnd/>
              <a:tailEnd/>
            </a:ln>
          </p:spPr>
          <p:txBody>
            <a:bodyPr/>
            <a:lstStyle/>
            <a:p>
              <a:endParaRPr lang="en-US"/>
            </a:p>
          </p:txBody>
        </p:sp>
        <p:sp>
          <p:nvSpPr>
            <p:cNvPr id="24" name="Line 39"/>
            <p:cNvSpPr>
              <a:spLocks noChangeShapeType="1"/>
            </p:cNvSpPr>
            <p:nvPr/>
          </p:nvSpPr>
          <p:spPr bwMode="auto">
            <a:xfrm>
              <a:off x="4754" y="1825"/>
              <a:ext cx="96" cy="0"/>
            </a:xfrm>
            <a:prstGeom prst="line">
              <a:avLst/>
            </a:prstGeom>
            <a:noFill/>
            <a:ln w="9525">
              <a:solidFill>
                <a:schemeClr val="tx1"/>
              </a:solidFill>
              <a:round/>
              <a:headEnd/>
              <a:tailEnd/>
            </a:ln>
          </p:spPr>
          <p:txBody>
            <a:bodyPr/>
            <a:lstStyle/>
            <a:p>
              <a:endParaRPr lang="en-US"/>
            </a:p>
          </p:txBody>
        </p:sp>
        <p:sp>
          <p:nvSpPr>
            <p:cNvPr id="25" name="Line 40"/>
            <p:cNvSpPr>
              <a:spLocks noChangeShapeType="1"/>
            </p:cNvSpPr>
            <p:nvPr/>
          </p:nvSpPr>
          <p:spPr bwMode="auto">
            <a:xfrm rot="16200000">
              <a:off x="4754" y="1825"/>
              <a:ext cx="96" cy="0"/>
            </a:xfrm>
            <a:prstGeom prst="line">
              <a:avLst/>
            </a:prstGeom>
            <a:noFill/>
            <a:ln w="9525">
              <a:solidFill>
                <a:schemeClr val="tx1"/>
              </a:solidFill>
              <a:round/>
              <a:headEnd/>
              <a:tailEnd/>
            </a:ln>
          </p:spPr>
          <p:txBody>
            <a:bodyPr/>
            <a:lstStyle/>
            <a:p>
              <a:endParaRPr lang="en-US"/>
            </a:p>
          </p:txBody>
        </p:sp>
        <p:sp>
          <p:nvSpPr>
            <p:cNvPr id="26" name="Text Box 41"/>
            <p:cNvSpPr txBox="1">
              <a:spLocks noChangeArrowheads="1"/>
            </p:cNvSpPr>
            <p:nvPr/>
          </p:nvSpPr>
          <p:spPr bwMode="auto">
            <a:xfrm>
              <a:off x="4706" y="1461"/>
              <a:ext cx="195" cy="231"/>
            </a:xfrm>
            <a:prstGeom prst="rect">
              <a:avLst/>
            </a:prstGeom>
            <a:noFill/>
            <a:ln w="9525">
              <a:noFill/>
              <a:miter lim="800000"/>
              <a:headEnd/>
              <a:tailEnd/>
            </a:ln>
          </p:spPr>
          <p:txBody>
            <a:bodyPr wrap="none">
              <a:spAutoFit/>
            </a:bodyPr>
            <a:lstStyle/>
            <a:p>
              <a:pPr algn="l"/>
              <a:r>
                <a:rPr lang="en-US">
                  <a:latin typeface="Symbol" pitchFamily="18" charset="2"/>
                </a:rPr>
                <a:t>r</a:t>
              </a:r>
            </a:p>
          </p:txBody>
        </p:sp>
        <p:sp>
          <p:nvSpPr>
            <p:cNvPr id="27" name="Arc 42"/>
            <p:cNvSpPr>
              <a:spLocks/>
            </p:cNvSpPr>
            <p:nvPr/>
          </p:nvSpPr>
          <p:spPr bwMode="auto">
            <a:xfrm rot="7782954">
              <a:off x="4944" y="1404"/>
              <a:ext cx="78" cy="9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8" name="Arc 43"/>
            <p:cNvSpPr>
              <a:spLocks/>
            </p:cNvSpPr>
            <p:nvPr/>
          </p:nvSpPr>
          <p:spPr bwMode="auto">
            <a:xfrm rot="10430069">
              <a:off x="4829" y="1360"/>
              <a:ext cx="78" cy="9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9" name="Line 44"/>
            <p:cNvSpPr>
              <a:spLocks noChangeShapeType="1"/>
            </p:cNvSpPr>
            <p:nvPr/>
          </p:nvSpPr>
          <p:spPr bwMode="auto">
            <a:xfrm flipH="1" flipV="1">
              <a:off x="4848" y="1440"/>
              <a:ext cx="96" cy="960"/>
            </a:xfrm>
            <a:prstGeom prst="line">
              <a:avLst/>
            </a:prstGeom>
            <a:noFill/>
            <a:ln w="9525">
              <a:solidFill>
                <a:schemeClr val="tx1"/>
              </a:solidFill>
              <a:round/>
              <a:headEnd/>
              <a:tailEnd type="triangle" w="med" len="med"/>
            </a:ln>
          </p:spPr>
          <p:txBody>
            <a:bodyPr/>
            <a:lstStyle/>
            <a:p>
              <a:endParaRPr lang="en-US"/>
            </a:p>
          </p:txBody>
        </p:sp>
        <p:sp>
          <p:nvSpPr>
            <p:cNvPr id="30" name="Line 45"/>
            <p:cNvSpPr>
              <a:spLocks noChangeShapeType="1"/>
            </p:cNvSpPr>
            <p:nvPr/>
          </p:nvSpPr>
          <p:spPr bwMode="auto">
            <a:xfrm flipV="1">
              <a:off x="4944" y="1488"/>
              <a:ext cx="48" cy="912"/>
            </a:xfrm>
            <a:prstGeom prst="line">
              <a:avLst/>
            </a:prstGeom>
            <a:noFill/>
            <a:ln w="9525">
              <a:solidFill>
                <a:schemeClr val="tx1"/>
              </a:solidFill>
              <a:round/>
              <a:headEnd/>
              <a:tailEnd type="triangle" w="med" len="med"/>
            </a:ln>
          </p:spPr>
          <p:txBody>
            <a:bodyPr/>
            <a:lstStyle/>
            <a:p>
              <a:endParaRPr lang="en-US"/>
            </a:p>
          </p:txBody>
        </p:sp>
        <p:sp>
          <p:nvSpPr>
            <p:cNvPr id="31" name="Line 47"/>
            <p:cNvSpPr>
              <a:spLocks noChangeShapeType="1"/>
            </p:cNvSpPr>
            <p:nvPr/>
          </p:nvSpPr>
          <p:spPr bwMode="auto">
            <a:xfrm flipV="1">
              <a:off x="5004" y="1068"/>
              <a:ext cx="48" cy="144"/>
            </a:xfrm>
            <a:prstGeom prst="line">
              <a:avLst/>
            </a:prstGeom>
            <a:noFill/>
            <a:ln w="9525">
              <a:solidFill>
                <a:schemeClr val="tx1"/>
              </a:solidFill>
              <a:round/>
              <a:headEnd/>
              <a:tailEnd type="triangle" w="med" len="med"/>
            </a:ln>
          </p:spPr>
          <p:txBody>
            <a:bodyPr/>
            <a:lstStyle/>
            <a:p>
              <a:endParaRPr lang="en-US"/>
            </a:p>
          </p:txBody>
        </p:sp>
        <p:sp>
          <p:nvSpPr>
            <p:cNvPr id="32" name="Text Box 48"/>
            <p:cNvSpPr txBox="1">
              <a:spLocks noChangeArrowheads="1"/>
            </p:cNvSpPr>
            <p:nvPr/>
          </p:nvSpPr>
          <p:spPr bwMode="auto">
            <a:xfrm>
              <a:off x="4944" y="816"/>
              <a:ext cx="710" cy="250"/>
            </a:xfrm>
            <a:prstGeom prst="rect">
              <a:avLst/>
            </a:prstGeom>
            <a:noFill/>
            <a:ln w="9525">
              <a:noFill/>
              <a:miter lim="800000"/>
              <a:headEnd/>
              <a:tailEnd/>
            </a:ln>
          </p:spPr>
          <p:txBody>
            <a:bodyPr wrap="none">
              <a:spAutoFit/>
            </a:bodyPr>
            <a:lstStyle/>
            <a:p>
              <a:pPr algn="l"/>
              <a:r>
                <a:rPr lang="en-US" sz="1000"/>
                <a:t>Normal to ellipse</a:t>
              </a:r>
            </a:p>
            <a:p>
              <a:pPr algn="l"/>
              <a:r>
                <a:rPr lang="en-US" sz="1000"/>
                <a:t>at point P</a:t>
              </a:r>
            </a:p>
          </p:txBody>
        </p:sp>
      </p:grpSp>
      <p:graphicFrame>
        <p:nvGraphicFramePr>
          <p:cNvPr id="5122" name="Object 4"/>
          <p:cNvGraphicFramePr>
            <a:graphicFrameLocks noChangeAspect="1"/>
          </p:cNvGraphicFramePr>
          <p:nvPr/>
        </p:nvGraphicFramePr>
        <p:xfrm>
          <a:off x="1574800" y="2327275"/>
          <a:ext cx="2082800" cy="611187"/>
        </p:xfrm>
        <a:graphic>
          <a:graphicData uri="http://schemas.openxmlformats.org/presentationml/2006/ole">
            <p:oleObj spid="_x0000_s5122" name="Equation" r:id="rId4" imgW="1562040" imgH="457200" progId="Equation.3">
              <p:embed/>
            </p:oleObj>
          </a:graphicData>
        </a:graphic>
      </p:graphicFrame>
      <p:graphicFrame>
        <p:nvGraphicFramePr>
          <p:cNvPr id="5123" name="Object 49"/>
          <p:cNvGraphicFramePr>
            <a:graphicFrameLocks noChangeAspect="1"/>
          </p:cNvGraphicFramePr>
          <p:nvPr/>
        </p:nvGraphicFramePr>
        <p:xfrm>
          <a:off x="1066800" y="3411537"/>
          <a:ext cx="2557463" cy="627063"/>
        </p:xfrm>
        <a:graphic>
          <a:graphicData uri="http://schemas.openxmlformats.org/presentationml/2006/ole">
            <p:oleObj spid="_x0000_s5123" name="Equation" r:id="rId5" imgW="1917360" imgH="469800" progId="Equation.3">
              <p:embed/>
            </p:oleObj>
          </a:graphicData>
        </a:graphic>
      </p:graphicFrame>
      <p:sp>
        <p:nvSpPr>
          <p:cNvPr id="34" name="Oval 12"/>
          <p:cNvSpPr>
            <a:spLocks noChangeArrowheads="1"/>
          </p:cNvSpPr>
          <p:nvPr/>
        </p:nvSpPr>
        <p:spPr bwMode="auto">
          <a:xfrm>
            <a:off x="7129272" y="2321052"/>
            <a:ext cx="96564" cy="109624"/>
          </a:xfrm>
          <a:prstGeom prst="ellipse">
            <a:avLst/>
          </a:prstGeom>
          <a:solidFill>
            <a:srgbClr val="000000"/>
          </a:solidFill>
          <a:ln w="9525">
            <a:solidFill>
              <a:schemeClr val="tx1"/>
            </a:solidFill>
            <a:round/>
            <a:headEnd/>
            <a:tailEnd/>
          </a:ln>
        </p:spPr>
        <p:txBody>
          <a:bodyPr wrap="none" anchor="ctr"/>
          <a:lstStyle/>
          <a:p>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5800" y="762000"/>
            <a:ext cx="8229600" cy="1143000"/>
          </a:xfrm>
        </p:spPr>
        <p:txBody>
          <a:bodyPr/>
          <a:lstStyle/>
          <a:p>
            <a:r>
              <a:rPr lang="en-US" dirty="0" smtClean="0"/>
              <a:t>Position of Objects Relative to Oblate Spheroids</a:t>
            </a:r>
            <a:endParaRPr lang="en-US" dirty="0"/>
          </a:p>
        </p:txBody>
      </p:sp>
      <p:sp>
        <p:nvSpPr>
          <p:cNvPr id="7" name="Content Placeholder 6"/>
          <p:cNvSpPr>
            <a:spLocks noGrp="1"/>
          </p:cNvSpPr>
          <p:nvPr>
            <p:ph idx="1"/>
          </p:nvPr>
        </p:nvSpPr>
        <p:spPr>
          <a:xfrm>
            <a:off x="457200" y="2362200"/>
            <a:ext cx="8229600" cy="4144964"/>
          </a:xfrm>
        </p:spPr>
        <p:txBody>
          <a:bodyPr/>
          <a:lstStyle/>
          <a:p>
            <a:r>
              <a:rPr lang="en-US" sz="1800" dirty="0" smtClean="0"/>
              <a:t>Positions of object relative to the oblate spheroid are commonly defined using either rectangular or spherical coordinates:</a:t>
            </a:r>
          </a:p>
          <a:p>
            <a:pPr lvl="1"/>
            <a:r>
              <a:rPr lang="en-US" sz="1600" dirty="0" smtClean="0"/>
              <a:t>rectangular coordinates (X, Y, Z) relative to a coordinate frame with its origin at the centroid of the oblate spheroid, which may be fixed to the oblate spheroid (and rotates with it), or which may be fixed relative to inertial space</a:t>
            </a:r>
          </a:p>
          <a:p>
            <a:pPr lvl="1"/>
            <a:r>
              <a:rPr lang="en-US" sz="1600" dirty="0" smtClean="0"/>
              <a:t>spherical coordinates (latitude, </a:t>
            </a:r>
            <a:r>
              <a:rPr lang="en-US" sz="1600" dirty="0" smtClean="0">
                <a:latin typeface="Symbol" pitchFamily="18" charset="2"/>
              </a:rPr>
              <a:t>f</a:t>
            </a:r>
            <a:r>
              <a:rPr lang="en-US" sz="1600" dirty="0" smtClean="0"/>
              <a:t>, longitude, </a:t>
            </a:r>
            <a:r>
              <a:rPr lang="en-US" sz="1600" dirty="0" smtClean="0">
                <a:latin typeface="Symbol" pitchFamily="18" charset="2"/>
              </a:rPr>
              <a:t>l</a:t>
            </a:r>
            <a:r>
              <a:rPr lang="en-US" sz="1600" dirty="0" smtClean="0"/>
              <a:t>, altitude, h) relative to a prime meridian plane and equatorial plane fixed to the oblate spheroid</a:t>
            </a:r>
          </a:p>
          <a:p>
            <a:pPr lvl="2">
              <a:buClr>
                <a:schemeClr val="tx1"/>
              </a:buClr>
            </a:pPr>
            <a:r>
              <a:rPr lang="en-US" sz="1400" dirty="0" smtClean="0"/>
              <a:t>latitude can be specified as geodetic latitude, or geocentric latitude</a:t>
            </a:r>
          </a:p>
          <a:p>
            <a:pPr lvl="2">
              <a:buClr>
                <a:schemeClr val="tx1"/>
              </a:buClr>
            </a:pPr>
            <a:r>
              <a:rPr lang="en-US" sz="1400" dirty="0" smtClean="0"/>
              <a:t>longitude can be specified as geodetic longitude or inertial longitude</a:t>
            </a:r>
          </a:p>
          <a:p>
            <a:pPr lvl="2">
              <a:buClr>
                <a:schemeClr val="tx1"/>
              </a:buClr>
            </a:pPr>
            <a:r>
              <a:rPr lang="en-US" sz="1400" dirty="0" smtClean="0"/>
              <a:t>geodetic altitude is the distance of the object above the surface of the oblate spheroid along a direction normal to the surface of the oblate spheroid directly below the object</a:t>
            </a:r>
          </a:p>
          <a:p>
            <a:pPr lvl="1"/>
            <a:r>
              <a:rPr lang="en-US" sz="1600" dirty="0" smtClean="0"/>
              <a:t>actual planet shape is more complex than an oblate spheroid (irregularities, tidal motion on Earth, etc), but oblate spheroid represents the “mean” planet shape</a:t>
            </a:r>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9</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Geodetic Coordinate Frames</a:t>
            </a:r>
            <a:endParaRPr lang="en-US" dirty="0"/>
          </a:p>
        </p:txBody>
      </p:sp>
      <p:sp>
        <p:nvSpPr>
          <p:cNvPr id="6" name="Content Placeholder 5"/>
          <p:cNvSpPr>
            <a:spLocks noGrp="1"/>
          </p:cNvSpPr>
          <p:nvPr>
            <p:ph sz="half" idx="1"/>
          </p:nvPr>
        </p:nvSpPr>
        <p:spPr>
          <a:xfrm>
            <a:off x="457200" y="1600201"/>
            <a:ext cx="4343400" cy="4525963"/>
          </a:xfrm>
        </p:spPr>
        <p:txBody>
          <a:bodyPr>
            <a:noAutofit/>
          </a:bodyPr>
          <a:lstStyle/>
          <a:p>
            <a:r>
              <a:rPr lang="en-US" sz="1500" dirty="0" smtClean="0"/>
              <a:t>From figure at right, point P is some arbitrary point on surface of oblate spheroid</a:t>
            </a:r>
          </a:p>
          <a:p>
            <a:r>
              <a:rPr lang="en-US" sz="1500" dirty="0" smtClean="0"/>
              <a:t>Position of P is defined relative to two reference frames, both with their origins at centroid of oblate spheroid:</a:t>
            </a:r>
          </a:p>
          <a:p>
            <a:pPr lvl="1"/>
            <a:r>
              <a:rPr lang="en-US" sz="1500" dirty="0" smtClean="0"/>
              <a:t>Earth centered, inertial (ECI) frame:</a:t>
            </a:r>
          </a:p>
          <a:p>
            <a:pPr lvl="1"/>
            <a:r>
              <a:rPr lang="en-US" sz="1500" dirty="0" smtClean="0"/>
              <a:t>Earth centered, earth fixed (ECEF) frame (also called earth centered, rotating (ECR)</a:t>
            </a:r>
          </a:p>
          <a:p>
            <a:r>
              <a:rPr lang="en-US" sz="1500" dirty="0" smtClean="0"/>
              <a:t>ECI frame has its x- and y-axes in equatorial plane with x-axis pointing toward Vernal Equinox (first point of Ares), z-axis pointing toward mean axis of rotation, y-axis completes right handed frame.  ECI frame is inertial</a:t>
            </a:r>
          </a:p>
          <a:p>
            <a:r>
              <a:rPr lang="en-US" sz="1500" dirty="0" smtClean="0"/>
              <a:t>ECEF frame has its x- and y-axes in equatorial plane with x-axis pointing toward prime meridian (Greenwich Meridian on earth), z-axis pointing toward mean axis of rotation, y-axis completes right handed frame. ECEF frame rotates with earth at a constant rate</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10</a:t>
            </a:fld>
            <a:endParaRPr lang="en-US" dirty="0"/>
          </a:p>
        </p:txBody>
      </p:sp>
      <p:grpSp>
        <p:nvGrpSpPr>
          <p:cNvPr id="207" name="Group 206"/>
          <p:cNvGrpSpPr/>
          <p:nvPr/>
        </p:nvGrpSpPr>
        <p:grpSpPr>
          <a:xfrm>
            <a:off x="4840288" y="1981200"/>
            <a:ext cx="4244720" cy="3276600"/>
            <a:chOff x="4840288" y="904875"/>
            <a:chExt cx="4244720" cy="3276600"/>
          </a:xfrm>
        </p:grpSpPr>
        <p:sp>
          <p:nvSpPr>
            <p:cNvPr id="208" name="Rectangle 224"/>
            <p:cNvSpPr>
              <a:spLocks noChangeArrowheads="1"/>
            </p:cNvSpPr>
            <p:nvPr/>
          </p:nvSpPr>
          <p:spPr bwMode="auto">
            <a:xfrm>
              <a:off x="9031288" y="2733675"/>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09" name="Rectangle 226"/>
            <p:cNvSpPr>
              <a:spLocks noChangeArrowheads="1"/>
            </p:cNvSpPr>
            <p:nvPr/>
          </p:nvSpPr>
          <p:spPr bwMode="auto">
            <a:xfrm>
              <a:off x="7208838" y="3776663"/>
              <a:ext cx="620712" cy="317500"/>
            </a:xfrm>
            <a:prstGeom prst="rect">
              <a:avLst/>
            </a:prstGeom>
            <a:noFill/>
            <a:ln w="9525">
              <a:noFill/>
              <a:miter lim="800000"/>
              <a:headEnd/>
              <a:tailEnd/>
            </a:ln>
          </p:spPr>
          <p:txBody>
            <a:bodyPr/>
            <a:lstStyle/>
            <a:p>
              <a:endParaRPr lang="en-US"/>
            </a:p>
          </p:txBody>
        </p:sp>
        <p:sp>
          <p:nvSpPr>
            <p:cNvPr id="210" name="Rectangle 227"/>
            <p:cNvSpPr>
              <a:spLocks noChangeArrowheads="1"/>
            </p:cNvSpPr>
            <p:nvPr/>
          </p:nvSpPr>
          <p:spPr bwMode="auto">
            <a:xfrm>
              <a:off x="7288213" y="3925888"/>
              <a:ext cx="37147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a:t>
              </a:r>
              <a:endParaRPr lang="en-US"/>
            </a:p>
          </p:txBody>
        </p:sp>
        <p:sp>
          <p:nvSpPr>
            <p:cNvPr id="211" name="Rectangle 228"/>
            <p:cNvSpPr>
              <a:spLocks noChangeArrowheads="1"/>
            </p:cNvSpPr>
            <p:nvPr/>
          </p:nvSpPr>
          <p:spPr bwMode="auto">
            <a:xfrm>
              <a:off x="7637463" y="3925888"/>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12" name="Freeform 229"/>
            <p:cNvSpPr>
              <a:spLocks/>
            </p:cNvSpPr>
            <p:nvPr/>
          </p:nvSpPr>
          <p:spPr bwMode="auto">
            <a:xfrm>
              <a:off x="4840288" y="3679825"/>
              <a:ext cx="576262" cy="501650"/>
            </a:xfrm>
            <a:custGeom>
              <a:avLst/>
              <a:gdLst>
                <a:gd name="T0" fmla="*/ 0 w 396"/>
                <a:gd name="T1" fmla="*/ 123 h 342"/>
                <a:gd name="T2" fmla="*/ 78 w 396"/>
                <a:gd name="T3" fmla="*/ 270 h 342"/>
                <a:gd name="T4" fmla="*/ 305 w 396"/>
                <a:gd name="T5" fmla="*/ 147 h 342"/>
                <a:gd name="T6" fmla="*/ 227 w 396"/>
                <a:gd name="T7" fmla="*/ 0 h 342"/>
                <a:gd name="T8" fmla="*/ 0 w 396"/>
                <a:gd name="T9" fmla="*/ 123 h 342"/>
                <a:gd name="T10" fmla="*/ 0 60000 65536"/>
                <a:gd name="T11" fmla="*/ 0 60000 65536"/>
                <a:gd name="T12" fmla="*/ 0 60000 65536"/>
                <a:gd name="T13" fmla="*/ 0 60000 65536"/>
                <a:gd name="T14" fmla="*/ 0 60000 65536"/>
                <a:gd name="T15" fmla="*/ 0 w 396"/>
                <a:gd name="T16" fmla="*/ 0 h 342"/>
                <a:gd name="T17" fmla="*/ 396 w 396"/>
                <a:gd name="T18" fmla="*/ 342 h 342"/>
              </a:gdLst>
              <a:ahLst/>
              <a:cxnLst>
                <a:cxn ang="T10">
                  <a:pos x="T0" y="T1"/>
                </a:cxn>
                <a:cxn ang="T11">
                  <a:pos x="T2" y="T3"/>
                </a:cxn>
                <a:cxn ang="T12">
                  <a:pos x="T4" y="T5"/>
                </a:cxn>
                <a:cxn ang="T13">
                  <a:pos x="T6" y="T7"/>
                </a:cxn>
                <a:cxn ang="T14">
                  <a:pos x="T8" y="T9"/>
                </a:cxn>
              </a:cxnLst>
              <a:rect l="T15" t="T16" r="T17" b="T18"/>
              <a:pathLst>
                <a:path w="396" h="342">
                  <a:moveTo>
                    <a:pt x="0" y="156"/>
                  </a:moveTo>
                  <a:lnTo>
                    <a:pt x="102" y="342"/>
                  </a:lnTo>
                  <a:lnTo>
                    <a:pt x="396" y="186"/>
                  </a:lnTo>
                  <a:lnTo>
                    <a:pt x="294" y="0"/>
                  </a:lnTo>
                  <a:lnTo>
                    <a:pt x="0" y="156"/>
                  </a:lnTo>
                  <a:close/>
                </a:path>
              </a:pathLst>
            </a:custGeom>
            <a:noFill/>
            <a:ln w="9525">
              <a:noFill/>
              <a:round/>
              <a:headEnd/>
              <a:tailEnd/>
            </a:ln>
          </p:spPr>
          <p:txBody>
            <a:bodyPr/>
            <a:lstStyle/>
            <a:p>
              <a:endParaRPr lang="en-US"/>
            </a:p>
          </p:txBody>
        </p:sp>
        <p:sp>
          <p:nvSpPr>
            <p:cNvPr id="213" name="Rectangle 230"/>
            <p:cNvSpPr>
              <a:spLocks noChangeArrowheads="1"/>
            </p:cNvSpPr>
            <p:nvPr/>
          </p:nvSpPr>
          <p:spPr bwMode="auto">
            <a:xfrm>
              <a:off x="5222875" y="3814763"/>
              <a:ext cx="34448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Equinox</a:t>
              </a:r>
              <a:endParaRPr lang="en-US"/>
            </a:p>
          </p:txBody>
        </p:sp>
        <p:sp>
          <p:nvSpPr>
            <p:cNvPr id="214" name="Rectangle 231"/>
            <p:cNvSpPr>
              <a:spLocks noChangeArrowheads="1"/>
            </p:cNvSpPr>
            <p:nvPr/>
          </p:nvSpPr>
          <p:spPr bwMode="auto">
            <a:xfrm>
              <a:off x="5294313" y="3908425"/>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15" name="Rectangle 232"/>
            <p:cNvSpPr>
              <a:spLocks noChangeArrowheads="1"/>
            </p:cNvSpPr>
            <p:nvPr/>
          </p:nvSpPr>
          <p:spPr bwMode="auto">
            <a:xfrm>
              <a:off x="5915025" y="3883025"/>
              <a:ext cx="411162" cy="263525"/>
            </a:xfrm>
            <a:prstGeom prst="rect">
              <a:avLst/>
            </a:prstGeom>
            <a:noFill/>
            <a:ln w="9525">
              <a:noFill/>
              <a:miter lim="800000"/>
              <a:headEnd/>
              <a:tailEnd/>
            </a:ln>
          </p:spPr>
          <p:txBody>
            <a:bodyPr/>
            <a:lstStyle/>
            <a:p>
              <a:endParaRPr lang="en-US"/>
            </a:p>
          </p:txBody>
        </p:sp>
        <p:sp>
          <p:nvSpPr>
            <p:cNvPr id="216" name="Rectangle 233"/>
            <p:cNvSpPr>
              <a:spLocks noChangeArrowheads="1"/>
            </p:cNvSpPr>
            <p:nvPr/>
          </p:nvSpPr>
          <p:spPr bwMode="auto">
            <a:xfrm>
              <a:off x="6002338" y="3917950"/>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217" name="Rectangle 234"/>
            <p:cNvSpPr>
              <a:spLocks noChangeArrowheads="1"/>
            </p:cNvSpPr>
            <p:nvPr/>
          </p:nvSpPr>
          <p:spPr bwMode="auto">
            <a:xfrm>
              <a:off x="6099175" y="3970338"/>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18" name="Rectangle 235"/>
            <p:cNvSpPr>
              <a:spLocks noChangeArrowheads="1"/>
            </p:cNvSpPr>
            <p:nvPr/>
          </p:nvSpPr>
          <p:spPr bwMode="auto">
            <a:xfrm>
              <a:off x="6159500" y="3803650"/>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219" name="Group 236"/>
            <p:cNvGrpSpPr>
              <a:grpSpLocks/>
            </p:cNvGrpSpPr>
            <p:nvPr/>
          </p:nvGrpSpPr>
          <p:grpSpPr bwMode="auto">
            <a:xfrm>
              <a:off x="7042150" y="2740025"/>
              <a:ext cx="9525" cy="1389063"/>
              <a:chOff x="4296" y="3336"/>
              <a:chExt cx="6" cy="948"/>
            </a:xfrm>
          </p:grpSpPr>
          <p:sp>
            <p:nvSpPr>
              <p:cNvPr id="369" name="Freeform 237"/>
              <p:cNvSpPr>
                <a:spLocks/>
              </p:cNvSpPr>
              <p:nvPr/>
            </p:nvSpPr>
            <p:spPr bwMode="auto">
              <a:xfrm>
                <a:off x="4296" y="3336"/>
                <a:ext cx="6" cy="24"/>
              </a:xfrm>
              <a:custGeom>
                <a:avLst/>
                <a:gdLst>
                  <a:gd name="T0" fmla="*/ 6 w 6"/>
                  <a:gd name="T1" fmla="*/ 0 h 24"/>
                  <a:gd name="T2" fmla="*/ 0 w 6"/>
                  <a:gd name="T3" fmla="*/ 0 h 24"/>
                  <a:gd name="T4" fmla="*/ 0 w 6"/>
                  <a:gd name="T5" fmla="*/ 0 h 24"/>
                  <a:gd name="T6" fmla="*/ 0 w 6"/>
                  <a:gd name="T7" fmla="*/ 24 h 24"/>
                  <a:gd name="T8" fmla="*/ 0 w 6"/>
                  <a:gd name="T9" fmla="*/ 24 h 24"/>
                  <a:gd name="T10" fmla="*/ 6 w 6"/>
                  <a:gd name="T11" fmla="*/ 24 h 24"/>
                  <a:gd name="T12" fmla="*/ 6 w 6"/>
                  <a:gd name="T13" fmla="*/ 0 h 24"/>
                  <a:gd name="T14" fmla="*/ 0 60000 65536"/>
                  <a:gd name="T15" fmla="*/ 0 60000 65536"/>
                  <a:gd name="T16" fmla="*/ 0 60000 65536"/>
                  <a:gd name="T17" fmla="*/ 0 60000 65536"/>
                  <a:gd name="T18" fmla="*/ 0 60000 65536"/>
                  <a:gd name="T19" fmla="*/ 0 60000 65536"/>
                  <a:gd name="T20" fmla="*/ 0 60000 65536"/>
                  <a:gd name="T21" fmla="*/ 0 w 6"/>
                  <a:gd name="T22" fmla="*/ 0 h 24"/>
                  <a:gd name="T23" fmla="*/ 6 w 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4">
                    <a:moveTo>
                      <a:pt x="6" y="0"/>
                    </a:moveTo>
                    <a:lnTo>
                      <a:pt x="0" y="0"/>
                    </a:lnTo>
                    <a:lnTo>
                      <a:pt x="0" y="24"/>
                    </a:lnTo>
                    <a:lnTo>
                      <a:pt x="6" y="24"/>
                    </a:lnTo>
                    <a:lnTo>
                      <a:pt x="6" y="0"/>
                    </a:lnTo>
                    <a:close/>
                  </a:path>
                </a:pathLst>
              </a:custGeom>
              <a:solidFill>
                <a:srgbClr val="000000"/>
              </a:solidFill>
              <a:ln w="9525">
                <a:noFill/>
                <a:round/>
                <a:headEnd/>
                <a:tailEnd/>
              </a:ln>
            </p:spPr>
            <p:txBody>
              <a:bodyPr/>
              <a:lstStyle/>
              <a:p>
                <a:endParaRPr lang="en-US"/>
              </a:p>
            </p:txBody>
          </p:sp>
          <p:sp>
            <p:nvSpPr>
              <p:cNvPr id="370" name="Freeform 238"/>
              <p:cNvSpPr>
                <a:spLocks/>
              </p:cNvSpPr>
              <p:nvPr/>
            </p:nvSpPr>
            <p:spPr bwMode="auto">
              <a:xfrm>
                <a:off x="4296" y="337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1" name="Freeform 239"/>
              <p:cNvSpPr>
                <a:spLocks/>
              </p:cNvSpPr>
              <p:nvPr/>
            </p:nvSpPr>
            <p:spPr bwMode="auto">
              <a:xfrm>
                <a:off x="4296" y="341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2" name="Freeform 240"/>
              <p:cNvSpPr>
                <a:spLocks/>
              </p:cNvSpPr>
              <p:nvPr/>
            </p:nvSpPr>
            <p:spPr bwMode="auto">
              <a:xfrm>
                <a:off x="4296" y="345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3" name="Freeform 241"/>
              <p:cNvSpPr>
                <a:spLocks/>
              </p:cNvSpPr>
              <p:nvPr/>
            </p:nvSpPr>
            <p:spPr bwMode="auto">
              <a:xfrm>
                <a:off x="4296" y="349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4" name="Freeform 242"/>
              <p:cNvSpPr>
                <a:spLocks/>
              </p:cNvSpPr>
              <p:nvPr/>
            </p:nvSpPr>
            <p:spPr bwMode="auto">
              <a:xfrm>
                <a:off x="4296" y="354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5" name="Freeform 243"/>
              <p:cNvSpPr>
                <a:spLocks/>
              </p:cNvSpPr>
              <p:nvPr/>
            </p:nvSpPr>
            <p:spPr bwMode="auto">
              <a:xfrm>
                <a:off x="4296" y="358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6" name="Freeform 244"/>
              <p:cNvSpPr>
                <a:spLocks/>
              </p:cNvSpPr>
              <p:nvPr/>
            </p:nvSpPr>
            <p:spPr bwMode="auto">
              <a:xfrm>
                <a:off x="4296" y="362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7" name="Freeform 245"/>
              <p:cNvSpPr>
                <a:spLocks/>
              </p:cNvSpPr>
              <p:nvPr/>
            </p:nvSpPr>
            <p:spPr bwMode="auto">
              <a:xfrm>
                <a:off x="4296" y="366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8" name="Freeform 246"/>
              <p:cNvSpPr>
                <a:spLocks/>
              </p:cNvSpPr>
              <p:nvPr/>
            </p:nvSpPr>
            <p:spPr bwMode="auto">
              <a:xfrm>
                <a:off x="4296" y="370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79" name="Freeform 247"/>
              <p:cNvSpPr>
                <a:spLocks/>
              </p:cNvSpPr>
              <p:nvPr/>
            </p:nvSpPr>
            <p:spPr bwMode="auto">
              <a:xfrm>
                <a:off x="4296" y="375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0" name="Freeform 248"/>
              <p:cNvSpPr>
                <a:spLocks/>
              </p:cNvSpPr>
              <p:nvPr/>
            </p:nvSpPr>
            <p:spPr bwMode="auto">
              <a:xfrm>
                <a:off x="4296" y="379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1" name="Freeform 249"/>
              <p:cNvSpPr>
                <a:spLocks/>
              </p:cNvSpPr>
              <p:nvPr/>
            </p:nvSpPr>
            <p:spPr bwMode="auto">
              <a:xfrm>
                <a:off x="4296" y="383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2" name="Freeform 250"/>
              <p:cNvSpPr>
                <a:spLocks/>
              </p:cNvSpPr>
              <p:nvPr/>
            </p:nvSpPr>
            <p:spPr bwMode="auto">
              <a:xfrm>
                <a:off x="4296" y="387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3" name="Freeform 251"/>
              <p:cNvSpPr>
                <a:spLocks/>
              </p:cNvSpPr>
              <p:nvPr/>
            </p:nvSpPr>
            <p:spPr bwMode="auto">
              <a:xfrm>
                <a:off x="4296" y="391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4" name="Freeform 252"/>
              <p:cNvSpPr>
                <a:spLocks/>
              </p:cNvSpPr>
              <p:nvPr/>
            </p:nvSpPr>
            <p:spPr bwMode="auto">
              <a:xfrm>
                <a:off x="4296" y="396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5" name="Freeform 253"/>
              <p:cNvSpPr>
                <a:spLocks/>
              </p:cNvSpPr>
              <p:nvPr/>
            </p:nvSpPr>
            <p:spPr bwMode="auto">
              <a:xfrm>
                <a:off x="4296" y="400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6" name="Freeform 254"/>
              <p:cNvSpPr>
                <a:spLocks/>
              </p:cNvSpPr>
              <p:nvPr/>
            </p:nvSpPr>
            <p:spPr bwMode="auto">
              <a:xfrm>
                <a:off x="4296" y="404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7" name="Freeform 255"/>
              <p:cNvSpPr>
                <a:spLocks/>
              </p:cNvSpPr>
              <p:nvPr/>
            </p:nvSpPr>
            <p:spPr bwMode="auto">
              <a:xfrm>
                <a:off x="4296" y="408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8" name="Freeform 256"/>
              <p:cNvSpPr>
                <a:spLocks/>
              </p:cNvSpPr>
              <p:nvPr/>
            </p:nvSpPr>
            <p:spPr bwMode="auto">
              <a:xfrm>
                <a:off x="4296" y="412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89" name="Freeform 257"/>
              <p:cNvSpPr>
                <a:spLocks/>
              </p:cNvSpPr>
              <p:nvPr/>
            </p:nvSpPr>
            <p:spPr bwMode="auto">
              <a:xfrm>
                <a:off x="4296" y="417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90" name="Freeform 258"/>
              <p:cNvSpPr>
                <a:spLocks/>
              </p:cNvSpPr>
              <p:nvPr/>
            </p:nvSpPr>
            <p:spPr bwMode="auto">
              <a:xfrm>
                <a:off x="4296" y="421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91" name="Freeform 259"/>
              <p:cNvSpPr>
                <a:spLocks/>
              </p:cNvSpPr>
              <p:nvPr/>
            </p:nvSpPr>
            <p:spPr bwMode="auto">
              <a:xfrm>
                <a:off x="4296" y="425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grpSp>
        <p:sp>
          <p:nvSpPr>
            <p:cNvPr id="220" name="Rectangle 260"/>
            <p:cNvSpPr>
              <a:spLocks noChangeArrowheads="1"/>
            </p:cNvSpPr>
            <p:nvPr/>
          </p:nvSpPr>
          <p:spPr bwMode="auto">
            <a:xfrm>
              <a:off x="4840288" y="904875"/>
              <a:ext cx="3810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a:p>
          </p:txBody>
        </p:sp>
        <p:sp>
          <p:nvSpPr>
            <p:cNvPr id="221" name="Oval 261"/>
            <p:cNvSpPr>
              <a:spLocks noChangeArrowheads="1"/>
            </p:cNvSpPr>
            <p:nvPr/>
          </p:nvSpPr>
          <p:spPr bwMode="auto">
            <a:xfrm>
              <a:off x="5907088" y="1501775"/>
              <a:ext cx="2316162" cy="2259013"/>
            </a:xfrm>
            <a:prstGeom prst="ellipse">
              <a:avLst/>
            </a:prstGeom>
            <a:noFill/>
            <a:ln w="19050">
              <a:solidFill>
                <a:srgbClr val="000000"/>
              </a:solidFill>
              <a:round/>
              <a:headEnd/>
              <a:tailEnd/>
            </a:ln>
          </p:spPr>
          <p:txBody>
            <a:bodyPr/>
            <a:lstStyle/>
            <a:p>
              <a:endParaRPr lang="en-US"/>
            </a:p>
          </p:txBody>
        </p:sp>
        <p:grpSp>
          <p:nvGrpSpPr>
            <p:cNvPr id="222" name="Group 262"/>
            <p:cNvGrpSpPr>
              <a:grpSpLocks/>
            </p:cNvGrpSpPr>
            <p:nvPr/>
          </p:nvGrpSpPr>
          <p:grpSpPr bwMode="auto">
            <a:xfrm>
              <a:off x="5573713" y="2697163"/>
              <a:ext cx="1460500" cy="765175"/>
              <a:chOff x="3288" y="3318"/>
              <a:chExt cx="1002" cy="522"/>
            </a:xfrm>
          </p:grpSpPr>
          <p:sp>
            <p:nvSpPr>
              <p:cNvPr id="367" name="Line 263"/>
              <p:cNvSpPr>
                <a:spLocks noChangeShapeType="1"/>
              </p:cNvSpPr>
              <p:nvPr/>
            </p:nvSpPr>
            <p:spPr bwMode="auto">
              <a:xfrm flipH="1">
                <a:off x="3324" y="3318"/>
                <a:ext cx="966" cy="504"/>
              </a:xfrm>
              <a:prstGeom prst="line">
                <a:avLst/>
              </a:prstGeom>
              <a:noFill/>
              <a:ln w="9525">
                <a:solidFill>
                  <a:srgbClr val="000000"/>
                </a:solidFill>
                <a:round/>
                <a:headEnd/>
                <a:tailEnd/>
              </a:ln>
            </p:spPr>
            <p:txBody>
              <a:bodyPr/>
              <a:lstStyle/>
              <a:p>
                <a:endParaRPr lang="en-US"/>
              </a:p>
            </p:txBody>
          </p:sp>
          <p:sp>
            <p:nvSpPr>
              <p:cNvPr id="368" name="Freeform 264"/>
              <p:cNvSpPr>
                <a:spLocks/>
              </p:cNvSpPr>
              <p:nvPr/>
            </p:nvSpPr>
            <p:spPr bwMode="auto">
              <a:xfrm>
                <a:off x="3288" y="3786"/>
                <a:ext cx="66" cy="54"/>
              </a:xfrm>
              <a:custGeom>
                <a:avLst/>
                <a:gdLst>
                  <a:gd name="T0" fmla="*/ 36 w 66"/>
                  <a:gd name="T1" fmla="*/ 0 h 54"/>
                  <a:gd name="T2" fmla="*/ 0 w 66"/>
                  <a:gd name="T3" fmla="*/ 54 h 54"/>
                  <a:gd name="T4" fmla="*/ 66 w 66"/>
                  <a:gd name="T5" fmla="*/ 54 h 54"/>
                  <a:gd name="T6" fmla="*/ 36 w 66"/>
                  <a:gd name="T7" fmla="*/ 0 h 54"/>
                  <a:gd name="T8" fmla="*/ 0 60000 65536"/>
                  <a:gd name="T9" fmla="*/ 0 60000 65536"/>
                  <a:gd name="T10" fmla="*/ 0 60000 65536"/>
                  <a:gd name="T11" fmla="*/ 0 60000 65536"/>
                  <a:gd name="T12" fmla="*/ 0 w 66"/>
                  <a:gd name="T13" fmla="*/ 0 h 54"/>
                  <a:gd name="T14" fmla="*/ 66 w 66"/>
                  <a:gd name="T15" fmla="*/ 54 h 54"/>
                </a:gdLst>
                <a:ahLst/>
                <a:cxnLst>
                  <a:cxn ang="T8">
                    <a:pos x="T0" y="T1"/>
                  </a:cxn>
                  <a:cxn ang="T9">
                    <a:pos x="T2" y="T3"/>
                  </a:cxn>
                  <a:cxn ang="T10">
                    <a:pos x="T4" y="T5"/>
                  </a:cxn>
                  <a:cxn ang="T11">
                    <a:pos x="T6" y="T7"/>
                  </a:cxn>
                </a:cxnLst>
                <a:rect l="T12" t="T13" r="T14" b="T15"/>
                <a:pathLst>
                  <a:path w="66" h="54">
                    <a:moveTo>
                      <a:pt x="36" y="0"/>
                    </a:moveTo>
                    <a:lnTo>
                      <a:pt x="0" y="54"/>
                    </a:lnTo>
                    <a:lnTo>
                      <a:pt x="66" y="54"/>
                    </a:lnTo>
                    <a:lnTo>
                      <a:pt x="36" y="0"/>
                    </a:lnTo>
                    <a:close/>
                  </a:path>
                </a:pathLst>
              </a:custGeom>
              <a:solidFill>
                <a:srgbClr val="000000"/>
              </a:solidFill>
              <a:ln w="9525">
                <a:noFill/>
                <a:round/>
                <a:headEnd/>
                <a:tailEnd/>
              </a:ln>
            </p:spPr>
            <p:txBody>
              <a:bodyPr/>
              <a:lstStyle/>
              <a:p>
                <a:endParaRPr lang="en-US"/>
              </a:p>
            </p:txBody>
          </p:sp>
        </p:grpSp>
        <p:sp>
          <p:nvSpPr>
            <p:cNvPr id="223" name="Oval 265"/>
            <p:cNvSpPr>
              <a:spLocks noChangeArrowheads="1"/>
            </p:cNvSpPr>
            <p:nvPr/>
          </p:nvSpPr>
          <p:spPr bwMode="auto">
            <a:xfrm>
              <a:off x="5915025" y="2346325"/>
              <a:ext cx="2316162" cy="728663"/>
            </a:xfrm>
            <a:prstGeom prst="ellipse">
              <a:avLst/>
            </a:prstGeom>
            <a:noFill/>
            <a:ln w="9525">
              <a:solidFill>
                <a:srgbClr val="000000"/>
              </a:solidFill>
              <a:round/>
              <a:headEnd/>
              <a:tailEnd/>
            </a:ln>
          </p:spPr>
          <p:txBody>
            <a:bodyPr/>
            <a:lstStyle/>
            <a:p>
              <a:endParaRPr lang="en-US"/>
            </a:p>
          </p:txBody>
        </p:sp>
        <p:grpSp>
          <p:nvGrpSpPr>
            <p:cNvPr id="224" name="Group 266"/>
            <p:cNvGrpSpPr>
              <a:grpSpLocks/>
            </p:cNvGrpSpPr>
            <p:nvPr/>
          </p:nvGrpSpPr>
          <p:grpSpPr bwMode="auto">
            <a:xfrm>
              <a:off x="6448425" y="1501775"/>
              <a:ext cx="593725" cy="1512888"/>
              <a:chOff x="3888" y="2502"/>
              <a:chExt cx="408" cy="1032"/>
            </a:xfrm>
          </p:grpSpPr>
          <p:sp>
            <p:nvSpPr>
              <p:cNvPr id="338" name="Freeform 267"/>
              <p:cNvSpPr>
                <a:spLocks/>
              </p:cNvSpPr>
              <p:nvPr/>
            </p:nvSpPr>
            <p:spPr bwMode="auto">
              <a:xfrm>
                <a:off x="4272" y="2502"/>
                <a:ext cx="24" cy="6"/>
              </a:xfrm>
              <a:custGeom>
                <a:avLst/>
                <a:gdLst>
                  <a:gd name="T0" fmla="*/ 24 w 24"/>
                  <a:gd name="T1" fmla="*/ 6 h 6"/>
                  <a:gd name="T2" fmla="*/ 24 w 24"/>
                  <a:gd name="T3" fmla="*/ 0 h 6"/>
                  <a:gd name="T4" fmla="*/ 24 w 24"/>
                  <a:gd name="T5" fmla="*/ 0 h 6"/>
                  <a:gd name="T6" fmla="*/ 0 w 24"/>
                  <a:gd name="T7" fmla="*/ 0 h 6"/>
                  <a:gd name="T8" fmla="*/ 0 w 24"/>
                  <a:gd name="T9" fmla="*/ 6 h 6"/>
                  <a:gd name="T10" fmla="*/ 0 w 24"/>
                  <a:gd name="T11" fmla="*/ 6 h 6"/>
                  <a:gd name="T12" fmla="*/ 24 w 24"/>
                  <a:gd name="T13" fmla="*/ 6 h 6"/>
                  <a:gd name="T14" fmla="*/ 0 60000 65536"/>
                  <a:gd name="T15" fmla="*/ 0 60000 65536"/>
                  <a:gd name="T16" fmla="*/ 0 60000 65536"/>
                  <a:gd name="T17" fmla="*/ 0 60000 65536"/>
                  <a:gd name="T18" fmla="*/ 0 60000 65536"/>
                  <a:gd name="T19" fmla="*/ 0 60000 65536"/>
                  <a:gd name="T20" fmla="*/ 0 60000 65536"/>
                  <a:gd name="T21" fmla="*/ 0 w 24"/>
                  <a:gd name="T22" fmla="*/ 0 h 6"/>
                  <a:gd name="T23" fmla="*/ 24 w 24"/>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6">
                    <a:moveTo>
                      <a:pt x="24" y="6"/>
                    </a:moveTo>
                    <a:lnTo>
                      <a:pt x="24" y="0"/>
                    </a:lnTo>
                    <a:lnTo>
                      <a:pt x="0" y="0"/>
                    </a:lnTo>
                    <a:lnTo>
                      <a:pt x="0" y="6"/>
                    </a:lnTo>
                    <a:lnTo>
                      <a:pt x="24" y="6"/>
                    </a:lnTo>
                    <a:close/>
                  </a:path>
                </a:pathLst>
              </a:custGeom>
              <a:solidFill>
                <a:srgbClr val="000000"/>
              </a:solidFill>
              <a:ln w="9525">
                <a:noFill/>
                <a:round/>
                <a:headEnd/>
                <a:tailEnd/>
              </a:ln>
            </p:spPr>
            <p:txBody>
              <a:bodyPr/>
              <a:lstStyle/>
              <a:p>
                <a:endParaRPr lang="en-US"/>
              </a:p>
            </p:txBody>
          </p:sp>
          <p:sp>
            <p:nvSpPr>
              <p:cNvPr id="339" name="Freeform 268"/>
              <p:cNvSpPr>
                <a:spLocks/>
              </p:cNvSpPr>
              <p:nvPr/>
            </p:nvSpPr>
            <p:spPr bwMode="auto">
              <a:xfrm>
                <a:off x="4230" y="2502"/>
                <a:ext cx="30" cy="18"/>
              </a:xfrm>
              <a:custGeom>
                <a:avLst/>
                <a:gdLst>
                  <a:gd name="T0" fmla="*/ 24 w 30"/>
                  <a:gd name="T1" fmla="*/ 6 h 18"/>
                  <a:gd name="T2" fmla="*/ 30 w 30"/>
                  <a:gd name="T3" fmla="*/ 6 h 18"/>
                  <a:gd name="T4" fmla="*/ 24 w 30"/>
                  <a:gd name="T5" fmla="*/ 0 h 18"/>
                  <a:gd name="T6" fmla="*/ 0 w 30"/>
                  <a:gd name="T7" fmla="*/ 12 h 18"/>
                  <a:gd name="T8" fmla="*/ 0 w 30"/>
                  <a:gd name="T9" fmla="*/ 12 h 18"/>
                  <a:gd name="T10" fmla="*/ 0 w 30"/>
                  <a:gd name="T11" fmla="*/ 18 h 18"/>
                  <a:gd name="T12" fmla="*/ 24 w 30"/>
                  <a:gd name="T13" fmla="*/ 6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6"/>
                    </a:moveTo>
                    <a:lnTo>
                      <a:pt x="30" y="6"/>
                    </a:lnTo>
                    <a:lnTo>
                      <a:pt x="24" y="0"/>
                    </a:lnTo>
                    <a:lnTo>
                      <a:pt x="0" y="12"/>
                    </a:lnTo>
                    <a:lnTo>
                      <a:pt x="0" y="18"/>
                    </a:lnTo>
                    <a:lnTo>
                      <a:pt x="24" y="6"/>
                    </a:lnTo>
                    <a:close/>
                  </a:path>
                </a:pathLst>
              </a:custGeom>
              <a:solidFill>
                <a:srgbClr val="000000"/>
              </a:solidFill>
              <a:ln w="9525">
                <a:noFill/>
                <a:round/>
                <a:headEnd/>
                <a:tailEnd/>
              </a:ln>
            </p:spPr>
            <p:txBody>
              <a:bodyPr/>
              <a:lstStyle/>
              <a:p>
                <a:endParaRPr lang="en-US"/>
              </a:p>
            </p:txBody>
          </p:sp>
          <p:sp>
            <p:nvSpPr>
              <p:cNvPr id="340" name="Freeform 269"/>
              <p:cNvSpPr>
                <a:spLocks/>
              </p:cNvSpPr>
              <p:nvPr/>
            </p:nvSpPr>
            <p:spPr bwMode="auto">
              <a:xfrm>
                <a:off x="4194" y="2520"/>
                <a:ext cx="24" cy="18"/>
              </a:xfrm>
              <a:custGeom>
                <a:avLst/>
                <a:gdLst>
                  <a:gd name="T0" fmla="*/ 24 w 24"/>
                  <a:gd name="T1" fmla="*/ 6 h 18"/>
                  <a:gd name="T2" fmla="*/ 24 w 24"/>
                  <a:gd name="T3" fmla="*/ 0 h 18"/>
                  <a:gd name="T4" fmla="*/ 24 w 24"/>
                  <a:gd name="T5" fmla="*/ 0 h 18"/>
                  <a:gd name="T6" fmla="*/ 18 w 24"/>
                  <a:gd name="T7" fmla="*/ 0 h 18"/>
                  <a:gd name="T8" fmla="*/ 0 w 24"/>
                  <a:gd name="T9" fmla="*/ 12 h 18"/>
                  <a:gd name="T10" fmla="*/ 0 w 24"/>
                  <a:gd name="T11" fmla="*/ 18 h 18"/>
                  <a:gd name="T12" fmla="*/ 0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0" y="12"/>
                    </a:lnTo>
                    <a:lnTo>
                      <a:pt x="0" y="18"/>
                    </a:lnTo>
                    <a:lnTo>
                      <a:pt x="18" y="6"/>
                    </a:lnTo>
                    <a:lnTo>
                      <a:pt x="24" y="6"/>
                    </a:lnTo>
                    <a:close/>
                  </a:path>
                </a:pathLst>
              </a:custGeom>
              <a:solidFill>
                <a:srgbClr val="000000"/>
              </a:solidFill>
              <a:ln w="9525">
                <a:noFill/>
                <a:round/>
                <a:headEnd/>
                <a:tailEnd/>
              </a:ln>
            </p:spPr>
            <p:txBody>
              <a:bodyPr/>
              <a:lstStyle/>
              <a:p>
                <a:endParaRPr lang="en-US"/>
              </a:p>
            </p:txBody>
          </p:sp>
          <p:sp>
            <p:nvSpPr>
              <p:cNvPr id="341" name="Freeform 270"/>
              <p:cNvSpPr>
                <a:spLocks/>
              </p:cNvSpPr>
              <p:nvPr/>
            </p:nvSpPr>
            <p:spPr bwMode="auto">
              <a:xfrm>
                <a:off x="4158" y="2544"/>
                <a:ext cx="24" cy="18"/>
              </a:xfrm>
              <a:custGeom>
                <a:avLst/>
                <a:gdLst>
                  <a:gd name="T0" fmla="*/ 24 w 24"/>
                  <a:gd name="T1" fmla="*/ 6 h 18"/>
                  <a:gd name="T2" fmla="*/ 24 w 24"/>
                  <a:gd name="T3" fmla="*/ 0 h 18"/>
                  <a:gd name="T4" fmla="*/ 24 w 24"/>
                  <a:gd name="T5" fmla="*/ 0 h 18"/>
                  <a:gd name="T6" fmla="*/ 18 w 24"/>
                  <a:gd name="T7" fmla="*/ 0 h 18"/>
                  <a:gd name="T8" fmla="*/ 6 w 24"/>
                  <a:gd name="T9" fmla="*/ 12 h 18"/>
                  <a:gd name="T10" fmla="*/ 0 w 24"/>
                  <a:gd name="T11" fmla="*/ 18 h 18"/>
                  <a:gd name="T12" fmla="*/ 6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6" y="12"/>
                    </a:lnTo>
                    <a:lnTo>
                      <a:pt x="0" y="18"/>
                    </a:lnTo>
                    <a:lnTo>
                      <a:pt x="6" y="18"/>
                    </a:lnTo>
                    <a:lnTo>
                      <a:pt x="18" y="6"/>
                    </a:lnTo>
                    <a:lnTo>
                      <a:pt x="24" y="6"/>
                    </a:lnTo>
                    <a:close/>
                  </a:path>
                </a:pathLst>
              </a:custGeom>
              <a:solidFill>
                <a:srgbClr val="000000"/>
              </a:solidFill>
              <a:ln w="9525">
                <a:noFill/>
                <a:round/>
                <a:headEnd/>
                <a:tailEnd/>
              </a:ln>
            </p:spPr>
            <p:txBody>
              <a:bodyPr/>
              <a:lstStyle/>
              <a:p>
                <a:endParaRPr lang="en-US"/>
              </a:p>
            </p:txBody>
          </p:sp>
          <p:sp>
            <p:nvSpPr>
              <p:cNvPr id="342" name="Freeform 271"/>
              <p:cNvSpPr>
                <a:spLocks/>
              </p:cNvSpPr>
              <p:nvPr/>
            </p:nvSpPr>
            <p:spPr bwMode="auto">
              <a:xfrm>
                <a:off x="4128" y="2568"/>
                <a:ext cx="24" cy="24"/>
              </a:xfrm>
              <a:custGeom>
                <a:avLst/>
                <a:gdLst>
                  <a:gd name="T0" fmla="*/ 18 w 24"/>
                  <a:gd name="T1" fmla="*/ 6 h 24"/>
                  <a:gd name="T2" fmla="*/ 24 w 24"/>
                  <a:gd name="T3" fmla="*/ 6 h 24"/>
                  <a:gd name="T4" fmla="*/ 18 w 24"/>
                  <a:gd name="T5" fmla="*/ 0 h 24"/>
                  <a:gd name="T6" fmla="*/ 12 w 24"/>
                  <a:gd name="T7" fmla="*/ 12 h 24"/>
                  <a:gd name="T8" fmla="*/ 6 w 24"/>
                  <a:gd name="T9" fmla="*/ 18 h 24"/>
                  <a:gd name="T10" fmla="*/ 0 w 24"/>
                  <a:gd name="T11" fmla="*/ 24 h 24"/>
                  <a:gd name="T12" fmla="*/ 6 w 24"/>
                  <a:gd name="T13" fmla="*/ 24 h 24"/>
                  <a:gd name="T14" fmla="*/ 6 w 24"/>
                  <a:gd name="T15" fmla="*/ 24 h 24"/>
                  <a:gd name="T16" fmla="*/ 12 w 24"/>
                  <a:gd name="T17" fmla="*/ 18 h 24"/>
                  <a:gd name="T18" fmla="*/ 12 w 24"/>
                  <a:gd name="T19" fmla="*/ 18 h 24"/>
                  <a:gd name="T20" fmla="*/ 12 w 24"/>
                  <a:gd name="T21" fmla="*/ 18 h 24"/>
                  <a:gd name="T22" fmla="*/ 18 w 24"/>
                  <a:gd name="T23" fmla="*/ 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4"/>
                  <a:gd name="T38" fmla="*/ 24 w 24"/>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4">
                    <a:moveTo>
                      <a:pt x="18" y="6"/>
                    </a:moveTo>
                    <a:lnTo>
                      <a:pt x="24" y="6"/>
                    </a:lnTo>
                    <a:lnTo>
                      <a:pt x="18" y="0"/>
                    </a:lnTo>
                    <a:lnTo>
                      <a:pt x="12" y="12"/>
                    </a:lnTo>
                    <a:lnTo>
                      <a:pt x="6" y="18"/>
                    </a:lnTo>
                    <a:lnTo>
                      <a:pt x="0" y="24"/>
                    </a:lnTo>
                    <a:lnTo>
                      <a:pt x="6" y="24"/>
                    </a:lnTo>
                    <a:lnTo>
                      <a:pt x="12" y="18"/>
                    </a:lnTo>
                    <a:lnTo>
                      <a:pt x="18" y="6"/>
                    </a:lnTo>
                    <a:close/>
                  </a:path>
                </a:pathLst>
              </a:custGeom>
              <a:solidFill>
                <a:srgbClr val="000000"/>
              </a:solidFill>
              <a:ln w="9525">
                <a:noFill/>
                <a:round/>
                <a:headEnd/>
                <a:tailEnd/>
              </a:ln>
            </p:spPr>
            <p:txBody>
              <a:bodyPr/>
              <a:lstStyle/>
              <a:p>
                <a:endParaRPr lang="en-US"/>
              </a:p>
            </p:txBody>
          </p:sp>
          <p:sp>
            <p:nvSpPr>
              <p:cNvPr id="343" name="Freeform 272"/>
              <p:cNvSpPr>
                <a:spLocks/>
              </p:cNvSpPr>
              <p:nvPr/>
            </p:nvSpPr>
            <p:spPr bwMode="auto">
              <a:xfrm>
                <a:off x="4104" y="2604"/>
                <a:ext cx="18" cy="24"/>
              </a:xfrm>
              <a:custGeom>
                <a:avLst/>
                <a:gdLst>
                  <a:gd name="T0" fmla="*/ 18 w 18"/>
                  <a:gd name="T1" fmla="*/ 0 h 24"/>
                  <a:gd name="T2" fmla="*/ 18 w 18"/>
                  <a:gd name="T3" fmla="*/ 0 h 24"/>
                  <a:gd name="T4" fmla="*/ 12 w 18"/>
                  <a:gd name="T5" fmla="*/ 0 h 24"/>
                  <a:gd name="T6" fmla="*/ 0 w 18"/>
                  <a:gd name="T7" fmla="*/ 18 h 24"/>
                  <a:gd name="T8" fmla="*/ 0 w 18"/>
                  <a:gd name="T9" fmla="*/ 24 h 24"/>
                  <a:gd name="T10" fmla="*/ 6 w 18"/>
                  <a:gd name="T11" fmla="*/ 18 h 24"/>
                  <a:gd name="T12" fmla="*/ 18 w 18"/>
                  <a:gd name="T13" fmla="*/ 0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0"/>
                    </a:moveTo>
                    <a:lnTo>
                      <a:pt x="18" y="0"/>
                    </a:lnTo>
                    <a:lnTo>
                      <a:pt x="12" y="0"/>
                    </a:lnTo>
                    <a:lnTo>
                      <a:pt x="0" y="18"/>
                    </a:lnTo>
                    <a:lnTo>
                      <a:pt x="0" y="24"/>
                    </a:lnTo>
                    <a:lnTo>
                      <a:pt x="6" y="18"/>
                    </a:lnTo>
                    <a:lnTo>
                      <a:pt x="18" y="0"/>
                    </a:lnTo>
                    <a:close/>
                  </a:path>
                </a:pathLst>
              </a:custGeom>
              <a:solidFill>
                <a:srgbClr val="000000"/>
              </a:solidFill>
              <a:ln w="9525">
                <a:noFill/>
                <a:round/>
                <a:headEnd/>
                <a:tailEnd/>
              </a:ln>
            </p:spPr>
            <p:txBody>
              <a:bodyPr/>
              <a:lstStyle/>
              <a:p>
                <a:endParaRPr lang="en-US"/>
              </a:p>
            </p:txBody>
          </p:sp>
          <p:sp>
            <p:nvSpPr>
              <p:cNvPr id="344" name="Freeform 273"/>
              <p:cNvSpPr>
                <a:spLocks/>
              </p:cNvSpPr>
              <p:nvPr/>
            </p:nvSpPr>
            <p:spPr bwMode="auto">
              <a:xfrm>
                <a:off x="4080" y="2634"/>
                <a:ext cx="18" cy="30"/>
              </a:xfrm>
              <a:custGeom>
                <a:avLst/>
                <a:gdLst>
                  <a:gd name="T0" fmla="*/ 18 w 18"/>
                  <a:gd name="T1" fmla="*/ 6 h 30"/>
                  <a:gd name="T2" fmla="*/ 18 w 18"/>
                  <a:gd name="T3" fmla="*/ 0 h 30"/>
                  <a:gd name="T4" fmla="*/ 12 w 18"/>
                  <a:gd name="T5" fmla="*/ 6 h 30"/>
                  <a:gd name="T6" fmla="*/ 0 w 18"/>
                  <a:gd name="T7" fmla="*/ 24 h 30"/>
                  <a:gd name="T8" fmla="*/ 0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8" y="0"/>
                    </a:lnTo>
                    <a:lnTo>
                      <a:pt x="12" y="6"/>
                    </a:lnTo>
                    <a:lnTo>
                      <a:pt x="0" y="24"/>
                    </a:lnTo>
                    <a:lnTo>
                      <a:pt x="0" y="30"/>
                    </a:lnTo>
                    <a:lnTo>
                      <a:pt x="6" y="24"/>
                    </a:lnTo>
                    <a:lnTo>
                      <a:pt x="18" y="6"/>
                    </a:lnTo>
                    <a:close/>
                  </a:path>
                </a:pathLst>
              </a:custGeom>
              <a:solidFill>
                <a:srgbClr val="000000"/>
              </a:solidFill>
              <a:ln w="9525">
                <a:noFill/>
                <a:round/>
                <a:headEnd/>
                <a:tailEnd/>
              </a:ln>
            </p:spPr>
            <p:txBody>
              <a:bodyPr/>
              <a:lstStyle/>
              <a:p>
                <a:endParaRPr lang="en-US"/>
              </a:p>
            </p:txBody>
          </p:sp>
          <p:sp>
            <p:nvSpPr>
              <p:cNvPr id="345" name="Freeform 274"/>
              <p:cNvSpPr>
                <a:spLocks/>
              </p:cNvSpPr>
              <p:nvPr/>
            </p:nvSpPr>
            <p:spPr bwMode="auto">
              <a:xfrm>
                <a:off x="4056" y="2670"/>
                <a:ext cx="18" cy="30"/>
              </a:xfrm>
              <a:custGeom>
                <a:avLst/>
                <a:gdLst>
                  <a:gd name="T0" fmla="*/ 18 w 18"/>
                  <a:gd name="T1" fmla="*/ 6 h 30"/>
                  <a:gd name="T2" fmla="*/ 18 w 18"/>
                  <a:gd name="T3" fmla="*/ 0 h 30"/>
                  <a:gd name="T4" fmla="*/ 12 w 18"/>
                  <a:gd name="T5" fmla="*/ 6 h 30"/>
                  <a:gd name="T6" fmla="*/ 12 w 18"/>
                  <a:gd name="T7" fmla="*/ 6 h 30"/>
                  <a:gd name="T8" fmla="*/ 0 w 18"/>
                  <a:gd name="T9" fmla="*/ 24 h 30"/>
                  <a:gd name="T10" fmla="*/ 6 w 18"/>
                  <a:gd name="T11" fmla="*/ 30 h 30"/>
                  <a:gd name="T12" fmla="*/ 6 w 18"/>
                  <a:gd name="T13" fmla="*/ 24 h 30"/>
                  <a:gd name="T14" fmla="*/ 18 w 18"/>
                  <a:gd name="T15" fmla="*/ 6 h 3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30"/>
                  <a:gd name="T26" fmla="*/ 18 w 18"/>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30">
                    <a:moveTo>
                      <a:pt x="18" y="6"/>
                    </a:moveTo>
                    <a:lnTo>
                      <a:pt x="18"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46" name="Freeform 275"/>
              <p:cNvSpPr>
                <a:spLocks/>
              </p:cNvSpPr>
              <p:nvPr/>
            </p:nvSpPr>
            <p:spPr bwMode="auto">
              <a:xfrm>
                <a:off x="4038" y="2706"/>
                <a:ext cx="18" cy="30"/>
              </a:xfrm>
              <a:custGeom>
                <a:avLst/>
                <a:gdLst>
                  <a:gd name="T0" fmla="*/ 18 w 18"/>
                  <a:gd name="T1" fmla="*/ 6 h 30"/>
                  <a:gd name="T2" fmla="*/ 12 w 18"/>
                  <a:gd name="T3" fmla="*/ 0 h 30"/>
                  <a:gd name="T4" fmla="*/ 12 w 18"/>
                  <a:gd name="T5" fmla="*/ 6 h 30"/>
                  <a:gd name="T6" fmla="*/ 0 w 18"/>
                  <a:gd name="T7" fmla="*/ 24 h 30"/>
                  <a:gd name="T8" fmla="*/ 6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47" name="Freeform 276"/>
              <p:cNvSpPr>
                <a:spLocks/>
              </p:cNvSpPr>
              <p:nvPr/>
            </p:nvSpPr>
            <p:spPr bwMode="auto">
              <a:xfrm>
                <a:off x="4020" y="2742"/>
                <a:ext cx="18" cy="30"/>
              </a:xfrm>
              <a:custGeom>
                <a:avLst/>
                <a:gdLst>
                  <a:gd name="T0" fmla="*/ 18 w 18"/>
                  <a:gd name="T1" fmla="*/ 6 h 30"/>
                  <a:gd name="T2" fmla="*/ 12 w 18"/>
                  <a:gd name="T3" fmla="*/ 0 h 30"/>
                  <a:gd name="T4" fmla="*/ 12 w 18"/>
                  <a:gd name="T5" fmla="*/ 6 h 30"/>
                  <a:gd name="T6" fmla="*/ 0 w 18"/>
                  <a:gd name="T7" fmla="*/ 30 h 30"/>
                  <a:gd name="T8" fmla="*/ 6 w 18"/>
                  <a:gd name="T9" fmla="*/ 30 h 30"/>
                  <a:gd name="T10" fmla="*/ 6 w 18"/>
                  <a:gd name="T11" fmla="*/ 30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30"/>
                    </a:lnTo>
                    <a:lnTo>
                      <a:pt x="6" y="30"/>
                    </a:lnTo>
                    <a:lnTo>
                      <a:pt x="18" y="6"/>
                    </a:lnTo>
                    <a:close/>
                  </a:path>
                </a:pathLst>
              </a:custGeom>
              <a:solidFill>
                <a:srgbClr val="000000"/>
              </a:solidFill>
              <a:ln w="9525">
                <a:noFill/>
                <a:round/>
                <a:headEnd/>
                <a:tailEnd/>
              </a:ln>
            </p:spPr>
            <p:txBody>
              <a:bodyPr/>
              <a:lstStyle/>
              <a:p>
                <a:endParaRPr lang="en-US"/>
              </a:p>
            </p:txBody>
          </p:sp>
          <p:sp>
            <p:nvSpPr>
              <p:cNvPr id="348" name="Freeform 277"/>
              <p:cNvSpPr>
                <a:spLocks/>
              </p:cNvSpPr>
              <p:nvPr/>
            </p:nvSpPr>
            <p:spPr bwMode="auto">
              <a:xfrm>
                <a:off x="4002" y="2784"/>
                <a:ext cx="18" cy="30"/>
              </a:xfrm>
              <a:custGeom>
                <a:avLst/>
                <a:gdLst>
                  <a:gd name="T0" fmla="*/ 18 w 18"/>
                  <a:gd name="T1" fmla="*/ 0 h 30"/>
                  <a:gd name="T2" fmla="*/ 12 w 18"/>
                  <a:gd name="T3" fmla="*/ 0 h 30"/>
                  <a:gd name="T4" fmla="*/ 12 w 18"/>
                  <a:gd name="T5" fmla="*/ 0 h 30"/>
                  <a:gd name="T6" fmla="*/ 6 w 18"/>
                  <a:gd name="T7" fmla="*/ 18 h 30"/>
                  <a:gd name="T8" fmla="*/ 0 w 18"/>
                  <a:gd name="T9" fmla="*/ 24 h 30"/>
                  <a:gd name="T10" fmla="*/ 6 w 18"/>
                  <a:gd name="T11" fmla="*/ 30 h 30"/>
                  <a:gd name="T12" fmla="*/ 6 w 18"/>
                  <a:gd name="T13" fmla="*/ 24 h 30"/>
                  <a:gd name="T14" fmla="*/ 12 w 18"/>
                  <a:gd name="T15" fmla="*/ 18 h 30"/>
                  <a:gd name="T16" fmla="*/ 18 w 18"/>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0"/>
                  <a:gd name="T29" fmla="*/ 18 w 1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0">
                    <a:moveTo>
                      <a:pt x="18" y="0"/>
                    </a:moveTo>
                    <a:lnTo>
                      <a:pt x="12" y="0"/>
                    </a:lnTo>
                    <a:lnTo>
                      <a:pt x="6" y="18"/>
                    </a:lnTo>
                    <a:lnTo>
                      <a:pt x="0" y="24"/>
                    </a:lnTo>
                    <a:lnTo>
                      <a:pt x="6" y="30"/>
                    </a:lnTo>
                    <a:lnTo>
                      <a:pt x="6" y="24"/>
                    </a:lnTo>
                    <a:lnTo>
                      <a:pt x="12" y="18"/>
                    </a:lnTo>
                    <a:lnTo>
                      <a:pt x="18" y="0"/>
                    </a:lnTo>
                    <a:close/>
                  </a:path>
                </a:pathLst>
              </a:custGeom>
              <a:solidFill>
                <a:srgbClr val="000000"/>
              </a:solidFill>
              <a:ln w="9525">
                <a:noFill/>
                <a:round/>
                <a:headEnd/>
                <a:tailEnd/>
              </a:ln>
            </p:spPr>
            <p:txBody>
              <a:bodyPr/>
              <a:lstStyle/>
              <a:p>
                <a:endParaRPr lang="en-US"/>
              </a:p>
            </p:txBody>
          </p:sp>
          <p:sp>
            <p:nvSpPr>
              <p:cNvPr id="349" name="Freeform 278"/>
              <p:cNvSpPr>
                <a:spLocks/>
              </p:cNvSpPr>
              <p:nvPr/>
            </p:nvSpPr>
            <p:spPr bwMode="auto">
              <a:xfrm>
                <a:off x="3990" y="2820"/>
                <a:ext cx="12" cy="30"/>
              </a:xfrm>
              <a:custGeom>
                <a:avLst/>
                <a:gdLst>
                  <a:gd name="T0" fmla="*/ 12 w 12"/>
                  <a:gd name="T1" fmla="*/ 6 h 30"/>
                  <a:gd name="T2" fmla="*/ 12 w 12"/>
                  <a:gd name="T3" fmla="*/ 0 h 30"/>
                  <a:gd name="T4" fmla="*/ 6 w 12"/>
                  <a:gd name="T5" fmla="*/ 6 h 30"/>
                  <a:gd name="T6" fmla="*/ 0 w 12"/>
                  <a:gd name="T7" fmla="*/ 30 h 30"/>
                  <a:gd name="T8" fmla="*/ 0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50" name="Freeform 279"/>
              <p:cNvSpPr>
                <a:spLocks/>
              </p:cNvSpPr>
              <p:nvPr/>
            </p:nvSpPr>
            <p:spPr bwMode="auto">
              <a:xfrm>
                <a:off x="3978" y="2862"/>
                <a:ext cx="12" cy="30"/>
              </a:xfrm>
              <a:custGeom>
                <a:avLst/>
                <a:gdLst>
                  <a:gd name="T0" fmla="*/ 12 w 12"/>
                  <a:gd name="T1" fmla="*/ 0 h 30"/>
                  <a:gd name="T2" fmla="*/ 6 w 12"/>
                  <a:gd name="T3" fmla="*/ 0 h 30"/>
                  <a:gd name="T4" fmla="*/ 6 w 12"/>
                  <a:gd name="T5" fmla="*/ 0 h 30"/>
                  <a:gd name="T6" fmla="*/ 0 w 12"/>
                  <a:gd name="T7" fmla="*/ 18 h 30"/>
                  <a:gd name="T8" fmla="*/ 0 w 12"/>
                  <a:gd name="T9" fmla="*/ 24 h 30"/>
                  <a:gd name="T10" fmla="*/ 0 w 12"/>
                  <a:gd name="T11" fmla="*/ 30 h 30"/>
                  <a:gd name="T12" fmla="*/ 6 w 12"/>
                  <a:gd name="T13" fmla="*/ 24 h 30"/>
                  <a:gd name="T14" fmla="*/ 6 w 12"/>
                  <a:gd name="T15" fmla="*/ 18 h 30"/>
                  <a:gd name="T16" fmla="*/ 12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0"/>
                    </a:moveTo>
                    <a:lnTo>
                      <a:pt x="6" y="0"/>
                    </a:lnTo>
                    <a:lnTo>
                      <a:pt x="0" y="18"/>
                    </a:lnTo>
                    <a:lnTo>
                      <a:pt x="0" y="24"/>
                    </a:lnTo>
                    <a:lnTo>
                      <a:pt x="0" y="30"/>
                    </a:lnTo>
                    <a:lnTo>
                      <a:pt x="6" y="24"/>
                    </a:lnTo>
                    <a:lnTo>
                      <a:pt x="6" y="18"/>
                    </a:lnTo>
                    <a:lnTo>
                      <a:pt x="12" y="0"/>
                    </a:lnTo>
                    <a:close/>
                  </a:path>
                </a:pathLst>
              </a:custGeom>
              <a:solidFill>
                <a:srgbClr val="000000"/>
              </a:solidFill>
              <a:ln w="9525">
                <a:noFill/>
                <a:round/>
                <a:headEnd/>
                <a:tailEnd/>
              </a:ln>
            </p:spPr>
            <p:txBody>
              <a:bodyPr/>
              <a:lstStyle/>
              <a:p>
                <a:endParaRPr lang="en-US"/>
              </a:p>
            </p:txBody>
          </p:sp>
          <p:sp>
            <p:nvSpPr>
              <p:cNvPr id="351" name="Freeform 280"/>
              <p:cNvSpPr>
                <a:spLocks/>
              </p:cNvSpPr>
              <p:nvPr/>
            </p:nvSpPr>
            <p:spPr bwMode="auto">
              <a:xfrm>
                <a:off x="3966" y="2904"/>
                <a:ext cx="12" cy="24"/>
              </a:xfrm>
              <a:custGeom>
                <a:avLst/>
                <a:gdLst>
                  <a:gd name="T0" fmla="*/ 12 w 12"/>
                  <a:gd name="T1" fmla="*/ 0 h 24"/>
                  <a:gd name="T2" fmla="*/ 6 w 12"/>
                  <a:gd name="T3" fmla="*/ 0 h 24"/>
                  <a:gd name="T4" fmla="*/ 6 w 12"/>
                  <a:gd name="T5" fmla="*/ 0 h 24"/>
                  <a:gd name="T6" fmla="*/ 0 w 12"/>
                  <a:gd name="T7" fmla="*/ 24 h 24"/>
                  <a:gd name="T8" fmla="*/ 0 w 12"/>
                  <a:gd name="T9" fmla="*/ 24 h 24"/>
                  <a:gd name="T10" fmla="*/ 6 w 12"/>
                  <a:gd name="T11" fmla="*/ 24 h 24"/>
                  <a:gd name="T12" fmla="*/ 12 w 12"/>
                  <a:gd name="T13" fmla="*/ 0 h 24"/>
                  <a:gd name="T14" fmla="*/ 0 60000 65536"/>
                  <a:gd name="T15" fmla="*/ 0 60000 65536"/>
                  <a:gd name="T16" fmla="*/ 0 60000 65536"/>
                  <a:gd name="T17" fmla="*/ 0 60000 65536"/>
                  <a:gd name="T18" fmla="*/ 0 60000 65536"/>
                  <a:gd name="T19" fmla="*/ 0 60000 65536"/>
                  <a:gd name="T20" fmla="*/ 0 60000 65536"/>
                  <a:gd name="T21" fmla="*/ 0 w 12"/>
                  <a:gd name="T22" fmla="*/ 0 h 24"/>
                  <a:gd name="T23" fmla="*/ 12 w 12"/>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4">
                    <a:moveTo>
                      <a:pt x="12" y="0"/>
                    </a:moveTo>
                    <a:lnTo>
                      <a:pt x="6" y="0"/>
                    </a:lnTo>
                    <a:lnTo>
                      <a:pt x="0" y="24"/>
                    </a:lnTo>
                    <a:lnTo>
                      <a:pt x="6" y="24"/>
                    </a:lnTo>
                    <a:lnTo>
                      <a:pt x="12" y="0"/>
                    </a:lnTo>
                    <a:close/>
                  </a:path>
                </a:pathLst>
              </a:custGeom>
              <a:solidFill>
                <a:srgbClr val="000000"/>
              </a:solidFill>
              <a:ln w="9525">
                <a:noFill/>
                <a:round/>
                <a:headEnd/>
                <a:tailEnd/>
              </a:ln>
            </p:spPr>
            <p:txBody>
              <a:bodyPr/>
              <a:lstStyle/>
              <a:p>
                <a:endParaRPr lang="en-US"/>
              </a:p>
            </p:txBody>
          </p:sp>
          <p:sp>
            <p:nvSpPr>
              <p:cNvPr id="352" name="Freeform 281"/>
              <p:cNvSpPr>
                <a:spLocks/>
              </p:cNvSpPr>
              <p:nvPr/>
            </p:nvSpPr>
            <p:spPr bwMode="auto">
              <a:xfrm>
                <a:off x="3954" y="2940"/>
                <a:ext cx="12" cy="30"/>
              </a:xfrm>
              <a:custGeom>
                <a:avLst/>
                <a:gdLst>
                  <a:gd name="T0" fmla="*/ 12 w 12"/>
                  <a:gd name="T1" fmla="*/ 6 h 30"/>
                  <a:gd name="T2" fmla="*/ 6 w 12"/>
                  <a:gd name="T3" fmla="*/ 0 h 30"/>
                  <a:gd name="T4" fmla="*/ 6 w 12"/>
                  <a:gd name="T5" fmla="*/ 6 h 30"/>
                  <a:gd name="T6" fmla="*/ 0 w 12"/>
                  <a:gd name="T7" fmla="*/ 18 h 30"/>
                  <a:gd name="T8" fmla="*/ 0 w 12"/>
                  <a:gd name="T9" fmla="*/ 30 h 30"/>
                  <a:gd name="T10" fmla="*/ 0 w 12"/>
                  <a:gd name="T11" fmla="*/ 30 h 30"/>
                  <a:gd name="T12" fmla="*/ 6 w 12"/>
                  <a:gd name="T13" fmla="*/ 30 h 30"/>
                  <a:gd name="T14" fmla="*/ 6 w 12"/>
                  <a:gd name="T15" fmla="*/ 18 h 30"/>
                  <a:gd name="T16" fmla="*/ 12 w 12"/>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6"/>
                    </a:moveTo>
                    <a:lnTo>
                      <a:pt x="6" y="0"/>
                    </a:lnTo>
                    <a:lnTo>
                      <a:pt x="6" y="6"/>
                    </a:lnTo>
                    <a:lnTo>
                      <a:pt x="0" y="18"/>
                    </a:lnTo>
                    <a:lnTo>
                      <a:pt x="0" y="30"/>
                    </a:lnTo>
                    <a:lnTo>
                      <a:pt x="6" y="30"/>
                    </a:lnTo>
                    <a:lnTo>
                      <a:pt x="6" y="18"/>
                    </a:lnTo>
                    <a:lnTo>
                      <a:pt x="12" y="6"/>
                    </a:lnTo>
                    <a:close/>
                  </a:path>
                </a:pathLst>
              </a:custGeom>
              <a:solidFill>
                <a:srgbClr val="000000"/>
              </a:solidFill>
              <a:ln w="9525">
                <a:noFill/>
                <a:round/>
                <a:headEnd/>
                <a:tailEnd/>
              </a:ln>
            </p:spPr>
            <p:txBody>
              <a:bodyPr/>
              <a:lstStyle/>
              <a:p>
                <a:endParaRPr lang="en-US"/>
              </a:p>
            </p:txBody>
          </p:sp>
          <p:sp>
            <p:nvSpPr>
              <p:cNvPr id="353" name="Freeform 282"/>
              <p:cNvSpPr>
                <a:spLocks/>
              </p:cNvSpPr>
              <p:nvPr/>
            </p:nvSpPr>
            <p:spPr bwMode="auto">
              <a:xfrm>
                <a:off x="3942" y="2982"/>
                <a:ext cx="12" cy="30"/>
              </a:xfrm>
              <a:custGeom>
                <a:avLst/>
                <a:gdLst>
                  <a:gd name="T0" fmla="*/ 12 w 12"/>
                  <a:gd name="T1" fmla="*/ 6 h 30"/>
                  <a:gd name="T2" fmla="*/ 12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54" name="Freeform 283"/>
              <p:cNvSpPr>
                <a:spLocks/>
              </p:cNvSpPr>
              <p:nvPr/>
            </p:nvSpPr>
            <p:spPr bwMode="auto">
              <a:xfrm>
                <a:off x="3936" y="3024"/>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355" name="Freeform 284"/>
              <p:cNvSpPr>
                <a:spLocks/>
              </p:cNvSpPr>
              <p:nvPr/>
            </p:nvSpPr>
            <p:spPr bwMode="auto">
              <a:xfrm>
                <a:off x="3924" y="3066"/>
                <a:ext cx="12" cy="30"/>
              </a:xfrm>
              <a:custGeom>
                <a:avLst/>
                <a:gdLst>
                  <a:gd name="T0" fmla="*/ 12 w 12"/>
                  <a:gd name="T1" fmla="*/ 0 h 30"/>
                  <a:gd name="T2" fmla="*/ 12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12" y="0"/>
                    </a:ln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356" name="Freeform 285"/>
              <p:cNvSpPr>
                <a:spLocks/>
              </p:cNvSpPr>
              <p:nvPr/>
            </p:nvSpPr>
            <p:spPr bwMode="auto">
              <a:xfrm>
                <a:off x="3918" y="3108"/>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357" name="Freeform 286"/>
              <p:cNvSpPr>
                <a:spLocks/>
              </p:cNvSpPr>
              <p:nvPr/>
            </p:nvSpPr>
            <p:spPr bwMode="auto">
              <a:xfrm>
                <a:off x="3912" y="3150"/>
                <a:ext cx="12" cy="30"/>
              </a:xfrm>
              <a:custGeom>
                <a:avLst/>
                <a:gdLst>
                  <a:gd name="T0" fmla="*/ 12 w 12"/>
                  <a:gd name="T1" fmla="*/ 0 h 30"/>
                  <a:gd name="T2" fmla="*/ 6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358" name="Freeform 287"/>
              <p:cNvSpPr>
                <a:spLocks/>
              </p:cNvSpPr>
              <p:nvPr/>
            </p:nvSpPr>
            <p:spPr bwMode="auto">
              <a:xfrm>
                <a:off x="3906" y="3186"/>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59" name="Freeform 288"/>
              <p:cNvSpPr>
                <a:spLocks/>
              </p:cNvSpPr>
              <p:nvPr/>
            </p:nvSpPr>
            <p:spPr bwMode="auto">
              <a:xfrm>
                <a:off x="3900" y="3228"/>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60" name="Freeform 289"/>
              <p:cNvSpPr>
                <a:spLocks/>
              </p:cNvSpPr>
              <p:nvPr/>
            </p:nvSpPr>
            <p:spPr bwMode="auto">
              <a:xfrm>
                <a:off x="3894" y="3270"/>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61" name="Freeform 290"/>
              <p:cNvSpPr>
                <a:spLocks/>
              </p:cNvSpPr>
              <p:nvPr/>
            </p:nvSpPr>
            <p:spPr bwMode="auto">
              <a:xfrm>
                <a:off x="3894" y="3312"/>
                <a:ext cx="6" cy="30"/>
              </a:xfrm>
              <a:custGeom>
                <a:avLst/>
                <a:gdLst>
                  <a:gd name="T0" fmla="*/ 6 w 6"/>
                  <a:gd name="T1" fmla="*/ 6 h 30"/>
                  <a:gd name="T2" fmla="*/ 6 w 6"/>
                  <a:gd name="T3" fmla="*/ 0 h 30"/>
                  <a:gd name="T4" fmla="*/ 0 w 6"/>
                  <a:gd name="T5" fmla="*/ 6 h 30"/>
                  <a:gd name="T6" fmla="*/ 0 w 6"/>
                  <a:gd name="T7" fmla="*/ 12 h 30"/>
                  <a:gd name="T8" fmla="*/ 0 w 6"/>
                  <a:gd name="T9" fmla="*/ 30 h 30"/>
                  <a:gd name="T10" fmla="*/ 0 w 6"/>
                  <a:gd name="T11" fmla="*/ 30 h 30"/>
                  <a:gd name="T12" fmla="*/ 6 w 6"/>
                  <a:gd name="T13" fmla="*/ 30 h 30"/>
                  <a:gd name="T14" fmla="*/ 6 w 6"/>
                  <a:gd name="T15" fmla="*/ 12 h 30"/>
                  <a:gd name="T16" fmla="*/ 6 w 6"/>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0"/>
                  <a:gd name="T29" fmla="*/ 6 w 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0">
                    <a:moveTo>
                      <a:pt x="6" y="6"/>
                    </a:moveTo>
                    <a:lnTo>
                      <a:pt x="6" y="0"/>
                    </a:lnTo>
                    <a:lnTo>
                      <a:pt x="0" y="6"/>
                    </a:lnTo>
                    <a:lnTo>
                      <a:pt x="0" y="12"/>
                    </a:lnTo>
                    <a:lnTo>
                      <a:pt x="0" y="30"/>
                    </a:lnTo>
                    <a:lnTo>
                      <a:pt x="6" y="30"/>
                    </a:lnTo>
                    <a:lnTo>
                      <a:pt x="6" y="12"/>
                    </a:lnTo>
                    <a:lnTo>
                      <a:pt x="6" y="6"/>
                    </a:lnTo>
                    <a:close/>
                  </a:path>
                </a:pathLst>
              </a:custGeom>
              <a:solidFill>
                <a:srgbClr val="000000"/>
              </a:solidFill>
              <a:ln w="9525">
                <a:noFill/>
                <a:round/>
                <a:headEnd/>
                <a:tailEnd/>
              </a:ln>
            </p:spPr>
            <p:txBody>
              <a:bodyPr/>
              <a:lstStyle/>
              <a:p>
                <a:endParaRPr lang="en-US"/>
              </a:p>
            </p:txBody>
          </p:sp>
          <p:sp>
            <p:nvSpPr>
              <p:cNvPr id="362" name="Freeform 291"/>
              <p:cNvSpPr>
                <a:spLocks/>
              </p:cNvSpPr>
              <p:nvPr/>
            </p:nvSpPr>
            <p:spPr bwMode="auto">
              <a:xfrm>
                <a:off x="3888" y="3354"/>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63" name="Freeform 292"/>
              <p:cNvSpPr>
                <a:spLocks/>
              </p:cNvSpPr>
              <p:nvPr/>
            </p:nvSpPr>
            <p:spPr bwMode="auto">
              <a:xfrm>
                <a:off x="3888" y="3396"/>
                <a:ext cx="6" cy="30"/>
              </a:xfrm>
              <a:custGeom>
                <a:avLst/>
                <a:gdLst>
                  <a:gd name="T0" fmla="*/ 6 w 6"/>
                  <a:gd name="T1" fmla="*/ 6 h 30"/>
                  <a:gd name="T2" fmla="*/ 6 w 6"/>
                  <a:gd name="T3" fmla="*/ 0 h 30"/>
                  <a:gd name="T4" fmla="*/ 0 w 6"/>
                  <a:gd name="T5" fmla="*/ 6 h 30"/>
                  <a:gd name="T6" fmla="*/ 0 w 6"/>
                  <a:gd name="T7" fmla="*/ 30 h 30"/>
                  <a:gd name="T8" fmla="*/ 6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64" name="Freeform 293"/>
              <p:cNvSpPr>
                <a:spLocks/>
              </p:cNvSpPr>
              <p:nvPr/>
            </p:nvSpPr>
            <p:spPr bwMode="auto">
              <a:xfrm>
                <a:off x="3888" y="3438"/>
                <a:ext cx="6" cy="30"/>
              </a:xfrm>
              <a:custGeom>
                <a:avLst/>
                <a:gdLst>
                  <a:gd name="T0" fmla="*/ 6 w 6"/>
                  <a:gd name="T1" fmla="*/ 6 h 30"/>
                  <a:gd name="T2" fmla="*/ 6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65" name="Freeform 294"/>
              <p:cNvSpPr>
                <a:spLocks/>
              </p:cNvSpPr>
              <p:nvPr/>
            </p:nvSpPr>
            <p:spPr bwMode="auto">
              <a:xfrm>
                <a:off x="3888" y="348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366" name="Freeform 295"/>
              <p:cNvSpPr>
                <a:spLocks/>
              </p:cNvSpPr>
              <p:nvPr/>
            </p:nvSpPr>
            <p:spPr bwMode="auto">
              <a:xfrm>
                <a:off x="3888" y="3522"/>
                <a:ext cx="6" cy="12"/>
              </a:xfrm>
              <a:custGeom>
                <a:avLst/>
                <a:gdLst>
                  <a:gd name="T0" fmla="*/ 6 w 6"/>
                  <a:gd name="T1" fmla="*/ 6 h 12"/>
                  <a:gd name="T2" fmla="*/ 0 w 6"/>
                  <a:gd name="T3" fmla="*/ 0 h 12"/>
                  <a:gd name="T4" fmla="*/ 0 w 6"/>
                  <a:gd name="T5" fmla="*/ 6 h 12"/>
                  <a:gd name="T6" fmla="*/ 0 w 6"/>
                  <a:gd name="T7" fmla="*/ 12 h 12"/>
                  <a:gd name="T8" fmla="*/ 0 w 6"/>
                  <a:gd name="T9" fmla="*/ 12 h 12"/>
                  <a:gd name="T10" fmla="*/ 6 w 6"/>
                  <a:gd name="T11" fmla="*/ 12 h 12"/>
                  <a:gd name="T12" fmla="*/ 6 w 6"/>
                  <a:gd name="T13" fmla="*/ 6 h 12"/>
                  <a:gd name="T14" fmla="*/ 0 60000 65536"/>
                  <a:gd name="T15" fmla="*/ 0 60000 65536"/>
                  <a:gd name="T16" fmla="*/ 0 60000 65536"/>
                  <a:gd name="T17" fmla="*/ 0 60000 65536"/>
                  <a:gd name="T18" fmla="*/ 0 60000 65536"/>
                  <a:gd name="T19" fmla="*/ 0 60000 65536"/>
                  <a:gd name="T20" fmla="*/ 0 60000 65536"/>
                  <a:gd name="T21" fmla="*/ 0 w 6"/>
                  <a:gd name="T22" fmla="*/ 0 h 12"/>
                  <a:gd name="T23" fmla="*/ 6 w 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2">
                    <a:moveTo>
                      <a:pt x="6" y="6"/>
                    </a:moveTo>
                    <a:lnTo>
                      <a:pt x="0" y="0"/>
                    </a:lnTo>
                    <a:lnTo>
                      <a:pt x="0" y="6"/>
                    </a:lnTo>
                    <a:lnTo>
                      <a:pt x="0" y="12"/>
                    </a:lnTo>
                    <a:lnTo>
                      <a:pt x="6" y="12"/>
                    </a:lnTo>
                    <a:lnTo>
                      <a:pt x="6" y="6"/>
                    </a:lnTo>
                    <a:close/>
                  </a:path>
                </a:pathLst>
              </a:custGeom>
              <a:solidFill>
                <a:srgbClr val="000000"/>
              </a:solidFill>
              <a:ln w="9525">
                <a:noFill/>
                <a:round/>
                <a:headEnd/>
                <a:tailEnd/>
              </a:ln>
            </p:spPr>
            <p:txBody>
              <a:bodyPr/>
              <a:lstStyle/>
              <a:p>
                <a:endParaRPr lang="en-US"/>
              </a:p>
            </p:txBody>
          </p:sp>
        </p:grpSp>
        <p:sp>
          <p:nvSpPr>
            <p:cNvPr id="225" name="Freeform 296"/>
            <p:cNvSpPr>
              <a:spLocks/>
            </p:cNvSpPr>
            <p:nvPr/>
          </p:nvSpPr>
          <p:spPr bwMode="auto">
            <a:xfrm>
              <a:off x="7059613" y="1501775"/>
              <a:ext cx="525462" cy="1538288"/>
            </a:xfrm>
            <a:custGeom>
              <a:avLst/>
              <a:gdLst>
                <a:gd name="T0" fmla="*/ 0 w 360"/>
                <a:gd name="T1" fmla="*/ 0 h 1050"/>
                <a:gd name="T2" fmla="*/ 28 w 360"/>
                <a:gd name="T3" fmla="*/ 6 h 1050"/>
                <a:gd name="T4" fmla="*/ 56 w 360"/>
                <a:gd name="T5" fmla="*/ 18 h 1050"/>
                <a:gd name="T6" fmla="*/ 84 w 360"/>
                <a:gd name="T7" fmla="*/ 38 h 1050"/>
                <a:gd name="T8" fmla="*/ 108 w 360"/>
                <a:gd name="T9" fmla="*/ 66 h 1050"/>
                <a:gd name="T10" fmla="*/ 135 w 360"/>
                <a:gd name="T11" fmla="*/ 99 h 1050"/>
                <a:gd name="T12" fmla="*/ 159 w 360"/>
                <a:gd name="T13" fmla="*/ 141 h 1050"/>
                <a:gd name="T14" fmla="*/ 177 w 360"/>
                <a:gd name="T15" fmla="*/ 188 h 1050"/>
                <a:gd name="T16" fmla="*/ 196 w 360"/>
                <a:gd name="T17" fmla="*/ 240 h 1050"/>
                <a:gd name="T18" fmla="*/ 215 w 360"/>
                <a:gd name="T19" fmla="*/ 302 h 1050"/>
                <a:gd name="T20" fmla="*/ 234 w 360"/>
                <a:gd name="T21" fmla="*/ 363 h 1050"/>
                <a:gd name="T22" fmla="*/ 257 w 360"/>
                <a:gd name="T23" fmla="*/ 504 h 1050"/>
                <a:gd name="T24" fmla="*/ 275 w 360"/>
                <a:gd name="T25" fmla="*/ 660 h 1050"/>
                <a:gd name="T26" fmla="*/ 280 w 360"/>
                <a:gd name="T27" fmla="*/ 825 h 10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0"/>
                <a:gd name="T43" fmla="*/ 0 h 1050"/>
                <a:gd name="T44" fmla="*/ 360 w 360"/>
                <a:gd name="T45" fmla="*/ 1050 h 105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0" h="1050">
                  <a:moveTo>
                    <a:pt x="0" y="0"/>
                  </a:moveTo>
                  <a:lnTo>
                    <a:pt x="36" y="6"/>
                  </a:lnTo>
                  <a:lnTo>
                    <a:pt x="72" y="24"/>
                  </a:lnTo>
                  <a:lnTo>
                    <a:pt x="108" y="48"/>
                  </a:lnTo>
                  <a:lnTo>
                    <a:pt x="138" y="84"/>
                  </a:lnTo>
                  <a:lnTo>
                    <a:pt x="174" y="126"/>
                  </a:lnTo>
                  <a:lnTo>
                    <a:pt x="204" y="180"/>
                  </a:lnTo>
                  <a:lnTo>
                    <a:pt x="228" y="240"/>
                  </a:lnTo>
                  <a:lnTo>
                    <a:pt x="252" y="306"/>
                  </a:lnTo>
                  <a:lnTo>
                    <a:pt x="276" y="384"/>
                  </a:lnTo>
                  <a:lnTo>
                    <a:pt x="300" y="462"/>
                  </a:lnTo>
                  <a:lnTo>
                    <a:pt x="330" y="642"/>
                  </a:lnTo>
                  <a:lnTo>
                    <a:pt x="354" y="840"/>
                  </a:lnTo>
                  <a:lnTo>
                    <a:pt x="360" y="1050"/>
                  </a:lnTo>
                </a:path>
              </a:pathLst>
            </a:custGeom>
            <a:noFill/>
            <a:ln w="9525">
              <a:solidFill>
                <a:srgbClr val="000000"/>
              </a:solidFill>
              <a:prstDash val="solid"/>
              <a:round/>
              <a:headEnd/>
              <a:tailEnd/>
            </a:ln>
          </p:spPr>
          <p:txBody>
            <a:bodyPr/>
            <a:lstStyle/>
            <a:p>
              <a:endParaRPr lang="en-US"/>
            </a:p>
          </p:txBody>
        </p:sp>
        <p:sp>
          <p:nvSpPr>
            <p:cNvPr id="226" name="Line 297"/>
            <p:cNvSpPr>
              <a:spLocks noChangeShapeType="1"/>
            </p:cNvSpPr>
            <p:nvPr/>
          </p:nvSpPr>
          <p:spPr bwMode="auto">
            <a:xfrm>
              <a:off x="7042150" y="2706688"/>
              <a:ext cx="839787" cy="519113"/>
            </a:xfrm>
            <a:prstGeom prst="line">
              <a:avLst/>
            </a:prstGeom>
            <a:noFill/>
            <a:ln w="9525">
              <a:solidFill>
                <a:srgbClr val="000000"/>
              </a:solidFill>
              <a:round/>
              <a:headEnd/>
              <a:tailEnd/>
            </a:ln>
          </p:spPr>
          <p:txBody>
            <a:bodyPr/>
            <a:lstStyle/>
            <a:p>
              <a:endParaRPr lang="en-US"/>
            </a:p>
          </p:txBody>
        </p:sp>
        <p:grpSp>
          <p:nvGrpSpPr>
            <p:cNvPr id="227" name="Group 298"/>
            <p:cNvGrpSpPr>
              <a:grpSpLocks/>
            </p:cNvGrpSpPr>
            <p:nvPr/>
          </p:nvGrpSpPr>
          <p:grpSpPr bwMode="auto">
            <a:xfrm>
              <a:off x="6999288" y="1106488"/>
              <a:ext cx="96837" cy="1608138"/>
              <a:chOff x="4266" y="2232"/>
              <a:chExt cx="66" cy="1098"/>
            </a:xfrm>
          </p:grpSpPr>
          <p:sp>
            <p:nvSpPr>
              <p:cNvPr id="336" name="Line 299"/>
              <p:cNvSpPr>
                <a:spLocks noChangeShapeType="1"/>
              </p:cNvSpPr>
              <p:nvPr/>
            </p:nvSpPr>
            <p:spPr bwMode="auto">
              <a:xfrm flipV="1">
                <a:off x="4296" y="2274"/>
                <a:ext cx="0" cy="1056"/>
              </a:xfrm>
              <a:prstGeom prst="line">
                <a:avLst/>
              </a:prstGeom>
              <a:noFill/>
              <a:ln w="9525">
                <a:solidFill>
                  <a:srgbClr val="000000"/>
                </a:solidFill>
                <a:round/>
                <a:headEnd/>
                <a:tailEnd/>
              </a:ln>
            </p:spPr>
            <p:txBody>
              <a:bodyPr/>
              <a:lstStyle/>
              <a:p>
                <a:endParaRPr lang="en-US"/>
              </a:p>
            </p:txBody>
          </p:sp>
          <p:sp>
            <p:nvSpPr>
              <p:cNvPr id="337" name="Freeform 300"/>
              <p:cNvSpPr>
                <a:spLocks/>
              </p:cNvSpPr>
              <p:nvPr/>
            </p:nvSpPr>
            <p:spPr bwMode="auto">
              <a:xfrm>
                <a:off x="4266" y="2232"/>
                <a:ext cx="66" cy="60"/>
              </a:xfrm>
              <a:custGeom>
                <a:avLst/>
                <a:gdLst>
                  <a:gd name="T0" fmla="*/ 66 w 66"/>
                  <a:gd name="T1" fmla="*/ 60 h 60"/>
                  <a:gd name="T2" fmla="*/ 30 w 66"/>
                  <a:gd name="T3" fmla="*/ 0 h 60"/>
                  <a:gd name="T4" fmla="*/ 0 w 66"/>
                  <a:gd name="T5" fmla="*/ 60 h 60"/>
                  <a:gd name="T6" fmla="*/ 66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66" y="60"/>
                    </a:moveTo>
                    <a:lnTo>
                      <a:pt x="30" y="0"/>
                    </a:lnTo>
                    <a:lnTo>
                      <a:pt x="0" y="60"/>
                    </a:lnTo>
                    <a:lnTo>
                      <a:pt x="66" y="60"/>
                    </a:lnTo>
                    <a:close/>
                  </a:path>
                </a:pathLst>
              </a:custGeom>
              <a:solidFill>
                <a:srgbClr val="000000"/>
              </a:solidFill>
              <a:ln w="9525">
                <a:noFill/>
                <a:round/>
                <a:headEnd/>
                <a:tailEnd/>
              </a:ln>
            </p:spPr>
            <p:txBody>
              <a:bodyPr/>
              <a:lstStyle/>
              <a:p>
                <a:endParaRPr lang="en-US"/>
              </a:p>
            </p:txBody>
          </p:sp>
        </p:grpSp>
        <p:grpSp>
          <p:nvGrpSpPr>
            <p:cNvPr id="228" name="Group 301"/>
            <p:cNvGrpSpPr>
              <a:grpSpLocks/>
            </p:cNvGrpSpPr>
            <p:nvPr/>
          </p:nvGrpSpPr>
          <p:grpSpPr bwMode="auto">
            <a:xfrm>
              <a:off x="7051675" y="2662238"/>
              <a:ext cx="1879600" cy="96838"/>
              <a:chOff x="4302" y="3294"/>
              <a:chExt cx="1290" cy="66"/>
            </a:xfrm>
          </p:grpSpPr>
          <p:sp>
            <p:nvSpPr>
              <p:cNvPr id="334" name="Line 302"/>
              <p:cNvSpPr>
                <a:spLocks noChangeShapeType="1"/>
              </p:cNvSpPr>
              <p:nvPr/>
            </p:nvSpPr>
            <p:spPr bwMode="auto">
              <a:xfrm>
                <a:off x="4302" y="3324"/>
                <a:ext cx="1242" cy="0"/>
              </a:xfrm>
              <a:prstGeom prst="line">
                <a:avLst/>
              </a:prstGeom>
              <a:noFill/>
              <a:ln w="9525">
                <a:solidFill>
                  <a:srgbClr val="000000"/>
                </a:solidFill>
                <a:round/>
                <a:headEnd/>
                <a:tailEnd/>
              </a:ln>
            </p:spPr>
            <p:txBody>
              <a:bodyPr/>
              <a:lstStyle/>
              <a:p>
                <a:endParaRPr lang="en-US"/>
              </a:p>
            </p:txBody>
          </p:sp>
          <p:sp>
            <p:nvSpPr>
              <p:cNvPr id="335" name="Freeform 303"/>
              <p:cNvSpPr>
                <a:spLocks/>
              </p:cNvSpPr>
              <p:nvPr/>
            </p:nvSpPr>
            <p:spPr bwMode="auto">
              <a:xfrm>
                <a:off x="5532" y="3294"/>
                <a:ext cx="60" cy="66"/>
              </a:xfrm>
              <a:custGeom>
                <a:avLst/>
                <a:gdLst>
                  <a:gd name="T0" fmla="*/ 0 w 60"/>
                  <a:gd name="T1" fmla="*/ 66 h 66"/>
                  <a:gd name="T2" fmla="*/ 60 w 60"/>
                  <a:gd name="T3" fmla="*/ 30 h 66"/>
                  <a:gd name="T4" fmla="*/ 0 w 60"/>
                  <a:gd name="T5" fmla="*/ 0 h 66"/>
                  <a:gd name="T6" fmla="*/ 0 w 60"/>
                  <a:gd name="T7" fmla="*/ 66 h 66"/>
                  <a:gd name="T8" fmla="*/ 0 60000 65536"/>
                  <a:gd name="T9" fmla="*/ 0 60000 65536"/>
                  <a:gd name="T10" fmla="*/ 0 60000 65536"/>
                  <a:gd name="T11" fmla="*/ 0 60000 65536"/>
                  <a:gd name="T12" fmla="*/ 0 w 60"/>
                  <a:gd name="T13" fmla="*/ 0 h 66"/>
                  <a:gd name="T14" fmla="*/ 60 w 60"/>
                  <a:gd name="T15" fmla="*/ 66 h 66"/>
                </a:gdLst>
                <a:ahLst/>
                <a:cxnLst>
                  <a:cxn ang="T8">
                    <a:pos x="T0" y="T1"/>
                  </a:cxn>
                  <a:cxn ang="T9">
                    <a:pos x="T2" y="T3"/>
                  </a:cxn>
                  <a:cxn ang="T10">
                    <a:pos x="T4" y="T5"/>
                  </a:cxn>
                  <a:cxn ang="T11">
                    <a:pos x="T6" y="T7"/>
                  </a:cxn>
                </a:cxnLst>
                <a:rect l="T12" t="T13" r="T14" b="T15"/>
                <a:pathLst>
                  <a:path w="60" h="66">
                    <a:moveTo>
                      <a:pt x="0" y="66"/>
                    </a:moveTo>
                    <a:lnTo>
                      <a:pt x="60" y="30"/>
                    </a:lnTo>
                    <a:lnTo>
                      <a:pt x="0" y="0"/>
                    </a:lnTo>
                    <a:lnTo>
                      <a:pt x="0" y="66"/>
                    </a:lnTo>
                    <a:close/>
                  </a:path>
                </a:pathLst>
              </a:custGeom>
              <a:solidFill>
                <a:srgbClr val="000000"/>
              </a:solidFill>
              <a:ln w="9525">
                <a:noFill/>
                <a:round/>
                <a:headEnd/>
                <a:tailEnd/>
              </a:ln>
            </p:spPr>
            <p:txBody>
              <a:bodyPr/>
              <a:lstStyle/>
              <a:p>
                <a:endParaRPr lang="en-US"/>
              </a:p>
            </p:txBody>
          </p:sp>
        </p:grpSp>
        <p:grpSp>
          <p:nvGrpSpPr>
            <p:cNvPr id="229" name="Group 304"/>
            <p:cNvGrpSpPr>
              <a:grpSpLocks/>
            </p:cNvGrpSpPr>
            <p:nvPr/>
          </p:nvGrpSpPr>
          <p:grpSpPr bwMode="auto">
            <a:xfrm rot="422276">
              <a:off x="8004175" y="2266950"/>
              <a:ext cx="568325" cy="238125"/>
              <a:chOff x="5010" y="2868"/>
              <a:chExt cx="390" cy="162"/>
            </a:xfrm>
          </p:grpSpPr>
          <p:sp>
            <p:nvSpPr>
              <p:cNvPr id="332" name="Line 305"/>
              <p:cNvSpPr>
                <a:spLocks noChangeShapeType="1"/>
              </p:cNvSpPr>
              <p:nvPr/>
            </p:nvSpPr>
            <p:spPr bwMode="auto">
              <a:xfrm flipV="1">
                <a:off x="5010" y="2892"/>
                <a:ext cx="348" cy="138"/>
              </a:xfrm>
              <a:prstGeom prst="line">
                <a:avLst/>
              </a:prstGeom>
              <a:noFill/>
              <a:ln w="9525">
                <a:solidFill>
                  <a:srgbClr val="000000"/>
                </a:solidFill>
                <a:round/>
                <a:headEnd/>
                <a:tailEnd/>
              </a:ln>
            </p:spPr>
            <p:txBody>
              <a:bodyPr/>
              <a:lstStyle/>
              <a:p>
                <a:endParaRPr lang="en-US"/>
              </a:p>
            </p:txBody>
          </p:sp>
          <p:sp>
            <p:nvSpPr>
              <p:cNvPr id="333" name="Freeform 306"/>
              <p:cNvSpPr>
                <a:spLocks/>
              </p:cNvSpPr>
              <p:nvPr/>
            </p:nvSpPr>
            <p:spPr bwMode="auto">
              <a:xfrm>
                <a:off x="5334" y="2868"/>
                <a:ext cx="66" cy="60"/>
              </a:xfrm>
              <a:custGeom>
                <a:avLst/>
                <a:gdLst>
                  <a:gd name="T0" fmla="*/ 24 w 66"/>
                  <a:gd name="T1" fmla="*/ 60 h 60"/>
                  <a:gd name="T2" fmla="*/ 66 w 66"/>
                  <a:gd name="T3" fmla="*/ 0 h 60"/>
                  <a:gd name="T4" fmla="*/ 0 w 66"/>
                  <a:gd name="T5" fmla="*/ 0 h 60"/>
                  <a:gd name="T6" fmla="*/ 24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24" y="60"/>
                    </a:moveTo>
                    <a:lnTo>
                      <a:pt x="66" y="0"/>
                    </a:lnTo>
                    <a:lnTo>
                      <a:pt x="0" y="0"/>
                    </a:lnTo>
                    <a:lnTo>
                      <a:pt x="24" y="60"/>
                    </a:lnTo>
                    <a:close/>
                  </a:path>
                </a:pathLst>
              </a:custGeom>
              <a:solidFill>
                <a:srgbClr val="000000"/>
              </a:solidFill>
              <a:ln w="9525">
                <a:noFill/>
                <a:round/>
                <a:headEnd/>
                <a:tailEnd/>
              </a:ln>
            </p:spPr>
            <p:txBody>
              <a:bodyPr/>
              <a:lstStyle/>
              <a:p>
                <a:endParaRPr lang="en-US"/>
              </a:p>
            </p:txBody>
          </p:sp>
        </p:grpSp>
        <p:grpSp>
          <p:nvGrpSpPr>
            <p:cNvPr id="230" name="Group 307"/>
            <p:cNvGrpSpPr>
              <a:grpSpLocks/>
            </p:cNvGrpSpPr>
            <p:nvPr/>
          </p:nvGrpSpPr>
          <p:grpSpPr bwMode="auto">
            <a:xfrm rot="425716">
              <a:off x="7064375" y="2359025"/>
              <a:ext cx="1057275" cy="430213"/>
              <a:chOff x="4284" y="3036"/>
              <a:chExt cx="726" cy="294"/>
            </a:xfrm>
          </p:grpSpPr>
          <p:sp>
            <p:nvSpPr>
              <p:cNvPr id="313" name="Freeform 308"/>
              <p:cNvSpPr>
                <a:spLocks/>
              </p:cNvSpPr>
              <p:nvPr/>
            </p:nvSpPr>
            <p:spPr bwMode="auto">
              <a:xfrm>
                <a:off x="4284" y="3312"/>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14" name="Freeform 309"/>
              <p:cNvSpPr>
                <a:spLocks/>
              </p:cNvSpPr>
              <p:nvPr/>
            </p:nvSpPr>
            <p:spPr bwMode="auto">
              <a:xfrm>
                <a:off x="4320" y="329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15" name="Freeform 310"/>
              <p:cNvSpPr>
                <a:spLocks/>
              </p:cNvSpPr>
              <p:nvPr/>
            </p:nvSpPr>
            <p:spPr bwMode="auto">
              <a:xfrm>
                <a:off x="4362" y="328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16" name="Freeform 311"/>
              <p:cNvSpPr>
                <a:spLocks/>
              </p:cNvSpPr>
              <p:nvPr/>
            </p:nvSpPr>
            <p:spPr bwMode="auto">
              <a:xfrm>
                <a:off x="4398" y="326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17" name="Freeform 312"/>
              <p:cNvSpPr>
                <a:spLocks/>
              </p:cNvSpPr>
              <p:nvPr/>
            </p:nvSpPr>
            <p:spPr bwMode="auto">
              <a:xfrm>
                <a:off x="4440" y="325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18" name="Freeform 313"/>
              <p:cNvSpPr>
                <a:spLocks/>
              </p:cNvSpPr>
              <p:nvPr/>
            </p:nvSpPr>
            <p:spPr bwMode="auto">
              <a:xfrm>
                <a:off x="4476" y="323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19" name="Freeform 314"/>
              <p:cNvSpPr>
                <a:spLocks/>
              </p:cNvSpPr>
              <p:nvPr/>
            </p:nvSpPr>
            <p:spPr bwMode="auto">
              <a:xfrm>
                <a:off x="4518" y="322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20" name="Freeform 315"/>
              <p:cNvSpPr>
                <a:spLocks/>
              </p:cNvSpPr>
              <p:nvPr/>
            </p:nvSpPr>
            <p:spPr bwMode="auto">
              <a:xfrm>
                <a:off x="4554" y="320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21" name="Freeform 316"/>
              <p:cNvSpPr>
                <a:spLocks/>
              </p:cNvSpPr>
              <p:nvPr/>
            </p:nvSpPr>
            <p:spPr bwMode="auto">
              <a:xfrm>
                <a:off x="4596" y="3192"/>
                <a:ext cx="24" cy="12"/>
              </a:xfrm>
              <a:custGeom>
                <a:avLst/>
                <a:gdLst>
                  <a:gd name="T0" fmla="*/ 0 w 24"/>
                  <a:gd name="T1" fmla="*/ 6 h 12"/>
                  <a:gd name="T2" fmla="*/ 0 w 24"/>
                  <a:gd name="T3" fmla="*/ 6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6"/>
                    </a:ln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22" name="Freeform 317"/>
              <p:cNvSpPr>
                <a:spLocks/>
              </p:cNvSpPr>
              <p:nvPr/>
            </p:nvSpPr>
            <p:spPr bwMode="auto">
              <a:xfrm>
                <a:off x="4632" y="317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23" name="Freeform 318"/>
              <p:cNvSpPr>
                <a:spLocks/>
              </p:cNvSpPr>
              <p:nvPr/>
            </p:nvSpPr>
            <p:spPr bwMode="auto">
              <a:xfrm>
                <a:off x="4674" y="315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24" name="Freeform 319"/>
              <p:cNvSpPr>
                <a:spLocks/>
              </p:cNvSpPr>
              <p:nvPr/>
            </p:nvSpPr>
            <p:spPr bwMode="auto">
              <a:xfrm>
                <a:off x="4710" y="314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25" name="Freeform 320"/>
              <p:cNvSpPr>
                <a:spLocks/>
              </p:cNvSpPr>
              <p:nvPr/>
            </p:nvSpPr>
            <p:spPr bwMode="auto">
              <a:xfrm>
                <a:off x="4752" y="312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26" name="Freeform 321"/>
              <p:cNvSpPr>
                <a:spLocks/>
              </p:cNvSpPr>
              <p:nvPr/>
            </p:nvSpPr>
            <p:spPr bwMode="auto">
              <a:xfrm>
                <a:off x="4788" y="311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27" name="Freeform 322"/>
              <p:cNvSpPr>
                <a:spLocks/>
              </p:cNvSpPr>
              <p:nvPr/>
            </p:nvSpPr>
            <p:spPr bwMode="auto">
              <a:xfrm>
                <a:off x="4830" y="309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28" name="Freeform 323"/>
              <p:cNvSpPr>
                <a:spLocks/>
              </p:cNvSpPr>
              <p:nvPr/>
            </p:nvSpPr>
            <p:spPr bwMode="auto">
              <a:xfrm>
                <a:off x="4866" y="308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29" name="Freeform 324"/>
              <p:cNvSpPr>
                <a:spLocks/>
              </p:cNvSpPr>
              <p:nvPr/>
            </p:nvSpPr>
            <p:spPr bwMode="auto">
              <a:xfrm>
                <a:off x="4908" y="3066"/>
                <a:ext cx="24" cy="12"/>
              </a:xfrm>
              <a:custGeom>
                <a:avLst/>
                <a:gdLst>
                  <a:gd name="T0" fmla="*/ 0 w 24"/>
                  <a:gd name="T1" fmla="*/ 6 h 12"/>
                  <a:gd name="T2" fmla="*/ 0 w 24"/>
                  <a:gd name="T3" fmla="*/ 12 h 12"/>
                  <a:gd name="T4" fmla="*/ 0 w 24"/>
                  <a:gd name="T5" fmla="*/ 12 h 12"/>
                  <a:gd name="T6" fmla="*/ 24 w 24"/>
                  <a:gd name="T7" fmla="*/ 6 h 12"/>
                  <a:gd name="T8" fmla="*/ 24 w 24"/>
                  <a:gd name="T9" fmla="*/ 6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30" name="Freeform 325"/>
              <p:cNvSpPr>
                <a:spLocks/>
              </p:cNvSpPr>
              <p:nvPr/>
            </p:nvSpPr>
            <p:spPr bwMode="auto">
              <a:xfrm>
                <a:off x="4944" y="3048"/>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31" name="Freeform 326"/>
              <p:cNvSpPr>
                <a:spLocks/>
              </p:cNvSpPr>
              <p:nvPr/>
            </p:nvSpPr>
            <p:spPr bwMode="auto">
              <a:xfrm>
                <a:off x="4986" y="3036"/>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grpSp>
        <p:sp>
          <p:nvSpPr>
            <p:cNvPr id="231" name="Line 327"/>
            <p:cNvSpPr>
              <a:spLocks noChangeShapeType="1"/>
            </p:cNvSpPr>
            <p:nvPr/>
          </p:nvSpPr>
          <p:spPr bwMode="auto">
            <a:xfrm flipV="1">
              <a:off x="7042150" y="2100263"/>
              <a:ext cx="438150" cy="808038"/>
            </a:xfrm>
            <a:prstGeom prst="line">
              <a:avLst/>
            </a:prstGeom>
            <a:noFill/>
            <a:ln w="9525">
              <a:solidFill>
                <a:srgbClr val="000000"/>
              </a:solidFill>
              <a:round/>
              <a:headEnd/>
              <a:tailEnd/>
            </a:ln>
          </p:spPr>
          <p:txBody>
            <a:bodyPr/>
            <a:lstStyle/>
            <a:p>
              <a:endParaRPr lang="en-US"/>
            </a:p>
          </p:txBody>
        </p:sp>
        <p:sp>
          <p:nvSpPr>
            <p:cNvPr id="232" name="Rectangle 328"/>
            <p:cNvSpPr>
              <a:spLocks noChangeArrowheads="1"/>
            </p:cNvSpPr>
            <p:nvPr/>
          </p:nvSpPr>
          <p:spPr bwMode="auto">
            <a:xfrm>
              <a:off x="7243763" y="1924050"/>
              <a:ext cx="271462" cy="228600"/>
            </a:xfrm>
            <a:prstGeom prst="rect">
              <a:avLst/>
            </a:prstGeom>
            <a:noFill/>
            <a:ln w="9525">
              <a:noFill/>
              <a:miter lim="800000"/>
              <a:headEnd/>
              <a:tailEnd/>
            </a:ln>
          </p:spPr>
          <p:txBody>
            <a:bodyPr/>
            <a:lstStyle/>
            <a:p>
              <a:endParaRPr lang="en-US"/>
            </a:p>
          </p:txBody>
        </p:sp>
        <p:sp>
          <p:nvSpPr>
            <p:cNvPr id="233" name="Rectangle 329"/>
            <p:cNvSpPr>
              <a:spLocks noChangeArrowheads="1"/>
            </p:cNvSpPr>
            <p:nvPr/>
          </p:nvSpPr>
          <p:spPr bwMode="auto">
            <a:xfrm>
              <a:off x="7331075" y="1968500"/>
              <a:ext cx="7620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P</a:t>
              </a:r>
              <a:endParaRPr lang="en-US"/>
            </a:p>
          </p:txBody>
        </p:sp>
        <p:sp>
          <p:nvSpPr>
            <p:cNvPr id="234" name="Rectangle 330"/>
            <p:cNvSpPr>
              <a:spLocks noChangeArrowheads="1"/>
            </p:cNvSpPr>
            <p:nvPr/>
          </p:nvSpPr>
          <p:spPr bwMode="auto">
            <a:xfrm>
              <a:off x="7400925" y="1968500"/>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35" name="Oval 331"/>
            <p:cNvSpPr>
              <a:spLocks noChangeArrowheads="1"/>
            </p:cNvSpPr>
            <p:nvPr/>
          </p:nvSpPr>
          <p:spPr bwMode="auto">
            <a:xfrm>
              <a:off x="7453313" y="2082800"/>
              <a:ext cx="52387" cy="52388"/>
            </a:xfrm>
            <a:prstGeom prst="ellipse">
              <a:avLst/>
            </a:prstGeom>
            <a:solidFill>
              <a:srgbClr val="000000"/>
            </a:solidFill>
            <a:ln w="9525">
              <a:solidFill>
                <a:srgbClr val="000000"/>
              </a:solidFill>
              <a:round/>
              <a:headEnd/>
              <a:tailEnd/>
            </a:ln>
          </p:spPr>
          <p:txBody>
            <a:bodyPr/>
            <a:lstStyle/>
            <a:p>
              <a:endParaRPr lang="en-US"/>
            </a:p>
          </p:txBody>
        </p:sp>
        <p:sp>
          <p:nvSpPr>
            <p:cNvPr id="236" name="Rectangle 332"/>
            <p:cNvSpPr>
              <a:spLocks noChangeArrowheads="1"/>
            </p:cNvSpPr>
            <p:nvPr/>
          </p:nvSpPr>
          <p:spPr bwMode="auto">
            <a:xfrm>
              <a:off x="7881938" y="2030413"/>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237" name="Group 333"/>
            <p:cNvGrpSpPr>
              <a:grpSpLocks/>
            </p:cNvGrpSpPr>
            <p:nvPr/>
          </p:nvGrpSpPr>
          <p:grpSpPr bwMode="auto">
            <a:xfrm>
              <a:off x="6929438" y="1292225"/>
              <a:ext cx="201612" cy="184150"/>
              <a:chOff x="4218" y="2358"/>
              <a:chExt cx="138" cy="126"/>
            </a:xfrm>
          </p:grpSpPr>
          <p:sp>
            <p:nvSpPr>
              <p:cNvPr id="309" name="Freeform 334"/>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10" name="Freeform 335"/>
              <p:cNvSpPr>
                <a:spLocks/>
              </p:cNvSpPr>
              <p:nvPr/>
            </p:nvSpPr>
            <p:spPr bwMode="auto">
              <a:xfrm>
                <a:off x="4218" y="2358"/>
                <a:ext cx="138" cy="54"/>
              </a:xfrm>
              <a:custGeom>
                <a:avLst/>
                <a:gdLst>
                  <a:gd name="T0" fmla="*/ 138 w 138"/>
                  <a:gd name="T1" fmla="*/ 0 h 54"/>
                  <a:gd name="T2" fmla="*/ 84 w 138"/>
                  <a:gd name="T3" fmla="*/ 6 h 54"/>
                  <a:gd name="T4" fmla="*/ 42 w 138"/>
                  <a:gd name="T5" fmla="*/ 12 h 54"/>
                  <a:gd name="T6" fmla="*/ 12 w 138"/>
                  <a:gd name="T7" fmla="*/ 24 h 54"/>
                  <a:gd name="T8" fmla="*/ 0 w 138"/>
                  <a:gd name="T9" fmla="*/ 42 h 54"/>
                  <a:gd name="T10" fmla="*/ 0 w 138"/>
                  <a:gd name="T11" fmla="*/ 48 h 54"/>
                  <a:gd name="T12" fmla="*/ 6 w 138"/>
                  <a:gd name="T13" fmla="*/ 54 h 54"/>
                  <a:gd name="T14" fmla="*/ 6 w 138"/>
                  <a:gd name="T15" fmla="*/ 54 h 54"/>
                  <a:gd name="T16" fmla="*/ 24 w 138"/>
                  <a:gd name="T17" fmla="*/ 42 h 54"/>
                  <a:gd name="T18" fmla="*/ 54 w 138"/>
                  <a:gd name="T19" fmla="*/ 30 h 54"/>
                  <a:gd name="T20" fmla="*/ 96 w 138"/>
                  <a:gd name="T21" fmla="*/ 24 h 54"/>
                  <a:gd name="T22" fmla="*/ 138 w 138"/>
                  <a:gd name="T23" fmla="*/ 24 h 54"/>
                  <a:gd name="T24" fmla="*/ 138 w 138"/>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8"/>
                  <a:gd name="T40" fmla="*/ 0 h 54"/>
                  <a:gd name="T41" fmla="*/ 138 w 138"/>
                  <a:gd name="T42" fmla="*/ 54 h 5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8" h="54">
                    <a:moveTo>
                      <a:pt x="138" y="0"/>
                    </a:moveTo>
                    <a:lnTo>
                      <a:pt x="84" y="6"/>
                    </a:lnTo>
                    <a:lnTo>
                      <a:pt x="42" y="12"/>
                    </a:lnTo>
                    <a:lnTo>
                      <a:pt x="12" y="24"/>
                    </a:lnTo>
                    <a:lnTo>
                      <a:pt x="0" y="42"/>
                    </a:lnTo>
                    <a:lnTo>
                      <a:pt x="0" y="48"/>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11" name="Freeform 336"/>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noFill/>
              <a:ln w="9525">
                <a:solidFill>
                  <a:srgbClr val="000000"/>
                </a:solidFill>
                <a:prstDash val="solid"/>
                <a:round/>
                <a:headEnd/>
                <a:tailEnd/>
              </a:ln>
            </p:spPr>
            <p:txBody>
              <a:bodyPr/>
              <a:lstStyle/>
              <a:p>
                <a:endParaRPr lang="en-US"/>
              </a:p>
            </p:txBody>
          </p:sp>
          <p:sp>
            <p:nvSpPr>
              <p:cNvPr id="312" name="Freeform 337"/>
              <p:cNvSpPr>
                <a:spLocks/>
              </p:cNvSpPr>
              <p:nvPr/>
            </p:nvSpPr>
            <p:spPr bwMode="auto">
              <a:xfrm>
                <a:off x="4218" y="2400"/>
                <a:ext cx="6" cy="12"/>
              </a:xfrm>
              <a:custGeom>
                <a:avLst/>
                <a:gdLst>
                  <a:gd name="T0" fmla="*/ 0 w 6"/>
                  <a:gd name="T1" fmla="*/ 0 h 12"/>
                  <a:gd name="T2" fmla="*/ 0 w 6"/>
                  <a:gd name="T3" fmla="*/ 6 h 12"/>
                  <a:gd name="T4" fmla="*/ 6 w 6"/>
                  <a:gd name="T5" fmla="*/ 12 h 12"/>
                  <a:gd name="T6" fmla="*/ 0 60000 65536"/>
                  <a:gd name="T7" fmla="*/ 0 60000 65536"/>
                  <a:gd name="T8" fmla="*/ 0 60000 65536"/>
                  <a:gd name="T9" fmla="*/ 0 w 6"/>
                  <a:gd name="T10" fmla="*/ 0 h 12"/>
                  <a:gd name="T11" fmla="*/ 6 w 6"/>
                  <a:gd name="T12" fmla="*/ 12 h 12"/>
                </a:gdLst>
                <a:ahLst/>
                <a:cxnLst>
                  <a:cxn ang="T6">
                    <a:pos x="T0" y="T1"/>
                  </a:cxn>
                  <a:cxn ang="T7">
                    <a:pos x="T2" y="T3"/>
                  </a:cxn>
                  <a:cxn ang="T8">
                    <a:pos x="T4" y="T5"/>
                  </a:cxn>
                </a:cxnLst>
                <a:rect l="T9" t="T10" r="T11" b="T12"/>
                <a:pathLst>
                  <a:path w="6" h="12">
                    <a:moveTo>
                      <a:pt x="0" y="0"/>
                    </a:moveTo>
                    <a:lnTo>
                      <a:pt x="0" y="6"/>
                    </a:lnTo>
                    <a:lnTo>
                      <a:pt x="6" y="12"/>
                    </a:lnTo>
                  </a:path>
                </a:pathLst>
              </a:custGeom>
              <a:noFill/>
              <a:ln w="9525">
                <a:solidFill>
                  <a:srgbClr val="000000"/>
                </a:solidFill>
                <a:prstDash val="solid"/>
                <a:round/>
                <a:headEnd/>
                <a:tailEnd/>
              </a:ln>
            </p:spPr>
            <p:txBody>
              <a:bodyPr/>
              <a:lstStyle/>
              <a:p>
                <a:endParaRPr lang="en-US"/>
              </a:p>
            </p:txBody>
          </p:sp>
        </p:grpSp>
        <p:sp>
          <p:nvSpPr>
            <p:cNvPr id="238" name="Rectangle 338"/>
            <p:cNvSpPr>
              <a:spLocks noChangeArrowheads="1"/>
            </p:cNvSpPr>
            <p:nvPr/>
          </p:nvSpPr>
          <p:spPr bwMode="auto">
            <a:xfrm>
              <a:off x="7777163" y="1844675"/>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39" name="Rectangle 339"/>
            <p:cNvSpPr>
              <a:spLocks noChangeArrowheads="1"/>
            </p:cNvSpPr>
            <p:nvPr/>
          </p:nvSpPr>
          <p:spPr bwMode="auto">
            <a:xfrm>
              <a:off x="7078663" y="1220788"/>
              <a:ext cx="444500" cy="255588"/>
            </a:xfrm>
            <a:prstGeom prst="rect">
              <a:avLst/>
            </a:prstGeom>
            <a:noFill/>
            <a:ln w="9525">
              <a:noFill/>
              <a:miter lim="800000"/>
              <a:headEnd/>
              <a:tailEnd/>
            </a:ln>
          </p:spPr>
          <p:txBody>
            <a:bodyPr/>
            <a:lstStyle/>
            <a:p>
              <a:endParaRPr lang="en-US"/>
            </a:p>
          </p:txBody>
        </p:sp>
        <p:sp>
          <p:nvSpPr>
            <p:cNvPr id="240" name="Rectangle 340"/>
            <p:cNvSpPr>
              <a:spLocks noChangeArrowheads="1"/>
            </p:cNvSpPr>
            <p:nvPr/>
          </p:nvSpPr>
          <p:spPr bwMode="auto">
            <a:xfrm>
              <a:off x="7165975" y="1255713"/>
              <a:ext cx="104775"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w</a:t>
              </a:r>
              <a:endParaRPr lang="en-US"/>
            </a:p>
          </p:txBody>
        </p:sp>
        <p:sp>
          <p:nvSpPr>
            <p:cNvPr id="241" name="Rectangle 341"/>
            <p:cNvSpPr>
              <a:spLocks noChangeArrowheads="1"/>
            </p:cNvSpPr>
            <p:nvPr/>
          </p:nvSpPr>
          <p:spPr bwMode="auto">
            <a:xfrm>
              <a:off x="7253288" y="1309688"/>
              <a:ext cx="1238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E/I</a:t>
              </a:r>
              <a:endParaRPr lang="en-US"/>
            </a:p>
          </p:txBody>
        </p:sp>
        <p:sp>
          <p:nvSpPr>
            <p:cNvPr id="242" name="Rectangle 342"/>
            <p:cNvSpPr>
              <a:spLocks noChangeArrowheads="1"/>
            </p:cNvSpPr>
            <p:nvPr/>
          </p:nvSpPr>
          <p:spPr bwMode="auto">
            <a:xfrm>
              <a:off x="7375525" y="114141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43" name="Rectangle 343"/>
            <p:cNvSpPr>
              <a:spLocks noChangeArrowheads="1"/>
            </p:cNvSpPr>
            <p:nvPr/>
          </p:nvSpPr>
          <p:spPr bwMode="auto">
            <a:xfrm>
              <a:off x="6789738" y="914400"/>
              <a:ext cx="506412" cy="254000"/>
            </a:xfrm>
            <a:prstGeom prst="rect">
              <a:avLst/>
            </a:prstGeom>
            <a:noFill/>
            <a:ln w="9525">
              <a:noFill/>
              <a:miter lim="800000"/>
              <a:headEnd/>
              <a:tailEnd/>
            </a:ln>
          </p:spPr>
          <p:txBody>
            <a:bodyPr/>
            <a:lstStyle/>
            <a:p>
              <a:endParaRPr lang="en-US"/>
            </a:p>
          </p:txBody>
        </p:sp>
        <p:sp>
          <p:nvSpPr>
            <p:cNvPr id="244" name="Rectangle 344"/>
            <p:cNvSpPr>
              <a:spLocks noChangeArrowheads="1"/>
            </p:cNvSpPr>
            <p:nvPr/>
          </p:nvSpPr>
          <p:spPr bwMode="auto">
            <a:xfrm>
              <a:off x="6867525" y="957263"/>
              <a:ext cx="904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Z</a:t>
              </a:r>
              <a:endParaRPr lang="en-US"/>
            </a:p>
          </p:txBody>
        </p:sp>
        <p:sp>
          <p:nvSpPr>
            <p:cNvPr id="245" name="Rectangle 345"/>
            <p:cNvSpPr>
              <a:spLocks noChangeArrowheads="1"/>
            </p:cNvSpPr>
            <p:nvPr/>
          </p:nvSpPr>
          <p:spPr bwMode="auto">
            <a:xfrm>
              <a:off x="6946900" y="1009650"/>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46" name="Rectangle 346"/>
            <p:cNvSpPr>
              <a:spLocks noChangeArrowheads="1"/>
            </p:cNvSpPr>
            <p:nvPr/>
          </p:nvSpPr>
          <p:spPr bwMode="auto">
            <a:xfrm>
              <a:off x="6981825" y="957263"/>
              <a:ext cx="1666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Z</a:t>
              </a:r>
              <a:endParaRPr lang="en-US"/>
            </a:p>
          </p:txBody>
        </p:sp>
        <p:sp>
          <p:nvSpPr>
            <p:cNvPr id="247" name="Rectangle 347"/>
            <p:cNvSpPr>
              <a:spLocks noChangeArrowheads="1"/>
            </p:cNvSpPr>
            <p:nvPr/>
          </p:nvSpPr>
          <p:spPr bwMode="auto">
            <a:xfrm>
              <a:off x="7131050" y="1009650"/>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48" name="Rectangle 348"/>
            <p:cNvSpPr>
              <a:spLocks noChangeArrowheads="1"/>
            </p:cNvSpPr>
            <p:nvPr/>
          </p:nvSpPr>
          <p:spPr bwMode="auto">
            <a:xfrm>
              <a:off x="7191375" y="957263"/>
              <a:ext cx="3810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a:t>
              </a:r>
              <a:endParaRPr lang="en-US"/>
            </a:p>
          </p:txBody>
        </p:sp>
        <p:sp>
          <p:nvSpPr>
            <p:cNvPr id="249" name="Rectangle 349"/>
            <p:cNvSpPr>
              <a:spLocks noChangeArrowheads="1"/>
            </p:cNvSpPr>
            <p:nvPr/>
          </p:nvSpPr>
          <p:spPr bwMode="auto">
            <a:xfrm>
              <a:off x="8607425" y="1854200"/>
              <a:ext cx="401637" cy="263525"/>
            </a:xfrm>
            <a:prstGeom prst="rect">
              <a:avLst/>
            </a:prstGeom>
            <a:noFill/>
            <a:ln w="9525">
              <a:noFill/>
              <a:miter lim="800000"/>
              <a:headEnd/>
              <a:tailEnd/>
            </a:ln>
          </p:spPr>
          <p:txBody>
            <a:bodyPr/>
            <a:lstStyle/>
            <a:p>
              <a:endParaRPr lang="en-US"/>
            </a:p>
          </p:txBody>
        </p:sp>
        <p:sp>
          <p:nvSpPr>
            <p:cNvPr id="250" name="Rectangle 350"/>
            <p:cNvSpPr>
              <a:spLocks noChangeArrowheads="1"/>
            </p:cNvSpPr>
            <p:nvPr/>
          </p:nvSpPr>
          <p:spPr bwMode="auto">
            <a:xfrm>
              <a:off x="8545513" y="2100263"/>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251" name="Rectangle 351"/>
            <p:cNvSpPr>
              <a:spLocks noChangeArrowheads="1"/>
            </p:cNvSpPr>
            <p:nvPr/>
          </p:nvSpPr>
          <p:spPr bwMode="auto">
            <a:xfrm>
              <a:off x="8616950" y="2170113"/>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52" name="Rectangle 352"/>
            <p:cNvSpPr>
              <a:spLocks noChangeArrowheads="1"/>
            </p:cNvSpPr>
            <p:nvPr/>
          </p:nvSpPr>
          <p:spPr bwMode="auto">
            <a:xfrm>
              <a:off x="8843963" y="1774825"/>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53" name="Rectangle 353"/>
            <p:cNvSpPr>
              <a:spLocks noChangeArrowheads="1"/>
            </p:cNvSpPr>
            <p:nvPr/>
          </p:nvSpPr>
          <p:spPr bwMode="auto">
            <a:xfrm>
              <a:off x="8939213" y="2619375"/>
              <a:ext cx="111125"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254" name="Freeform 354"/>
            <p:cNvSpPr>
              <a:spLocks/>
            </p:cNvSpPr>
            <p:nvPr/>
          </p:nvSpPr>
          <p:spPr bwMode="auto">
            <a:xfrm>
              <a:off x="6675438" y="3040063"/>
              <a:ext cx="358775" cy="712788"/>
            </a:xfrm>
            <a:custGeom>
              <a:avLst/>
              <a:gdLst>
                <a:gd name="T0" fmla="*/ 191 w 246"/>
                <a:gd name="T1" fmla="*/ 383 h 486"/>
                <a:gd name="T2" fmla="*/ 153 w 246"/>
                <a:gd name="T3" fmla="*/ 374 h 486"/>
                <a:gd name="T4" fmla="*/ 117 w 246"/>
                <a:gd name="T5" fmla="*/ 355 h 486"/>
                <a:gd name="T6" fmla="*/ 84 w 246"/>
                <a:gd name="T7" fmla="*/ 322 h 486"/>
                <a:gd name="T8" fmla="*/ 56 w 246"/>
                <a:gd name="T9" fmla="*/ 279 h 486"/>
                <a:gd name="T10" fmla="*/ 33 w 246"/>
                <a:gd name="T11" fmla="*/ 227 h 486"/>
                <a:gd name="T12" fmla="*/ 15 w 246"/>
                <a:gd name="T13" fmla="*/ 165 h 486"/>
                <a:gd name="T14" fmla="*/ 6 w 246"/>
                <a:gd name="T15" fmla="*/ 99 h 486"/>
                <a:gd name="T16" fmla="*/ 0 w 246"/>
                <a:gd name="T17" fmla="*/ 28 h 486"/>
                <a:gd name="T18" fmla="*/ 0 w 246"/>
                <a:gd name="T19" fmla="*/ 0 h 4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486"/>
                <a:gd name="T32" fmla="*/ 246 w 246"/>
                <a:gd name="T33" fmla="*/ 486 h 4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486">
                  <a:moveTo>
                    <a:pt x="246" y="486"/>
                  </a:moveTo>
                  <a:lnTo>
                    <a:pt x="198" y="474"/>
                  </a:lnTo>
                  <a:lnTo>
                    <a:pt x="150" y="450"/>
                  </a:lnTo>
                  <a:lnTo>
                    <a:pt x="108" y="408"/>
                  </a:lnTo>
                  <a:lnTo>
                    <a:pt x="72" y="354"/>
                  </a:lnTo>
                  <a:lnTo>
                    <a:pt x="42" y="288"/>
                  </a:lnTo>
                  <a:lnTo>
                    <a:pt x="18" y="210"/>
                  </a:lnTo>
                  <a:lnTo>
                    <a:pt x="6" y="126"/>
                  </a:lnTo>
                  <a:lnTo>
                    <a:pt x="0" y="36"/>
                  </a:lnTo>
                  <a:lnTo>
                    <a:pt x="0" y="0"/>
                  </a:lnTo>
                </a:path>
              </a:pathLst>
            </a:custGeom>
            <a:noFill/>
            <a:ln w="9525">
              <a:solidFill>
                <a:srgbClr val="000000"/>
              </a:solidFill>
              <a:prstDash val="solid"/>
              <a:round/>
              <a:headEnd/>
              <a:tailEnd/>
            </a:ln>
          </p:spPr>
          <p:txBody>
            <a:bodyPr/>
            <a:lstStyle/>
            <a:p>
              <a:endParaRPr lang="en-US"/>
            </a:p>
          </p:txBody>
        </p:sp>
        <p:grpSp>
          <p:nvGrpSpPr>
            <p:cNvPr id="255" name="Group 355"/>
            <p:cNvGrpSpPr>
              <a:grpSpLocks/>
            </p:cNvGrpSpPr>
            <p:nvPr/>
          </p:nvGrpSpPr>
          <p:grpSpPr bwMode="auto">
            <a:xfrm>
              <a:off x="6203950" y="2714625"/>
              <a:ext cx="820737" cy="1152525"/>
              <a:chOff x="3720" y="3330"/>
              <a:chExt cx="564" cy="786"/>
            </a:xfrm>
          </p:grpSpPr>
          <p:sp>
            <p:nvSpPr>
              <p:cNvPr id="307" name="Line 356"/>
              <p:cNvSpPr>
                <a:spLocks noChangeShapeType="1"/>
              </p:cNvSpPr>
              <p:nvPr/>
            </p:nvSpPr>
            <p:spPr bwMode="auto">
              <a:xfrm flipH="1">
                <a:off x="3744" y="3330"/>
                <a:ext cx="540" cy="744"/>
              </a:xfrm>
              <a:prstGeom prst="line">
                <a:avLst/>
              </a:prstGeom>
              <a:noFill/>
              <a:ln w="9525">
                <a:solidFill>
                  <a:srgbClr val="000000"/>
                </a:solidFill>
                <a:round/>
                <a:headEnd/>
                <a:tailEnd/>
              </a:ln>
            </p:spPr>
            <p:txBody>
              <a:bodyPr/>
              <a:lstStyle/>
              <a:p>
                <a:endParaRPr lang="en-US"/>
              </a:p>
            </p:txBody>
          </p:sp>
          <p:sp>
            <p:nvSpPr>
              <p:cNvPr id="308" name="Freeform 357"/>
              <p:cNvSpPr>
                <a:spLocks/>
              </p:cNvSpPr>
              <p:nvPr/>
            </p:nvSpPr>
            <p:spPr bwMode="auto">
              <a:xfrm>
                <a:off x="3720" y="4044"/>
                <a:ext cx="66" cy="72"/>
              </a:xfrm>
              <a:custGeom>
                <a:avLst/>
                <a:gdLst>
                  <a:gd name="T0" fmla="*/ 18 w 66"/>
                  <a:gd name="T1" fmla="*/ 0 h 72"/>
                  <a:gd name="T2" fmla="*/ 0 w 66"/>
                  <a:gd name="T3" fmla="*/ 72 h 72"/>
                  <a:gd name="T4" fmla="*/ 66 w 66"/>
                  <a:gd name="T5" fmla="*/ 36 h 72"/>
                  <a:gd name="T6" fmla="*/ 18 w 66"/>
                  <a:gd name="T7" fmla="*/ 0 h 72"/>
                  <a:gd name="T8" fmla="*/ 0 60000 65536"/>
                  <a:gd name="T9" fmla="*/ 0 60000 65536"/>
                  <a:gd name="T10" fmla="*/ 0 60000 65536"/>
                  <a:gd name="T11" fmla="*/ 0 60000 65536"/>
                  <a:gd name="T12" fmla="*/ 0 w 66"/>
                  <a:gd name="T13" fmla="*/ 0 h 72"/>
                  <a:gd name="T14" fmla="*/ 66 w 66"/>
                  <a:gd name="T15" fmla="*/ 72 h 72"/>
                </a:gdLst>
                <a:ahLst/>
                <a:cxnLst>
                  <a:cxn ang="T8">
                    <a:pos x="T0" y="T1"/>
                  </a:cxn>
                  <a:cxn ang="T9">
                    <a:pos x="T2" y="T3"/>
                  </a:cxn>
                  <a:cxn ang="T10">
                    <a:pos x="T4" y="T5"/>
                  </a:cxn>
                  <a:cxn ang="T11">
                    <a:pos x="T6" y="T7"/>
                  </a:cxn>
                </a:cxnLst>
                <a:rect l="T12" t="T13" r="T14" b="T15"/>
                <a:pathLst>
                  <a:path w="66" h="72">
                    <a:moveTo>
                      <a:pt x="18" y="0"/>
                    </a:moveTo>
                    <a:lnTo>
                      <a:pt x="0" y="72"/>
                    </a:lnTo>
                    <a:lnTo>
                      <a:pt x="66" y="36"/>
                    </a:lnTo>
                    <a:lnTo>
                      <a:pt x="18" y="0"/>
                    </a:lnTo>
                    <a:close/>
                  </a:path>
                </a:pathLst>
              </a:custGeom>
              <a:solidFill>
                <a:srgbClr val="000000"/>
              </a:solidFill>
              <a:ln w="9525">
                <a:noFill/>
                <a:round/>
                <a:headEnd/>
                <a:tailEnd/>
              </a:ln>
            </p:spPr>
            <p:txBody>
              <a:bodyPr/>
              <a:lstStyle/>
              <a:p>
                <a:endParaRPr lang="en-US"/>
              </a:p>
            </p:txBody>
          </p:sp>
        </p:grpSp>
        <p:sp>
          <p:nvSpPr>
            <p:cNvPr id="256" name="Rectangle 358"/>
            <p:cNvSpPr>
              <a:spLocks noChangeArrowheads="1"/>
            </p:cNvSpPr>
            <p:nvPr/>
          </p:nvSpPr>
          <p:spPr bwMode="auto">
            <a:xfrm>
              <a:off x="5286375" y="1958975"/>
              <a:ext cx="558800" cy="325438"/>
            </a:xfrm>
            <a:prstGeom prst="rect">
              <a:avLst/>
            </a:prstGeom>
            <a:noFill/>
            <a:ln w="9525">
              <a:noFill/>
              <a:miter lim="800000"/>
              <a:headEnd/>
              <a:tailEnd/>
            </a:ln>
          </p:spPr>
          <p:txBody>
            <a:bodyPr/>
            <a:lstStyle/>
            <a:p>
              <a:endParaRPr lang="en-US"/>
            </a:p>
          </p:txBody>
        </p:sp>
        <p:sp>
          <p:nvSpPr>
            <p:cNvPr id="257" name="Rectangle 359"/>
            <p:cNvSpPr>
              <a:spLocks noChangeArrowheads="1"/>
            </p:cNvSpPr>
            <p:nvPr/>
          </p:nvSpPr>
          <p:spPr bwMode="auto">
            <a:xfrm>
              <a:off x="5364163" y="1985963"/>
              <a:ext cx="42227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Equatorial</a:t>
              </a:r>
              <a:endParaRPr lang="en-US"/>
            </a:p>
          </p:txBody>
        </p:sp>
        <p:sp>
          <p:nvSpPr>
            <p:cNvPr id="258" name="Rectangle 360"/>
            <p:cNvSpPr>
              <a:spLocks noChangeArrowheads="1"/>
            </p:cNvSpPr>
            <p:nvPr/>
          </p:nvSpPr>
          <p:spPr bwMode="auto">
            <a:xfrm>
              <a:off x="5757863" y="1985963"/>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59" name="Rectangle 361"/>
            <p:cNvSpPr>
              <a:spLocks noChangeArrowheads="1"/>
            </p:cNvSpPr>
            <p:nvPr/>
          </p:nvSpPr>
          <p:spPr bwMode="auto">
            <a:xfrm>
              <a:off x="5364163" y="2108200"/>
              <a:ext cx="22383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Plane</a:t>
              </a:r>
              <a:endParaRPr lang="en-US"/>
            </a:p>
          </p:txBody>
        </p:sp>
        <p:sp>
          <p:nvSpPr>
            <p:cNvPr id="260" name="Rectangle 362"/>
            <p:cNvSpPr>
              <a:spLocks noChangeArrowheads="1"/>
            </p:cNvSpPr>
            <p:nvPr/>
          </p:nvSpPr>
          <p:spPr bwMode="auto">
            <a:xfrm>
              <a:off x="5583238" y="2108200"/>
              <a:ext cx="2698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61" name="Rectangle 363"/>
            <p:cNvSpPr>
              <a:spLocks noChangeArrowheads="1"/>
            </p:cNvSpPr>
            <p:nvPr/>
          </p:nvSpPr>
          <p:spPr bwMode="auto">
            <a:xfrm>
              <a:off x="7288213" y="3787775"/>
              <a:ext cx="4667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Greenwich </a:t>
              </a:r>
              <a:endParaRPr lang="en-US"/>
            </a:p>
          </p:txBody>
        </p:sp>
        <p:grpSp>
          <p:nvGrpSpPr>
            <p:cNvPr id="262" name="Group 364"/>
            <p:cNvGrpSpPr>
              <a:grpSpLocks/>
            </p:cNvGrpSpPr>
            <p:nvPr/>
          </p:nvGrpSpPr>
          <p:grpSpPr bwMode="auto">
            <a:xfrm>
              <a:off x="5792788" y="2082800"/>
              <a:ext cx="463550" cy="360363"/>
              <a:chOff x="3438" y="2898"/>
              <a:chExt cx="318" cy="246"/>
            </a:xfrm>
          </p:grpSpPr>
          <p:sp>
            <p:nvSpPr>
              <p:cNvPr id="305" name="Freeform 365"/>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306" name="Freeform 366"/>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pSp>
          <p:nvGrpSpPr>
            <p:cNvPr id="263" name="Group 367"/>
            <p:cNvGrpSpPr>
              <a:grpSpLocks/>
            </p:cNvGrpSpPr>
            <p:nvPr/>
          </p:nvGrpSpPr>
          <p:grpSpPr bwMode="auto">
            <a:xfrm>
              <a:off x="6780213" y="3444875"/>
              <a:ext cx="446087" cy="360363"/>
              <a:chOff x="4116" y="3828"/>
              <a:chExt cx="306" cy="246"/>
            </a:xfrm>
          </p:grpSpPr>
          <p:sp>
            <p:nvSpPr>
              <p:cNvPr id="303" name="Freeform 368"/>
              <p:cNvSpPr>
                <a:spLocks/>
              </p:cNvSpPr>
              <p:nvPr/>
            </p:nvSpPr>
            <p:spPr bwMode="auto">
              <a:xfrm>
                <a:off x="4152" y="3846"/>
                <a:ext cx="270" cy="228"/>
              </a:xfrm>
              <a:custGeom>
                <a:avLst/>
                <a:gdLst>
                  <a:gd name="T0" fmla="*/ 270 w 270"/>
                  <a:gd name="T1" fmla="*/ 228 h 228"/>
                  <a:gd name="T2" fmla="*/ 72 w 270"/>
                  <a:gd name="T3" fmla="*/ 78 h 228"/>
                  <a:gd name="T4" fmla="*/ 108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304" name="Freeform 369"/>
              <p:cNvSpPr>
                <a:spLocks/>
              </p:cNvSpPr>
              <p:nvPr/>
            </p:nvSpPr>
            <p:spPr bwMode="auto">
              <a:xfrm>
                <a:off x="4116" y="3828"/>
                <a:ext cx="72" cy="60"/>
              </a:xfrm>
              <a:custGeom>
                <a:avLst/>
                <a:gdLst>
                  <a:gd name="T0" fmla="*/ 72 w 72"/>
                  <a:gd name="T1" fmla="*/ 12 h 60"/>
                  <a:gd name="T2" fmla="*/ 0 w 72"/>
                  <a:gd name="T3" fmla="*/ 0 h 60"/>
                  <a:gd name="T4" fmla="*/ 36 w 72"/>
                  <a:gd name="T5" fmla="*/ 60 h 60"/>
                  <a:gd name="T6" fmla="*/ 72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grpSp>
        <p:grpSp>
          <p:nvGrpSpPr>
            <p:cNvPr id="264" name="Group 370"/>
            <p:cNvGrpSpPr>
              <a:grpSpLocks/>
            </p:cNvGrpSpPr>
            <p:nvPr/>
          </p:nvGrpSpPr>
          <p:grpSpPr bwMode="auto">
            <a:xfrm>
              <a:off x="4892675" y="3489325"/>
              <a:ext cx="628650" cy="323850"/>
              <a:chOff x="2820" y="3858"/>
              <a:chExt cx="432" cy="222"/>
            </a:xfrm>
          </p:grpSpPr>
          <p:sp>
            <p:nvSpPr>
              <p:cNvPr id="301" name="Line 371"/>
              <p:cNvSpPr>
                <a:spLocks noChangeShapeType="1"/>
              </p:cNvSpPr>
              <p:nvPr/>
            </p:nvSpPr>
            <p:spPr bwMode="auto">
              <a:xfrm flipH="1">
                <a:off x="2862" y="3858"/>
                <a:ext cx="390" cy="204"/>
              </a:xfrm>
              <a:prstGeom prst="line">
                <a:avLst/>
              </a:prstGeom>
              <a:noFill/>
              <a:ln w="9525">
                <a:solidFill>
                  <a:srgbClr val="000000"/>
                </a:solidFill>
                <a:round/>
                <a:headEnd/>
                <a:tailEnd/>
              </a:ln>
            </p:spPr>
            <p:txBody>
              <a:bodyPr/>
              <a:lstStyle/>
              <a:p>
                <a:endParaRPr lang="en-US"/>
              </a:p>
            </p:txBody>
          </p:sp>
          <p:sp>
            <p:nvSpPr>
              <p:cNvPr id="302" name="Freeform 372"/>
              <p:cNvSpPr>
                <a:spLocks/>
              </p:cNvSpPr>
              <p:nvPr/>
            </p:nvSpPr>
            <p:spPr bwMode="auto">
              <a:xfrm>
                <a:off x="2820" y="4026"/>
                <a:ext cx="72" cy="54"/>
              </a:xfrm>
              <a:custGeom>
                <a:avLst/>
                <a:gdLst>
                  <a:gd name="T0" fmla="*/ 42 w 72"/>
                  <a:gd name="T1" fmla="*/ 0 h 54"/>
                  <a:gd name="T2" fmla="*/ 0 w 72"/>
                  <a:gd name="T3" fmla="*/ 54 h 54"/>
                  <a:gd name="T4" fmla="*/ 72 w 72"/>
                  <a:gd name="T5" fmla="*/ 54 h 54"/>
                  <a:gd name="T6" fmla="*/ 42 w 72"/>
                  <a:gd name="T7" fmla="*/ 0 h 54"/>
                  <a:gd name="T8" fmla="*/ 0 60000 65536"/>
                  <a:gd name="T9" fmla="*/ 0 60000 65536"/>
                  <a:gd name="T10" fmla="*/ 0 60000 65536"/>
                  <a:gd name="T11" fmla="*/ 0 60000 65536"/>
                  <a:gd name="T12" fmla="*/ 0 w 72"/>
                  <a:gd name="T13" fmla="*/ 0 h 54"/>
                  <a:gd name="T14" fmla="*/ 72 w 72"/>
                  <a:gd name="T15" fmla="*/ 54 h 54"/>
                </a:gdLst>
                <a:ahLst/>
                <a:cxnLst>
                  <a:cxn ang="T8">
                    <a:pos x="T0" y="T1"/>
                  </a:cxn>
                  <a:cxn ang="T9">
                    <a:pos x="T2" y="T3"/>
                  </a:cxn>
                  <a:cxn ang="T10">
                    <a:pos x="T4" y="T5"/>
                  </a:cxn>
                  <a:cxn ang="T11">
                    <a:pos x="T6" y="T7"/>
                  </a:cxn>
                </a:cxnLst>
                <a:rect l="T12" t="T13" r="T14" b="T15"/>
                <a:pathLst>
                  <a:path w="72" h="54">
                    <a:moveTo>
                      <a:pt x="42" y="0"/>
                    </a:moveTo>
                    <a:lnTo>
                      <a:pt x="0" y="54"/>
                    </a:lnTo>
                    <a:lnTo>
                      <a:pt x="72" y="54"/>
                    </a:lnTo>
                    <a:lnTo>
                      <a:pt x="42" y="0"/>
                    </a:lnTo>
                    <a:close/>
                  </a:path>
                </a:pathLst>
              </a:custGeom>
              <a:solidFill>
                <a:srgbClr val="000000"/>
              </a:solidFill>
              <a:ln w="9525">
                <a:noFill/>
                <a:round/>
                <a:headEnd/>
                <a:tailEnd/>
              </a:ln>
            </p:spPr>
            <p:txBody>
              <a:bodyPr/>
              <a:lstStyle/>
              <a:p>
                <a:endParaRPr lang="en-US"/>
              </a:p>
            </p:txBody>
          </p:sp>
        </p:grpSp>
        <p:sp>
          <p:nvSpPr>
            <p:cNvPr id="265" name="Rectangle 373"/>
            <p:cNvSpPr>
              <a:spLocks noChangeArrowheads="1"/>
            </p:cNvSpPr>
            <p:nvPr/>
          </p:nvSpPr>
          <p:spPr bwMode="auto">
            <a:xfrm>
              <a:off x="5222875" y="3694113"/>
              <a:ext cx="2730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Vernal</a:t>
              </a:r>
              <a:endParaRPr lang="en-US"/>
            </a:p>
          </p:txBody>
        </p:sp>
        <p:sp>
          <p:nvSpPr>
            <p:cNvPr id="266" name="Rectangle 374"/>
            <p:cNvSpPr>
              <a:spLocks noChangeArrowheads="1"/>
            </p:cNvSpPr>
            <p:nvPr/>
          </p:nvSpPr>
          <p:spPr bwMode="auto">
            <a:xfrm>
              <a:off x="5233988" y="3787775"/>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67" name="Rectangle 375"/>
            <p:cNvSpPr>
              <a:spLocks noChangeArrowheads="1"/>
            </p:cNvSpPr>
            <p:nvPr/>
          </p:nvSpPr>
          <p:spPr bwMode="auto">
            <a:xfrm>
              <a:off x="5356225" y="3206750"/>
              <a:ext cx="401637" cy="265113"/>
            </a:xfrm>
            <a:prstGeom prst="rect">
              <a:avLst/>
            </a:prstGeom>
            <a:noFill/>
            <a:ln w="9525">
              <a:noFill/>
              <a:miter lim="800000"/>
              <a:headEnd/>
              <a:tailEnd/>
            </a:ln>
          </p:spPr>
          <p:txBody>
            <a:bodyPr/>
            <a:lstStyle/>
            <a:p>
              <a:endParaRPr lang="en-US"/>
            </a:p>
          </p:txBody>
        </p:sp>
        <p:sp>
          <p:nvSpPr>
            <p:cNvPr id="268" name="Rectangle 376"/>
            <p:cNvSpPr>
              <a:spLocks noChangeArrowheads="1"/>
            </p:cNvSpPr>
            <p:nvPr/>
          </p:nvSpPr>
          <p:spPr bwMode="auto">
            <a:xfrm>
              <a:off x="5434013" y="3243263"/>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269" name="Rectangle 377"/>
            <p:cNvSpPr>
              <a:spLocks noChangeArrowheads="1"/>
            </p:cNvSpPr>
            <p:nvPr/>
          </p:nvSpPr>
          <p:spPr bwMode="auto">
            <a:xfrm>
              <a:off x="5530850" y="3295650"/>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70" name="Rectangle 378"/>
            <p:cNvSpPr>
              <a:spLocks noChangeArrowheads="1"/>
            </p:cNvSpPr>
            <p:nvPr/>
          </p:nvSpPr>
          <p:spPr bwMode="auto">
            <a:xfrm>
              <a:off x="5565775" y="312896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271" name="Group 393"/>
            <p:cNvGrpSpPr>
              <a:grpSpLocks/>
            </p:cNvGrpSpPr>
            <p:nvPr/>
          </p:nvGrpSpPr>
          <p:grpSpPr bwMode="auto">
            <a:xfrm>
              <a:off x="6308725" y="3084513"/>
              <a:ext cx="384175" cy="131763"/>
              <a:chOff x="3792" y="3582"/>
              <a:chExt cx="264" cy="90"/>
            </a:xfrm>
          </p:grpSpPr>
          <p:sp>
            <p:nvSpPr>
              <p:cNvPr id="299" name="Freeform 394"/>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00" name="Freeform 395"/>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272" name="Rectangle 396"/>
            <p:cNvSpPr>
              <a:spLocks noChangeArrowheads="1"/>
            </p:cNvSpPr>
            <p:nvPr/>
          </p:nvSpPr>
          <p:spPr bwMode="auto">
            <a:xfrm>
              <a:off x="6937375" y="3181350"/>
              <a:ext cx="315912" cy="263525"/>
            </a:xfrm>
            <a:prstGeom prst="rect">
              <a:avLst/>
            </a:prstGeom>
            <a:noFill/>
            <a:ln w="9525">
              <a:noFill/>
              <a:miter lim="800000"/>
              <a:headEnd/>
              <a:tailEnd/>
            </a:ln>
          </p:spPr>
          <p:txBody>
            <a:bodyPr/>
            <a:lstStyle/>
            <a:p>
              <a:endParaRPr lang="en-US"/>
            </a:p>
          </p:txBody>
        </p:sp>
        <p:sp>
          <p:nvSpPr>
            <p:cNvPr id="273" name="Rectangle 397"/>
            <p:cNvSpPr>
              <a:spLocks noChangeArrowheads="1"/>
            </p:cNvSpPr>
            <p:nvPr/>
          </p:nvSpPr>
          <p:spPr bwMode="auto">
            <a:xfrm>
              <a:off x="7183438" y="3251200"/>
              <a:ext cx="8255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274" name="Rectangle 398"/>
            <p:cNvSpPr>
              <a:spLocks noChangeArrowheads="1"/>
            </p:cNvSpPr>
            <p:nvPr/>
          </p:nvSpPr>
          <p:spPr bwMode="auto">
            <a:xfrm>
              <a:off x="7288213" y="3321050"/>
              <a:ext cx="603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275" name="Rectangle 399"/>
            <p:cNvSpPr>
              <a:spLocks noChangeArrowheads="1"/>
            </p:cNvSpPr>
            <p:nvPr/>
          </p:nvSpPr>
          <p:spPr bwMode="auto">
            <a:xfrm>
              <a:off x="7323138" y="3136900"/>
              <a:ext cx="74612"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76" name="Rectangle 400"/>
            <p:cNvSpPr>
              <a:spLocks noChangeArrowheads="1"/>
            </p:cNvSpPr>
            <p:nvPr/>
          </p:nvSpPr>
          <p:spPr bwMode="auto">
            <a:xfrm>
              <a:off x="6238875" y="3146425"/>
              <a:ext cx="306387" cy="263525"/>
            </a:xfrm>
            <a:prstGeom prst="rect">
              <a:avLst/>
            </a:prstGeom>
            <a:noFill/>
            <a:ln w="9525">
              <a:noFill/>
              <a:miter lim="800000"/>
              <a:headEnd/>
              <a:tailEnd/>
            </a:ln>
          </p:spPr>
          <p:txBody>
            <a:bodyPr/>
            <a:lstStyle/>
            <a:p>
              <a:endParaRPr lang="en-US"/>
            </a:p>
          </p:txBody>
        </p:sp>
        <p:sp>
          <p:nvSpPr>
            <p:cNvPr id="277" name="Rectangle 401"/>
            <p:cNvSpPr>
              <a:spLocks noChangeArrowheads="1"/>
            </p:cNvSpPr>
            <p:nvPr/>
          </p:nvSpPr>
          <p:spPr bwMode="auto">
            <a:xfrm>
              <a:off x="6316663" y="3189288"/>
              <a:ext cx="841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278" name="Rectangle 402"/>
            <p:cNvSpPr>
              <a:spLocks noChangeArrowheads="1"/>
            </p:cNvSpPr>
            <p:nvPr/>
          </p:nvSpPr>
          <p:spPr bwMode="auto">
            <a:xfrm>
              <a:off x="6396038" y="3243263"/>
              <a:ext cx="508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New Roman" pitchFamily="18" charset="0"/>
                </a:rPr>
                <a:t>g</a:t>
              </a:r>
              <a:endParaRPr lang="en-US"/>
            </a:p>
          </p:txBody>
        </p:sp>
        <p:sp>
          <p:nvSpPr>
            <p:cNvPr id="279" name="Rectangle 403"/>
            <p:cNvSpPr>
              <a:spLocks noChangeArrowheads="1"/>
            </p:cNvSpPr>
            <p:nvPr/>
          </p:nvSpPr>
          <p:spPr bwMode="auto">
            <a:xfrm>
              <a:off x="6440488" y="3074988"/>
              <a:ext cx="74612"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280" name="Group 404"/>
            <p:cNvGrpSpPr>
              <a:grpSpLocks/>
            </p:cNvGrpSpPr>
            <p:nvPr/>
          </p:nvGrpSpPr>
          <p:grpSpPr bwMode="auto">
            <a:xfrm>
              <a:off x="7288213" y="2443163"/>
              <a:ext cx="104775" cy="482600"/>
              <a:chOff x="4464" y="3144"/>
              <a:chExt cx="72" cy="330"/>
            </a:xfrm>
          </p:grpSpPr>
          <p:sp>
            <p:nvSpPr>
              <p:cNvPr id="297" name="Freeform 405"/>
              <p:cNvSpPr>
                <a:spLocks/>
              </p:cNvSpPr>
              <p:nvPr/>
            </p:nvSpPr>
            <p:spPr bwMode="auto">
              <a:xfrm>
                <a:off x="4476" y="3168"/>
                <a:ext cx="60" cy="306"/>
              </a:xfrm>
              <a:custGeom>
                <a:avLst/>
                <a:gdLst>
                  <a:gd name="T0" fmla="*/ 0 w 60"/>
                  <a:gd name="T1" fmla="*/ 0 h 306"/>
                  <a:gd name="T2" fmla="*/ 24 w 60"/>
                  <a:gd name="T3" fmla="*/ 66 h 306"/>
                  <a:gd name="T4" fmla="*/ 42 w 60"/>
                  <a:gd name="T5" fmla="*/ 138 h 306"/>
                  <a:gd name="T6" fmla="*/ 54 w 60"/>
                  <a:gd name="T7" fmla="*/ 222 h 306"/>
                  <a:gd name="T8" fmla="*/ 60 w 60"/>
                  <a:gd name="T9" fmla="*/ 306 h 306"/>
                  <a:gd name="T10" fmla="*/ 0 60000 65536"/>
                  <a:gd name="T11" fmla="*/ 0 60000 65536"/>
                  <a:gd name="T12" fmla="*/ 0 60000 65536"/>
                  <a:gd name="T13" fmla="*/ 0 60000 65536"/>
                  <a:gd name="T14" fmla="*/ 0 60000 65536"/>
                  <a:gd name="T15" fmla="*/ 0 w 60"/>
                  <a:gd name="T16" fmla="*/ 0 h 306"/>
                  <a:gd name="T17" fmla="*/ 60 w 60"/>
                  <a:gd name="T18" fmla="*/ 306 h 306"/>
                </a:gdLst>
                <a:ahLst/>
                <a:cxnLst>
                  <a:cxn ang="T10">
                    <a:pos x="T0" y="T1"/>
                  </a:cxn>
                  <a:cxn ang="T11">
                    <a:pos x="T2" y="T3"/>
                  </a:cxn>
                  <a:cxn ang="T12">
                    <a:pos x="T4" y="T5"/>
                  </a:cxn>
                  <a:cxn ang="T13">
                    <a:pos x="T6" y="T7"/>
                  </a:cxn>
                  <a:cxn ang="T14">
                    <a:pos x="T8" y="T9"/>
                  </a:cxn>
                </a:cxnLst>
                <a:rect l="T15" t="T16" r="T17" b="T18"/>
                <a:pathLst>
                  <a:path w="60" h="306">
                    <a:moveTo>
                      <a:pt x="0" y="0"/>
                    </a:moveTo>
                    <a:lnTo>
                      <a:pt x="24" y="66"/>
                    </a:lnTo>
                    <a:lnTo>
                      <a:pt x="42" y="138"/>
                    </a:lnTo>
                    <a:lnTo>
                      <a:pt x="54" y="222"/>
                    </a:lnTo>
                    <a:lnTo>
                      <a:pt x="60" y="306"/>
                    </a:lnTo>
                  </a:path>
                </a:pathLst>
              </a:custGeom>
              <a:noFill/>
              <a:ln w="9525">
                <a:solidFill>
                  <a:srgbClr val="000000"/>
                </a:solidFill>
                <a:prstDash val="solid"/>
                <a:round/>
                <a:headEnd/>
                <a:tailEnd/>
              </a:ln>
            </p:spPr>
            <p:txBody>
              <a:bodyPr/>
              <a:lstStyle/>
              <a:p>
                <a:endParaRPr lang="en-US"/>
              </a:p>
            </p:txBody>
          </p:sp>
          <p:sp>
            <p:nvSpPr>
              <p:cNvPr id="298" name="Freeform 406"/>
              <p:cNvSpPr>
                <a:spLocks/>
              </p:cNvSpPr>
              <p:nvPr/>
            </p:nvSpPr>
            <p:spPr bwMode="auto">
              <a:xfrm>
                <a:off x="4464" y="3144"/>
                <a:ext cx="48" cy="60"/>
              </a:xfrm>
              <a:custGeom>
                <a:avLst/>
                <a:gdLst>
                  <a:gd name="T0" fmla="*/ 48 w 48"/>
                  <a:gd name="T1" fmla="*/ 42 h 60"/>
                  <a:gd name="T2" fmla="*/ 0 w 48"/>
                  <a:gd name="T3" fmla="*/ 0 h 60"/>
                  <a:gd name="T4" fmla="*/ 12 w 48"/>
                  <a:gd name="T5" fmla="*/ 60 h 60"/>
                  <a:gd name="T6" fmla="*/ 24 w 48"/>
                  <a:gd name="T7" fmla="*/ 36 h 60"/>
                  <a:gd name="T8" fmla="*/ 48 w 48"/>
                  <a:gd name="T9" fmla="*/ 42 h 60"/>
                  <a:gd name="T10" fmla="*/ 0 60000 65536"/>
                  <a:gd name="T11" fmla="*/ 0 60000 65536"/>
                  <a:gd name="T12" fmla="*/ 0 60000 65536"/>
                  <a:gd name="T13" fmla="*/ 0 60000 65536"/>
                  <a:gd name="T14" fmla="*/ 0 60000 65536"/>
                  <a:gd name="T15" fmla="*/ 0 w 48"/>
                  <a:gd name="T16" fmla="*/ 0 h 60"/>
                  <a:gd name="T17" fmla="*/ 48 w 48"/>
                  <a:gd name="T18" fmla="*/ 60 h 60"/>
                </a:gdLst>
                <a:ahLst/>
                <a:cxnLst>
                  <a:cxn ang="T10">
                    <a:pos x="T0" y="T1"/>
                  </a:cxn>
                  <a:cxn ang="T11">
                    <a:pos x="T2" y="T3"/>
                  </a:cxn>
                  <a:cxn ang="T12">
                    <a:pos x="T4" y="T5"/>
                  </a:cxn>
                  <a:cxn ang="T13">
                    <a:pos x="T6" y="T7"/>
                  </a:cxn>
                  <a:cxn ang="T14">
                    <a:pos x="T8" y="T9"/>
                  </a:cxn>
                </a:cxnLst>
                <a:rect l="T15" t="T16" r="T17" b="T18"/>
                <a:pathLst>
                  <a:path w="48" h="60">
                    <a:moveTo>
                      <a:pt x="48" y="42"/>
                    </a:moveTo>
                    <a:lnTo>
                      <a:pt x="0" y="0"/>
                    </a:lnTo>
                    <a:lnTo>
                      <a:pt x="12" y="60"/>
                    </a:lnTo>
                    <a:lnTo>
                      <a:pt x="24" y="36"/>
                    </a:lnTo>
                    <a:lnTo>
                      <a:pt x="48" y="42"/>
                    </a:lnTo>
                    <a:close/>
                  </a:path>
                </a:pathLst>
              </a:custGeom>
              <a:solidFill>
                <a:srgbClr val="000000"/>
              </a:solidFill>
              <a:ln w="9525">
                <a:noFill/>
                <a:round/>
                <a:headEnd/>
                <a:tailEnd/>
              </a:ln>
            </p:spPr>
            <p:txBody>
              <a:bodyPr/>
              <a:lstStyle/>
              <a:p>
                <a:endParaRPr lang="en-US"/>
              </a:p>
            </p:txBody>
          </p:sp>
        </p:grpSp>
        <p:sp>
          <p:nvSpPr>
            <p:cNvPr id="281" name="Rectangle 407"/>
            <p:cNvSpPr>
              <a:spLocks noChangeArrowheads="1"/>
            </p:cNvSpPr>
            <p:nvPr/>
          </p:nvSpPr>
          <p:spPr bwMode="auto">
            <a:xfrm>
              <a:off x="7323138" y="2654300"/>
              <a:ext cx="304800" cy="263525"/>
            </a:xfrm>
            <a:prstGeom prst="rect">
              <a:avLst/>
            </a:prstGeom>
            <a:noFill/>
            <a:ln w="9525">
              <a:noFill/>
              <a:miter lim="800000"/>
              <a:headEnd/>
              <a:tailEnd/>
            </a:ln>
          </p:spPr>
          <p:txBody>
            <a:bodyPr/>
            <a:lstStyle/>
            <a:p>
              <a:endParaRPr lang="en-US"/>
            </a:p>
          </p:txBody>
        </p:sp>
        <p:sp>
          <p:nvSpPr>
            <p:cNvPr id="282" name="Rectangle 408"/>
            <p:cNvSpPr>
              <a:spLocks noChangeArrowheads="1"/>
            </p:cNvSpPr>
            <p:nvPr/>
          </p:nvSpPr>
          <p:spPr bwMode="auto">
            <a:xfrm>
              <a:off x="7410450" y="2697163"/>
              <a:ext cx="777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f</a:t>
              </a:r>
              <a:endParaRPr lang="en-US"/>
            </a:p>
          </p:txBody>
        </p:sp>
        <p:sp>
          <p:nvSpPr>
            <p:cNvPr id="283" name="Rectangle 409"/>
            <p:cNvSpPr>
              <a:spLocks noChangeArrowheads="1"/>
            </p:cNvSpPr>
            <p:nvPr/>
          </p:nvSpPr>
          <p:spPr bwMode="auto">
            <a:xfrm>
              <a:off x="7488238" y="2751138"/>
              <a:ext cx="635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284" name="Rectangle 410"/>
            <p:cNvSpPr>
              <a:spLocks noChangeArrowheads="1"/>
            </p:cNvSpPr>
            <p:nvPr/>
          </p:nvSpPr>
          <p:spPr bwMode="auto">
            <a:xfrm>
              <a:off x="7550150" y="258286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85" name="Oval 411"/>
            <p:cNvSpPr>
              <a:spLocks noChangeArrowheads="1"/>
            </p:cNvSpPr>
            <p:nvPr/>
          </p:nvSpPr>
          <p:spPr bwMode="auto">
            <a:xfrm>
              <a:off x="6999288" y="2679700"/>
              <a:ext cx="79375" cy="79375"/>
            </a:xfrm>
            <a:prstGeom prst="ellipse">
              <a:avLst/>
            </a:prstGeom>
            <a:solidFill>
              <a:srgbClr val="000000"/>
            </a:solidFill>
            <a:ln w="9525">
              <a:solidFill>
                <a:srgbClr val="000000"/>
              </a:solidFill>
              <a:round/>
              <a:headEnd/>
              <a:tailEnd/>
            </a:ln>
          </p:spPr>
          <p:txBody>
            <a:bodyPr/>
            <a:lstStyle/>
            <a:p>
              <a:endParaRPr lang="en-US"/>
            </a:p>
          </p:txBody>
        </p:sp>
        <p:sp>
          <p:nvSpPr>
            <p:cNvPr id="286" name="Oval 412"/>
            <p:cNvSpPr>
              <a:spLocks noChangeArrowheads="1"/>
            </p:cNvSpPr>
            <p:nvPr/>
          </p:nvSpPr>
          <p:spPr bwMode="auto">
            <a:xfrm>
              <a:off x="7016750" y="2873375"/>
              <a:ext cx="52387" cy="52388"/>
            </a:xfrm>
            <a:prstGeom prst="ellipse">
              <a:avLst/>
            </a:prstGeom>
            <a:solidFill>
              <a:srgbClr val="000000"/>
            </a:solidFill>
            <a:ln w="9525">
              <a:solidFill>
                <a:srgbClr val="000000"/>
              </a:solidFill>
              <a:round/>
              <a:headEnd/>
              <a:tailEnd/>
            </a:ln>
          </p:spPr>
          <p:txBody>
            <a:bodyPr/>
            <a:lstStyle/>
            <a:p>
              <a:endParaRPr lang="en-US"/>
            </a:p>
          </p:txBody>
        </p:sp>
        <p:sp>
          <p:nvSpPr>
            <p:cNvPr id="287" name="Rectangle 413"/>
            <p:cNvSpPr>
              <a:spLocks noChangeArrowheads="1"/>
            </p:cNvSpPr>
            <p:nvPr/>
          </p:nvSpPr>
          <p:spPr bwMode="auto">
            <a:xfrm>
              <a:off x="7231063" y="1895475"/>
              <a:ext cx="77787" cy="365125"/>
            </a:xfrm>
            <a:prstGeom prst="rect">
              <a:avLst/>
            </a:prstGeom>
            <a:noFill/>
            <a:ln w="9525">
              <a:noFill/>
              <a:miter lim="800000"/>
              <a:headEnd/>
              <a:tailEnd/>
            </a:ln>
          </p:spPr>
          <p:txBody>
            <a:bodyPr wrap="none" lIns="0" tIns="0" rIns="0" bIns="0">
              <a:spAutoFit/>
            </a:bodyPr>
            <a:lstStyle/>
            <a:p>
              <a:pPr algn="l"/>
              <a:r>
                <a:rPr lang="en-US" sz="2400" b="1">
                  <a:solidFill>
                    <a:srgbClr val="000000"/>
                  </a:solidFill>
                  <a:latin typeface="Times" pitchFamily="18" charset="0"/>
                </a:rPr>
                <a:t> </a:t>
              </a:r>
              <a:endParaRPr lang="en-US"/>
            </a:p>
          </p:txBody>
        </p:sp>
        <p:sp>
          <p:nvSpPr>
            <p:cNvPr id="288" name="Freeform 414"/>
            <p:cNvSpPr>
              <a:spLocks/>
            </p:cNvSpPr>
            <p:nvPr/>
          </p:nvSpPr>
          <p:spPr bwMode="auto">
            <a:xfrm>
              <a:off x="6675438" y="1511300"/>
              <a:ext cx="358775" cy="1643063"/>
            </a:xfrm>
            <a:custGeom>
              <a:avLst/>
              <a:gdLst>
                <a:gd name="T0" fmla="*/ 191 w 246"/>
                <a:gd name="T1" fmla="*/ 0 h 1122"/>
                <a:gd name="T2" fmla="*/ 167 w 246"/>
                <a:gd name="T3" fmla="*/ 6 h 1122"/>
                <a:gd name="T4" fmla="*/ 149 w 246"/>
                <a:gd name="T5" fmla="*/ 18 h 1122"/>
                <a:gd name="T6" fmla="*/ 130 w 246"/>
                <a:gd name="T7" fmla="*/ 42 h 1122"/>
                <a:gd name="T8" fmla="*/ 111 w 246"/>
                <a:gd name="T9" fmla="*/ 71 h 1122"/>
                <a:gd name="T10" fmla="*/ 93 w 246"/>
                <a:gd name="T11" fmla="*/ 108 h 1122"/>
                <a:gd name="T12" fmla="*/ 79 w 246"/>
                <a:gd name="T13" fmla="*/ 156 h 1122"/>
                <a:gd name="T14" fmla="*/ 61 w 246"/>
                <a:gd name="T15" fmla="*/ 208 h 1122"/>
                <a:gd name="T16" fmla="*/ 47 w 246"/>
                <a:gd name="T17" fmla="*/ 264 h 1122"/>
                <a:gd name="T18" fmla="*/ 37 w 246"/>
                <a:gd name="T19" fmla="*/ 325 h 1122"/>
                <a:gd name="T20" fmla="*/ 28 w 246"/>
                <a:gd name="T21" fmla="*/ 390 h 1122"/>
                <a:gd name="T22" fmla="*/ 9 w 246"/>
                <a:gd name="T23" fmla="*/ 541 h 1122"/>
                <a:gd name="T24" fmla="*/ 0 w 246"/>
                <a:gd name="T25" fmla="*/ 707 h 1122"/>
                <a:gd name="T26" fmla="*/ 0 w 246"/>
                <a:gd name="T27" fmla="*/ 881 h 11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6"/>
                <a:gd name="T43" fmla="*/ 0 h 1122"/>
                <a:gd name="T44" fmla="*/ 246 w 246"/>
                <a:gd name="T45" fmla="*/ 1122 h 11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6" h="1122">
                  <a:moveTo>
                    <a:pt x="246" y="0"/>
                  </a:moveTo>
                  <a:lnTo>
                    <a:pt x="216" y="6"/>
                  </a:lnTo>
                  <a:lnTo>
                    <a:pt x="192" y="24"/>
                  </a:lnTo>
                  <a:lnTo>
                    <a:pt x="168" y="54"/>
                  </a:lnTo>
                  <a:lnTo>
                    <a:pt x="144" y="90"/>
                  </a:lnTo>
                  <a:lnTo>
                    <a:pt x="120" y="138"/>
                  </a:lnTo>
                  <a:lnTo>
                    <a:pt x="102" y="198"/>
                  </a:lnTo>
                  <a:lnTo>
                    <a:pt x="78" y="264"/>
                  </a:lnTo>
                  <a:lnTo>
                    <a:pt x="60" y="336"/>
                  </a:lnTo>
                  <a:lnTo>
                    <a:pt x="48" y="414"/>
                  </a:lnTo>
                  <a:lnTo>
                    <a:pt x="36" y="498"/>
                  </a:lnTo>
                  <a:lnTo>
                    <a:pt x="12" y="690"/>
                  </a:lnTo>
                  <a:lnTo>
                    <a:pt x="0" y="900"/>
                  </a:lnTo>
                  <a:lnTo>
                    <a:pt x="0" y="1122"/>
                  </a:lnTo>
                </a:path>
              </a:pathLst>
            </a:custGeom>
            <a:noFill/>
            <a:ln w="9525">
              <a:solidFill>
                <a:srgbClr val="000000"/>
              </a:solidFill>
              <a:prstDash val="solid"/>
              <a:round/>
              <a:headEnd/>
              <a:tailEnd/>
            </a:ln>
          </p:spPr>
          <p:txBody>
            <a:bodyPr/>
            <a:lstStyle/>
            <a:p>
              <a:endParaRPr lang="en-US"/>
            </a:p>
          </p:txBody>
        </p:sp>
        <p:grpSp>
          <p:nvGrpSpPr>
            <p:cNvPr id="289" name="Group 415"/>
            <p:cNvGrpSpPr>
              <a:grpSpLocks/>
            </p:cNvGrpSpPr>
            <p:nvPr/>
          </p:nvGrpSpPr>
          <p:grpSpPr bwMode="auto">
            <a:xfrm rot="20802432">
              <a:off x="6723063" y="3090863"/>
              <a:ext cx="992187" cy="220663"/>
              <a:chOff x="3792" y="3582"/>
              <a:chExt cx="264" cy="90"/>
            </a:xfrm>
          </p:grpSpPr>
          <p:sp>
            <p:nvSpPr>
              <p:cNvPr id="295" name="Freeform 416"/>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296" name="Freeform 417"/>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290" name="Rectangle 418"/>
            <p:cNvSpPr>
              <a:spLocks noChangeArrowheads="1"/>
            </p:cNvSpPr>
            <p:nvPr/>
          </p:nvSpPr>
          <p:spPr bwMode="auto">
            <a:xfrm>
              <a:off x="7688263" y="1362075"/>
              <a:ext cx="107156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 line containing P</a:t>
              </a:r>
              <a:endParaRPr lang="en-US"/>
            </a:p>
          </p:txBody>
        </p:sp>
        <p:grpSp>
          <p:nvGrpSpPr>
            <p:cNvPr id="291" name="Group 419"/>
            <p:cNvGrpSpPr>
              <a:grpSpLocks/>
            </p:cNvGrpSpPr>
            <p:nvPr/>
          </p:nvGrpSpPr>
          <p:grpSpPr bwMode="auto">
            <a:xfrm rot="5400000">
              <a:off x="7394575" y="1524000"/>
              <a:ext cx="463550" cy="360362"/>
              <a:chOff x="3438" y="2898"/>
              <a:chExt cx="318" cy="246"/>
            </a:xfrm>
          </p:grpSpPr>
          <p:sp>
            <p:nvSpPr>
              <p:cNvPr id="293" name="Freeform 420"/>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294" name="Freeform 421"/>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aphicFrame>
          <p:nvGraphicFramePr>
            <p:cNvPr id="292" name="Object 291"/>
            <p:cNvGraphicFramePr>
              <a:graphicFrameLocks noChangeAspect="1"/>
            </p:cNvGraphicFramePr>
            <p:nvPr/>
          </p:nvGraphicFramePr>
          <p:xfrm>
            <a:off x="7865808" y="3512576"/>
            <a:ext cx="1219200" cy="381000"/>
          </p:xfrm>
          <a:graphic>
            <a:graphicData uri="http://schemas.openxmlformats.org/presentationml/2006/ole">
              <p:oleObj spid="_x0000_s32769" name="Equation" r:id="rId4" imgW="1409400" imgH="457200" progId="Equation.3">
                <p:embed/>
              </p:oleObj>
            </a:graphicData>
          </a:graphic>
        </p:graphicFrame>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8200"/>
            <a:ext cx="8229600" cy="685800"/>
          </a:xfrm>
        </p:spPr>
        <p:txBody>
          <a:bodyPr/>
          <a:lstStyle/>
          <a:p>
            <a:r>
              <a:rPr lang="en-US" dirty="0" smtClean="0"/>
              <a:t>Spherical Geodetic Coordinates</a:t>
            </a:r>
            <a:endParaRPr lang="en-US" dirty="0"/>
          </a:p>
        </p:txBody>
      </p:sp>
      <p:sp>
        <p:nvSpPr>
          <p:cNvPr id="3" name="Content Placeholder 2"/>
          <p:cNvSpPr>
            <a:spLocks noGrp="1"/>
          </p:cNvSpPr>
          <p:nvPr>
            <p:ph sz="half" idx="1"/>
          </p:nvPr>
        </p:nvSpPr>
        <p:spPr>
          <a:xfrm>
            <a:off x="304800" y="1600201"/>
            <a:ext cx="4953000" cy="4525963"/>
          </a:xfrm>
        </p:spPr>
        <p:txBody>
          <a:bodyPr/>
          <a:lstStyle/>
          <a:p>
            <a:r>
              <a:rPr lang="en-US" sz="1600" dirty="0" smtClean="0"/>
              <a:t>From figure at upper right, point P is some arbitrary point on surface of oblate spheroid</a:t>
            </a:r>
          </a:p>
          <a:p>
            <a:pPr lvl="1"/>
            <a:r>
              <a:rPr lang="en-US" sz="1400" dirty="0" smtClean="0"/>
              <a:t>The geodetic latitude ( </a:t>
            </a:r>
            <a:r>
              <a:rPr lang="en-US" sz="1400" dirty="0" err="1" smtClean="0">
                <a:latin typeface="Symbol" pitchFamily="18" charset="2"/>
              </a:rPr>
              <a:t>f</a:t>
            </a:r>
            <a:r>
              <a:rPr lang="en-US" sz="1400" baseline="-25000" dirty="0" err="1" smtClean="0"/>
              <a:t>E</a:t>
            </a:r>
            <a:r>
              <a:rPr lang="en-US" sz="1400" dirty="0" smtClean="0"/>
              <a:t> ) defines the angle along a meridian line from the equatorial plane to point P</a:t>
            </a:r>
          </a:p>
          <a:p>
            <a:pPr lvl="1"/>
            <a:r>
              <a:rPr lang="en-US" sz="1400" dirty="0" smtClean="0"/>
              <a:t>The geodetic longitude ( </a:t>
            </a:r>
            <a:r>
              <a:rPr lang="en-US" sz="1400" dirty="0" err="1" smtClean="0">
                <a:latin typeface="Symbol" pitchFamily="18" charset="2"/>
              </a:rPr>
              <a:t>l</a:t>
            </a:r>
            <a:r>
              <a:rPr lang="en-US" sz="1400" baseline="-25000" dirty="0" err="1" smtClean="0"/>
              <a:t>E</a:t>
            </a:r>
            <a:r>
              <a:rPr lang="en-US" sz="1400" dirty="0" smtClean="0"/>
              <a:t> ) defines the angle in the </a:t>
            </a:r>
            <a:r>
              <a:rPr lang="en-US" sz="1400" dirty="0" err="1" smtClean="0"/>
              <a:t>equitorial</a:t>
            </a:r>
            <a:r>
              <a:rPr lang="en-US" sz="1400" dirty="0" smtClean="0"/>
              <a:t> plane from the prime meridian (Greenwich meridian on Earth) to the meridian line containing point P (see lower figure at right)</a:t>
            </a:r>
          </a:p>
          <a:p>
            <a:pPr lvl="1"/>
            <a:r>
              <a:rPr lang="en-US" sz="1400" dirty="0" smtClean="0"/>
              <a:t>The inertial longitude ( </a:t>
            </a:r>
            <a:r>
              <a:rPr lang="en-US" sz="1400" dirty="0" err="1" smtClean="0">
                <a:latin typeface="Symbol" pitchFamily="18" charset="2"/>
              </a:rPr>
              <a:t>l</a:t>
            </a:r>
            <a:r>
              <a:rPr lang="en-US" sz="1400" baseline="-25000" dirty="0" err="1" smtClean="0"/>
              <a:t>I</a:t>
            </a:r>
            <a:r>
              <a:rPr lang="en-US" sz="1400" dirty="0" smtClean="0"/>
              <a:t> ) defines the angle in the equatorial plane from the vernal equinox to the meridian line containing point P</a:t>
            </a:r>
          </a:p>
          <a:p>
            <a:pPr lvl="1"/>
            <a:r>
              <a:rPr lang="en-US" sz="1400" dirty="0" smtClean="0"/>
              <a:t>The sidereal “time” ( </a:t>
            </a:r>
            <a:r>
              <a:rPr lang="en-US" sz="1400" dirty="0" err="1" smtClean="0">
                <a:latin typeface="Symbol" pitchFamily="18" charset="2"/>
              </a:rPr>
              <a:t>l</a:t>
            </a:r>
            <a:r>
              <a:rPr lang="en-US" sz="1400" baseline="-25000" dirty="0" err="1" smtClean="0"/>
              <a:t>g</a:t>
            </a:r>
            <a:r>
              <a:rPr lang="en-US" sz="1400" dirty="0" smtClean="0"/>
              <a:t> ) is the angle between the vernal equinox and the prime meridian</a:t>
            </a:r>
          </a:p>
          <a:p>
            <a:pPr lvl="1"/>
            <a:r>
              <a:rPr lang="en-US" sz="1400" dirty="0" smtClean="0"/>
              <a:t>The inertial longitude ( </a:t>
            </a:r>
            <a:r>
              <a:rPr lang="en-US" sz="1400" dirty="0" err="1" smtClean="0">
                <a:latin typeface="Symbol" pitchFamily="18" charset="2"/>
              </a:rPr>
              <a:t>l</a:t>
            </a:r>
            <a:r>
              <a:rPr lang="en-US" sz="1400" baseline="-25000" dirty="0" err="1" smtClean="0"/>
              <a:t>i</a:t>
            </a:r>
            <a:r>
              <a:rPr lang="en-US" sz="1400" dirty="0" smtClean="0"/>
              <a:t> ) is the sum of the  geodetic longitude ( </a:t>
            </a:r>
            <a:r>
              <a:rPr lang="en-US" sz="1400" dirty="0" err="1" smtClean="0">
                <a:latin typeface="Symbol" pitchFamily="18" charset="2"/>
              </a:rPr>
              <a:t>l</a:t>
            </a:r>
            <a:r>
              <a:rPr lang="en-US" sz="1400" baseline="-25000" dirty="0" err="1" smtClean="0"/>
              <a:t>E</a:t>
            </a:r>
            <a:r>
              <a:rPr lang="en-US" sz="1400" dirty="0" smtClean="0"/>
              <a:t> ) and its sidereal “time”  ( </a:t>
            </a:r>
            <a:r>
              <a:rPr lang="en-US" sz="1400" dirty="0" err="1" smtClean="0">
                <a:latin typeface="Symbol" pitchFamily="18" charset="2"/>
              </a:rPr>
              <a:t>l</a:t>
            </a:r>
            <a:r>
              <a:rPr lang="en-US" sz="1400" baseline="-25000" dirty="0" err="1" smtClean="0"/>
              <a:t>g</a:t>
            </a:r>
            <a:r>
              <a:rPr lang="en-US" sz="1400" dirty="0" smtClean="0"/>
              <a:t> )  </a:t>
            </a:r>
          </a:p>
          <a:p>
            <a:pPr lvl="1">
              <a:buNone/>
            </a:pPr>
            <a:r>
              <a:rPr lang="en-US" sz="1400" dirty="0" smtClean="0"/>
              <a:t>	 (  </a:t>
            </a:r>
            <a:r>
              <a:rPr lang="en-US" sz="1400" dirty="0" smtClean="0">
                <a:latin typeface="Symbol" pitchFamily="18" charset="2"/>
              </a:rPr>
              <a:t>l</a:t>
            </a:r>
            <a:r>
              <a:rPr lang="en-US" sz="1400" dirty="0" smtClean="0"/>
              <a:t> </a:t>
            </a:r>
            <a:r>
              <a:rPr lang="en-US" sz="1400" baseline="-25000" dirty="0" smtClean="0"/>
              <a:t>I</a:t>
            </a:r>
            <a:r>
              <a:rPr lang="en-US" sz="1400" dirty="0" smtClean="0"/>
              <a:t> = </a:t>
            </a:r>
            <a:r>
              <a:rPr lang="en-US" sz="1400" dirty="0" smtClean="0">
                <a:latin typeface="Symbol" pitchFamily="18" charset="2"/>
              </a:rPr>
              <a:t>l</a:t>
            </a:r>
            <a:r>
              <a:rPr lang="en-US" sz="1400" dirty="0" smtClean="0"/>
              <a:t> </a:t>
            </a:r>
            <a:r>
              <a:rPr lang="en-US" sz="1400" baseline="-25000" dirty="0" smtClean="0"/>
              <a:t>g</a:t>
            </a:r>
            <a:r>
              <a:rPr lang="en-US" sz="1400" dirty="0" smtClean="0"/>
              <a:t> + </a:t>
            </a:r>
            <a:r>
              <a:rPr lang="en-US" sz="1400" dirty="0" smtClean="0">
                <a:latin typeface="Symbol" pitchFamily="18" charset="2"/>
              </a:rPr>
              <a:t>l</a:t>
            </a:r>
            <a:r>
              <a:rPr lang="en-US" sz="1400" dirty="0" smtClean="0"/>
              <a:t> </a:t>
            </a:r>
            <a:r>
              <a:rPr lang="en-US" sz="1400" baseline="-25000" dirty="0" smtClean="0"/>
              <a:t>E</a:t>
            </a:r>
            <a:r>
              <a:rPr lang="en-US" sz="1400" dirty="0" smtClean="0"/>
              <a:t> )</a:t>
            </a:r>
          </a:p>
          <a:p>
            <a:r>
              <a:rPr lang="en-US" sz="1600" dirty="0" smtClean="0"/>
              <a:t>In the figure at lower right, the geocentric radius (</a:t>
            </a:r>
            <a:r>
              <a:rPr lang="en-US" sz="1600" dirty="0" err="1" smtClean="0"/>
              <a:t>r</a:t>
            </a:r>
            <a:r>
              <a:rPr lang="en-US" sz="1600" baseline="-25000" dirty="0" err="1" smtClean="0"/>
              <a:t>P</a:t>
            </a:r>
            <a:r>
              <a:rPr lang="en-US" sz="1600" dirty="0" smtClean="0"/>
              <a:t>) to a point on the surface of the oblate spheroid, and the geocentric latitude ( </a:t>
            </a:r>
            <a:r>
              <a:rPr lang="en-US" sz="1600" dirty="0" err="1" smtClean="0">
                <a:latin typeface="Symbol" pitchFamily="18" charset="2"/>
              </a:rPr>
              <a:t>f</a:t>
            </a:r>
            <a:r>
              <a:rPr lang="en-US" sz="1600" baseline="-25000" dirty="0" err="1" smtClean="0"/>
              <a:t>C</a:t>
            </a:r>
            <a:r>
              <a:rPr lang="en-US" sz="1600" dirty="0" smtClean="0"/>
              <a:t> ) are defined, along with the geodetic latitude ( </a:t>
            </a:r>
            <a:r>
              <a:rPr lang="en-US" sz="1600" dirty="0" err="1" smtClean="0">
                <a:latin typeface="Symbol" pitchFamily="18" charset="2"/>
              </a:rPr>
              <a:t>f</a:t>
            </a:r>
            <a:r>
              <a:rPr lang="en-US" sz="1600" baseline="-25000" dirty="0" err="1" smtClean="0"/>
              <a:t>E</a:t>
            </a:r>
            <a:r>
              <a:rPr lang="en-US" sz="1600" dirty="0" smtClean="0"/>
              <a:t> )</a:t>
            </a:r>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11</a:t>
            </a:fld>
            <a:endParaRPr lang="en-US" dirty="0"/>
          </a:p>
        </p:txBody>
      </p:sp>
      <p:grpSp>
        <p:nvGrpSpPr>
          <p:cNvPr id="642" name="Group 641"/>
          <p:cNvGrpSpPr/>
          <p:nvPr/>
        </p:nvGrpSpPr>
        <p:grpSpPr>
          <a:xfrm>
            <a:off x="5105400" y="1371600"/>
            <a:ext cx="3979608" cy="5257800"/>
            <a:chOff x="4840288" y="904875"/>
            <a:chExt cx="4244720" cy="5724525"/>
          </a:xfrm>
        </p:grpSpPr>
        <p:grpSp>
          <p:nvGrpSpPr>
            <p:cNvPr id="643" name="Group 222"/>
            <p:cNvGrpSpPr>
              <a:grpSpLocks/>
            </p:cNvGrpSpPr>
            <p:nvPr/>
          </p:nvGrpSpPr>
          <p:grpSpPr bwMode="auto">
            <a:xfrm>
              <a:off x="5562600" y="4191000"/>
              <a:ext cx="3032125" cy="2438400"/>
              <a:chOff x="3504" y="2640"/>
              <a:chExt cx="1910" cy="1536"/>
            </a:xfrm>
          </p:grpSpPr>
          <p:sp>
            <p:nvSpPr>
              <p:cNvPr id="829" name="Text Box 7"/>
              <p:cNvSpPr txBox="1">
                <a:spLocks noChangeArrowheads="1"/>
              </p:cNvSpPr>
              <p:nvPr/>
            </p:nvSpPr>
            <p:spPr bwMode="auto">
              <a:xfrm>
                <a:off x="4704" y="2688"/>
                <a:ext cx="710" cy="250"/>
              </a:xfrm>
              <a:prstGeom prst="rect">
                <a:avLst/>
              </a:prstGeom>
              <a:noFill/>
              <a:ln w="9525">
                <a:noFill/>
                <a:miter lim="800000"/>
                <a:headEnd/>
                <a:tailEnd/>
              </a:ln>
            </p:spPr>
            <p:txBody>
              <a:bodyPr wrap="none">
                <a:spAutoFit/>
              </a:bodyPr>
              <a:lstStyle/>
              <a:p>
                <a:pPr algn="l"/>
                <a:r>
                  <a:rPr lang="en-US" sz="1000"/>
                  <a:t>Normal to ellipse</a:t>
                </a:r>
              </a:p>
              <a:p>
                <a:pPr algn="l"/>
                <a:r>
                  <a:rPr lang="en-US" sz="1000"/>
                  <a:t>at point P</a:t>
                </a:r>
              </a:p>
            </p:txBody>
          </p:sp>
          <p:grpSp>
            <p:nvGrpSpPr>
              <p:cNvPr id="830" name="Group 8"/>
              <p:cNvGrpSpPr>
                <a:grpSpLocks/>
              </p:cNvGrpSpPr>
              <p:nvPr/>
            </p:nvGrpSpPr>
            <p:grpSpPr bwMode="auto">
              <a:xfrm>
                <a:off x="3624" y="2640"/>
                <a:ext cx="1536" cy="1536"/>
                <a:chOff x="3624" y="2640"/>
                <a:chExt cx="1536" cy="1536"/>
              </a:xfrm>
            </p:grpSpPr>
            <p:sp>
              <p:nvSpPr>
                <p:cNvPr id="843" name="Line 9"/>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844" name="Oval 10"/>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831" name="Line 11"/>
              <p:cNvSpPr>
                <a:spLocks noChangeShapeType="1"/>
              </p:cNvSpPr>
              <p:nvPr/>
            </p:nvSpPr>
            <p:spPr bwMode="auto">
              <a:xfrm rot="5400000">
                <a:off x="4392" y="2664"/>
                <a:ext cx="0" cy="1776"/>
              </a:xfrm>
              <a:prstGeom prst="line">
                <a:avLst/>
              </a:prstGeom>
              <a:noFill/>
              <a:ln w="9525">
                <a:solidFill>
                  <a:schemeClr val="tx1"/>
                </a:solidFill>
                <a:round/>
                <a:headEnd/>
                <a:tailEnd/>
              </a:ln>
            </p:spPr>
            <p:txBody>
              <a:bodyPr/>
              <a:lstStyle/>
              <a:p>
                <a:endParaRPr lang="en-US"/>
              </a:p>
            </p:txBody>
          </p:sp>
          <p:sp>
            <p:nvSpPr>
              <p:cNvPr id="832" name="Text Box 12"/>
              <p:cNvSpPr txBox="1">
                <a:spLocks noChangeArrowheads="1"/>
              </p:cNvSpPr>
              <p:nvPr/>
            </p:nvSpPr>
            <p:spPr bwMode="auto">
              <a:xfrm>
                <a:off x="4944" y="3024"/>
                <a:ext cx="191" cy="192"/>
              </a:xfrm>
              <a:prstGeom prst="rect">
                <a:avLst/>
              </a:prstGeom>
              <a:noFill/>
              <a:ln w="9525">
                <a:noFill/>
                <a:miter lim="800000"/>
                <a:headEnd/>
                <a:tailEnd/>
              </a:ln>
            </p:spPr>
            <p:txBody>
              <a:bodyPr wrap="none">
                <a:spAutoFit/>
              </a:bodyPr>
              <a:lstStyle/>
              <a:p>
                <a:pPr algn="l"/>
                <a:r>
                  <a:rPr lang="en-US" sz="1400"/>
                  <a:t>P</a:t>
                </a:r>
              </a:p>
            </p:txBody>
          </p:sp>
          <p:sp>
            <p:nvSpPr>
              <p:cNvPr id="833" name="Arc 13"/>
              <p:cNvSpPr>
                <a:spLocks/>
              </p:cNvSpPr>
              <p:nvPr/>
            </p:nvSpPr>
            <p:spPr bwMode="auto">
              <a:xfrm rot="273691">
                <a:off x="4510" y="3462"/>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834" name="Line 14"/>
              <p:cNvSpPr>
                <a:spLocks noChangeShapeType="1"/>
              </p:cNvSpPr>
              <p:nvPr/>
            </p:nvSpPr>
            <p:spPr bwMode="auto">
              <a:xfrm flipV="1">
                <a:off x="4386" y="3171"/>
                <a:ext cx="528" cy="384"/>
              </a:xfrm>
              <a:prstGeom prst="line">
                <a:avLst/>
              </a:prstGeom>
              <a:noFill/>
              <a:ln w="9525">
                <a:solidFill>
                  <a:schemeClr val="tx1"/>
                </a:solidFill>
                <a:round/>
                <a:headEnd/>
                <a:tailEnd/>
              </a:ln>
            </p:spPr>
            <p:txBody>
              <a:bodyPr/>
              <a:lstStyle/>
              <a:p>
                <a:endParaRPr lang="en-US"/>
              </a:p>
            </p:txBody>
          </p:sp>
          <p:sp>
            <p:nvSpPr>
              <p:cNvPr id="835" name="Line 15"/>
              <p:cNvSpPr>
                <a:spLocks noChangeShapeType="1"/>
              </p:cNvSpPr>
              <p:nvPr/>
            </p:nvSpPr>
            <p:spPr bwMode="auto">
              <a:xfrm flipH="1">
                <a:off x="4392" y="3177"/>
                <a:ext cx="510" cy="663"/>
              </a:xfrm>
              <a:prstGeom prst="line">
                <a:avLst/>
              </a:prstGeom>
              <a:noFill/>
              <a:ln w="9525">
                <a:solidFill>
                  <a:schemeClr val="tx1"/>
                </a:solidFill>
                <a:round/>
                <a:headEnd/>
                <a:tailEnd/>
              </a:ln>
            </p:spPr>
            <p:txBody>
              <a:bodyPr/>
              <a:lstStyle/>
              <a:p>
                <a:endParaRPr lang="en-US"/>
              </a:p>
            </p:txBody>
          </p:sp>
          <p:sp>
            <p:nvSpPr>
              <p:cNvPr id="836" name="Arc 16"/>
              <p:cNvSpPr>
                <a:spLocks/>
              </p:cNvSpPr>
              <p:nvPr/>
            </p:nvSpPr>
            <p:spPr bwMode="auto">
              <a:xfrm rot="273691">
                <a:off x="4692" y="3453"/>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837" name="Line 17"/>
              <p:cNvSpPr>
                <a:spLocks noChangeShapeType="1"/>
              </p:cNvSpPr>
              <p:nvPr/>
            </p:nvSpPr>
            <p:spPr bwMode="auto">
              <a:xfrm flipV="1">
                <a:off x="4929" y="2946"/>
                <a:ext cx="141" cy="192"/>
              </a:xfrm>
              <a:prstGeom prst="line">
                <a:avLst/>
              </a:prstGeom>
              <a:noFill/>
              <a:ln w="9525">
                <a:solidFill>
                  <a:schemeClr val="tx1"/>
                </a:solidFill>
                <a:round/>
                <a:headEnd/>
                <a:tailEnd type="triangle" w="med" len="med"/>
              </a:ln>
            </p:spPr>
            <p:txBody>
              <a:bodyPr/>
              <a:lstStyle/>
              <a:p>
                <a:endParaRPr lang="en-US"/>
              </a:p>
            </p:txBody>
          </p:sp>
          <p:sp>
            <p:nvSpPr>
              <p:cNvPr id="838" name="Text Box 18"/>
              <p:cNvSpPr txBox="1">
                <a:spLocks noChangeArrowheads="1"/>
              </p:cNvSpPr>
              <p:nvPr/>
            </p:nvSpPr>
            <p:spPr bwMode="auto">
              <a:xfrm>
                <a:off x="4742" y="3365"/>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839" name="Text Box 19"/>
              <p:cNvSpPr txBox="1">
                <a:spLocks noChangeArrowheads="1"/>
              </p:cNvSpPr>
              <p:nvPr/>
            </p:nvSpPr>
            <p:spPr bwMode="auto">
              <a:xfrm>
                <a:off x="4128" y="3696"/>
                <a:ext cx="226"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840" name="Freeform 20"/>
              <p:cNvSpPr>
                <a:spLocks/>
              </p:cNvSpPr>
              <p:nvPr/>
            </p:nvSpPr>
            <p:spPr bwMode="auto">
              <a:xfrm rot="5400000">
                <a:off x="4285" y="3572"/>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841" name="Freeform 21"/>
              <p:cNvSpPr>
                <a:spLocks/>
              </p:cNvSpPr>
              <p:nvPr/>
            </p:nvSpPr>
            <p:spPr bwMode="auto">
              <a:xfrm rot="5400000">
                <a:off x="4470" y="3525"/>
                <a:ext cx="66" cy="55"/>
              </a:xfrm>
              <a:custGeom>
                <a:avLst/>
                <a:gdLst>
                  <a:gd name="T0" fmla="*/ 56 w 72"/>
                  <a:gd name="T1" fmla="*/ 9 h 60"/>
                  <a:gd name="T2" fmla="*/ 0 w 72"/>
                  <a:gd name="T3" fmla="*/ 0 h 60"/>
                  <a:gd name="T4" fmla="*/ 27 w 72"/>
                  <a:gd name="T5" fmla="*/ 46 h 60"/>
                  <a:gd name="T6" fmla="*/ 56 w 72"/>
                  <a:gd name="T7" fmla="*/ 9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842" name="Text Box 22"/>
              <p:cNvSpPr txBox="1">
                <a:spLocks noChangeArrowheads="1"/>
              </p:cNvSpPr>
              <p:nvPr/>
            </p:nvSpPr>
            <p:spPr bwMode="auto">
              <a:xfrm>
                <a:off x="4464" y="3218"/>
                <a:ext cx="201" cy="192"/>
              </a:xfrm>
              <a:prstGeom prst="rect">
                <a:avLst/>
              </a:prstGeom>
              <a:noFill/>
              <a:ln w="9525">
                <a:noFill/>
                <a:miter lim="800000"/>
                <a:headEnd/>
                <a:tailEnd/>
              </a:ln>
            </p:spPr>
            <p:txBody>
              <a:bodyPr wrap="none">
                <a:spAutoFit/>
              </a:bodyPr>
              <a:lstStyle/>
              <a:p>
                <a:pPr algn="l"/>
                <a:r>
                  <a:rPr lang="en-US" sz="1400"/>
                  <a:t>r</a:t>
                </a:r>
                <a:r>
                  <a:rPr lang="en-US" sz="1400" baseline="-25000"/>
                  <a:t>P</a:t>
                </a:r>
              </a:p>
            </p:txBody>
          </p:sp>
        </p:grpSp>
        <p:grpSp>
          <p:nvGrpSpPr>
            <p:cNvPr id="644" name="Group 408"/>
            <p:cNvGrpSpPr/>
            <p:nvPr/>
          </p:nvGrpSpPr>
          <p:grpSpPr>
            <a:xfrm>
              <a:off x="4840288" y="904875"/>
              <a:ext cx="4244720" cy="3276600"/>
              <a:chOff x="4840288" y="904875"/>
              <a:chExt cx="4244720" cy="3276600"/>
            </a:xfrm>
          </p:grpSpPr>
          <p:sp>
            <p:nvSpPr>
              <p:cNvPr id="645" name="Rectangle 224"/>
              <p:cNvSpPr>
                <a:spLocks noChangeArrowheads="1"/>
              </p:cNvSpPr>
              <p:nvPr/>
            </p:nvSpPr>
            <p:spPr bwMode="auto">
              <a:xfrm>
                <a:off x="9031288" y="2733675"/>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646" name="Rectangle 226"/>
              <p:cNvSpPr>
                <a:spLocks noChangeArrowheads="1"/>
              </p:cNvSpPr>
              <p:nvPr/>
            </p:nvSpPr>
            <p:spPr bwMode="auto">
              <a:xfrm>
                <a:off x="7208838" y="3776663"/>
                <a:ext cx="620712" cy="317500"/>
              </a:xfrm>
              <a:prstGeom prst="rect">
                <a:avLst/>
              </a:prstGeom>
              <a:noFill/>
              <a:ln w="9525">
                <a:noFill/>
                <a:miter lim="800000"/>
                <a:headEnd/>
                <a:tailEnd/>
              </a:ln>
            </p:spPr>
            <p:txBody>
              <a:bodyPr/>
              <a:lstStyle/>
              <a:p>
                <a:endParaRPr lang="en-US"/>
              </a:p>
            </p:txBody>
          </p:sp>
          <p:sp>
            <p:nvSpPr>
              <p:cNvPr id="647" name="Rectangle 227"/>
              <p:cNvSpPr>
                <a:spLocks noChangeArrowheads="1"/>
              </p:cNvSpPr>
              <p:nvPr/>
            </p:nvSpPr>
            <p:spPr bwMode="auto">
              <a:xfrm>
                <a:off x="7288213" y="3925888"/>
                <a:ext cx="37147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a:t>
                </a:r>
                <a:endParaRPr lang="en-US"/>
              </a:p>
            </p:txBody>
          </p:sp>
          <p:sp>
            <p:nvSpPr>
              <p:cNvPr id="648" name="Rectangle 228"/>
              <p:cNvSpPr>
                <a:spLocks noChangeArrowheads="1"/>
              </p:cNvSpPr>
              <p:nvPr/>
            </p:nvSpPr>
            <p:spPr bwMode="auto">
              <a:xfrm>
                <a:off x="7637463" y="3925888"/>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649" name="Freeform 229"/>
              <p:cNvSpPr>
                <a:spLocks/>
              </p:cNvSpPr>
              <p:nvPr/>
            </p:nvSpPr>
            <p:spPr bwMode="auto">
              <a:xfrm>
                <a:off x="4840288" y="3679825"/>
                <a:ext cx="576262" cy="501650"/>
              </a:xfrm>
              <a:custGeom>
                <a:avLst/>
                <a:gdLst>
                  <a:gd name="T0" fmla="*/ 0 w 396"/>
                  <a:gd name="T1" fmla="*/ 123 h 342"/>
                  <a:gd name="T2" fmla="*/ 78 w 396"/>
                  <a:gd name="T3" fmla="*/ 270 h 342"/>
                  <a:gd name="T4" fmla="*/ 305 w 396"/>
                  <a:gd name="T5" fmla="*/ 147 h 342"/>
                  <a:gd name="T6" fmla="*/ 227 w 396"/>
                  <a:gd name="T7" fmla="*/ 0 h 342"/>
                  <a:gd name="T8" fmla="*/ 0 w 396"/>
                  <a:gd name="T9" fmla="*/ 123 h 342"/>
                  <a:gd name="T10" fmla="*/ 0 60000 65536"/>
                  <a:gd name="T11" fmla="*/ 0 60000 65536"/>
                  <a:gd name="T12" fmla="*/ 0 60000 65536"/>
                  <a:gd name="T13" fmla="*/ 0 60000 65536"/>
                  <a:gd name="T14" fmla="*/ 0 60000 65536"/>
                  <a:gd name="T15" fmla="*/ 0 w 396"/>
                  <a:gd name="T16" fmla="*/ 0 h 342"/>
                  <a:gd name="T17" fmla="*/ 396 w 396"/>
                  <a:gd name="T18" fmla="*/ 342 h 342"/>
                </a:gdLst>
                <a:ahLst/>
                <a:cxnLst>
                  <a:cxn ang="T10">
                    <a:pos x="T0" y="T1"/>
                  </a:cxn>
                  <a:cxn ang="T11">
                    <a:pos x="T2" y="T3"/>
                  </a:cxn>
                  <a:cxn ang="T12">
                    <a:pos x="T4" y="T5"/>
                  </a:cxn>
                  <a:cxn ang="T13">
                    <a:pos x="T6" y="T7"/>
                  </a:cxn>
                  <a:cxn ang="T14">
                    <a:pos x="T8" y="T9"/>
                  </a:cxn>
                </a:cxnLst>
                <a:rect l="T15" t="T16" r="T17" b="T18"/>
                <a:pathLst>
                  <a:path w="396" h="342">
                    <a:moveTo>
                      <a:pt x="0" y="156"/>
                    </a:moveTo>
                    <a:lnTo>
                      <a:pt x="102" y="342"/>
                    </a:lnTo>
                    <a:lnTo>
                      <a:pt x="396" y="186"/>
                    </a:lnTo>
                    <a:lnTo>
                      <a:pt x="294" y="0"/>
                    </a:lnTo>
                    <a:lnTo>
                      <a:pt x="0" y="156"/>
                    </a:lnTo>
                    <a:close/>
                  </a:path>
                </a:pathLst>
              </a:custGeom>
              <a:noFill/>
              <a:ln w="9525">
                <a:noFill/>
                <a:round/>
                <a:headEnd/>
                <a:tailEnd/>
              </a:ln>
            </p:spPr>
            <p:txBody>
              <a:bodyPr/>
              <a:lstStyle/>
              <a:p>
                <a:endParaRPr lang="en-US"/>
              </a:p>
            </p:txBody>
          </p:sp>
          <p:sp>
            <p:nvSpPr>
              <p:cNvPr id="650" name="Rectangle 230"/>
              <p:cNvSpPr>
                <a:spLocks noChangeArrowheads="1"/>
              </p:cNvSpPr>
              <p:nvPr/>
            </p:nvSpPr>
            <p:spPr bwMode="auto">
              <a:xfrm>
                <a:off x="5222875" y="3814763"/>
                <a:ext cx="34448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Equinox</a:t>
                </a:r>
                <a:endParaRPr lang="en-US"/>
              </a:p>
            </p:txBody>
          </p:sp>
          <p:sp>
            <p:nvSpPr>
              <p:cNvPr id="651" name="Rectangle 231"/>
              <p:cNvSpPr>
                <a:spLocks noChangeArrowheads="1"/>
              </p:cNvSpPr>
              <p:nvPr/>
            </p:nvSpPr>
            <p:spPr bwMode="auto">
              <a:xfrm>
                <a:off x="5294313" y="3908425"/>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652" name="Rectangle 232"/>
              <p:cNvSpPr>
                <a:spLocks noChangeArrowheads="1"/>
              </p:cNvSpPr>
              <p:nvPr/>
            </p:nvSpPr>
            <p:spPr bwMode="auto">
              <a:xfrm>
                <a:off x="5915025" y="3883025"/>
                <a:ext cx="411162" cy="263525"/>
              </a:xfrm>
              <a:prstGeom prst="rect">
                <a:avLst/>
              </a:prstGeom>
              <a:noFill/>
              <a:ln w="9525">
                <a:noFill/>
                <a:miter lim="800000"/>
                <a:headEnd/>
                <a:tailEnd/>
              </a:ln>
            </p:spPr>
            <p:txBody>
              <a:bodyPr/>
              <a:lstStyle/>
              <a:p>
                <a:endParaRPr lang="en-US"/>
              </a:p>
            </p:txBody>
          </p:sp>
          <p:sp>
            <p:nvSpPr>
              <p:cNvPr id="653" name="Rectangle 233"/>
              <p:cNvSpPr>
                <a:spLocks noChangeArrowheads="1"/>
              </p:cNvSpPr>
              <p:nvPr/>
            </p:nvSpPr>
            <p:spPr bwMode="auto">
              <a:xfrm>
                <a:off x="6002338" y="3917950"/>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654" name="Rectangle 234"/>
              <p:cNvSpPr>
                <a:spLocks noChangeArrowheads="1"/>
              </p:cNvSpPr>
              <p:nvPr/>
            </p:nvSpPr>
            <p:spPr bwMode="auto">
              <a:xfrm>
                <a:off x="6099175" y="3970338"/>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655" name="Rectangle 235"/>
              <p:cNvSpPr>
                <a:spLocks noChangeArrowheads="1"/>
              </p:cNvSpPr>
              <p:nvPr/>
            </p:nvSpPr>
            <p:spPr bwMode="auto">
              <a:xfrm>
                <a:off x="6159500" y="3803650"/>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656" name="Group 236"/>
              <p:cNvGrpSpPr>
                <a:grpSpLocks/>
              </p:cNvGrpSpPr>
              <p:nvPr/>
            </p:nvGrpSpPr>
            <p:grpSpPr bwMode="auto">
              <a:xfrm>
                <a:off x="7042150" y="2740025"/>
                <a:ext cx="9525" cy="1389063"/>
                <a:chOff x="4296" y="3336"/>
                <a:chExt cx="6" cy="948"/>
              </a:xfrm>
            </p:grpSpPr>
            <p:sp>
              <p:nvSpPr>
                <p:cNvPr id="806" name="Freeform 237"/>
                <p:cNvSpPr>
                  <a:spLocks/>
                </p:cNvSpPr>
                <p:nvPr/>
              </p:nvSpPr>
              <p:spPr bwMode="auto">
                <a:xfrm>
                  <a:off x="4296" y="3336"/>
                  <a:ext cx="6" cy="24"/>
                </a:xfrm>
                <a:custGeom>
                  <a:avLst/>
                  <a:gdLst>
                    <a:gd name="T0" fmla="*/ 6 w 6"/>
                    <a:gd name="T1" fmla="*/ 0 h 24"/>
                    <a:gd name="T2" fmla="*/ 0 w 6"/>
                    <a:gd name="T3" fmla="*/ 0 h 24"/>
                    <a:gd name="T4" fmla="*/ 0 w 6"/>
                    <a:gd name="T5" fmla="*/ 0 h 24"/>
                    <a:gd name="T6" fmla="*/ 0 w 6"/>
                    <a:gd name="T7" fmla="*/ 24 h 24"/>
                    <a:gd name="T8" fmla="*/ 0 w 6"/>
                    <a:gd name="T9" fmla="*/ 24 h 24"/>
                    <a:gd name="T10" fmla="*/ 6 w 6"/>
                    <a:gd name="T11" fmla="*/ 24 h 24"/>
                    <a:gd name="T12" fmla="*/ 6 w 6"/>
                    <a:gd name="T13" fmla="*/ 0 h 24"/>
                    <a:gd name="T14" fmla="*/ 0 60000 65536"/>
                    <a:gd name="T15" fmla="*/ 0 60000 65536"/>
                    <a:gd name="T16" fmla="*/ 0 60000 65536"/>
                    <a:gd name="T17" fmla="*/ 0 60000 65536"/>
                    <a:gd name="T18" fmla="*/ 0 60000 65536"/>
                    <a:gd name="T19" fmla="*/ 0 60000 65536"/>
                    <a:gd name="T20" fmla="*/ 0 60000 65536"/>
                    <a:gd name="T21" fmla="*/ 0 w 6"/>
                    <a:gd name="T22" fmla="*/ 0 h 24"/>
                    <a:gd name="T23" fmla="*/ 6 w 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4">
                      <a:moveTo>
                        <a:pt x="6" y="0"/>
                      </a:moveTo>
                      <a:lnTo>
                        <a:pt x="0" y="0"/>
                      </a:lnTo>
                      <a:lnTo>
                        <a:pt x="0" y="24"/>
                      </a:lnTo>
                      <a:lnTo>
                        <a:pt x="6" y="24"/>
                      </a:lnTo>
                      <a:lnTo>
                        <a:pt x="6" y="0"/>
                      </a:lnTo>
                      <a:close/>
                    </a:path>
                  </a:pathLst>
                </a:custGeom>
                <a:solidFill>
                  <a:srgbClr val="000000"/>
                </a:solidFill>
                <a:ln w="9525">
                  <a:noFill/>
                  <a:round/>
                  <a:headEnd/>
                  <a:tailEnd/>
                </a:ln>
              </p:spPr>
              <p:txBody>
                <a:bodyPr/>
                <a:lstStyle/>
                <a:p>
                  <a:endParaRPr lang="en-US"/>
                </a:p>
              </p:txBody>
            </p:sp>
            <p:sp>
              <p:nvSpPr>
                <p:cNvPr id="807" name="Freeform 238"/>
                <p:cNvSpPr>
                  <a:spLocks/>
                </p:cNvSpPr>
                <p:nvPr/>
              </p:nvSpPr>
              <p:spPr bwMode="auto">
                <a:xfrm>
                  <a:off x="4296" y="337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08" name="Freeform 239"/>
                <p:cNvSpPr>
                  <a:spLocks/>
                </p:cNvSpPr>
                <p:nvPr/>
              </p:nvSpPr>
              <p:spPr bwMode="auto">
                <a:xfrm>
                  <a:off x="4296" y="341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09" name="Freeform 240"/>
                <p:cNvSpPr>
                  <a:spLocks/>
                </p:cNvSpPr>
                <p:nvPr/>
              </p:nvSpPr>
              <p:spPr bwMode="auto">
                <a:xfrm>
                  <a:off x="4296" y="345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0" name="Freeform 241"/>
                <p:cNvSpPr>
                  <a:spLocks/>
                </p:cNvSpPr>
                <p:nvPr/>
              </p:nvSpPr>
              <p:spPr bwMode="auto">
                <a:xfrm>
                  <a:off x="4296" y="349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1" name="Freeform 242"/>
                <p:cNvSpPr>
                  <a:spLocks/>
                </p:cNvSpPr>
                <p:nvPr/>
              </p:nvSpPr>
              <p:spPr bwMode="auto">
                <a:xfrm>
                  <a:off x="4296" y="354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2" name="Freeform 243"/>
                <p:cNvSpPr>
                  <a:spLocks/>
                </p:cNvSpPr>
                <p:nvPr/>
              </p:nvSpPr>
              <p:spPr bwMode="auto">
                <a:xfrm>
                  <a:off x="4296" y="358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3" name="Freeform 244"/>
                <p:cNvSpPr>
                  <a:spLocks/>
                </p:cNvSpPr>
                <p:nvPr/>
              </p:nvSpPr>
              <p:spPr bwMode="auto">
                <a:xfrm>
                  <a:off x="4296" y="362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4" name="Freeform 245"/>
                <p:cNvSpPr>
                  <a:spLocks/>
                </p:cNvSpPr>
                <p:nvPr/>
              </p:nvSpPr>
              <p:spPr bwMode="auto">
                <a:xfrm>
                  <a:off x="4296" y="366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5" name="Freeform 246"/>
                <p:cNvSpPr>
                  <a:spLocks/>
                </p:cNvSpPr>
                <p:nvPr/>
              </p:nvSpPr>
              <p:spPr bwMode="auto">
                <a:xfrm>
                  <a:off x="4296" y="370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6" name="Freeform 247"/>
                <p:cNvSpPr>
                  <a:spLocks/>
                </p:cNvSpPr>
                <p:nvPr/>
              </p:nvSpPr>
              <p:spPr bwMode="auto">
                <a:xfrm>
                  <a:off x="4296" y="375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7" name="Freeform 248"/>
                <p:cNvSpPr>
                  <a:spLocks/>
                </p:cNvSpPr>
                <p:nvPr/>
              </p:nvSpPr>
              <p:spPr bwMode="auto">
                <a:xfrm>
                  <a:off x="4296" y="379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8" name="Freeform 249"/>
                <p:cNvSpPr>
                  <a:spLocks/>
                </p:cNvSpPr>
                <p:nvPr/>
              </p:nvSpPr>
              <p:spPr bwMode="auto">
                <a:xfrm>
                  <a:off x="4296" y="383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19" name="Freeform 250"/>
                <p:cNvSpPr>
                  <a:spLocks/>
                </p:cNvSpPr>
                <p:nvPr/>
              </p:nvSpPr>
              <p:spPr bwMode="auto">
                <a:xfrm>
                  <a:off x="4296" y="387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0" name="Freeform 251"/>
                <p:cNvSpPr>
                  <a:spLocks/>
                </p:cNvSpPr>
                <p:nvPr/>
              </p:nvSpPr>
              <p:spPr bwMode="auto">
                <a:xfrm>
                  <a:off x="4296" y="391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1" name="Freeform 252"/>
                <p:cNvSpPr>
                  <a:spLocks/>
                </p:cNvSpPr>
                <p:nvPr/>
              </p:nvSpPr>
              <p:spPr bwMode="auto">
                <a:xfrm>
                  <a:off x="4296" y="396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2" name="Freeform 253"/>
                <p:cNvSpPr>
                  <a:spLocks/>
                </p:cNvSpPr>
                <p:nvPr/>
              </p:nvSpPr>
              <p:spPr bwMode="auto">
                <a:xfrm>
                  <a:off x="4296" y="400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3" name="Freeform 254"/>
                <p:cNvSpPr>
                  <a:spLocks/>
                </p:cNvSpPr>
                <p:nvPr/>
              </p:nvSpPr>
              <p:spPr bwMode="auto">
                <a:xfrm>
                  <a:off x="4296" y="404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4" name="Freeform 255"/>
                <p:cNvSpPr>
                  <a:spLocks/>
                </p:cNvSpPr>
                <p:nvPr/>
              </p:nvSpPr>
              <p:spPr bwMode="auto">
                <a:xfrm>
                  <a:off x="4296" y="408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5" name="Freeform 256"/>
                <p:cNvSpPr>
                  <a:spLocks/>
                </p:cNvSpPr>
                <p:nvPr/>
              </p:nvSpPr>
              <p:spPr bwMode="auto">
                <a:xfrm>
                  <a:off x="4296" y="412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6" name="Freeform 257"/>
                <p:cNvSpPr>
                  <a:spLocks/>
                </p:cNvSpPr>
                <p:nvPr/>
              </p:nvSpPr>
              <p:spPr bwMode="auto">
                <a:xfrm>
                  <a:off x="4296" y="417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7" name="Freeform 258"/>
                <p:cNvSpPr>
                  <a:spLocks/>
                </p:cNvSpPr>
                <p:nvPr/>
              </p:nvSpPr>
              <p:spPr bwMode="auto">
                <a:xfrm>
                  <a:off x="4296" y="421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28" name="Freeform 259"/>
                <p:cNvSpPr>
                  <a:spLocks/>
                </p:cNvSpPr>
                <p:nvPr/>
              </p:nvSpPr>
              <p:spPr bwMode="auto">
                <a:xfrm>
                  <a:off x="4296" y="425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grpSp>
          <p:sp>
            <p:nvSpPr>
              <p:cNvPr id="657" name="Rectangle 260"/>
              <p:cNvSpPr>
                <a:spLocks noChangeArrowheads="1"/>
              </p:cNvSpPr>
              <p:nvPr/>
            </p:nvSpPr>
            <p:spPr bwMode="auto">
              <a:xfrm>
                <a:off x="4840288" y="904875"/>
                <a:ext cx="3810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a:p>
            </p:txBody>
          </p:sp>
          <p:sp>
            <p:nvSpPr>
              <p:cNvPr id="658" name="Oval 261"/>
              <p:cNvSpPr>
                <a:spLocks noChangeArrowheads="1"/>
              </p:cNvSpPr>
              <p:nvPr/>
            </p:nvSpPr>
            <p:spPr bwMode="auto">
              <a:xfrm>
                <a:off x="5907088" y="1501775"/>
                <a:ext cx="2316162" cy="2259013"/>
              </a:xfrm>
              <a:prstGeom prst="ellipse">
                <a:avLst/>
              </a:prstGeom>
              <a:noFill/>
              <a:ln w="19050">
                <a:solidFill>
                  <a:srgbClr val="000000"/>
                </a:solidFill>
                <a:round/>
                <a:headEnd/>
                <a:tailEnd/>
              </a:ln>
            </p:spPr>
            <p:txBody>
              <a:bodyPr/>
              <a:lstStyle/>
              <a:p>
                <a:endParaRPr lang="en-US"/>
              </a:p>
            </p:txBody>
          </p:sp>
          <p:grpSp>
            <p:nvGrpSpPr>
              <p:cNvPr id="659" name="Group 262"/>
              <p:cNvGrpSpPr>
                <a:grpSpLocks/>
              </p:cNvGrpSpPr>
              <p:nvPr/>
            </p:nvGrpSpPr>
            <p:grpSpPr bwMode="auto">
              <a:xfrm>
                <a:off x="5573713" y="2697163"/>
                <a:ext cx="1460500" cy="765175"/>
                <a:chOff x="3288" y="3318"/>
                <a:chExt cx="1002" cy="522"/>
              </a:xfrm>
            </p:grpSpPr>
            <p:sp>
              <p:nvSpPr>
                <p:cNvPr id="804" name="Line 263"/>
                <p:cNvSpPr>
                  <a:spLocks noChangeShapeType="1"/>
                </p:cNvSpPr>
                <p:nvPr/>
              </p:nvSpPr>
              <p:spPr bwMode="auto">
                <a:xfrm flipH="1">
                  <a:off x="3324" y="3318"/>
                  <a:ext cx="966" cy="504"/>
                </a:xfrm>
                <a:prstGeom prst="line">
                  <a:avLst/>
                </a:prstGeom>
                <a:noFill/>
                <a:ln w="9525">
                  <a:solidFill>
                    <a:srgbClr val="000000"/>
                  </a:solidFill>
                  <a:round/>
                  <a:headEnd/>
                  <a:tailEnd/>
                </a:ln>
              </p:spPr>
              <p:txBody>
                <a:bodyPr/>
                <a:lstStyle/>
                <a:p>
                  <a:endParaRPr lang="en-US"/>
                </a:p>
              </p:txBody>
            </p:sp>
            <p:sp>
              <p:nvSpPr>
                <p:cNvPr id="805" name="Freeform 264"/>
                <p:cNvSpPr>
                  <a:spLocks/>
                </p:cNvSpPr>
                <p:nvPr/>
              </p:nvSpPr>
              <p:spPr bwMode="auto">
                <a:xfrm>
                  <a:off x="3288" y="3786"/>
                  <a:ext cx="66" cy="54"/>
                </a:xfrm>
                <a:custGeom>
                  <a:avLst/>
                  <a:gdLst>
                    <a:gd name="T0" fmla="*/ 36 w 66"/>
                    <a:gd name="T1" fmla="*/ 0 h 54"/>
                    <a:gd name="T2" fmla="*/ 0 w 66"/>
                    <a:gd name="T3" fmla="*/ 54 h 54"/>
                    <a:gd name="T4" fmla="*/ 66 w 66"/>
                    <a:gd name="T5" fmla="*/ 54 h 54"/>
                    <a:gd name="T6" fmla="*/ 36 w 66"/>
                    <a:gd name="T7" fmla="*/ 0 h 54"/>
                    <a:gd name="T8" fmla="*/ 0 60000 65536"/>
                    <a:gd name="T9" fmla="*/ 0 60000 65536"/>
                    <a:gd name="T10" fmla="*/ 0 60000 65536"/>
                    <a:gd name="T11" fmla="*/ 0 60000 65536"/>
                    <a:gd name="T12" fmla="*/ 0 w 66"/>
                    <a:gd name="T13" fmla="*/ 0 h 54"/>
                    <a:gd name="T14" fmla="*/ 66 w 66"/>
                    <a:gd name="T15" fmla="*/ 54 h 54"/>
                  </a:gdLst>
                  <a:ahLst/>
                  <a:cxnLst>
                    <a:cxn ang="T8">
                      <a:pos x="T0" y="T1"/>
                    </a:cxn>
                    <a:cxn ang="T9">
                      <a:pos x="T2" y="T3"/>
                    </a:cxn>
                    <a:cxn ang="T10">
                      <a:pos x="T4" y="T5"/>
                    </a:cxn>
                    <a:cxn ang="T11">
                      <a:pos x="T6" y="T7"/>
                    </a:cxn>
                  </a:cxnLst>
                  <a:rect l="T12" t="T13" r="T14" b="T15"/>
                  <a:pathLst>
                    <a:path w="66" h="54">
                      <a:moveTo>
                        <a:pt x="36" y="0"/>
                      </a:moveTo>
                      <a:lnTo>
                        <a:pt x="0" y="54"/>
                      </a:lnTo>
                      <a:lnTo>
                        <a:pt x="66" y="54"/>
                      </a:lnTo>
                      <a:lnTo>
                        <a:pt x="36" y="0"/>
                      </a:lnTo>
                      <a:close/>
                    </a:path>
                  </a:pathLst>
                </a:custGeom>
                <a:solidFill>
                  <a:srgbClr val="000000"/>
                </a:solidFill>
                <a:ln w="9525">
                  <a:noFill/>
                  <a:round/>
                  <a:headEnd/>
                  <a:tailEnd/>
                </a:ln>
              </p:spPr>
              <p:txBody>
                <a:bodyPr/>
                <a:lstStyle/>
                <a:p>
                  <a:endParaRPr lang="en-US"/>
                </a:p>
              </p:txBody>
            </p:sp>
          </p:grpSp>
          <p:sp>
            <p:nvSpPr>
              <p:cNvPr id="660" name="Oval 265"/>
              <p:cNvSpPr>
                <a:spLocks noChangeArrowheads="1"/>
              </p:cNvSpPr>
              <p:nvPr/>
            </p:nvSpPr>
            <p:spPr bwMode="auto">
              <a:xfrm>
                <a:off x="5915025" y="2346325"/>
                <a:ext cx="2316162" cy="728663"/>
              </a:xfrm>
              <a:prstGeom prst="ellipse">
                <a:avLst/>
              </a:prstGeom>
              <a:noFill/>
              <a:ln w="9525">
                <a:solidFill>
                  <a:srgbClr val="000000"/>
                </a:solidFill>
                <a:round/>
                <a:headEnd/>
                <a:tailEnd/>
              </a:ln>
            </p:spPr>
            <p:txBody>
              <a:bodyPr/>
              <a:lstStyle/>
              <a:p>
                <a:endParaRPr lang="en-US"/>
              </a:p>
            </p:txBody>
          </p:sp>
          <p:grpSp>
            <p:nvGrpSpPr>
              <p:cNvPr id="661" name="Group 266"/>
              <p:cNvGrpSpPr>
                <a:grpSpLocks/>
              </p:cNvGrpSpPr>
              <p:nvPr/>
            </p:nvGrpSpPr>
            <p:grpSpPr bwMode="auto">
              <a:xfrm>
                <a:off x="6448425" y="1501775"/>
                <a:ext cx="593725" cy="1512888"/>
                <a:chOff x="3888" y="2502"/>
                <a:chExt cx="408" cy="1032"/>
              </a:xfrm>
            </p:grpSpPr>
            <p:sp>
              <p:nvSpPr>
                <p:cNvPr id="775" name="Freeform 267"/>
                <p:cNvSpPr>
                  <a:spLocks/>
                </p:cNvSpPr>
                <p:nvPr/>
              </p:nvSpPr>
              <p:spPr bwMode="auto">
                <a:xfrm>
                  <a:off x="4272" y="2502"/>
                  <a:ext cx="24" cy="6"/>
                </a:xfrm>
                <a:custGeom>
                  <a:avLst/>
                  <a:gdLst>
                    <a:gd name="T0" fmla="*/ 24 w 24"/>
                    <a:gd name="T1" fmla="*/ 6 h 6"/>
                    <a:gd name="T2" fmla="*/ 24 w 24"/>
                    <a:gd name="T3" fmla="*/ 0 h 6"/>
                    <a:gd name="T4" fmla="*/ 24 w 24"/>
                    <a:gd name="T5" fmla="*/ 0 h 6"/>
                    <a:gd name="T6" fmla="*/ 0 w 24"/>
                    <a:gd name="T7" fmla="*/ 0 h 6"/>
                    <a:gd name="T8" fmla="*/ 0 w 24"/>
                    <a:gd name="T9" fmla="*/ 6 h 6"/>
                    <a:gd name="T10" fmla="*/ 0 w 24"/>
                    <a:gd name="T11" fmla="*/ 6 h 6"/>
                    <a:gd name="T12" fmla="*/ 24 w 24"/>
                    <a:gd name="T13" fmla="*/ 6 h 6"/>
                    <a:gd name="T14" fmla="*/ 0 60000 65536"/>
                    <a:gd name="T15" fmla="*/ 0 60000 65536"/>
                    <a:gd name="T16" fmla="*/ 0 60000 65536"/>
                    <a:gd name="T17" fmla="*/ 0 60000 65536"/>
                    <a:gd name="T18" fmla="*/ 0 60000 65536"/>
                    <a:gd name="T19" fmla="*/ 0 60000 65536"/>
                    <a:gd name="T20" fmla="*/ 0 60000 65536"/>
                    <a:gd name="T21" fmla="*/ 0 w 24"/>
                    <a:gd name="T22" fmla="*/ 0 h 6"/>
                    <a:gd name="T23" fmla="*/ 24 w 24"/>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6">
                      <a:moveTo>
                        <a:pt x="24" y="6"/>
                      </a:moveTo>
                      <a:lnTo>
                        <a:pt x="24" y="0"/>
                      </a:lnTo>
                      <a:lnTo>
                        <a:pt x="0" y="0"/>
                      </a:lnTo>
                      <a:lnTo>
                        <a:pt x="0" y="6"/>
                      </a:lnTo>
                      <a:lnTo>
                        <a:pt x="24" y="6"/>
                      </a:lnTo>
                      <a:close/>
                    </a:path>
                  </a:pathLst>
                </a:custGeom>
                <a:solidFill>
                  <a:srgbClr val="000000"/>
                </a:solidFill>
                <a:ln w="9525">
                  <a:noFill/>
                  <a:round/>
                  <a:headEnd/>
                  <a:tailEnd/>
                </a:ln>
              </p:spPr>
              <p:txBody>
                <a:bodyPr/>
                <a:lstStyle/>
                <a:p>
                  <a:endParaRPr lang="en-US"/>
                </a:p>
              </p:txBody>
            </p:sp>
            <p:sp>
              <p:nvSpPr>
                <p:cNvPr id="776" name="Freeform 268"/>
                <p:cNvSpPr>
                  <a:spLocks/>
                </p:cNvSpPr>
                <p:nvPr/>
              </p:nvSpPr>
              <p:spPr bwMode="auto">
                <a:xfrm>
                  <a:off x="4230" y="2502"/>
                  <a:ext cx="30" cy="18"/>
                </a:xfrm>
                <a:custGeom>
                  <a:avLst/>
                  <a:gdLst>
                    <a:gd name="T0" fmla="*/ 24 w 30"/>
                    <a:gd name="T1" fmla="*/ 6 h 18"/>
                    <a:gd name="T2" fmla="*/ 30 w 30"/>
                    <a:gd name="T3" fmla="*/ 6 h 18"/>
                    <a:gd name="T4" fmla="*/ 24 w 30"/>
                    <a:gd name="T5" fmla="*/ 0 h 18"/>
                    <a:gd name="T6" fmla="*/ 0 w 30"/>
                    <a:gd name="T7" fmla="*/ 12 h 18"/>
                    <a:gd name="T8" fmla="*/ 0 w 30"/>
                    <a:gd name="T9" fmla="*/ 12 h 18"/>
                    <a:gd name="T10" fmla="*/ 0 w 30"/>
                    <a:gd name="T11" fmla="*/ 18 h 18"/>
                    <a:gd name="T12" fmla="*/ 24 w 30"/>
                    <a:gd name="T13" fmla="*/ 6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6"/>
                      </a:moveTo>
                      <a:lnTo>
                        <a:pt x="30" y="6"/>
                      </a:lnTo>
                      <a:lnTo>
                        <a:pt x="24" y="0"/>
                      </a:lnTo>
                      <a:lnTo>
                        <a:pt x="0" y="12"/>
                      </a:lnTo>
                      <a:lnTo>
                        <a:pt x="0" y="18"/>
                      </a:lnTo>
                      <a:lnTo>
                        <a:pt x="24" y="6"/>
                      </a:lnTo>
                      <a:close/>
                    </a:path>
                  </a:pathLst>
                </a:custGeom>
                <a:solidFill>
                  <a:srgbClr val="000000"/>
                </a:solidFill>
                <a:ln w="9525">
                  <a:noFill/>
                  <a:round/>
                  <a:headEnd/>
                  <a:tailEnd/>
                </a:ln>
              </p:spPr>
              <p:txBody>
                <a:bodyPr/>
                <a:lstStyle/>
                <a:p>
                  <a:endParaRPr lang="en-US"/>
                </a:p>
              </p:txBody>
            </p:sp>
            <p:sp>
              <p:nvSpPr>
                <p:cNvPr id="777" name="Freeform 269"/>
                <p:cNvSpPr>
                  <a:spLocks/>
                </p:cNvSpPr>
                <p:nvPr/>
              </p:nvSpPr>
              <p:spPr bwMode="auto">
                <a:xfrm>
                  <a:off x="4194" y="2520"/>
                  <a:ext cx="24" cy="18"/>
                </a:xfrm>
                <a:custGeom>
                  <a:avLst/>
                  <a:gdLst>
                    <a:gd name="T0" fmla="*/ 24 w 24"/>
                    <a:gd name="T1" fmla="*/ 6 h 18"/>
                    <a:gd name="T2" fmla="*/ 24 w 24"/>
                    <a:gd name="T3" fmla="*/ 0 h 18"/>
                    <a:gd name="T4" fmla="*/ 24 w 24"/>
                    <a:gd name="T5" fmla="*/ 0 h 18"/>
                    <a:gd name="T6" fmla="*/ 18 w 24"/>
                    <a:gd name="T7" fmla="*/ 0 h 18"/>
                    <a:gd name="T8" fmla="*/ 0 w 24"/>
                    <a:gd name="T9" fmla="*/ 12 h 18"/>
                    <a:gd name="T10" fmla="*/ 0 w 24"/>
                    <a:gd name="T11" fmla="*/ 18 h 18"/>
                    <a:gd name="T12" fmla="*/ 0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0" y="12"/>
                      </a:lnTo>
                      <a:lnTo>
                        <a:pt x="0" y="18"/>
                      </a:lnTo>
                      <a:lnTo>
                        <a:pt x="18" y="6"/>
                      </a:lnTo>
                      <a:lnTo>
                        <a:pt x="24" y="6"/>
                      </a:lnTo>
                      <a:close/>
                    </a:path>
                  </a:pathLst>
                </a:custGeom>
                <a:solidFill>
                  <a:srgbClr val="000000"/>
                </a:solidFill>
                <a:ln w="9525">
                  <a:noFill/>
                  <a:round/>
                  <a:headEnd/>
                  <a:tailEnd/>
                </a:ln>
              </p:spPr>
              <p:txBody>
                <a:bodyPr/>
                <a:lstStyle/>
                <a:p>
                  <a:endParaRPr lang="en-US"/>
                </a:p>
              </p:txBody>
            </p:sp>
            <p:sp>
              <p:nvSpPr>
                <p:cNvPr id="778" name="Freeform 270"/>
                <p:cNvSpPr>
                  <a:spLocks/>
                </p:cNvSpPr>
                <p:nvPr/>
              </p:nvSpPr>
              <p:spPr bwMode="auto">
                <a:xfrm>
                  <a:off x="4158" y="2544"/>
                  <a:ext cx="24" cy="18"/>
                </a:xfrm>
                <a:custGeom>
                  <a:avLst/>
                  <a:gdLst>
                    <a:gd name="T0" fmla="*/ 24 w 24"/>
                    <a:gd name="T1" fmla="*/ 6 h 18"/>
                    <a:gd name="T2" fmla="*/ 24 w 24"/>
                    <a:gd name="T3" fmla="*/ 0 h 18"/>
                    <a:gd name="T4" fmla="*/ 24 w 24"/>
                    <a:gd name="T5" fmla="*/ 0 h 18"/>
                    <a:gd name="T6" fmla="*/ 18 w 24"/>
                    <a:gd name="T7" fmla="*/ 0 h 18"/>
                    <a:gd name="T8" fmla="*/ 6 w 24"/>
                    <a:gd name="T9" fmla="*/ 12 h 18"/>
                    <a:gd name="T10" fmla="*/ 0 w 24"/>
                    <a:gd name="T11" fmla="*/ 18 h 18"/>
                    <a:gd name="T12" fmla="*/ 6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6" y="12"/>
                      </a:lnTo>
                      <a:lnTo>
                        <a:pt x="0" y="18"/>
                      </a:lnTo>
                      <a:lnTo>
                        <a:pt x="6" y="18"/>
                      </a:lnTo>
                      <a:lnTo>
                        <a:pt x="18" y="6"/>
                      </a:lnTo>
                      <a:lnTo>
                        <a:pt x="24" y="6"/>
                      </a:lnTo>
                      <a:close/>
                    </a:path>
                  </a:pathLst>
                </a:custGeom>
                <a:solidFill>
                  <a:srgbClr val="000000"/>
                </a:solidFill>
                <a:ln w="9525">
                  <a:noFill/>
                  <a:round/>
                  <a:headEnd/>
                  <a:tailEnd/>
                </a:ln>
              </p:spPr>
              <p:txBody>
                <a:bodyPr/>
                <a:lstStyle/>
                <a:p>
                  <a:endParaRPr lang="en-US"/>
                </a:p>
              </p:txBody>
            </p:sp>
            <p:sp>
              <p:nvSpPr>
                <p:cNvPr id="779" name="Freeform 271"/>
                <p:cNvSpPr>
                  <a:spLocks/>
                </p:cNvSpPr>
                <p:nvPr/>
              </p:nvSpPr>
              <p:spPr bwMode="auto">
                <a:xfrm>
                  <a:off x="4128" y="2568"/>
                  <a:ext cx="24" cy="24"/>
                </a:xfrm>
                <a:custGeom>
                  <a:avLst/>
                  <a:gdLst>
                    <a:gd name="T0" fmla="*/ 18 w 24"/>
                    <a:gd name="T1" fmla="*/ 6 h 24"/>
                    <a:gd name="T2" fmla="*/ 24 w 24"/>
                    <a:gd name="T3" fmla="*/ 6 h 24"/>
                    <a:gd name="T4" fmla="*/ 18 w 24"/>
                    <a:gd name="T5" fmla="*/ 0 h 24"/>
                    <a:gd name="T6" fmla="*/ 12 w 24"/>
                    <a:gd name="T7" fmla="*/ 12 h 24"/>
                    <a:gd name="T8" fmla="*/ 6 w 24"/>
                    <a:gd name="T9" fmla="*/ 18 h 24"/>
                    <a:gd name="T10" fmla="*/ 0 w 24"/>
                    <a:gd name="T11" fmla="*/ 24 h 24"/>
                    <a:gd name="T12" fmla="*/ 6 w 24"/>
                    <a:gd name="T13" fmla="*/ 24 h 24"/>
                    <a:gd name="T14" fmla="*/ 6 w 24"/>
                    <a:gd name="T15" fmla="*/ 24 h 24"/>
                    <a:gd name="T16" fmla="*/ 12 w 24"/>
                    <a:gd name="T17" fmla="*/ 18 h 24"/>
                    <a:gd name="T18" fmla="*/ 12 w 24"/>
                    <a:gd name="T19" fmla="*/ 18 h 24"/>
                    <a:gd name="T20" fmla="*/ 12 w 24"/>
                    <a:gd name="T21" fmla="*/ 18 h 24"/>
                    <a:gd name="T22" fmla="*/ 18 w 24"/>
                    <a:gd name="T23" fmla="*/ 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4"/>
                    <a:gd name="T38" fmla="*/ 24 w 24"/>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4">
                      <a:moveTo>
                        <a:pt x="18" y="6"/>
                      </a:moveTo>
                      <a:lnTo>
                        <a:pt x="24" y="6"/>
                      </a:lnTo>
                      <a:lnTo>
                        <a:pt x="18" y="0"/>
                      </a:lnTo>
                      <a:lnTo>
                        <a:pt x="12" y="12"/>
                      </a:lnTo>
                      <a:lnTo>
                        <a:pt x="6" y="18"/>
                      </a:lnTo>
                      <a:lnTo>
                        <a:pt x="0" y="24"/>
                      </a:lnTo>
                      <a:lnTo>
                        <a:pt x="6" y="24"/>
                      </a:lnTo>
                      <a:lnTo>
                        <a:pt x="12" y="18"/>
                      </a:lnTo>
                      <a:lnTo>
                        <a:pt x="18" y="6"/>
                      </a:lnTo>
                      <a:close/>
                    </a:path>
                  </a:pathLst>
                </a:custGeom>
                <a:solidFill>
                  <a:srgbClr val="000000"/>
                </a:solidFill>
                <a:ln w="9525">
                  <a:noFill/>
                  <a:round/>
                  <a:headEnd/>
                  <a:tailEnd/>
                </a:ln>
              </p:spPr>
              <p:txBody>
                <a:bodyPr/>
                <a:lstStyle/>
                <a:p>
                  <a:endParaRPr lang="en-US"/>
                </a:p>
              </p:txBody>
            </p:sp>
            <p:sp>
              <p:nvSpPr>
                <p:cNvPr id="780" name="Freeform 272"/>
                <p:cNvSpPr>
                  <a:spLocks/>
                </p:cNvSpPr>
                <p:nvPr/>
              </p:nvSpPr>
              <p:spPr bwMode="auto">
                <a:xfrm>
                  <a:off x="4104" y="2604"/>
                  <a:ext cx="18" cy="24"/>
                </a:xfrm>
                <a:custGeom>
                  <a:avLst/>
                  <a:gdLst>
                    <a:gd name="T0" fmla="*/ 18 w 18"/>
                    <a:gd name="T1" fmla="*/ 0 h 24"/>
                    <a:gd name="T2" fmla="*/ 18 w 18"/>
                    <a:gd name="T3" fmla="*/ 0 h 24"/>
                    <a:gd name="T4" fmla="*/ 12 w 18"/>
                    <a:gd name="T5" fmla="*/ 0 h 24"/>
                    <a:gd name="T6" fmla="*/ 0 w 18"/>
                    <a:gd name="T7" fmla="*/ 18 h 24"/>
                    <a:gd name="T8" fmla="*/ 0 w 18"/>
                    <a:gd name="T9" fmla="*/ 24 h 24"/>
                    <a:gd name="T10" fmla="*/ 6 w 18"/>
                    <a:gd name="T11" fmla="*/ 18 h 24"/>
                    <a:gd name="T12" fmla="*/ 18 w 18"/>
                    <a:gd name="T13" fmla="*/ 0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0"/>
                      </a:moveTo>
                      <a:lnTo>
                        <a:pt x="18" y="0"/>
                      </a:lnTo>
                      <a:lnTo>
                        <a:pt x="12" y="0"/>
                      </a:lnTo>
                      <a:lnTo>
                        <a:pt x="0" y="18"/>
                      </a:lnTo>
                      <a:lnTo>
                        <a:pt x="0" y="24"/>
                      </a:lnTo>
                      <a:lnTo>
                        <a:pt x="6" y="18"/>
                      </a:lnTo>
                      <a:lnTo>
                        <a:pt x="18" y="0"/>
                      </a:lnTo>
                      <a:close/>
                    </a:path>
                  </a:pathLst>
                </a:custGeom>
                <a:solidFill>
                  <a:srgbClr val="000000"/>
                </a:solidFill>
                <a:ln w="9525">
                  <a:noFill/>
                  <a:round/>
                  <a:headEnd/>
                  <a:tailEnd/>
                </a:ln>
              </p:spPr>
              <p:txBody>
                <a:bodyPr/>
                <a:lstStyle/>
                <a:p>
                  <a:endParaRPr lang="en-US"/>
                </a:p>
              </p:txBody>
            </p:sp>
            <p:sp>
              <p:nvSpPr>
                <p:cNvPr id="781" name="Freeform 273"/>
                <p:cNvSpPr>
                  <a:spLocks/>
                </p:cNvSpPr>
                <p:nvPr/>
              </p:nvSpPr>
              <p:spPr bwMode="auto">
                <a:xfrm>
                  <a:off x="4080" y="2634"/>
                  <a:ext cx="18" cy="30"/>
                </a:xfrm>
                <a:custGeom>
                  <a:avLst/>
                  <a:gdLst>
                    <a:gd name="T0" fmla="*/ 18 w 18"/>
                    <a:gd name="T1" fmla="*/ 6 h 30"/>
                    <a:gd name="T2" fmla="*/ 18 w 18"/>
                    <a:gd name="T3" fmla="*/ 0 h 30"/>
                    <a:gd name="T4" fmla="*/ 12 w 18"/>
                    <a:gd name="T5" fmla="*/ 6 h 30"/>
                    <a:gd name="T6" fmla="*/ 0 w 18"/>
                    <a:gd name="T7" fmla="*/ 24 h 30"/>
                    <a:gd name="T8" fmla="*/ 0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8" y="0"/>
                      </a:lnTo>
                      <a:lnTo>
                        <a:pt x="12" y="6"/>
                      </a:lnTo>
                      <a:lnTo>
                        <a:pt x="0" y="24"/>
                      </a:lnTo>
                      <a:lnTo>
                        <a:pt x="0" y="30"/>
                      </a:lnTo>
                      <a:lnTo>
                        <a:pt x="6" y="24"/>
                      </a:lnTo>
                      <a:lnTo>
                        <a:pt x="18" y="6"/>
                      </a:lnTo>
                      <a:close/>
                    </a:path>
                  </a:pathLst>
                </a:custGeom>
                <a:solidFill>
                  <a:srgbClr val="000000"/>
                </a:solidFill>
                <a:ln w="9525">
                  <a:noFill/>
                  <a:round/>
                  <a:headEnd/>
                  <a:tailEnd/>
                </a:ln>
              </p:spPr>
              <p:txBody>
                <a:bodyPr/>
                <a:lstStyle/>
                <a:p>
                  <a:endParaRPr lang="en-US"/>
                </a:p>
              </p:txBody>
            </p:sp>
            <p:sp>
              <p:nvSpPr>
                <p:cNvPr id="782" name="Freeform 274"/>
                <p:cNvSpPr>
                  <a:spLocks/>
                </p:cNvSpPr>
                <p:nvPr/>
              </p:nvSpPr>
              <p:spPr bwMode="auto">
                <a:xfrm>
                  <a:off x="4056" y="2670"/>
                  <a:ext cx="18" cy="30"/>
                </a:xfrm>
                <a:custGeom>
                  <a:avLst/>
                  <a:gdLst>
                    <a:gd name="T0" fmla="*/ 18 w 18"/>
                    <a:gd name="T1" fmla="*/ 6 h 30"/>
                    <a:gd name="T2" fmla="*/ 18 w 18"/>
                    <a:gd name="T3" fmla="*/ 0 h 30"/>
                    <a:gd name="T4" fmla="*/ 12 w 18"/>
                    <a:gd name="T5" fmla="*/ 6 h 30"/>
                    <a:gd name="T6" fmla="*/ 12 w 18"/>
                    <a:gd name="T7" fmla="*/ 6 h 30"/>
                    <a:gd name="T8" fmla="*/ 0 w 18"/>
                    <a:gd name="T9" fmla="*/ 24 h 30"/>
                    <a:gd name="T10" fmla="*/ 6 w 18"/>
                    <a:gd name="T11" fmla="*/ 30 h 30"/>
                    <a:gd name="T12" fmla="*/ 6 w 18"/>
                    <a:gd name="T13" fmla="*/ 24 h 30"/>
                    <a:gd name="T14" fmla="*/ 18 w 18"/>
                    <a:gd name="T15" fmla="*/ 6 h 3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30"/>
                    <a:gd name="T26" fmla="*/ 18 w 18"/>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30">
                      <a:moveTo>
                        <a:pt x="18" y="6"/>
                      </a:moveTo>
                      <a:lnTo>
                        <a:pt x="18"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783" name="Freeform 275"/>
                <p:cNvSpPr>
                  <a:spLocks/>
                </p:cNvSpPr>
                <p:nvPr/>
              </p:nvSpPr>
              <p:spPr bwMode="auto">
                <a:xfrm>
                  <a:off x="4038" y="2706"/>
                  <a:ext cx="18" cy="30"/>
                </a:xfrm>
                <a:custGeom>
                  <a:avLst/>
                  <a:gdLst>
                    <a:gd name="T0" fmla="*/ 18 w 18"/>
                    <a:gd name="T1" fmla="*/ 6 h 30"/>
                    <a:gd name="T2" fmla="*/ 12 w 18"/>
                    <a:gd name="T3" fmla="*/ 0 h 30"/>
                    <a:gd name="T4" fmla="*/ 12 w 18"/>
                    <a:gd name="T5" fmla="*/ 6 h 30"/>
                    <a:gd name="T6" fmla="*/ 0 w 18"/>
                    <a:gd name="T7" fmla="*/ 24 h 30"/>
                    <a:gd name="T8" fmla="*/ 6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784" name="Freeform 276"/>
                <p:cNvSpPr>
                  <a:spLocks/>
                </p:cNvSpPr>
                <p:nvPr/>
              </p:nvSpPr>
              <p:spPr bwMode="auto">
                <a:xfrm>
                  <a:off x="4020" y="2742"/>
                  <a:ext cx="18" cy="30"/>
                </a:xfrm>
                <a:custGeom>
                  <a:avLst/>
                  <a:gdLst>
                    <a:gd name="T0" fmla="*/ 18 w 18"/>
                    <a:gd name="T1" fmla="*/ 6 h 30"/>
                    <a:gd name="T2" fmla="*/ 12 w 18"/>
                    <a:gd name="T3" fmla="*/ 0 h 30"/>
                    <a:gd name="T4" fmla="*/ 12 w 18"/>
                    <a:gd name="T5" fmla="*/ 6 h 30"/>
                    <a:gd name="T6" fmla="*/ 0 w 18"/>
                    <a:gd name="T7" fmla="*/ 30 h 30"/>
                    <a:gd name="T8" fmla="*/ 6 w 18"/>
                    <a:gd name="T9" fmla="*/ 30 h 30"/>
                    <a:gd name="T10" fmla="*/ 6 w 18"/>
                    <a:gd name="T11" fmla="*/ 30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30"/>
                      </a:lnTo>
                      <a:lnTo>
                        <a:pt x="6" y="30"/>
                      </a:lnTo>
                      <a:lnTo>
                        <a:pt x="18" y="6"/>
                      </a:lnTo>
                      <a:close/>
                    </a:path>
                  </a:pathLst>
                </a:custGeom>
                <a:solidFill>
                  <a:srgbClr val="000000"/>
                </a:solidFill>
                <a:ln w="9525">
                  <a:noFill/>
                  <a:round/>
                  <a:headEnd/>
                  <a:tailEnd/>
                </a:ln>
              </p:spPr>
              <p:txBody>
                <a:bodyPr/>
                <a:lstStyle/>
                <a:p>
                  <a:endParaRPr lang="en-US"/>
                </a:p>
              </p:txBody>
            </p:sp>
            <p:sp>
              <p:nvSpPr>
                <p:cNvPr id="785" name="Freeform 277"/>
                <p:cNvSpPr>
                  <a:spLocks/>
                </p:cNvSpPr>
                <p:nvPr/>
              </p:nvSpPr>
              <p:spPr bwMode="auto">
                <a:xfrm>
                  <a:off x="4002" y="2784"/>
                  <a:ext cx="18" cy="30"/>
                </a:xfrm>
                <a:custGeom>
                  <a:avLst/>
                  <a:gdLst>
                    <a:gd name="T0" fmla="*/ 18 w 18"/>
                    <a:gd name="T1" fmla="*/ 0 h 30"/>
                    <a:gd name="T2" fmla="*/ 12 w 18"/>
                    <a:gd name="T3" fmla="*/ 0 h 30"/>
                    <a:gd name="T4" fmla="*/ 12 w 18"/>
                    <a:gd name="T5" fmla="*/ 0 h 30"/>
                    <a:gd name="T6" fmla="*/ 6 w 18"/>
                    <a:gd name="T7" fmla="*/ 18 h 30"/>
                    <a:gd name="T8" fmla="*/ 0 w 18"/>
                    <a:gd name="T9" fmla="*/ 24 h 30"/>
                    <a:gd name="T10" fmla="*/ 6 w 18"/>
                    <a:gd name="T11" fmla="*/ 30 h 30"/>
                    <a:gd name="T12" fmla="*/ 6 w 18"/>
                    <a:gd name="T13" fmla="*/ 24 h 30"/>
                    <a:gd name="T14" fmla="*/ 12 w 18"/>
                    <a:gd name="T15" fmla="*/ 18 h 30"/>
                    <a:gd name="T16" fmla="*/ 18 w 18"/>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0"/>
                    <a:gd name="T29" fmla="*/ 18 w 1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0">
                      <a:moveTo>
                        <a:pt x="18" y="0"/>
                      </a:moveTo>
                      <a:lnTo>
                        <a:pt x="12" y="0"/>
                      </a:lnTo>
                      <a:lnTo>
                        <a:pt x="6" y="18"/>
                      </a:lnTo>
                      <a:lnTo>
                        <a:pt x="0" y="24"/>
                      </a:lnTo>
                      <a:lnTo>
                        <a:pt x="6" y="30"/>
                      </a:lnTo>
                      <a:lnTo>
                        <a:pt x="6" y="24"/>
                      </a:lnTo>
                      <a:lnTo>
                        <a:pt x="12" y="18"/>
                      </a:lnTo>
                      <a:lnTo>
                        <a:pt x="18" y="0"/>
                      </a:lnTo>
                      <a:close/>
                    </a:path>
                  </a:pathLst>
                </a:custGeom>
                <a:solidFill>
                  <a:srgbClr val="000000"/>
                </a:solidFill>
                <a:ln w="9525">
                  <a:noFill/>
                  <a:round/>
                  <a:headEnd/>
                  <a:tailEnd/>
                </a:ln>
              </p:spPr>
              <p:txBody>
                <a:bodyPr/>
                <a:lstStyle/>
                <a:p>
                  <a:endParaRPr lang="en-US"/>
                </a:p>
              </p:txBody>
            </p:sp>
            <p:sp>
              <p:nvSpPr>
                <p:cNvPr id="786" name="Freeform 278"/>
                <p:cNvSpPr>
                  <a:spLocks/>
                </p:cNvSpPr>
                <p:nvPr/>
              </p:nvSpPr>
              <p:spPr bwMode="auto">
                <a:xfrm>
                  <a:off x="3990" y="2820"/>
                  <a:ext cx="12" cy="30"/>
                </a:xfrm>
                <a:custGeom>
                  <a:avLst/>
                  <a:gdLst>
                    <a:gd name="T0" fmla="*/ 12 w 12"/>
                    <a:gd name="T1" fmla="*/ 6 h 30"/>
                    <a:gd name="T2" fmla="*/ 12 w 12"/>
                    <a:gd name="T3" fmla="*/ 0 h 30"/>
                    <a:gd name="T4" fmla="*/ 6 w 12"/>
                    <a:gd name="T5" fmla="*/ 6 h 30"/>
                    <a:gd name="T6" fmla="*/ 0 w 12"/>
                    <a:gd name="T7" fmla="*/ 30 h 30"/>
                    <a:gd name="T8" fmla="*/ 0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787" name="Freeform 279"/>
                <p:cNvSpPr>
                  <a:spLocks/>
                </p:cNvSpPr>
                <p:nvPr/>
              </p:nvSpPr>
              <p:spPr bwMode="auto">
                <a:xfrm>
                  <a:off x="3978" y="2862"/>
                  <a:ext cx="12" cy="30"/>
                </a:xfrm>
                <a:custGeom>
                  <a:avLst/>
                  <a:gdLst>
                    <a:gd name="T0" fmla="*/ 12 w 12"/>
                    <a:gd name="T1" fmla="*/ 0 h 30"/>
                    <a:gd name="T2" fmla="*/ 6 w 12"/>
                    <a:gd name="T3" fmla="*/ 0 h 30"/>
                    <a:gd name="T4" fmla="*/ 6 w 12"/>
                    <a:gd name="T5" fmla="*/ 0 h 30"/>
                    <a:gd name="T6" fmla="*/ 0 w 12"/>
                    <a:gd name="T7" fmla="*/ 18 h 30"/>
                    <a:gd name="T8" fmla="*/ 0 w 12"/>
                    <a:gd name="T9" fmla="*/ 24 h 30"/>
                    <a:gd name="T10" fmla="*/ 0 w 12"/>
                    <a:gd name="T11" fmla="*/ 30 h 30"/>
                    <a:gd name="T12" fmla="*/ 6 w 12"/>
                    <a:gd name="T13" fmla="*/ 24 h 30"/>
                    <a:gd name="T14" fmla="*/ 6 w 12"/>
                    <a:gd name="T15" fmla="*/ 18 h 30"/>
                    <a:gd name="T16" fmla="*/ 12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0"/>
                      </a:moveTo>
                      <a:lnTo>
                        <a:pt x="6" y="0"/>
                      </a:lnTo>
                      <a:lnTo>
                        <a:pt x="0" y="18"/>
                      </a:lnTo>
                      <a:lnTo>
                        <a:pt x="0" y="24"/>
                      </a:lnTo>
                      <a:lnTo>
                        <a:pt x="0" y="30"/>
                      </a:lnTo>
                      <a:lnTo>
                        <a:pt x="6" y="24"/>
                      </a:lnTo>
                      <a:lnTo>
                        <a:pt x="6" y="18"/>
                      </a:lnTo>
                      <a:lnTo>
                        <a:pt x="12" y="0"/>
                      </a:lnTo>
                      <a:close/>
                    </a:path>
                  </a:pathLst>
                </a:custGeom>
                <a:solidFill>
                  <a:srgbClr val="000000"/>
                </a:solidFill>
                <a:ln w="9525">
                  <a:noFill/>
                  <a:round/>
                  <a:headEnd/>
                  <a:tailEnd/>
                </a:ln>
              </p:spPr>
              <p:txBody>
                <a:bodyPr/>
                <a:lstStyle/>
                <a:p>
                  <a:endParaRPr lang="en-US"/>
                </a:p>
              </p:txBody>
            </p:sp>
            <p:sp>
              <p:nvSpPr>
                <p:cNvPr id="788" name="Freeform 280"/>
                <p:cNvSpPr>
                  <a:spLocks/>
                </p:cNvSpPr>
                <p:nvPr/>
              </p:nvSpPr>
              <p:spPr bwMode="auto">
                <a:xfrm>
                  <a:off x="3966" y="2904"/>
                  <a:ext cx="12" cy="24"/>
                </a:xfrm>
                <a:custGeom>
                  <a:avLst/>
                  <a:gdLst>
                    <a:gd name="T0" fmla="*/ 12 w 12"/>
                    <a:gd name="T1" fmla="*/ 0 h 24"/>
                    <a:gd name="T2" fmla="*/ 6 w 12"/>
                    <a:gd name="T3" fmla="*/ 0 h 24"/>
                    <a:gd name="T4" fmla="*/ 6 w 12"/>
                    <a:gd name="T5" fmla="*/ 0 h 24"/>
                    <a:gd name="T6" fmla="*/ 0 w 12"/>
                    <a:gd name="T7" fmla="*/ 24 h 24"/>
                    <a:gd name="T8" fmla="*/ 0 w 12"/>
                    <a:gd name="T9" fmla="*/ 24 h 24"/>
                    <a:gd name="T10" fmla="*/ 6 w 12"/>
                    <a:gd name="T11" fmla="*/ 24 h 24"/>
                    <a:gd name="T12" fmla="*/ 12 w 12"/>
                    <a:gd name="T13" fmla="*/ 0 h 24"/>
                    <a:gd name="T14" fmla="*/ 0 60000 65536"/>
                    <a:gd name="T15" fmla="*/ 0 60000 65536"/>
                    <a:gd name="T16" fmla="*/ 0 60000 65536"/>
                    <a:gd name="T17" fmla="*/ 0 60000 65536"/>
                    <a:gd name="T18" fmla="*/ 0 60000 65536"/>
                    <a:gd name="T19" fmla="*/ 0 60000 65536"/>
                    <a:gd name="T20" fmla="*/ 0 60000 65536"/>
                    <a:gd name="T21" fmla="*/ 0 w 12"/>
                    <a:gd name="T22" fmla="*/ 0 h 24"/>
                    <a:gd name="T23" fmla="*/ 12 w 12"/>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4">
                      <a:moveTo>
                        <a:pt x="12" y="0"/>
                      </a:moveTo>
                      <a:lnTo>
                        <a:pt x="6" y="0"/>
                      </a:lnTo>
                      <a:lnTo>
                        <a:pt x="0" y="24"/>
                      </a:lnTo>
                      <a:lnTo>
                        <a:pt x="6" y="24"/>
                      </a:lnTo>
                      <a:lnTo>
                        <a:pt x="12" y="0"/>
                      </a:lnTo>
                      <a:close/>
                    </a:path>
                  </a:pathLst>
                </a:custGeom>
                <a:solidFill>
                  <a:srgbClr val="000000"/>
                </a:solidFill>
                <a:ln w="9525">
                  <a:noFill/>
                  <a:round/>
                  <a:headEnd/>
                  <a:tailEnd/>
                </a:ln>
              </p:spPr>
              <p:txBody>
                <a:bodyPr/>
                <a:lstStyle/>
                <a:p>
                  <a:endParaRPr lang="en-US"/>
                </a:p>
              </p:txBody>
            </p:sp>
            <p:sp>
              <p:nvSpPr>
                <p:cNvPr id="789" name="Freeform 281"/>
                <p:cNvSpPr>
                  <a:spLocks/>
                </p:cNvSpPr>
                <p:nvPr/>
              </p:nvSpPr>
              <p:spPr bwMode="auto">
                <a:xfrm>
                  <a:off x="3954" y="2940"/>
                  <a:ext cx="12" cy="30"/>
                </a:xfrm>
                <a:custGeom>
                  <a:avLst/>
                  <a:gdLst>
                    <a:gd name="T0" fmla="*/ 12 w 12"/>
                    <a:gd name="T1" fmla="*/ 6 h 30"/>
                    <a:gd name="T2" fmla="*/ 6 w 12"/>
                    <a:gd name="T3" fmla="*/ 0 h 30"/>
                    <a:gd name="T4" fmla="*/ 6 w 12"/>
                    <a:gd name="T5" fmla="*/ 6 h 30"/>
                    <a:gd name="T6" fmla="*/ 0 w 12"/>
                    <a:gd name="T7" fmla="*/ 18 h 30"/>
                    <a:gd name="T8" fmla="*/ 0 w 12"/>
                    <a:gd name="T9" fmla="*/ 30 h 30"/>
                    <a:gd name="T10" fmla="*/ 0 w 12"/>
                    <a:gd name="T11" fmla="*/ 30 h 30"/>
                    <a:gd name="T12" fmla="*/ 6 w 12"/>
                    <a:gd name="T13" fmla="*/ 30 h 30"/>
                    <a:gd name="T14" fmla="*/ 6 w 12"/>
                    <a:gd name="T15" fmla="*/ 18 h 30"/>
                    <a:gd name="T16" fmla="*/ 12 w 12"/>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6"/>
                      </a:moveTo>
                      <a:lnTo>
                        <a:pt x="6" y="0"/>
                      </a:lnTo>
                      <a:lnTo>
                        <a:pt x="6" y="6"/>
                      </a:lnTo>
                      <a:lnTo>
                        <a:pt x="0" y="18"/>
                      </a:lnTo>
                      <a:lnTo>
                        <a:pt x="0" y="30"/>
                      </a:lnTo>
                      <a:lnTo>
                        <a:pt x="6" y="30"/>
                      </a:lnTo>
                      <a:lnTo>
                        <a:pt x="6" y="18"/>
                      </a:lnTo>
                      <a:lnTo>
                        <a:pt x="12" y="6"/>
                      </a:lnTo>
                      <a:close/>
                    </a:path>
                  </a:pathLst>
                </a:custGeom>
                <a:solidFill>
                  <a:srgbClr val="000000"/>
                </a:solidFill>
                <a:ln w="9525">
                  <a:noFill/>
                  <a:round/>
                  <a:headEnd/>
                  <a:tailEnd/>
                </a:ln>
              </p:spPr>
              <p:txBody>
                <a:bodyPr/>
                <a:lstStyle/>
                <a:p>
                  <a:endParaRPr lang="en-US"/>
                </a:p>
              </p:txBody>
            </p:sp>
            <p:sp>
              <p:nvSpPr>
                <p:cNvPr id="790" name="Freeform 282"/>
                <p:cNvSpPr>
                  <a:spLocks/>
                </p:cNvSpPr>
                <p:nvPr/>
              </p:nvSpPr>
              <p:spPr bwMode="auto">
                <a:xfrm>
                  <a:off x="3942" y="2982"/>
                  <a:ext cx="12" cy="30"/>
                </a:xfrm>
                <a:custGeom>
                  <a:avLst/>
                  <a:gdLst>
                    <a:gd name="T0" fmla="*/ 12 w 12"/>
                    <a:gd name="T1" fmla="*/ 6 h 30"/>
                    <a:gd name="T2" fmla="*/ 12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791" name="Freeform 283"/>
                <p:cNvSpPr>
                  <a:spLocks/>
                </p:cNvSpPr>
                <p:nvPr/>
              </p:nvSpPr>
              <p:spPr bwMode="auto">
                <a:xfrm>
                  <a:off x="3936" y="3024"/>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792" name="Freeform 284"/>
                <p:cNvSpPr>
                  <a:spLocks/>
                </p:cNvSpPr>
                <p:nvPr/>
              </p:nvSpPr>
              <p:spPr bwMode="auto">
                <a:xfrm>
                  <a:off x="3924" y="3066"/>
                  <a:ext cx="12" cy="30"/>
                </a:xfrm>
                <a:custGeom>
                  <a:avLst/>
                  <a:gdLst>
                    <a:gd name="T0" fmla="*/ 12 w 12"/>
                    <a:gd name="T1" fmla="*/ 0 h 30"/>
                    <a:gd name="T2" fmla="*/ 12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12" y="0"/>
                      </a:ln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793" name="Freeform 285"/>
                <p:cNvSpPr>
                  <a:spLocks/>
                </p:cNvSpPr>
                <p:nvPr/>
              </p:nvSpPr>
              <p:spPr bwMode="auto">
                <a:xfrm>
                  <a:off x="3918" y="3108"/>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794" name="Freeform 286"/>
                <p:cNvSpPr>
                  <a:spLocks/>
                </p:cNvSpPr>
                <p:nvPr/>
              </p:nvSpPr>
              <p:spPr bwMode="auto">
                <a:xfrm>
                  <a:off x="3912" y="3150"/>
                  <a:ext cx="12" cy="30"/>
                </a:xfrm>
                <a:custGeom>
                  <a:avLst/>
                  <a:gdLst>
                    <a:gd name="T0" fmla="*/ 12 w 12"/>
                    <a:gd name="T1" fmla="*/ 0 h 30"/>
                    <a:gd name="T2" fmla="*/ 6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795" name="Freeform 287"/>
                <p:cNvSpPr>
                  <a:spLocks/>
                </p:cNvSpPr>
                <p:nvPr/>
              </p:nvSpPr>
              <p:spPr bwMode="auto">
                <a:xfrm>
                  <a:off x="3906" y="3186"/>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796" name="Freeform 288"/>
                <p:cNvSpPr>
                  <a:spLocks/>
                </p:cNvSpPr>
                <p:nvPr/>
              </p:nvSpPr>
              <p:spPr bwMode="auto">
                <a:xfrm>
                  <a:off x="3900" y="3228"/>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797" name="Freeform 289"/>
                <p:cNvSpPr>
                  <a:spLocks/>
                </p:cNvSpPr>
                <p:nvPr/>
              </p:nvSpPr>
              <p:spPr bwMode="auto">
                <a:xfrm>
                  <a:off x="3894" y="3270"/>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798" name="Freeform 290"/>
                <p:cNvSpPr>
                  <a:spLocks/>
                </p:cNvSpPr>
                <p:nvPr/>
              </p:nvSpPr>
              <p:spPr bwMode="auto">
                <a:xfrm>
                  <a:off x="3894" y="3312"/>
                  <a:ext cx="6" cy="30"/>
                </a:xfrm>
                <a:custGeom>
                  <a:avLst/>
                  <a:gdLst>
                    <a:gd name="T0" fmla="*/ 6 w 6"/>
                    <a:gd name="T1" fmla="*/ 6 h 30"/>
                    <a:gd name="T2" fmla="*/ 6 w 6"/>
                    <a:gd name="T3" fmla="*/ 0 h 30"/>
                    <a:gd name="T4" fmla="*/ 0 w 6"/>
                    <a:gd name="T5" fmla="*/ 6 h 30"/>
                    <a:gd name="T6" fmla="*/ 0 w 6"/>
                    <a:gd name="T7" fmla="*/ 12 h 30"/>
                    <a:gd name="T8" fmla="*/ 0 w 6"/>
                    <a:gd name="T9" fmla="*/ 30 h 30"/>
                    <a:gd name="T10" fmla="*/ 0 w 6"/>
                    <a:gd name="T11" fmla="*/ 30 h 30"/>
                    <a:gd name="T12" fmla="*/ 6 w 6"/>
                    <a:gd name="T13" fmla="*/ 30 h 30"/>
                    <a:gd name="T14" fmla="*/ 6 w 6"/>
                    <a:gd name="T15" fmla="*/ 12 h 30"/>
                    <a:gd name="T16" fmla="*/ 6 w 6"/>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0"/>
                    <a:gd name="T29" fmla="*/ 6 w 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0">
                      <a:moveTo>
                        <a:pt x="6" y="6"/>
                      </a:moveTo>
                      <a:lnTo>
                        <a:pt x="6" y="0"/>
                      </a:lnTo>
                      <a:lnTo>
                        <a:pt x="0" y="6"/>
                      </a:lnTo>
                      <a:lnTo>
                        <a:pt x="0" y="12"/>
                      </a:lnTo>
                      <a:lnTo>
                        <a:pt x="0" y="30"/>
                      </a:lnTo>
                      <a:lnTo>
                        <a:pt x="6" y="30"/>
                      </a:lnTo>
                      <a:lnTo>
                        <a:pt x="6" y="12"/>
                      </a:lnTo>
                      <a:lnTo>
                        <a:pt x="6" y="6"/>
                      </a:lnTo>
                      <a:close/>
                    </a:path>
                  </a:pathLst>
                </a:custGeom>
                <a:solidFill>
                  <a:srgbClr val="000000"/>
                </a:solidFill>
                <a:ln w="9525">
                  <a:noFill/>
                  <a:round/>
                  <a:headEnd/>
                  <a:tailEnd/>
                </a:ln>
              </p:spPr>
              <p:txBody>
                <a:bodyPr/>
                <a:lstStyle/>
                <a:p>
                  <a:endParaRPr lang="en-US"/>
                </a:p>
              </p:txBody>
            </p:sp>
            <p:sp>
              <p:nvSpPr>
                <p:cNvPr id="799" name="Freeform 291"/>
                <p:cNvSpPr>
                  <a:spLocks/>
                </p:cNvSpPr>
                <p:nvPr/>
              </p:nvSpPr>
              <p:spPr bwMode="auto">
                <a:xfrm>
                  <a:off x="3888" y="3354"/>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800" name="Freeform 292"/>
                <p:cNvSpPr>
                  <a:spLocks/>
                </p:cNvSpPr>
                <p:nvPr/>
              </p:nvSpPr>
              <p:spPr bwMode="auto">
                <a:xfrm>
                  <a:off x="3888" y="3396"/>
                  <a:ext cx="6" cy="30"/>
                </a:xfrm>
                <a:custGeom>
                  <a:avLst/>
                  <a:gdLst>
                    <a:gd name="T0" fmla="*/ 6 w 6"/>
                    <a:gd name="T1" fmla="*/ 6 h 30"/>
                    <a:gd name="T2" fmla="*/ 6 w 6"/>
                    <a:gd name="T3" fmla="*/ 0 h 30"/>
                    <a:gd name="T4" fmla="*/ 0 w 6"/>
                    <a:gd name="T5" fmla="*/ 6 h 30"/>
                    <a:gd name="T6" fmla="*/ 0 w 6"/>
                    <a:gd name="T7" fmla="*/ 30 h 30"/>
                    <a:gd name="T8" fmla="*/ 6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01" name="Freeform 293"/>
                <p:cNvSpPr>
                  <a:spLocks/>
                </p:cNvSpPr>
                <p:nvPr/>
              </p:nvSpPr>
              <p:spPr bwMode="auto">
                <a:xfrm>
                  <a:off x="3888" y="3438"/>
                  <a:ext cx="6" cy="30"/>
                </a:xfrm>
                <a:custGeom>
                  <a:avLst/>
                  <a:gdLst>
                    <a:gd name="T0" fmla="*/ 6 w 6"/>
                    <a:gd name="T1" fmla="*/ 6 h 30"/>
                    <a:gd name="T2" fmla="*/ 6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02" name="Freeform 294"/>
                <p:cNvSpPr>
                  <a:spLocks/>
                </p:cNvSpPr>
                <p:nvPr/>
              </p:nvSpPr>
              <p:spPr bwMode="auto">
                <a:xfrm>
                  <a:off x="3888" y="348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803" name="Freeform 295"/>
                <p:cNvSpPr>
                  <a:spLocks/>
                </p:cNvSpPr>
                <p:nvPr/>
              </p:nvSpPr>
              <p:spPr bwMode="auto">
                <a:xfrm>
                  <a:off x="3888" y="3522"/>
                  <a:ext cx="6" cy="12"/>
                </a:xfrm>
                <a:custGeom>
                  <a:avLst/>
                  <a:gdLst>
                    <a:gd name="T0" fmla="*/ 6 w 6"/>
                    <a:gd name="T1" fmla="*/ 6 h 12"/>
                    <a:gd name="T2" fmla="*/ 0 w 6"/>
                    <a:gd name="T3" fmla="*/ 0 h 12"/>
                    <a:gd name="T4" fmla="*/ 0 w 6"/>
                    <a:gd name="T5" fmla="*/ 6 h 12"/>
                    <a:gd name="T6" fmla="*/ 0 w 6"/>
                    <a:gd name="T7" fmla="*/ 12 h 12"/>
                    <a:gd name="T8" fmla="*/ 0 w 6"/>
                    <a:gd name="T9" fmla="*/ 12 h 12"/>
                    <a:gd name="T10" fmla="*/ 6 w 6"/>
                    <a:gd name="T11" fmla="*/ 12 h 12"/>
                    <a:gd name="T12" fmla="*/ 6 w 6"/>
                    <a:gd name="T13" fmla="*/ 6 h 12"/>
                    <a:gd name="T14" fmla="*/ 0 60000 65536"/>
                    <a:gd name="T15" fmla="*/ 0 60000 65536"/>
                    <a:gd name="T16" fmla="*/ 0 60000 65536"/>
                    <a:gd name="T17" fmla="*/ 0 60000 65536"/>
                    <a:gd name="T18" fmla="*/ 0 60000 65536"/>
                    <a:gd name="T19" fmla="*/ 0 60000 65536"/>
                    <a:gd name="T20" fmla="*/ 0 60000 65536"/>
                    <a:gd name="T21" fmla="*/ 0 w 6"/>
                    <a:gd name="T22" fmla="*/ 0 h 12"/>
                    <a:gd name="T23" fmla="*/ 6 w 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2">
                      <a:moveTo>
                        <a:pt x="6" y="6"/>
                      </a:moveTo>
                      <a:lnTo>
                        <a:pt x="0" y="0"/>
                      </a:lnTo>
                      <a:lnTo>
                        <a:pt x="0" y="6"/>
                      </a:lnTo>
                      <a:lnTo>
                        <a:pt x="0" y="12"/>
                      </a:lnTo>
                      <a:lnTo>
                        <a:pt x="6" y="12"/>
                      </a:lnTo>
                      <a:lnTo>
                        <a:pt x="6" y="6"/>
                      </a:lnTo>
                      <a:close/>
                    </a:path>
                  </a:pathLst>
                </a:custGeom>
                <a:solidFill>
                  <a:srgbClr val="000000"/>
                </a:solidFill>
                <a:ln w="9525">
                  <a:noFill/>
                  <a:round/>
                  <a:headEnd/>
                  <a:tailEnd/>
                </a:ln>
              </p:spPr>
              <p:txBody>
                <a:bodyPr/>
                <a:lstStyle/>
                <a:p>
                  <a:endParaRPr lang="en-US"/>
                </a:p>
              </p:txBody>
            </p:sp>
          </p:grpSp>
          <p:sp>
            <p:nvSpPr>
              <p:cNvPr id="662" name="Freeform 296"/>
              <p:cNvSpPr>
                <a:spLocks/>
              </p:cNvSpPr>
              <p:nvPr/>
            </p:nvSpPr>
            <p:spPr bwMode="auto">
              <a:xfrm>
                <a:off x="7059613" y="1501775"/>
                <a:ext cx="525462" cy="1538288"/>
              </a:xfrm>
              <a:custGeom>
                <a:avLst/>
                <a:gdLst>
                  <a:gd name="T0" fmla="*/ 0 w 360"/>
                  <a:gd name="T1" fmla="*/ 0 h 1050"/>
                  <a:gd name="T2" fmla="*/ 28 w 360"/>
                  <a:gd name="T3" fmla="*/ 6 h 1050"/>
                  <a:gd name="T4" fmla="*/ 56 w 360"/>
                  <a:gd name="T5" fmla="*/ 18 h 1050"/>
                  <a:gd name="T6" fmla="*/ 84 w 360"/>
                  <a:gd name="T7" fmla="*/ 38 h 1050"/>
                  <a:gd name="T8" fmla="*/ 108 w 360"/>
                  <a:gd name="T9" fmla="*/ 66 h 1050"/>
                  <a:gd name="T10" fmla="*/ 135 w 360"/>
                  <a:gd name="T11" fmla="*/ 99 h 1050"/>
                  <a:gd name="T12" fmla="*/ 159 w 360"/>
                  <a:gd name="T13" fmla="*/ 141 h 1050"/>
                  <a:gd name="T14" fmla="*/ 177 w 360"/>
                  <a:gd name="T15" fmla="*/ 188 h 1050"/>
                  <a:gd name="T16" fmla="*/ 196 w 360"/>
                  <a:gd name="T17" fmla="*/ 240 h 1050"/>
                  <a:gd name="T18" fmla="*/ 215 w 360"/>
                  <a:gd name="T19" fmla="*/ 302 h 1050"/>
                  <a:gd name="T20" fmla="*/ 234 w 360"/>
                  <a:gd name="T21" fmla="*/ 363 h 1050"/>
                  <a:gd name="T22" fmla="*/ 257 w 360"/>
                  <a:gd name="T23" fmla="*/ 504 h 1050"/>
                  <a:gd name="T24" fmla="*/ 275 w 360"/>
                  <a:gd name="T25" fmla="*/ 660 h 1050"/>
                  <a:gd name="T26" fmla="*/ 280 w 360"/>
                  <a:gd name="T27" fmla="*/ 825 h 10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0"/>
                  <a:gd name="T43" fmla="*/ 0 h 1050"/>
                  <a:gd name="T44" fmla="*/ 360 w 360"/>
                  <a:gd name="T45" fmla="*/ 1050 h 105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0" h="1050">
                    <a:moveTo>
                      <a:pt x="0" y="0"/>
                    </a:moveTo>
                    <a:lnTo>
                      <a:pt x="36" y="6"/>
                    </a:lnTo>
                    <a:lnTo>
                      <a:pt x="72" y="24"/>
                    </a:lnTo>
                    <a:lnTo>
                      <a:pt x="108" y="48"/>
                    </a:lnTo>
                    <a:lnTo>
                      <a:pt x="138" y="84"/>
                    </a:lnTo>
                    <a:lnTo>
                      <a:pt x="174" y="126"/>
                    </a:lnTo>
                    <a:lnTo>
                      <a:pt x="204" y="180"/>
                    </a:lnTo>
                    <a:lnTo>
                      <a:pt x="228" y="240"/>
                    </a:lnTo>
                    <a:lnTo>
                      <a:pt x="252" y="306"/>
                    </a:lnTo>
                    <a:lnTo>
                      <a:pt x="276" y="384"/>
                    </a:lnTo>
                    <a:lnTo>
                      <a:pt x="300" y="462"/>
                    </a:lnTo>
                    <a:lnTo>
                      <a:pt x="330" y="642"/>
                    </a:lnTo>
                    <a:lnTo>
                      <a:pt x="354" y="840"/>
                    </a:lnTo>
                    <a:lnTo>
                      <a:pt x="360" y="1050"/>
                    </a:lnTo>
                  </a:path>
                </a:pathLst>
              </a:custGeom>
              <a:noFill/>
              <a:ln w="9525">
                <a:solidFill>
                  <a:srgbClr val="000000"/>
                </a:solidFill>
                <a:prstDash val="solid"/>
                <a:round/>
                <a:headEnd/>
                <a:tailEnd/>
              </a:ln>
            </p:spPr>
            <p:txBody>
              <a:bodyPr/>
              <a:lstStyle/>
              <a:p>
                <a:endParaRPr lang="en-US"/>
              </a:p>
            </p:txBody>
          </p:sp>
          <p:sp>
            <p:nvSpPr>
              <p:cNvPr id="663" name="Line 297"/>
              <p:cNvSpPr>
                <a:spLocks noChangeShapeType="1"/>
              </p:cNvSpPr>
              <p:nvPr/>
            </p:nvSpPr>
            <p:spPr bwMode="auto">
              <a:xfrm>
                <a:off x="7042150" y="2706688"/>
                <a:ext cx="839787" cy="519113"/>
              </a:xfrm>
              <a:prstGeom prst="line">
                <a:avLst/>
              </a:prstGeom>
              <a:noFill/>
              <a:ln w="9525">
                <a:solidFill>
                  <a:srgbClr val="000000"/>
                </a:solidFill>
                <a:round/>
                <a:headEnd/>
                <a:tailEnd/>
              </a:ln>
            </p:spPr>
            <p:txBody>
              <a:bodyPr/>
              <a:lstStyle/>
              <a:p>
                <a:endParaRPr lang="en-US"/>
              </a:p>
            </p:txBody>
          </p:sp>
          <p:grpSp>
            <p:nvGrpSpPr>
              <p:cNvPr id="664" name="Group 298"/>
              <p:cNvGrpSpPr>
                <a:grpSpLocks/>
              </p:cNvGrpSpPr>
              <p:nvPr/>
            </p:nvGrpSpPr>
            <p:grpSpPr bwMode="auto">
              <a:xfrm>
                <a:off x="6999288" y="1106488"/>
                <a:ext cx="96837" cy="1608138"/>
                <a:chOff x="4266" y="2232"/>
                <a:chExt cx="66" cy="1098"/>
              </a:xfrm>
            </p:grpSpPr>
            <p:sp>
              <p:nvSpPr>
                <p:cNvPr id="773" name="Line 299"/>
                <p:cNvSpPr>
                  <a:spLocks noChangeShapeType="1"/>
                </p:cNvSpPr>
                <p:nvPr/>
              </p:nvSpPr>
              <p:spPr bwMode="auto">
                <a:xfrm flipV="1">
                  <a:off x="4296" y="2274"/>
                  <a:ext cx="0" cy="1056"/>
                </a:xfrm>
                <a:prstGeom prst="line">
                  <a:avLst/>
                </a:prstGeom>
                <a:noFill/>
                <a:ln w="9525">
                  <a:solidFill>
                    <a:srgbClr val="000000"/>
                  </a:solidFill>
                  <a:round/>
                  <a:headEnd/>
                  <a:tailEnd/>
                </a:ln>
              </p:spPr>
              <p:txBody>
                <a:bodyPr/>
                <a:lstStyle/>
                <a:p>
                  <a:endParaRPr lang="en-US"/>
                </a:p>
              </p:txBody>
            </p:sp>
            <p:sp>
              <p:nvSpPr>
                <p:cNvPr id="774" name="Freeform 300"/>
                <p:cNvSpPr>
                  <a:spLocks/>
                </p:cNvSpPr>
                <p:nvPr/>
              </p:nvSpPr>
              <p:spPr bwMode="auto">
                <a:xfrm>
                  <a:off x="4266" y="2232"/>
                  <a:ext cx="66" cy="60"/>
                </a:xfrm>
                <a:custGeom>
                  <a:avLst/>
                  <a:gdLst>
                    <a:gd name="T0" fmla="*/ 66 w 66"/>
                    <a:gd name="T1" fmla="*/ 60 h 60"/>
                    <a:gd name="T2" fmla="*/ 30 w 66"/>
                    <a:gd name="T3" fmla="*/ 0 h 60"/>
                    <a:gd name="T4" fmla="*/ 0 w 66"/>
                    <a:gd name="T5" fmla="*/ 60 h 60"/>
                    <a:gd name="T6" fmla="*/ 66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66" y="60"/>
                      </a:moveTo>
                      <a:lnTo>
                        <a:pt x="30" y="0"/>
                      </a:lnTo>
                      <a:lnTo>
                        <a:pt x="0" y="60"/>
                      </a:lnTo>
                      <a:lnTo>
                        <a:pt x="66" y="60"/>
                      </a:lnTo>
                      <a:close/>
                    </a:path>
                  </a:pathLst>
                </a:custGeom>
                <a:solidFill>
                  <a:srgbClr val="000000"/>
                </a:solidFill>
                <a:ln w="9525">
                  <a:noFill/>
                  <a:round/>
                  <a:headEnd/>
                  <a:tailEnd/>
                </a:ln>
              </p:spPr>
              <p:txBody>
                <a:bodyPr/>
                <a:lstStyle/>
                <a:p>
                  <a:endParaRPr lang="en-US"/>
                </a:p>
              </p:txBody>
            </p:sp>
          </p:grpSp>
          <p:grpSp>
            <p:nvGrpSpPr>
              <p:cNvPr id="665" name="Group 301"/>
              <p:cNvGrpSpPr>
                <a:grpSpLocks/>
              </p:cNvGrpSpPr>
              <p:nvPr/>
            </p:nvGrpSpPr>
            <p:grpSpPr bwMode="auto">
              <a:xfrm>
                <a:off x="7051675" y="2662238"/>
                <a:ext cx="1879600" cy="96838"/>
                <a:chOff x="4302" y="3294"/>
                <a:chExt cx="1290" cy="66"/>
              </a:xfrm>
            </p:grpSpPr>
            <p:sp>
              <p:nvSpPr>
                <p:cNvPr id="771" name="Line 302"/>
                <p:cNvSpPr>
                  <a:spLocks noChangeShapeType="1"/>
                </p:cNvSpPr>
                <p:nvPr/>
              </p:nvSpPr>
              <p:spPr bwMode="auto">
                <a:xfrm>
                  <a:off x="4302" y="3324"/>
                  <a:ext cx="1242" cy="0"/>
                </a:xfrm>
                <a:prstGeom prst="line">
                  <a:avLst/>
                </a:prstGeom>
                <a:noFill/>
                <a:ln w="9525">
                  <a:solidFill>
                    <a:srgbClr val="000000"/>
                  </a:solidFill>
                  <a:round/>
                  <a:headEnd/>
                  <a:tailEnd/>
                </a:ln>
              </p:spPr>
              <p:txBody>
                <a:bodyPr/>
                <a:lstStyle/>
                <a:p>
                  <a:endParaRPr lang="en-US"/>
                </a:p>
              </p:txBody>
            </p:sp>
            <p:sp>
              <p:nvSpPr>
                <p:cNvPr id="772" name="Freeform 303"/>
                <p:cNvSpPr>
                  <a:spLocks/>
                </p:cNvSpPr>
                <p:nvPr/>
              </p:nvSpPr>
              <p:spPr bwMode="auto">
                <a:xfrm>
                  <a:off x="5532" y="3294"/>
                  <a:ext cx="60" cy="66"/>
                </a:xfrm>
                <a:custGeom>
                  <a:avLst/>
                  <a:gdLst>
                    <a:gd name="T0" fmla="*/ 0 w 60"/>
                    <a:gd name="T1" fmla="*/ 66 h 66"/>
                    <a:gd name="T2" fmla="*/ 60 w 60"/>
                    <a:gd name="T3" fmla="*/ 30 h 66"/>
                    <a:gd name="T4" fmla="*/ 0 w 60"/>
                    <a:gd name="T5" fmla="*/ 0 h 66"/>
                    <a:gd name="T6" fmla="*/ 0 w 60"/>
                    <a:gd name="T7" fmla="*/ 66 h 66"/>
                    <a:gd name="T8" fmla="*/ 0 60000 65536"/>
                    <a:gd name="T9" fmla="*/ 0 60000 65536"/>
                    <a:gd name="T10" fmla="*/ 0 60000 65536"/>
                    <a:gd name="T11" fmla="*/ 0 60000 65536"/>
                    <a:gd name="T12" fmla="*/ 0 w 60"/>
                    <a:gd name="T13" fmla="*/ 0 h 66"/>
                    <a:gd name="T14" fmla="*/ 60 w 60"/>
                    <a:gd name="T15" fmla="*/ 66 h 66"/>
                  </a:gdLst>
                  <a:ahLst/>
                  <a:cxnLst>
                    <a:cxn ang="T8">
                      <a:pos x="T0" y="T1"/>
                    </a:cxn>
                    <a:cxn ang="T9">
                      <a:pos x="T2" y="T3"/>
                    </a:cxn>
                    <a:cxn ang="T10">
                      <a:pos x="T4" y="T5"/>
                    </a:cxn>
                    <a:cxn ang="T11">
                      <a:pos x="T6" y="T7"/>
                    </a:cxn>
                  </a:cxnLst>
                  <a:rect l="T12" t="T13" r="T14" b="T15"/>
                  <a:pathLst>
                    <a:path w="60" h="66">
                      <a:moveTo>
                        <a:pt x="0" y="66"/>
                      </a:moveTo>
                      <a:lnTo>
                        <a:pt x="60" y="30"/>
                      </a:lnTo>
                      <a:lnTo>
                        <a:pt x="0" y="0"/>
                      </a:lnTo>
                      <a:lnTo>
                        <a:pt x="0" y="66"/>
                      </a:lnTo>
                      <a:close/>
                    </a:path>
                  </a:pathLst>
                </a:custGeom>
                <a:solidFill>
                  <a:srgbClr val="000000"/>
                </a:solidFill>
                <a:ln w="9525">
                  <a:noFill/>
                  <a:round/>
                  <a:headEnd/>
                  <a:tailEnd/>
                </a:ln>
              </p:spPr>
              <p:txBody>
                <a:bodyPr/>
                <a:lstStyle/>
                <a:p>
                  <a:endParaRPr lang="en-US"/>
                </a:p>
              </p:txBody>
            </p:sp>
          </p:grpSp>
          <p:grpSp>
            <p:nvGrpSpPr>
              <p:cNvPr id="666" name="Group 304"/>
              <p:cNvGrpSpPr>
                <a:grpSpLocks/>
              </p:cNvGrpSpPr>
              <p:nvPr/>
            </p:nvGrpSpPr>
            <p:grpSpPr bwMode="auto">
              <a:xfrm rot="422276">
                <a:off x="8004175" y="2266950"/>
                <a:ext cx="568325" cy="238125"/>
                <a:chOff x="5010" y="2868"/>
                <a:chExt cx="390" cy="162"/>
              </a:xfrm>
            </p:grpSpPr>
            <p:sp>
              <p:nvSpPr>
                <p:cNvPr id="769" name="Line 305"/>
                <p:cNvSpPr>
                  <a:spLocks noChangeShapeType="1"/>
                </p:cNvSpPr>
                <p:nvPr/>
              </p:nvSpPr>
              <p:spPr bwMode="auto">
                <a:xfrm flipV="1">
                  <a:off x="5010" y="2892"/>
                  <a:ext cx="348" cy="138"/>
                </a:xfrm>
                <a:prstGeom prst="line">
                  <a:avLst/>
                </a:prstGeom>
                <a:noFill/>
                <a:ln w="9525">
                  <a:solidFill>
                    <a:srgbClr val="000000"/>
                  </a:solidFill>
                  <a:round/>
                  <a:headEnd/>
                  <a:tailEnd/>
                </a:ln>
              </p:spPr>
              <p:txBody>
                <a:bodyPr/>
                <a:lstStyle/>
                <a:p>
                  <a:endParaRPr lang="en-US"/>
                </a:p>
              </p:txBody>
            </p:sp>
            <p:sp>
              <p:nvSpPr>
                <p:cNvPr id="770" name="Freeform 306"/>
                <p:cNvSpPr>
                  <a:spLocks/>
                </p:cNvSpPr>
                <p:nvPr/>
              </p:nvSpPr>
              <p:spPr bwMode="auto">
                <a:xfrm>
                  <a:off x="5334" y="2868"/>
                  <a:ext cx="66" cy="60"/>
                </a:xfrm>
                <a:custGeom>
                  <a:avLst/>
                  <a:gdLst>
                    <a:gd name="T0" fmla="*/ 24 w 66"/>
                    <a:gd name="T1" fmla="*/ 60 h 60"/>
                    <a:gd name="T2" fmla="*/ 66 w 66"/>
                    <a:gd name="T3" fmla="*/ 0 h 60"/>
                    <a:gd name="T4" fmla="*/ 0 w 66"/>
                    <a:gd name="T5" fmla="*/ 0 h 60"/>
                    <a:gd name="T6" fmla="*/ 24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24" y="60"/>
                      </a:moveTo>
                      <a:lnTo>
                        <a:pt x="66" y="0"/>
                      </a:lnTo>
                      <a:lnTo>
                        <a:pt x="0" y="0"/>
                      </a:lnTo>
                      <a:lnTo>
                        <a:pt x="24" y="60"/>
                      </a:lnTo>
                      <a:close/>
                    </a:path>
                  </a:pathLst>
                </a:custGeom>
                <a:solidFill>
                  <a:srgbClr val="000000"/>
                </a:solidFill>
                <a:ln w="9525">
                  <a:noFill/>
                  <a:round/>
                  <a:headEnd/>
                  <a:tailEnd/>
                </a:ln>
              </p:spPr>
              <p:txBody>
                <a:bodyPr/>
                <a:lstStyle/>
                <a:p>
                  <a:endParaRPr lang="en-US"/>
                </a:p>
              </p:txBody>
            </p:sp>
          </p:grpSp>
          <p:grpSp>
            <p:nvGrpSpPr>
              <p:cNvPr id="667" name="Group 307"/>
              <p:cNvGrpSpPr>
                <a:grpSpLocks/>
              </p:cNvGrpSpPr>
              <p:nvPr/>
            </p:nvGrpSpPr>
            <p:grpSpPr bwMode="auto">
              <a:xfrm rot="425716">
                <a:off x="7064375" y="2359025"/>
                <a:ext cx="1057275" cy="430213"/>
                <a:chOff x="4284" y="3036"/>
                <a:chExt cx="726" cy="294"/>
              </a:xfrm>
            </p:grpSpPr>
            <p:sp>
              <p:nvSpPr>
                <p:cNvPr id="750" name="Freeform 308"/>
                <p:cNvSpPr>
                  <a:spLocks/>
                </p:cNvSpPr>
                <p:nvPr/>
              </p:nvSpPr>
              <p:spPr bwMode="auto">
                <a:xfrm>
                  <a:off x="4284" y="3312"/>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751" name="Freeform 309"/>
                <p:cNvSpPr>
                  <a:spLocks/>
                </p:cNvSpPr>
                <p:nvPr/>
              </p:nvSpPr>
              <p:spPr bwMode="auto">
                <a:xfrm>
                  <a:off x="4320" y="329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752" name="Freeform 310"/>
                <p:cNvSpPr>
                  <a:spLocks/>
                </p:cNvSpPr>
                <p:nvPr/>
              </p:nvSpPr>
              <p:spPr bwMode="auto">
                <a:xfrm>
                  <a:off x="4362" y="328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753" name="Freeform 311"/>
                <p:cNvSpPr>
                  <a:spLocks/>
                </p:cNvSpPr>
                <p:nvPr/>
              </p:nvSpPr>
              <p:spPr bwMode="auto">
                <a:xfrm>
                  <a:off x="4398" y="326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754" name="Freeform 312"/>
                <p:cNvSpPr>
                  <a:spLocks/>
                </p:cNvSpPr>
                <p:nvPr/>
              </p:nvSpPr>
              <p:spPr bwMode="auto">
                <a:xfrm>
                  <a:off x="4440" y="325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755" name="Freeform 313"/>
                <p:cNvSpPr>
                  <a:spLocks/>
                </p:cNvSpPr>
                <p:nvPr/>
              </p:nvSpPr>
              <p:spPr bwMode="auto">
                <a:xfrm>
                  <a:off x="4476" y="323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756" name="Freeform 314"/>
                <p:cNvSpPr>
                  <a:spLocks/>
                </p:cNvSpPr>
                <p:nvPr/>
              </p:nvSpPr>
              <p:spPr bwMode="auto">
                <a:xfrm>
                  <a:off x="4518" y="322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757" name="Freeform 315"/>
                <p:cNvSpPr>
                  <a:spLocks/>
                </p:cNvSpPr>
                <p:nvPr/>
              </p:nvSpPr>
              <p:spPr bwMode="auto">
                <a:xfrm>
                  <a:off x="4554" y="320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758" name="Freeform 316"/>
                <p:cNvSpPr>
                  <a:spLocks/>
                </p:cNvSpPr>
                <p:nvPr/>
              </p:nvSpPr>
              <p:spPr bwMode="auto">
                <a:xfrm>
                  <a:off x="4596" y="3192"/>
                  <a:ext cx="24" cy="12"/>
                </a:xfrm>
                <a:custGeom>
                  <a:avLst/>
                  <a:gdLst>
                    <a:gd name="T0" fmla="*/ 0 w 24"/>
                    <a:gd name="T1" fmla="*/ 6 h 12"/>
                    <a:gd name="T2" fmla="*/ 0 w 24"/>
                    <a:gd name="T3" fmla="*/ 6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6"/>
                      </a:ln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759" name="Freeform 317"/>
                <p:cNvSpPr>
                  <a:spLocks/>
                </p:cNvSpPr>
                <p:nvPr/>
              </p:nvSpPr>
              <p:spPr bwMode="auto">
                <a:xfrm>
                  <a:off x="4632" y="317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760" name="Freeform 318"/>
                <p:cNvSpPr>
                  <a:spLocks/>
                </p:cNvSpPr>
                <p:nvPr/>
              </p:nvSpPr>
              <p:spPr bwMode="auto">
                <a:xfrm>
                  <a:off x="4674" y="315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761" name="Freeform 319"/>
                <p:cNvSpPr>
                  <a:spLocks/>
                </p:cNvSpPr>
                <p:nvPr/>
              </p:nvSpPr>
              <p:spPr bwMode="auto">
                <a:xfrm>
                  <a:off x="4710" y="314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762" name="Freeform 320"/>
                <p:cNvSpPr>
                  <a:spLocks/>
                </p:cNvSpPr>
                <p:nvPr/>
              </p:nvSpPr>
              <p:spPr bwMode="auto">
                <a:xfrm>
                  <a:off x="4752" y="312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763" name="Freeform 321"/>
                <p:cNvSpPr>
                  <a:spLocks/>
                </p:cNvSpPr>
                <p:nvPr/>
              </p:nvSpPr>
              <p:spPr bwMode="auto">
                <a:xfrm>
                  <a:off x="4788" y="311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764" name="Freeform 322"/>
                <p:cNvSpPr>
                  <a:spLocks/>
                </p:cNvSpPr>
                <p:nvPr/>
              </p:nvSpPr>
              <p:spPr bwMode="auto">
                <a:xfrm>
                  <a:off x="4830" y="309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765" name="Freeform 323"/>
                <p:cNvSpPr>
                  <a:spLocks/>
                </p:cNvSpPr>
                <p:nvPr/>
              </p:nvSpPr>
              <p:spPr bwMode="auto">
                <a:xfrm>
                  <a:off x="4866" y="308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766" name="Freeform 324"/>
                <p:cNvSpPr>
                  <a:spLocks/>
                </p:cNvSpPr>
                <p:nvPr/>
              </p:nvSpPr>
              <p:spPr bwMode="auto">
                <a:xfrm>
                  <a:off x="4908" y="3066"/>
                  <a:ext cx="24" cy="12"/>
                </a:xfrm>
                <a:custGeom>
                  <a:avLst/>
                  <a:gdLst>
                    <a:gd name="T0" fmla="*/ 0 w 24"/>
                    <a:gd name="T1" fmla="*/ 6 h 12"/>
                    <a:gd name="T2" fmla="*/ 0 w 24"/>
                    <a:gd name="T3" fmla="*/ 12 h 12"/>
                    <a:gd name="T4" fmla="*/ 0 w 24"/>
                    <a:gd name="T5" fmla="*/ 12 h 12"/>
                    <a:gd name="T6" fmla="*/ 24 w 24"/>
                    <a:gd name="T7" fmla="*/ 6 h 12"/>
                    <a:gd name="T8" fmla="*/ 24 w 24"/>
                    <a:gd name="T9" fmla="*/ 6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767" name="Freeform 325"/>
                <p:cNvSpPr>
                  <a:spLocks/>
                </p:cNvSpPr>
                <p:nvPr/>
              </p:nvSpPr>
              <p:spPr bwMode="auto">
                <a:xfrm>
                  <a:off x="4944" y="3048"/>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768" name="Freeform 326"/>
                <p:cNvSpPr>
                  <a:spLocks/>
                </p:cNvSpPr>
                <p:nvPr/>
              </p:nvSpPr>
              <p:spPr bwMode="auto">
                <a:xfrm>
                  <a:off x="4986" y="3036"/>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grpSp>
          <p:sp>
            <p:nvSpPr>
              <p:cNvPr id="668" name="Line 327"/>
              <p:cNvSpPr>
                <a:spLocks noChangeShapeType="1"/>
              </p:cNvSpPr>
              <p:nvPr/>
            </p:nvSpPr>
            <p:spPr bwMode="auto">
              <a:xfrm flipV="1">
                <a:off x="7042150" y="2100263"/>
                <a:ext cx="438150" cy="808038"/>
              </a:xfrm>
              <a:prstGeom prst="line">
                <a:avLst/>
              </a:prstGeom>
              <a:noFill/>
              <a:ln w="9525">
                <a:solidFill>
                  <a:srgbClr val="000000"/>
                </a:solidFill>
                <a:round/>
                <a:headEnd/>
                <a:tailEnd/>
              </a:ln>
            </p:spPr>
            <p:txBody>
              <a:bodyPr/>
              <a:lstStyle/>
              <a:p>
                <a:endParaRPr lang="en-US"/>
              </a:p>
            </p:txBody>
          </p:sp>
          <p:sp>
            <p:nvSpPr>
              <p:cNvPr id="669" name="Rectangle 328"/>
              <p:cNvSpPr>
                <a:spLocks noChangeArrowheads="1"/>
              </p:cNvSpPr>
              <p:nvPr/>
            </p:nvSpPr>
            <p:spPr bwMode="auto">
              <a:xfrm>
                <a:off x="7243763" y="1924050"/>
                <a:ext cx="271462" cy="228600"/>
              </a:xfrm>
              <a:prstGeom prst="rect">
                <a:avLst/>
              </a:prstGeom>
              <a:noFill/>
              <a:ln w="9525">
                <a:noFill/>
                <a:miter lim="800000"/>
                <a:headEnd/>
                <a:tailEnd/>
              </a:ln>
            </p:spPr>
            <p:txBody>
              <a:bodyPr/>
              <a:lstStyle/>
              <a:p>
                <a:endParaRPr lang="en-US"/>
              </a:p>
            </p:txBody>
          </p:sp>
          <p:sp>
            <p:nvSpPr>
              <p:cNvPr id="670" name="Rectangle 329"/>
              <p:cNvSpPr>
                <a:spLocks noChangeArrowheads="1"/>
              </p:cNvSpPr>
              <p:nvPr/>
            </p:nvSpPr>
            <p:spPr bwMode="auto">
              <a:xfrm>
                <a:off x="7331075" y="1968500"/>
                <a:ext cx="7620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P</a:t>
                </a:r>
                <a:endParaRPr lang="en-US"/>
              </a:p>
            </p:txBody>
          </p:sp>
          <p:sp>
            <p:nvSpPr>
              <p:cNvPr id="671" name="Rectangle 330"/>
              <p:cNvSpPr>
                <a:spLocks noChangeArrowheads="1"/>
              </p:cNvSpPr>
              <p:nvPr/>
            </p:nvSpPr>
            <p:spPr bwMode="auto">
              <a:xfrm>
                <a:off x="7400925" y="1968500"/>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672" name="Oval 331"/>
              <p:cNvSpPr>
                <a:spLocks noChangeArrowheads="1"/>
              </p:cNvSpPr>
              <p:nvPr/>
            </p:nvSpPr>
            <p:spPr bwMode="auto">
              <a:xfrm>
                <a:off x="7453313" y="2082800"/>
                <a:ext cx="52387" cy="52388"/>
              </a:xfrm>
              <a:prstGeom prst="ellipse">
                <a:avLst/>
              </a:prstGeom>
              <a:solidFill>
                <a:srgbClr val="000000"/>
              </a:solidFill>
              <a:ln w="9525">
                <a:solidFill>
                  <a:srgbClr val="000000"/>
                </a:solidFill>
                <a:round/>
                <a:headEnd/>
                <a:tailEnd/>
              </a:ln>
            </p:spPr>
            <p:txBody>
              <a:bodyPr/>
              <a:lstStyle/>
              <a:p>
                <a:endParaRPr lang="en-US"/>
              </a:p>
            </p:txBody>
          </p:sp>
          <p:sp>
            <p:nvSpPr>
              <p:cNvPr id="673" name="Rectangle 332"/>
              <p:cNvSpPr>
                <a:spLocks noChangeArrowheads="1"/>
              </p:cNvSpPr>
              <p:nvPr/>
            </p:nvSpPr>
            <p:spPr bwMode="auto">
              <a:xfrm>
                <a:off x="7881938" y="2030413"/>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674" name="Group 333"/>
              <p:cNvGrpSpPr>
                <a:grpSpLocks/>
              </p:cNvGrpSpPr>
              <p:nvPr/>
            </p:nvGrpSpPr>
            <p:grpSpPr bwMode="auto">
              <a:xfrm>
                <a:off x="6929438" y="1292225"/>
                <a:ext cx="201612" cy="184150"/>
                <a:chOff x="4218" y="2358"/>
                <a:chExt cx="138" cy="126"/>
              </a:xfrm>
            </p:grpSpPr>
            <p:sp>
              <p:nvSpPr>
                <p:cNvPr id="746" name="Freeform 334"/>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747" name="Freeform 335"/>
                <p:cNvSpPr>
                  <a:spLocks/>
                </p:cNvSpPr>
                <p:nvPr/>
              </p:nvSpPr>
              <p:spPr bwMode="auto">
                <a:xfrm>
                  <a:off x="4218" y="2358"/>
                  <a:ext cx="138" cy="54"/>
                </a:xfrm>
                <a:custGeom>
                  <a:avLst/>
                  <a:gdLst>
                    <a:gd name="T0" fmla="*/ 138 w 138"/>
                    <a:gd name="T1" fmla="*/ 0 h 54"/>
                    <a:gd name="T2" fmla="*/ 84 w 138"/>
                    <a:gd name="T3" fmla="*/ 6 h 54"/>
                    <a:gd name="T4" fmla="*/ 42 w 138"/>
                    <a:gd name="T5" fmla="*/ 12 h 54"/>
                    <a:gd name="T6" fmla="*/ 12 w 138"/>
                    <a:gd name="T7" fmla="*/ 24 h 54"/>
                    <a:gd name="T8" fmla="*/ 0 w 138"/>
                    <a:gd name="T9" fmla="*/ 42 h 54"/>
                    <a:gd name="T10" fmla="*/ 0 w 138"/>
                    <a:gd name="T11" fmla="*/ 48 h 54"/>
                    <a:gd name="T12" fmla="*/ 6 w 138"/>
                    <a:gd name="T13" fmla="*/ 54 h 54"/>
                    <a:gd name="T14" fmla="*/ 6 w 138"/>
                    <a:gd name="T15" fmla="*/ 54 h 54"/>
                    <a:gd name="T16" fmla="*/ 24 w 138"/>
                    <a:gd name="T17" fmla="*/ 42 h 54"/>
                    <a:gd name="T18" fmla="*/ 54 w 138"/>
                    <a:gd name="T19" fmla="*/ 30 h 54"/>
                    <a:gd name="T20" fmla="*/ 96 w 138"/>
                    <a:gd name="T21" fmla="*/ 24 h 54"/>
                    <a:gd name="T22" fmla="*/ 138 w 138"/>
                    <a:gd name="T23" fmla="*/ 24 h 54"/>
                    <a:gd name="T24" fmla="*/ 138 w 138"/>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8"/>
                    <a:gd name="T40" fmla="*/ 0 h 54"/>
                    <a:gd name="T41" fmla="*/ 138 w 138"/>
                    <a:gd name="T42" fmla="*/ 54 h 5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8" h="54">
                      <a:moveTo>
                        <a:pt x="138" y="0"/>
                      </a:moveTo>
                      <a:lnTo>
                        <a:pt x="84" y="6"/>
                      </a:lnTo>
                      <a:lnTo>
                        <a:pt x="42" y="12"/>
                      </a:lnTo>
                      <a:lnTo>
                        <a:pt x="12" y="24"/>
                      </a:lnTo>
                      <a:lnTo>
                        <a:pt x="0" y="42"/>
                      </a:lnTo>
                      <a:lnTo>
                        <a:pt x="0" y="48"/>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748" name="Freeform 336"/>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noFill/>
                <a:ln w="9525">
                  <a:solidFill>
                    <a:srgbClr val="000000"/>
                  </a:solidFill>
                  <a:prstDash val="solid"/>
                  <a:round/>
                  <a:headEnd/>
                  <a:tailEnd/>
                </a:ln>
              </p:spPr>
              <p:txBody>
                <a:bodyPr/>
                <a:lstStyle/>
                <a:p>
                  <a:endParaRPr lang="en-US"/>
                </a:p>
              </p:txBody>
            </p:sp>
            <p:sp>
              <p:nvSpPr>
                <p:cNvPr id="749" name="Freeform 337"/>
                <p:cNvSpPr>
                  <a:spLocks/>
                </p:cNvSpPr>
                <p:nvPr/>
              </p:nvSpPr>
              <p:spPr bwMode="auto">
                <a:xfrm>
                  <a:off x="4218" y="2400"/>
                  <a:ext cx="6" cy="12"/>
                </a:xfrm>
                <a:custGeom>
                  <a:avLst/>
                  <a:gdLst>
                    <a:gd name="T0" fmla="*/ 0 w 6"/>
                    <a:gd name="T1" fmla="*/ 0 h 12"/>
                    <a:gd name="T2" fmla="*/ 0 w 6"/>
                    <a:gd name="T3" fmla="*/ 6 h 12"/>
                    <a:gd name="T4" fmla="*/ 6 w 6"/>
                    <a:gd name="T5" fmla="*/ 12 h 12"/>
                    <a:gd name="T6" fmla="*/ 0 60000 65536"/>
                    <a:gd name="T7" fmla="*/ 0 60000 65536"/>
                    <a:gd name="T8" fmla="*/ 0 60000 65536"/>
                    <a:gd name="T9" fmla="*/ 0 w 6"/>
                    <a:gd name="T10" fmla="*/ 0 h 12"/>
                    <a:gd name="T11" fmla="*/ 6 w 6"/>
                    <a:gd name="T12" fmla="*/ 12 h 12"/>
                  </a:gdLst>
                  <a:ahLst/>
                  <a:cxnLst>
                    <a:cxn ang="T6">
                      <a:pos x="T0" y="T1"/>
                    </a:cxn>
                    <a:cxn ang="T7">
                      <a:pos x="T2" y="T3"/>
                    </a:cxn>
                    <a:cxn ang="T8">
                      <a:pos x="T4" y="T5"/>
                    </a:cxn>
                  </a:cxnLst>
                  <a:rect l="T9" t="T10" r="T11" b="T12"/>
                  <a:pathLst>
                    <a:path w="6" h="12">
                      <a:moveTo>
                        <a:pt x="0" y="0"/>
                      </a:moveTo>
                      <a:lnTo>
                        <a:pt x="0" y="6"/>
                      </a:lnTo>
                      <a:lnTo>
                        <a:pt x="6" y="12"/>
                      </a:lnTo>
                    </a:path>
                  </a:pathLst>
                </a:custGeom>
                <a:noFill/>
                <a:ln w="9525">
                  <a:solidFill>
                    <a:srgbClr val="000000"/>
                  </a:solidFill>
                  <a:prstDash val="solid"/>
                  <a:round/>
                  <a:headEnd/>
                  <a:tailEnd/>
                </a:ln>
              </p:spPr>
              <p:txBody>
                <a:bodyPr/>
                <a:lstStyle/>
                <a:p>
                  <a:endParaRPr lang="en-US"/>
                </a:p>
              </p:txBody>
            </p:sp>
          </p:grpSp>
          <p:sp>
            <p:nvSpPr>
              <p:cNvPr id="675" name="Rectangle 338"/>
              <p:cNvSpPr>
                <a:spLocks noChangeArrowheads="1"/>
              </p:cNvSpPr>
              <p:nvPr/>
            </p:nvSpPr>
            <p:spPr bwMode="auto">
              <a:xfrm>
                <a:off x="7777163" y="1844675"/>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676" name="Rectangle 339"/>
              <p:cNvSpPr>
                <a:spLocks noChangeArrowheads="1"/>
              </p:cNvSpPr>
              <p:nvPr/>
            </p:nvSpPr>
            <p:spPr bwMode="auto">
              <a:xfrm>
                <a:off x="7078663" y="1220788"/>
                <a:ext cx="444500" cy="255588"/>
              </a:xfrm>
              <a:prstGeom prst="rect">
                <a:avLst/>
              </a:prstGeom>
              <a:noFill/>
              <a:ln w="9525">
                <a:noFill/>
                <a:miter lim="800000"/>
                <a:headEnd/>
                <a:tailEnd/>
              </a:ln>
            </p:spPr>
            <p:txBody>
              <a:bodyPr/>
              <a:lstStyle/>
              <a:p>
                <a:endParaRPr lang="en-US"/>
              </a:p>
            </p:txBody>
          </p:sp>
          <p:sp>
            <p:nvSpPr>
              <p:cNvPr id="677" name="Rectangle 340"/>
              <p:cNvSpPr>
                <a:spLocks noChangeArrowheads="1"/>
              </p:cNvSpPr>
              <p:nvPr/>
            </p:nvSpPr>
            <p:spPr bwMode="auto">
              <a:xfrm>
                <a:off x="7165975" y="1255713"/>
                <a:ext cx="104775"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w</a:t>
                </a:r>
                <a:endParaRPr lang="en-US"/>
              </a:p>
            </p:txBody>
          </p:sp>
          <p:sp>
            <p:nvSpPr>
              <p:cNvPr id="678" name="Rectangle 341"/>
              <p:cNvSpPr>
                <a:spLocks noChangeArrowheads="1"/>
              </p:cNvSpPr>
              <p:nvPr/>
            </p:nvSpPr>
            <p:spPr bwMode="auto">
              <a:xfrm>
                <a:off x="7253288" y="1309688"/>
                <a:ext cx="1238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E/I</a:t>
                </a:r>
                <a:endParaRPr lang="en-US"/>
              </a:p>
            </p:txBody>
          </p:sp>
          <p:sp>
            <p:nvSpPr>
              <p:cNvPr id="679" name="Rectangle 342"/>
              <p:cNvSpPr>
                <a:spLocks noChangeArrowheads="1"/>
              </p:cNvSpPr>
              <p:nvPr/>
            </p:nvSpPr>
            <p:spPr bwMode="auto">
              <a:xfrm>
                <a:off x="7375525" y="114141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680" name="Rectangle 343"/>
              <p:cNvSpPr>
                <a:spLocks noChangeArrowheads="1"/>
              </p:cNvSpPr>
              <p:nvPr/>
            </p:nvSpPr>
            <p:spPr bwMode="auto">
              <a:xfrm>
                <a:off x="6789738" y="914400"/>
                <a:ext cx="506412" cy="254000"/>
              </a:xfrm>
              <a:prstGeom prst="rect">
                <a:avLst/>
              </a:prstGeom>
              <a:noFill/>
              <a:ln w="9525">
                <a:noFill/>
                <a:miter lim="800000"/>
                <a:headEnd/>
                <a:tailEnd/>
              </a:ln>
            </p:spPr>
            <p:txBody>
              <a:bodyPr/>
              <a:lstStyle/>
              <a:p>
                <a:endParaRPr lang="en-US"/>
              </a:p>
            </p:txBody>
          </p:sp>
          <p:sp>
            <p:nvSpPr>
              <p:cNvPr id="681" name="Rectangle 344"/>
              <p:cNvSpPr>
                <a:spLocks noChangeArrowheads="1"/>
              </p:cNvSpPr>
              <p:nvPr/>
            </p:nvSpPr>
            <p:spPr bwMode="auto">
              <a:xfrm>
                <a:off x="6867525" y="957263"/>
                <a:ext cx="904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Z</a:t>
                </a:r>
                <a:endParaRPr lang="en-US"/>
              </a:p>
            </p:txBody>
          </p:sp>
          <p:sp>
            <p:nvSpPr>
              <p:cNvPr id="682" name="Rectangle 345"/>
              <p:cNvSpPr>
                <a:spLocks noChangeArrowheads="1"/>
              </p:cNvSpPr>
              <p:nvPr/>
            </p:nvSpPr>
            <p:spPr bwMode="auto">
              <a:xfrm>
                <a:off x="6946900" y="1009650"/>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683" name="Rectangle 346"/>
              <p:cNvSpPr>
                <a:spLocks noChangeArrowheads="1"/>
              </p:cNvSpPr>
              <p:nvPr/>
            </p:nvSpPr>
            <p:spPr bwMode="auto">
              <a:xfrm>
                <a:off x="6981825" y="957263"/>
                <a:ext cx="1666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Z</a:t>
                </a:r>
                <a:endParaRPr lang="en-US"/>
              </a:p>
            </p:txBody>
          </p:sp>
          <p:sp>
            <p:nvSpPr>
              <p:cNvPr id="684" name="Rectangle 347"/>
              <p:cNvSpPr>
                <a:spLocks noChangeArrowheads="1"/>
              </p:cNvSpPr>
              <p:nvPr/>
            </p:nvSpPr>
            <p:spPr bwMode="auto">
              <a:xfrm>
                <a:off x="7131050" y="1009650"/>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685" name="Rectangle 348"/>
              <p:cNvSpPr>
                <a:spLocks noChangeArrowheads="1"/>
              </p:cNvSpPr>
              <p:nvPr/>
            </p:nvSpPr>
            <p:spPr bwMode="auto">
              <a:xfrm>
                <a:off x="7191375" y="957263"/>
                <a:ext cx="3810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a:t>
                </a:r>
                <a:endParaRPr lang="en-US"/>
              </a:p>
            </p:txBody>
          </p:sp>
          <p:sp>
            <p:nvSpPr>
              <p:cNvPr id="686" name="Rectangle 349"/>
              <p:cNvSpPr>
                <a:spLocks noChangeArrowheads="1"/>
              </p:cNvSpPr>
              <p:nvPr/>
            </p:nvSpPr>
            <p:spPr bwMode="auto">
              <a:xfrm>
                <a:off x="8607425" y="1854200"/>
                <a:ext cx="401637" cy="263525"/>
              </a:xfrm>
              <a:prstGeom prst="rect">
                <a:avLst/>
              </a:prstGeom>
              <a:noFill/>
              <a:ln w="9525">
                <a:noFill/>
                <a:miter lim="800000"/>
                <a:headEnd/>
                <a:tailEnd/>
              </a:ln>
            </p:spPr>
            <p:txBody>
              <a:bodyPr/>
              <a:lstStyle/>
              <a:p>
                <a:endParaRPr lang="en-US"/>
              </a:p>
            </p:txBody>
          </p:sp>
          <p:sp>
            <p:nvSpPr>
              <p:cNvPr id="687" name="Rectangle 350"/>
              <p:cNvSpPr>
                <a:spLocks noChangeArrowheads="1"/>
              </p:cNvSpPr>
              <p:nvPr/>
            </p:nvSpPr>
            <p:spPr bwMode="auto">
              <a:xfrm>
                <a:off x="8545513" y="2100263"/>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688" name="Rectangle 351"/>
              <p:cNvSpPr>
                <a:spLocks noChangeArrowheads="1"/>
              </p:cNvSpPr>
              <p:nvPr/>
            </p:nvSpPr>
            <p:spPr bwMode="auto">
              <a:xfrm>
                <a:off x="8616950" y="2170113"/>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689" name="Rectangle 352"/>
              <p:cNvSpPr>
                <a:spLocks noChangeArrowheads="1"/>
              </p:cNvSpPr>
              <p:nvPr/>
            </p:nvSpPr>
            <p:spPr bwMode="auto">
              <a:xfrm>
                <a:off x="8843963" y="1774825"/>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690" name="Rectangle 353"/>
              <p:cNvSpPr>
                <a:spLocks noChangeArrowheads="1"/>
              </p:cNvSpPr>
              <p:nvPr/>
            </p:nvSpPr>
            <p:spPr bwMode="auto">
              <a:xfrm>
                <a:off x="8939213" y="2619375"/>
                <a:ext cx="111125"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691" name="Freeform 354"/>
              <p:cNvSpPr>
                <a:spLocks/>
              </p:cNvSpPr>
              <p:nvPr/>
            </p:nvSpPr>
            <p:spPr bwMode="auto">
              <a:xfrm>
                <a:off x="6675438" y="3040063"/>
                <a:ext cx="358775" cy="712788"/>
              </a:xfrm>
              <a:custGeom>
                <a:avLst/>
                <a:gdLst>
                  <a:gd name="T0" fmla="*/ 191 w 246"/>
                  <a:gd name="T1" fmla="*/ 383 h 486"/>
                  <a:gd name="T2" fmla="*/ 153 w 246"/>
                  <a:gd name="T3" fmla="*/ 374 h 486"/>
                  <a:gd name="T4" fmla="*/ 117 w 246"/>
                  <a:gd name="T5" fmla="*/ 355 h 486"/>
                  <a:gd name="T6" fmla="*/ 84 w 246"/>
                  <a:gd name="T7" fmla="*/ 322 h 486"/>
                  <a:gd name="T8" fmla="*/ 56 w 246"/>
                  <a:gd name="T9" fmla="*/ 279 h 486"/>
                  <a:gd name="T10" fmla="*/ 33 w 246"/>
                  <a:gd name="T11" fmla="*/ 227 h 486"/>
                  <a:gd name="T12" fmla="*/ 15 w 246"/>
                  <a:gd name="T13" fmla="*/ 165 h 486"/>
                  <a:gd name="T14" fmla="*/ 6 w 246"/>
                  <a:gd name="T15" fmla="*/ 99 h 486"/>
                  <a:gd name="T16" fmla="*/ 0 w 246"/>
                  <a:gd name="T17" fmla="*/ 28 h 486"/>
                  <a:gd name="T18" fmla="*/ 0 w 246"/>
                  <a:gd name="T19" fmla="*/ 0 h 4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486"/>
                  <a:gd name="T32" fmla="*/ 246 w 246"/>
                  <a:gd name="T33" fmla="*/ 486 h 4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486">
                    <a:moveTo>
                      <a:pt x="246" y="486"/>
                    </a:moveTo>
                    <a:lnTo>
                      <a:pt x="198" y="474"/>
                    </a:lnTo>
                    <a:lnTo>
                      <a:pt x="150" y="450"/>
                    </a:lnTo>
                    <a:lnTo>
                      <a:pt x="108" y="408"/>
                    </a:lnTo>
                    <a:lnTo>
                      <a:pt x="72" y="354"/>
                    </a:lnTo>
                    <a:lnTo>
                      <a:pt x="42" y="288"/>
                    </a:lnTo>
                    <a:lnTo>
                      <a:pt x="18" y="210"/>
                    </a:lnTo>
                    <a:lnTo>
                      <a:pt x="6" y="126"/>
                    </a:lnTo>
                    <a:lnTo>
                      <a:pt x="0" y="36"/>
                    </a:lnTo>
                    <a:lnTo>
                      <a:pt x="0" y="0"/>
                    </a:lnTo>
                  </a:path>
                </a:pathLst>
              </a:custGeom>
              <a:noFill/>
              <a:ln w="9525">
                <a:solidFill>
                  <a:srgbClr val="000000"/>
                </a:solidFill>
                <a:prstDash val="solid"/>
                <a:round/>
                <a:headEnd/>
                <a:tailEnd/>
              </a:ln>
            </p:spPr>
            <p:txBody>
              <a:bodyPr/>
              <a:lstStyle/>
              <a:p>
                <a:endParaRPr lang="en-US"/>
              </a:p>
            </p:txBody>
          </p:sp>
          <p:grpSp>
            <p:nvGrpSpPr>
              <p:cNvPr id="692" name="Group 355"/>
              <p:cNvGrpSpPr>
                <a:grpSpLocks/>
              </p:cNvGrpSpPr>
              <p:nvPr/>
            </p:nvGrpSpPr>
            <p:grpSpPr bwMode="auto">
              <a:xfrm>
                <a:off x="6203950" y="2714625"/>
                <a:ext cx="820737" cy="1152525"/>
                <a:chOff x="3720" y="3330"/>
                <a:chExt cx="564" cy="786"/>
              </a:xfrm>
            </p:grpSpPr>
            <p:sp>
              <p:nvSpPr>
                <p:cNvPr id="744" name="Line 356"/>
                <p:cNvSpPr>
                  <a:spLocks noChangeShapeType="1"/>
                </p:cNvSpPr>
                <p:nvPr/>
              </p:nvSpPr>
              <p:spPr bwMode="auto">
                <a:xfrm flipH="1">
                  <a:off x="3744" y="3330"/>
                  <a:ext cx="540" cy="744"/>
                </a:xfrm>
                <a:prstGeom prst="line">
                  <a:avLst/>
                </a:prstGeom>
                <a:noFill/>
                <a:ln w="9525">
                  <a:solidFill>
                    <a:srgbClr val="000000"/>
                  </a:solidFill>
                  <a:round/>
                  <a:headEnd/>
                  <a:tailEnd/>
                </a:ln>
              </p:spPr>
              <p:txBody>
                <a:bodyPr/>
                <a:lstStyle/>
                <a:p>
                  <a:endParaRPr lang="en-US"/>
                </a:p>
              </p:txBody>
            </p:sp>
            <p:sp>
              <p:nvSpPr>
                <p:cNvPr id="745" name="Freeform 357"/>
                <p:cNvSpPr>
                  <a:spLocks/>
                </p:cNvSpPr>
                <p:nvPr/>
              </p:nvSpPr>
              <p:spPr bwMode="auto">
                <a:xfrm>
                  <a:off x="3720" y="4044"/>
                  <a:ext cx="66" cy="72"/>
                </a:xfrm>
                <a:custGeom>
                  <a:avLst/>
                  <a:gdLst>
                    <a:gd name="T0" fmla="*/ 18 w 66"/>
                    <a:gd name="T1" fmla="*/ 0 h 72"/>
                    <a:gd name="T2" fmla="*/ 0 w 66"/>
                    <a:gd name="T3" fmla="*/ 72 h 72"/>
                    <a:gd name="T4" fmla="*/ 66 w 66"/>
                    <a:gd name="T5" fmla="*/ 36 h 72"/>
                    <a:gd name="T6" fmla="*/ 18 w 66"/>
                    <a:gd name="T7" fmla="*/ 0 h 72"/>
                    <a:gd name="T8" fmla="*/ 0 60000 65536"/>
                    <a:gd name="T9" fmla="*/ 0 60000 65536"/>
                    <a:gd name="T10" fmla="*/ 0 60000 65536"/>
                    <a:gd name="T11" fmla="*/ 0 60000 65536"/>
                    <a:gd name="T12" fmla="*/ 0 w 66"/>
                    <a:gd name="T13" fmla="*/ 0 h 72"/>
                    <a:gd name="T14" fmla="*/ 66 w 66"/>
                    <a:gd name="T15" fmla="*/ 72 h 72"/>
                  </a:gdLst>
                  <a:ahLst/>
                  <a:cxnLst>
                    <a:cxn ang="T8">
                      <a:pos x="T0" y="T1"/>
                    </a:cxn>
                    <a:cxn ang="T9">
                      <a:pos x="T2" y="T3"/>
                    </a:cxn>
                    <a:cxn ang="T10">
                      <a:pos x="T4" y="T5"/>
                    </a:cxn>
                    <a:cxn ang="T11">
                      <a:pos x="T6" y="T7"/>
                    </a:cxn>
                  </a:cxnLst>
                  <a:rect l="T12" t="T13" r="T14" b="T15"/>
                  <a:pathLst>
                    <a:path w="66" h="72">
                      <a:moveTo>
                        <a:pt x="18" y="0"/>
                      </a:moveTo>
                      <a:lnTo>
                        <a:pt x="0" y="72"/>
                      </a:lnTo>
                      <a:lnTo>
                        <a:pt x="66" y="36"/>
                      </a:lnTo>
                      <a:lnTo>
                        <a:pt x="18" y="0"/>
                      </a:lnTo>
                      <a:close/>
                    </a:path>
                  </a:pathLst>
                </a:custGeom>
                <a:solidFill>
                  <a:srgbClr val="000000"/>
                </a:solidFill>
                <a:ln w="9525">
                  <a:noFill/>
                  <a:round/>
                  <a:headEnd/>
                  <a:tailEnd/>
                </a:ln>
              </p:spPr>
              <p:txBody>
                <a:bodyPr/>
                <a:lstStyle/>
                <a:p>
                  <a:endParaRPr lang="en-US"/>
                </a:p>
              </p:txBody>
            </p:sp>
          </p:grpSp>
          <p:sp>
            <p:nvSpPr>
              <p:cNvPr id="693" name="Rectangle 358"/>
              <p:cNvSpPr>
                <a:spLocks noChangeArrowheads="1"/>
              </p:cNvSpPr>
              <p:nvPr/>
            </p:nvSpPr>
            <p:spPr bwMode="auto">
              <a:xfrm>
                <a:off x="5286375" y="1958975"/>
                <a:ext cx="558800" cy="325438"/>
              </a:xfrm>
              <a:prstGeom prst="rect">
                <a:avLst/>
              </a:prstGeom>
              <a:noFill/>
              <a:ln w="9525">
                <a:noFill/>
                <a:miter lim="800000"/>
                <a:headEnd/>
                <a:tailEnd/>
              </a:ln>
            </p:spPr>
            <p:txBody>
              <a:bodyPr/>
              <a:lstStyle/>
              <a:p>
                <a:endParaRPr lang="en-US"/>
              </a:p>
            </p:txBody>
          </p:sp>
          <p:sp>
            <p:nvSpPr>
              <p:cNvPr id="694" name="Rectangle 359"/>
              <p:cNvSpPr>
                <a:spLocks noChangeArrowheads="1"/>
              </p:cNvSpPr>
              <p:nvPr/>
            </p:nvSpPr>
            <p:spPr bwMode="auto">
              <a:xfrm>
                <a:off x="5364163" y="1985963"/>
                <a:ext cx="42227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Equatorial</a:t>
                </a:r>
                <a:endParaRPr lang="en-US"/>
              </a:p>
            </p:txBody>
          </p:sp>
          <p:sp>
            <p:nvSpPr>
              <p:cNvPr id="695" name="Rectangle 360"/>
              <p:cNvSpPr>
                <a:spLocks noChangeArrowheads="1"/>
              </p:cNvSpPr>
              <p:nvPr/>
            </p:nvSpPr>
            <p:spPr bwMode="auto">
              <a:xfrm>
                <a:off x="5757863" y="1985963"/>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696" name="Rectangle 361"/>
              <p:cNvSpPr>
                <a:spLocks noChangeArrowheads="1"/>
              </p:cNvSpPr>
              <p:nvPr/>
            </p:nvSpPr>
            <p:spPr bwMode="auto">
              <a:xfrm>
                <a:off x="5364163" y="2108200"/>
                <a:ext cx="22383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Plane</a:t>
                </a:r>
                <a:endParaRPr lang="en-US"/>
              </a:p>
            </p:txBody>
          </p:sp>
          <p:sp>
            <p:nvSpPr>
              <p:cNvPr id="697" name="Rectangle 362"/>
              <p:cNvSpPr>
                <a:spLocks noChangeArrowheads="1"/>
              </p:cNvSpPr>
              <p:nvPr/>
            </p:nvSpPr>
            <p:spPr bwMode="auto">
              <a:xfrm>
                <a:off x="5583238" y="2108200"/>
                <a:ext cx="2698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698" name="Rectangle 363"/>
              <p:cNvSpPr>
                <a:spLocks noChangeArrowheads="1"/>
              </p:cNvSpPr>
              <p:nvPr/>
            </p:nvSpPr>
            <p:spPr bwMode="auto">
              <a:xfrm>
                <a:off x="7288213" y="3787775"/>
                <a:ext cx="4667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Greenwich </a:t>
                </a:r>
                <a:endParaRPr lang="en-US"/>
              </a:p>
            </p:txBody>
          </p:sp>
          <p:grpSp>
            <p:nvGrpSpPr>
              <p:cNvPr id="699" name="Group 364"/>
              <p:cNvGrpSpPr>
                <a:grpSpLocks/>
              </p:cNvGrpSpPr>
              <p:nvPr/>
            </p:nvGrpSpPr>
            <p:grpSpPr bwMode="auto">
              <a:xfrm>
                <a:off x="5792788" y="2082800"/>
                <a:ext cx="463550" cy="360363"/>
                <a:chOff x="3438" y="2898"/>
                <a:chExt cx="318" cy="246"/>
              </a:xfrm>
            </p:grpSpPr>
            <p:sp>
              <p:nvSpPr>
                <p:cNvPr id="742" name="Freeform 365"/>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743" name="Freeform 366"/>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pSp>
            <p:nvGrpSpPr>
              <p:cNvPr id="700" name="Group 367"/>
              <p:cNvGrpSpPr>
                <a:grpSpLocks/>
              </p:cNvGrpSpPr>
              <p:nvPr/>
            </p:nvGrpSpPr>
            <p:grpSpPr bwMode="auto">
              <a:xfrm>
                <a:off x="6780213" y="3444875"/>
                <a:ext cx="446087" cy="360363"/>
                <a:chOff x="4116" y="3828"/>
                <a:chExt cx="306" cy="246"/>
              </a:xfrm>
            </p:grpSpPr>
            <p:sp>
              <p:nvSpPr>
                <p:cNvPr id="740" name="Freeform 368"/>
                <p:cNvSpPr>
                  <a:spLocks/>
                </p:cNvSpPr>
                <p:nvPr/>
              </p:nvSpPr>
              <p:spPr bwMode="auto">
                <a:xfrm>
                  <a:off x="4152" y="3846"/>
                  <a:ext cx="270" cy="228"/>
                </a:xfrm>
                <a:custGeom>
                  <a:avLst/>
                  <a:gdLst>
                    <a:gd name="T0" fmla="*/ 270 w 270"/>
                    <a:gd name="T1" fmla="*/ 228 h 228"/>
                    <a:gd name="T2" fmla="*/ 72 w 270"/>
                    <a:gd name="T3" fmla="*/ 78 h 228"/>
                    <a:gd name="T4" fmla="*/ 108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741" name="Freeform 369"/>
                <p:cNvSpPr>
                  <a:spLocks/>
                </p:cNvSpPr>
                <p:nvPr/>
              </p:nvSpPr>
              <p:spPr bwMode="auto">
                <a:xfrm>
                  <a:off x="4116" y="3828"/>
                  <a:ext cx="72" cy="60"/>
                </a:xfrm>
                <a:custGeom>
                  <a:avLst/>
                  <a:gdLst>
                    <a:gd name="T0" fmla="*/ 72 w 72"/>
                    <a:gd name="T1" fmla="*/ 12 h 60"/>
                    <a:gd name="T2" fmla="*/ 0 w 72"/>
                    <a:gd name="T3" fmla="*/ 0 h 60"/>
                    <a:gd name="T4" fmla="*/ 36 w 72"/>
                    <a:gd name="T5" fmla="*/ 60 h 60"/>
                    <a:gd name="T6" fmla="*/ 72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grpSp>
          <p:grpSp>
            <p:nvGrpSpPr>
              <p:cNvPr id="701" name="Group 370"/>
              <p:cNvGrpSpPr>
                <a:grpSpLocks/>
              </p:cNvGrpSpPr>
              <p:nvPr/>
            </p:nvGrpSpPr>
            <p:grpSpPr bwMode="auto">
              <a:xfrm>
                <a:off x="4892675" y="3489325"/>
                <a:ext cx="628650" cy="323850"/>
                <a:chOff x="2820" y="3858"/>
                <a:chExt cx="432" cy="222"/>
              </a:xfrm>
            </p:grpSpPr>
            <p:sp>
              <p:nvSpPr>
                <p:cNvPr id="738" name="Line 371"/>
                <p:cNvSpPr>
                  <a:spLocks noChangeShapeType="1"/>
                </p:cNvSpPr>
                <p:nvPr/>
              </p:nvSpPr>
              <p:spPr bwMode="auto">
                <a:xfrm flipH="1">
                  <a:off x="2862" y="3858"/>
                  <a:ext cx="390" cy="204"/>
                </a:xfrm>
                <a:prstGeom prst="line">
                  <a:avLst/>
                </a:prstGeom>
                <a:noFill/>
                <a:ln w="9525">
                  <a:solidFill>
                    <a:srgbClr val="000000"/>
                  </a:solidFill>
                  <a:round/>
                  <a:headEnd/>
                  <a:tailEnd/>
                </a:ln>
              </p:spPr>
              <p:txBody>
                <a:bodyPr/>
                <a:lstStyle/>
                <a:p>
                  <a:endParaRPr lang="en-US"/>
                </a:p>
              </p:txBody>
            </p:sp>
            <p:sp>
              <p:nvSpPr>
                <p:cNvPr id="739" name="Freeform 372"/>
                <p:cNvSpPr>
                  <a:spLocks/>
                </p:cNvSpPr>
                <p:nvPr/>
              </p:nvSpPr>
              <p:spPr bwMode="auto">
                <a:xfrm>
                  <a:off x="2820" y="4026"/>
                  <a:ext cx="72" cy="54"/>
                </a:xfrm>
                <a:custGeom>
                  <a:avLst/>
                  <a:gdLst>
                    <a:gd name="T0" fmla="*/ 42 w 72"/>
                    <a:gd name="T1" fmla="*/ 0 h 54"/>
                    <a:gd name="T2" fmla="*/ 0 w 72"/>
                    <a:gd name="T3" fmla="*/ 54 h 54"/>
                    <a:gd name="T4" fmla="*/ 72 w 72"/>
                    <a:gd name="T5" fmla="*/ 54 h 54"/>
                    <a:gd name="T6" fmla="*/ 42 w 72"/>
                    <a:gd name="T7" fmla="*/ 0 h 54"/>
                    <a:gd name="T8" fmla="*/ 0 60000 65536"/>
                    <a:gd name="T9" fmla="*/ 0 60000 65536"/>
                    <a:gd name="T10" fmla="*/ 0 60000 65536"/>
                    <a:gd name="T11" fmla="*/ 0 60000 65536"/>
                    <a:gd name="T12" fmla="*/ 0 w 72"/>
                    <a:gd name="T13" fmla="*/ 0 h 54"/>
                    <a:gd name="T14" fmla="*/ 72 w 72"/>
                    <a:gd name="T15" fmla="*/ 54 h 54"/>
                  </a:gdLst>
                  <a:ahLst/>
                  <a:cxnLst>
                    <a:cxn ang="T8">
                      <a:pos x="T0" y="T1"/>
                    </a:cxn>
                    <a:cxn ang="T9">
                      <a:pos x="T2" y="T3"/>
                    </a:cxn>
                    <a:cxn ang="T10">
                      <a:pos x="T4" y="T5"/>
                    </a:cxn>
                    <a:cxn ang="T11">
                      <a:pos x="T6" y="T7"/>
                    </a:cxn>
                  </a:cxnLst>
                  <a:rect l="T12" t="T13" r="T14" b="T15"/>
                  <a:pathLst>
                    <a:path w="72" h="54">
                      <a:moveTo>
                        <a:pt x="42" y="0"/>
                      </a:moveTo>
                      <a:lnTo>
                        <a:pt x="0" y="54"/>
                      </a:lnTo>
                      <a:lnTo>
                        <a:pt x="72" y="54"/>
                      </a:lnTo>
                      <a:lnTo>
                        <a:pt x="42" y="0"/>
                      </a:lnTo>
                      <a:close/>
                    </a:path>
                  </a:pathLst>
                </a:custGeom>
                <a:solidFill>
                  <a:srgbClr val="000000"/>
                </a:solidFill>
                <a:ln w="9525">
                  <a:noFill/>
                  <a:round/>
                  <a:headEnd/>
                  <a:tailEnd/>
                </a:ln>
              </p:spPr>
              <p:txBody>
                <a:bodyPr/>
                <a:lstStyle/>
                <a:p>
                  <a:endParaRPr lang="en-US"/>
                </a:p>
              </p:txBody>
            </p:sp>
          </p:grpSp>
          <p:sp>
            <p:nvSpPr>
              <p:cNvPr id="702" name="Rectangle 373"/>
              <p:cNvSpPr>
                <a:spLocks noChangeArrowheads="1"/>
              </p:cNvSpPr>
              <p:nvPr/>
            </p:nvSpPr>
            <p:spPr bwMode="auto">
              <a:xfrm>
                <a:off x="5222875" y="3694113"/>
                <a:ext cx="2730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Vernal</a:t>
                </a:r>
                <a:endParaRPr lang="en-US"/>
              </a:p>
            </p:txBody>
          </p:sp>
          <p:sp>
            <p:nvSpPr>
              <p:cNvPr id="703" name="Rectangle 374"/>
              <p:cNvSpPr>
                <a:spLocks noChangeArrowheads="1"/>
              </p:cNvSpPr>
              <p:nvPr/>
            </p:nvSpPr>
            <p:spPr bwMode="auto">
              <a:xfrm>
                <a:off x="5233988" y="3787775"/>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704" name="Rectangle 375"/>
              <p:cNvSpPr>
                <a:spLocks noChangeArrowheads="1"/>
              </p:cNvSpPr>
              <p:nvPr/>
            </p:nvSpPr>
            <p:spPr bwMode="auto">
              <a:xfrm>
                <a:off x="5356225" y="3206750"/>
                <a:ext cx="401637" cy="265113"/>
              </a:xfrm>
              <a:prstGeom prst="rect">
                <a:avLst/>
              </a:prstGeom>
              <a:noFill/>
              <a:ln w="9525">
                <a:noFill/>
                <a:miter lim="800000"/>
                <a:headEnd/>
                <a:tailEnd/>
              </a:ln>
            </p:spPr>
            <p:txBody>
              <a:bodyPr/>
              <a:lstStyle/>
              <a:p>
                <a:endParaRPr lang="en-US"/>
              </a:p>
            </p:txBody>
          </p:sp>
          <p:sp>
            <p:nvSpPr>
              <p:cNvPr id="705" name="Rectangle 376"/>
              <p:cNvSpPr>
                <a:spLocks noChangeArrowheads="1"/>
              </p:cNvSpPr>
              <p:nvPr/>
            </p:nvSpPr>
            <p:spPr bwMode="auto">
              <a:xfrm>
                <a:off x="5434013" y="3243263"/>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706" name="Rectangle 377"/>
              <p:cNvSpPr>
                <a:spLocks noChangeArrowheads="1"/>
              </p:cNvSpPr>
              <p:nvPr/>
            </p:nvSpPr>
            <p:spPr bwMode="auto">
              <a:xfrm>
                <a:off x="5530850" y="3295650"/>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707" name="Rectangle 378"/>
              <p:cNvSpPr>
                <a:spLocks noChangeArrowheads="1"/>
              </p:cNvSpPr>
              <p:nvPr/>
            </p:nvSpPr>
            <p:spPr bwMode="auto">
              <a:xfrm>
                <a:off x="5565775" y="312896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708" name="Group 393"/>
              <p:cNvGrpSpPr>
                <a:grpSpLocks/>
              </p:cNvGrpSpPr>
              <p:nvPr/>
            </p:nvGrpSpPr>
            <p:grpSpPr bwMode="auto">
              <a:xfrm>
                <a:off x="6308725" y="3084513"/>
                <a:ext cx="384175" cy="131763"/>
                <a:chOff x="3792" y="3582"/>
                <a:chExt cx="264" cy="90"/>
              </a:xfrm>
            </p:grpSpPr>
            <p:sp>
              <p:nvSpPr>
                <p:cNvPr id="736" name="Freeform 394"/>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737" name="Freeform 395"/>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709" name="Rectangle 396"/>
              <p:cNvSpPr>
                <a:spLocks noChangeArrowheads="1"/>
              </p:cNvSpPr>
              <p:nvPr/>
            </p:nvSpPr>
            <p:spPr bwMode="auto">
              <a:xfrm>
                <a:off x="6937375" y="3181350"/>
                <a:ext cx="315912" cy="263525"/>
              </a:xfrm>
              <a:prstGeom prst="rect">
                <a:avLst/>
              </a:prstGeom>
              <a:noFill/>
              <a:ln w="9525">
                <a:noFill/>
                <a:miter lim="800000"/>
                <a:headEnd/>
                <a:tailEnd/>
              </a:ln>
            </p:spPr>
            <p:txBody>
              <a:bodyPr/>
              <a:lstStyle/>
              <a:p>
                <a:endParaRPr lang="en-US"/>
              </a:p>
            </p:txBody>
          </p:sp>
          <p:sp>
            <p:nvSpPr>
              <p:cNvPr id="710" name="Rectangle 397"/>
              <p:cNvSpPr>
                <a:spLocks noChangeArrowheads="1"/>
              </p:cNvSpPr>
              <p:nvPr/>
            </p:nvSpPr>
            <p:spPr bwMode="auto">
              <a:xfrm>
                <a:off x="7183438" y="3251200"/>
                <a:ext cx="8255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711" name="Rectangle 398"/>
              <p:cNvSpPr>
                <a:spLocks noChangeArrowheads="1"/>
              </p:cNvSpPr>
              <p:nvPr/>
            </p:nvSpPr>
            <p:spPr bwMode="auto">
              <a:xfrm>
                <a:off x="7288213" y="3321050"/>
                <a:ext cx="603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712" name="Rectangle 399"/>
              <p:cNvSpPr>
                <a:spLocks noChangeArrowheads="1"/>
              </p:cNvSpPr>
              <p:nvPr/>
            </p:nvSpPr>
            <p:spPr bwMode="auto">
              <a:xfrm>
                <a:off x="7323138" y="3136900"/>
                <a:ext cx="74612"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713" name="Rectangle 400"/>
              <p:cNvSpPr>
                <a:spLocks noChangeArrowheads="1"/>
              </p:cNvSpPr>
              <p:nvPr/>
            </p:nvSpPr>
            <p:spPr bwMode="auto">
              <a:xfrm>
                <a:off x="6238875" y="3146425"/>
                <a:ext cx="306387" cy="263525"/>
              </a:xfrm>
              <a:prstGeom prst="rect">
                <a:avLst/>
              </a:prstGeom>
              <a:noFill/>
              <a:ln w="9525">
                <a:noFill/>
                <a:miter lim="800000"/>
                <a:headEnd/>
                <a:tailEnd/>
              </a:ln>
            </p:spPr>
            <p:txBody>
              <a:bodyPr/>
              <a:lstStyle/>
              <a:p>
                <a:endParaRPr lang="en-US"/>
              </a:p>
            </p:txBody>
          </p:sp>
          <p:sp>
            <p:nvSpPr>
              <p:cNvPr id="714" name="Rectangle 401"/>
              <p:cNvSpPr>
                <a:spLocks noChangeArrowheads="1"/>
              </p:cNvSpPr>
              <p:nvPr/>
            </p:nvSpPr>
            <p:spPr bwMode="auto">
              <a:xfrm>
                <a:off x="6316663" y="3189288"/>
                <a:ext cx="841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715" name="Rectangle 402"/>
              <p:cNvSpPr>
                <a:spLocks noChangeArrowheads="1"/>
              </p:cNvSpPr>
              <p:nvPr/>
            </p:nvSpPr>
            <p:spPr bwMode="auto">
              <a:xfrm>
                <a:off x="6396038" y="3243263"/>
                <a:ext cx="508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New Roman" pitchFamily="18" charset="0"/>
                  </a:rPr>
                  <a:t>g</a:t>
                </a:r>
                <a:endParaRPr lang="en-US"/>
              </a:p>
            </p:txBody>
          </p:sp>
          <p:sp>
            <p:nvSpPr>
              <p:cNvPr id="716" name="Rectangle 403"/>
              <p:cNvSpPr>
                <a:spLocks noChangeArrowheads="1"/>
              </p:cNvSpPr>
              <p:nvPr/>
            </p:nvSpPr>
            <p:spPr bwMode="auto">
              <a:xfrm>
                <a:off x="6440488" y="3074988"/>
                <a:ext cx="74612"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717" name="Group 404"/>
              <p:cNvGrpSpPr>
                <a:grpSpLocks/>
              </p:cNvGrpSpPr>
              <p:nvPr/>
            </p:nvGrpSpPr>
            <p:grpSpPr bwMode="auto">
              <a:xfrm>
                <a:off x="7288213" y="2443163"/>
                <a:ext cx="104775" cy="482600"/>
                <a:chOff x="4464" y="3144"/>
                <a:chExt cx="72" cy="330"/>
              </a:xfrm>
            </p:grpSpPr>
            <p:sp>
              <p:nvSpPr>
                <p:cNvPr id="734" name="Freeform 405"/>
                <p:cNvSpPr>
                  <a:spLocks/>
                </p:cNvSpPr>
                <p:nvPr/>
              </p:nvSpPr>
              <p:spPr bwMode="auto">
                <a:xfrm>
                  <a:off x="4476" y="3168"/>
                  <a:ext cx="60" cy="306"/>
                </a:xfrm>
                <a:custGeom>
                  <a:avLst/>
                  <a:gdLst>
                    <a:gd name="T0" fmla="*/ 0 w 60"/>
                    <a:gd name="T1" fmla="*/ 0 h 306"/>
                    <a:gd name="T2" fmla="*/ 24 w 60"/>
                    <a:gd name="T3" fmla="*/ 66 h 306"/>
                    <a:gd name="T4" fmla="*/ 42 w 60"/>
                    <a:gd name="T5" fmla="*/ 138 h 306"/>
                    <a:gd name="T6" fmla="*/ 54 w 60"/>
                    <a:gd name="T7" fmla="*/ 222 h 306"/>
                    <a:gd name="T8" fmla="*/ 60 w 60"/>
                    <a:gd name="T9" fmla="*/ 306 h 306"/>
                    <a:gd name="T10" fmla="*/ 0 60000 65536"/>
                    <a:gd name="T11" fmla="*/ 0 60000 65536"/>
                    <a:gd name="T12" fmla="*/ 0 60000 65536"/>
                    <a:gd name="T13" fmla="*/ 0 60000 65536"/>
                    <a:gd name="T14" fmla="*/ 0 60000 65536"/>
                    <a:gd name="T15" fmla="*/ 0 w 60"/>
                    <a:gd name="T16" fmla="*/ 0 h 306"/>
                    <a:gd name="T17" fmla="*/ 60 w 60"/>
                    <a:gd name="T18" fmla="*/ 306 h 306"/>
                  </a:gdLst>
                  <a:ahLst/>
                  <a:cxnLst>
                    <a:cxn ang="T10">
                      <a:pos x="T0" y="T1"/>
                    </a:cxn>
                    <a:cxn ang="T11">
                      <a:pos x="T2" y="T3"/>
                    </a:cxn>
                    <a:cxn ang="T12">
                      <a:pos x="T4" y="T5"/>
                    </a:cxn>
                    <a:cxn ang="T13">
                      <a:pos x="T6" y="T7"/>
                    </a:cxn>
                    <a:cxn ang="T14">
                      <a:pos x="T8" y="T9"/>
                    </a:cxn>
                  </a:cxnLst>
                  <a:rect l="T15" t="T16" r="T17" b="T18"/>
                  <a:pathLst>
                    <a:path w="60" h="306">
                      <a:moveTo>
                        <a:pt x="0" y="0"/>
                      </a:moveTo>
                      <a:lnTo>
                        <a:pt x="24" y="66"/>
                      </a:lnTo>
                      <a:lnTo>
                        <a:pt x="42" y="138"/>
                      </a:lnTo>
                      <a:lnTo>
                        <a:pt x="54" y="222"/>
                      </a:lnTo>
                      <a:lnTo>
                        <a:pt x="60" y="306"/>
                      </a:lnTo>
                    </a:path>
                  </a:pathLst>
                </a:custGeom>
                <a:noFill/>
                <a:ln w="9525">
                  <a:solidFill>
                    <a:srgbClr val="000000"/>
                  </a:solidFill>
                  <a:prstDash val="solid"/>
                  <a:round/>
                  <a:headEnd/>
                  <a:tailEnd/>
                </a:ln>
              </p:spPr>
              <p:txBody>
                <a:bodyPr/>
                <a:lstStyle/>
                <a:p>
                  <a:endParaRPr lang="en-US"/>
                </a:p>
              </p:txBody>
            </p:sp>
            <p:sp>
              <p:nvSpPr>
                <p:cNvPr id="735" name="Freeform 406"/>
                <p:cNvSpPr>
                  <a:spLocks/>
                </p:cNvSpPr>
                <p:nvPr/>
              </p:nvSpPr>
              <p:spPr bwMode="auto">
                <a:xfrm>
                  <a:off x="4464" y="3144"/>
                  <a:ext cx="48" cy="60"/>
                </a:xfrm>
                <a:custGeom>
                  <a:avLst/>
                  <a:gdLst>
                    <a:gd name="T0" fmla="*/ 48 w 48"/>
                    <a:gd name="T1" fmla="*/ 42 h 60"/>
                    <a:gd name="T2" fmla="*/ 0 w 48"/>
                    <a:gd name="T3" fmla="*/ 0 h 60"/>
                    <a:gd name="T4" fmla="*/ 12 w 48"/>
                    <a:gd name="T5" fmla="*/ 60 h 60"/>
                    <a:gd name="T6" fmla="*/ 24 w 48"/>
                    <a:gd name="T7" fmla="*/ 36 h 60"/>
                    <a:gd name="T8" fmla="*/ 48 w 48"/>
                    <a:gd name="T9" fmla="*/ 42 h 60"/>
                    <a:gd name="T10" fmla="*/ 0 60000 65536"/>
                    <a:gd name="T11" fmla="*/ 0 60000 65536"/>
                    <a:gd name="T12" fmla="*/ 0 60000 65536"/>
                    <a:gd name="T13" fmla="*/ 0 60000 65536"/>
                    <a:gd name="T14" fmla="*/ 0 60000 65536"/>
                    <a:gd name="T15" fmla="*/ 0 w 48"/>
                    <a:gd name="T16" fmla="*/ 0 h 60"/>
                    <a:gd name="T17" fmla="*/ 48 w 48"/>
                    <a:gd name="T18" fmla="*/ 60 h 60"/>
                  </a:gdLst>
                  <a:ahLst/>
                  <a:cxnLst>
                    <a:cxn ang="T10">
                      <a:pos x="T0" y="T1"/>
                    </a:cxn>
                    <a:cxn ang="T11">
                      <a:pos x="T2" y="T3"/>
                    </a:cxn>
                    <a:cxn ang="T12">
                      <a:pos x="T4" y="T5"/>
                    </a:cxn>
                    <a:cxn ang="T13">
                      <a:pos x="T6" y="T7"/>
                    </a:cxn>
                    <a:cxn ang="T14">
                      <a:pos x="T8" y="T9"/>
                    </a:cxn>
                  </a:cxnLst>
                  <a:rect l="T15" t="T16" r="T17" b="T18"/>
                  <a:pathLst>
                    <a:path w="48" h="60">
                      <a:moveTo>
                        <a:pt x="48" y="42"/>
                      </a:moveTo>
                      <a:lnTo>
                        <a:pt x="0" y="0"/>
                      </a:lnTo>
                      <a:lnTo>
                        <a:pt x="12" y="60"/>
                      </a:lnTo>
                      <a:lnTo>
                        <a:pt x="24" y="36"/>
                      </a:lnTo>
                      <a:lnTo>
                        <a:pt x="48" y="42"/>
                      </a:lnTo>
                      <a:close/>
                    </a:path>
                  </a:pathLst>
                </a:custGeom>
                <a:solidFill>
                  <a:srgbClr val="000000"/>
                </a:solidFill>
                <a:ln w="9525">
                  <a:noFill/>
                  <a:round/>
                  <a:headEnd/>
                  <a:tailEnd/>
                </a:ln>
              </p:spPr>
              <p:txBody>
                <a:bodyPr/>
                <a:lstStyle/>
                <a:p>
                  <a:endParaRPr lang="en-US"/>
                </a:p>
              </p:txBody>
            </p:sp>
          </p:grpSp>
          <p:sp>
            <p:nvSpPr>
              <p:cNvPr id="718" name="Rectangle 407"/>
              <p:cNvSpPr>
                <a:spLocks noChangeArrowheads="1"/>
              </p:cNvSpPr>
              <p:nvPr/>
            </p:nvSpPr>
            <p:spPr bwMode="auto">
              <a:xfrm>
                <a:off x="7323138" y="2654300"/>
                <a:ext cx="304800" cy="263525"/>
              </a:xfrm>
              <a:prstGeom prst="rect">
                <a:avLst/>
              </a:prstGeom>
              <a:noFill/>
              <a:ln w="9525">
                <a:noFill/>
                <a:miter lim="800000"/>
                <a:headEnd/>
                <a:tailEnd/>
              </a:ln>
            </p:spPr>
            <p:txBody>
              <a:bodyPr/>
              <a:lstStyle/>
              <a:p>
                <a:endParaRPr lang="en-US"/>
              </a:p>
            </p:txBody>
          </p:sp>
          <p:sp>
            <p:nvSpPr>
              <p:cNvPr id="719" name="Rectangle 408"/>
              <p:cNvSpPr>
                <a:spLocks noChangeArrowheads="1"/>
              </p:cNvSpPr>
              <p:nvPr/>
            </p:nvSpPr>
            <p:spPr bwMode="auto">
              <a:xfrm>
                <a:off x="7410450" y="2697163"/>
                <a:ext cx="777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f</a:t>
                </a:r>
                <a:endParaRPr lang="en-US"/>
              </a:p>
            </p:txBody>
          </p:sp>
          <p:sp>
            <p:nvSpPr>
              <p:cNvPr id="720" name="Rectangle 409"/>
              <p:cNvSpPr>
                <a:spLocks noChangeArrowheads="1"/>
              </p:cNvSpPr>
              <p:nvPr/>
            </p:nvSpPr>
            <p:spPr bwMode="auto">
              <a:xfrm>
                <a:off x="7488238" y="2751138"/>
                <a:ext cx="635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721" name="Rectangle 410"/>
              <p:cNvSpPr>
                <a:spLocks noChangeArrowheads="1"/>
              </p:cNvSpPr>
              <p:nvPr/>
            </p:nvSpPr>
            <p:spPr bwMode="auto">
              <a:xfrm>
                <a:off x="7550150" y="258286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722" name="Oval 411"/>
              <p:cNvSpPr>
                <a:spLocks noChangeArrowheads="1"/>
              </p:cNvSpPr>
              <p:nvPr/>
            </p:nvSpPr>
            <p:spPr bwMode="auto">
              <a:xfrm>
                <a:off x="6999288" y="2679700"/>
                <a:ext cx="79375" cy="79375"/>
              </a:xfrm>
              <a:prstGeom prst="ellipse">
                <a:avLst/>
              </a:prstGeom>
              <a:solidFill>
                <a:srgbClr val="000000"/>
              </a:solidFill>
              <a:ln w="9525">
                <a:solidFill>
                  <a:srgbClr val="000000"/>
                </a:solidFill>
                <a:round/>
                <a:headEnd/>
                <a:tailEnd/>
              </a:ln>
            </p:spPr>
            <p:txBody>
              <a:bodyPr/>
              <a:lstStyle/>
              <a:p>
                <a:endParaRPr lang="en-US"/>
              </a:p>
            </p:txBody>
          </p:sp>
          <p:sp>
            <p:nvSpPr>
              <p:cNvPr id="723" name="Oval 412"/>
              <p:cNvSpPr>
                <a:spLocks noChangeArrowheads="1"/>
              </p:cNvSpPr>
              <p:nvPr/>
            </p:nvSpPr>
            <p:spPr bwMode="auto">
              <a:xfrm>
                <a:off x="7016750" y="2873375"/>
                <a:ext cx="52387" cy="52388"/>
              </a:xfrm>
              <a:prstGeom prst="ellipse">
                <a:avLst/>
              </a:prstGeom>
              <a:solidFill>
                <a:srgbClr val="000000"/>
              </a:solidFill>
              <a:ln w="9525">
                <a:solidFill>
                  <a:srgbClr val="000000"/>
                </a:solidFill>
                <a:round/>
                <a:headEnd/>
                <a:tailEnd/>
              </a:ln>
            </p:spPr>
            <p:txBody>
              <a:bodyPr/>
              <a:lstStyle/>
              <a:p>
                <a:endParaRPr lang="en-US"/>
              </a:p>
            </p:txBody>
          </p:sp>
          <p:sp>
            <p:nvSpPr>
              <p:cNvPr id="724" name="Rectangle 413"/>
              <p:cNvSpPr>
                <a:spLocks noChangeArrowheads="1"/>
              </p:cNvSpPr>
              <p:nvPr/>
            </p:nvSpPr>
            <p:spPr bwMode="auto">
              <a:xfrm>
                <a:off x="7231063" y="1895475"/>
                <a:ext cx="77787" cy="365125"/>
              </a:xfrm>
              <a:prstGeom prst="rect">
                <a:avLst/>
              </a:prstGeom>
              <a:noFill/>
              <a:ln w="9525">
                <a:noFill/>
                <a:miter lim="800000"/>
                <a:headEnd/>
                <a:tailEnd/>
              </a:ln>
            </p:spPr>
            <p:txBody>
              <a:bodyPr wrap="none" lIns="0" tIns="0" rIns="0" bIns="0">
                <a:spAutoFit/>
              </a:bodyPr>
              <a:lstStyle/>
              <a:p>
                <a:pPr algn="l"/>
                <a:r>
                  <a:rPr lang="en-US" sz="2400" b="1">
                    <a:solidFill>
                      <a:srgbClr val="000000"/>
                    </a:solidFill>
                    <a:latin typeface="Times" pitchFamily="18" charset="0"/>
                  </a:rPr>
                  <a:t> </a:t>
                </a:r>
                <a:endParaRPr lang="en-US"/>
              </a:p>
            </p:txBody>
          </p:sp>
          <p:sp>
            <p:nvSpPr>
              <p:cNvPr id="725" name="Freeform 414"/>
              <p:cNvSpPr>
                <a:spLocks/>
              </p:cNvSpPr>
              <p:nvPr/>
            </p:nvSpPr>
            <p:spPr bwMode="auto">
              <a:xfrm>
                <a:off x="6675438" y="1511300"/>
                <a:ext cx="358775" cy="1643063"/>
              </a:xfrm>
              <a:custGeom>
                <a:avLst/>
                <a:gdLst>
                  <a:gd name="T0" fmla="*/ 191 w 246"/>
                  <a:gd name="T1" fmla="*/ 0 h 1122"/>
                  <a:gd name="T2" fmla="*/ 167 w 246"/>
                  <a:gd name="T3" fmla="*/ 6 h 1122"/>
                  <a:gd name="T4" fmla="*/ 149 w 246"/>
                  <a:gd name="T5" fmla="*/ 18 h 1122"/>
                  <a:gd name="T6" fmla="*/ 130 w 246"/>
                  <a:gd name="T7" fmla="*/ 42 h 1122"/>
                  <a:gd name="T8" fmla="*/ 111 w 246"/>
                  <a:gd name="T9" fmla="*/ 71 h 1122"/>
                  <a:gd name="T10" fmla="*/ 93 w 246"/>
                  <a:gd name="T11" fmla="*/ 108 h 1122"/>
                  <a:gd name="T12" fmla="*/ 79 w 246"/>
                  <a:gd name="T13" fmla="*/ 156 h 1122"/>
                  <a:gd name="T14" fmla="*/ 61 w 246"/>
                  <a:gd name="T15" fmla="*/ 208 h 1122"/>
                  <a:gd name="T16" fmla="*/ 47 w 246"/>
                  <a:gd name="T17" fmla="*/ 264 h 1122"/>
                  <a:gd name="T18" fmla="*/ 37 w 246"/>
                  <a:gd name="T19" fmla="*/ 325 h 1122"/>
                  <a:gd name="T20" fmla="*/ 28 w 246"/>
                  <a:gd name="T21" fmla="*/ 390 h 1122"/>
                  <a:gd name="T22" fmla="*/ 9 w 246"/>
                  <a:gd name="T23" fmla="*/ 541 h 1122"/>
                  <a:gd name="T24" fmla="*/ 0 w 246"/>
                  <a:gd name="T25" fmla="*/ 707 h 1122"/>
                  <a:gd name="T26" fmla="*/ 0 w 246"/>
                  <a:gd name="T27" fmla="*/ 881 h 11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6"/>
                  <a:gd name="T43" fmla="*/ 0 h 1122"/>
                  <a:gd name="T44" fmla="*/ 246 w 246"/>
                  <a:gd name="T45" fmla="*/ 1122 h 11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6" h="1122">
                    <a:moveTo>
                      <a:pt x="246" y="0"/>
                    </a:moveTo>
                    <a:lnTo>
                      <a:pt x="216" y="6"/>
                    </a:lnTo>
                    <a:lnTo>
                      <a:pt x="192" y="24"/>
                    </a:lnTo>
                    <a:lnTo>
                      <a:pt x="168" y="54"/>
                    </a:lnTo>
                    <a:lnTo>
                      <a:pt x="144" y="90"/>
                    </a:lnTo>
                    <a:lnTo>
                      <a:pt x="120" y="138"/>
                    </a:lnTo>
                    <a:lnTo>
                      <a:pt x="102" y="198"/>
                    </a:lnTo>
                    <a:lnTo>
                      <a:pt x="78" y="264"/>
                    </a:lnTo>
                    <a:lnTo>
                      <a:pt x="60" y="336"/>
                    </a:lnTo>
                    <a:lnTo>
                      <a:pt x="48" y="414"/>
                    </a:lnTo>
                    <a:lnTo>
                      <a:pt x="36" y="498"/>
                    </a:lnTo>
                    <a:lnTo>
                      <a:pt x="12" y="690"/>
                    </a:lnTo>
                    <a:lnTo>
                      <a:pt x="0" y="900"/>
                    </a:lnTo>
                    <a:lnTo>
                      <a:pt x="0" y="1122"/>
                    </a:lnTo>
                  </a:path>
                </a:pathLst>
              </a:custGeom>
              <a:noFill/>
              <a:ln w="9525">
                <a:solidFill>
                  <a:srgbClr val="000000"/>
                </a:solidFill>
                <a:prstDash val="solid"/>
                <a:round/>
                <a:headEnd/>
                <a:tailEnd/>
              </a:ln>
            </p:spPr>
            <p:txBody>
              <a:bodyPr/>
              <a:lstStyle/>
              <a:p>
                <a:endParaRPr lang="en-US"/>
              </a:p>
            </p:txBody>
          </p:sp>
          <p:grpSp>
            <p:nvGrpSpPr>
              <p:cNvPr id="726" name="Group 415"/>
              <p:cNvGrpSpPr>
                <a:grpSpLocks/>
              </p:cNvGrpSpPr>
              <p:nvPr/>
            </p:nvGrpSpPr>
            <p:grpSpPr bwMode="auto">
              <a:xfrm rot="20802432">
                <a:off x="6723063" y="3090863"/>
                <a:ext cx="992187" cy="220663"/>
                <a:chOff x="3792" y="3582"/>
                <a:chExt cx="264" cy="90"/>
              </a:xfrm>
            </p:grpSpPr>
            <p:sp>
              <p:nvSpPr>
                <p:cNvPr id="732" name="Freeform 416"/>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733" name="Freeform 417"/>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727" name="Rectangle 418"/>
              <p:cNvSpPr>
                <a:spLocks noChangeArrowheads="1"/>
              </p:cNvSpPr>
              <p:nvPr/>
            </p:nvSpPr>
            <p:spPr bwMode="auto">
              <a:xfrm>
                <a:off x="7688263" y="1362075"/>
                <a:ext cx="107156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 line containing P</a:t>
                </a:r>
                <a:endParaRPr lang="en-US"/>
              </a:p>
            </p:txBody>
          </p:sp>
          <p:grpSp>
            <p:nvGrpSpPr>
              <p:cNvPr id="728" name="Group 419"/>
              <p:cNvGrpSpPr>
                <a:grpSpLocks/>
              </p:cNvGrpSpPr>
              <p:nvPr/>
            </p:nvGrpSpPr>
            <p:grpSpPr bwMode="auto">
              <a:xfrm rot="5400000">
                <a:off x="7394575" y="1524000"/>
                <a:ext cx="463550" cy="360362"/>
                <a:chOff x="3438" y="2898"/>
                <a:chExt cx="318" cy="246"/>
              </a:xfrm>
            </p:grpSpPr>
            <p:sp>
              <p:nvSpPr>
                <p:cNvPr id="730" name="Freeform 420"/>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731" name="Freeform 421"/>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aphicFrame>
            <p:nvGraphicFramePr>
              <p:cNvPr id="729" name="Object 728"/>
              <p:cNvGraphicFramePr>
                <a:graphicFrameLocks noChangeAspect="1"/>
              </p:cNvGraphicFramePr>
              <p:nvPr/>
            </p:nvGraphicFramePr>
            <p:xfrm>
              <a:off x="7865808" y="3512576"/>
              <a:ext cx="1219200" cy="381000"/>
            </p:xfrm>
            <a:graphic>
              <a:graphicData uri="http://schemas.openxmlformats.org/presentationml/2006/ole">
                <p:oleObj spid="_x0000_s31746" name="Equation" r:id="rId4" imgW="1409400" imgH="457200" progId="Equation.3">
                  <p:embed/>
                </p:oleObj>
              </a:graphicData>
            </a:graphic>
          </p:graphicFrame>
        </p:gr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8200"/>
            <a:ext cx="8229600" cy="685800"/>
          </a:xfrm>
        </p:spPr>
        <p:txBody>
          <a:bodyPr/>
          <a:lstStyle/>
          <a:p>
            <a:r>
              <a:rPr lang="en-US" dirty="0" smtClean="0"/>
              <a:t>Spherical Geodetic Coordinates</a:t>
            </a:r>
            <a:endParaRPr lang="en-US" dirty="0"/>
          </a:p>
        </p:txBody>
      </p:sp>
      <p:sp>
        <p:nvSpPr>
          <p:cNvPr id="3" name="Content Placeholder 2"/>
          <p:cNvSpPr>
            <a:spLocks noGrp="1"/>
          </p:cNvSpPr>
          <p:nvPr>
            <p:ph sz="half" idx="1"/>
          </p:nvPr>
        </p:nvSpPr>
        <p:spPr>
          <a:xfrm>
            <a:off x="304800" y="1600201"/>
            <a:ext cx="5105400" cy="4525963"/>
          </a:xfrm>
        </p:spPr>
        <p:txBody>
          <a:bodyPr>
            <a:noAutofit/>
          </a:bodyPr>
          <a:lstStyle/>
          <a:p>
            <a:r>
              <a:rPr lang="en-US" sz="1800" dirty="0" smtClean="0"/>
              <a:t>From figure at upper right, point P is some arbitrary point on surface of oblate spheroid directly “below” the  current position of some object, O</a:t>
            </a:r>
          </a:p>
          <a:p>
            <a:pPr lvl="1"/>
            <a:r>
              <a:rPr lang="en-US" sz="1600" dirty="0" smtClean="0"/>
              <a:t>“below” refers to coordinate in the direction of the local vertical toward the surface of the spheroid</a:t>
            </a:r>
          </a:p>
          <a:p>
            <a:r>
              <a:rPr lang="en-US" sz="1800" dirty="0" smtClean="0"/>
              <a:t>The figure at lower right, represents a view perpendicular to the meridian plane containing the object. Shown in this figure are:</a:t>
            </a:r>
          </a:p>
          <a:p>
            <a:pPr lvl="1"/>
            <a:r>
              <a:rPr lang="en-US" sz="1600" dirty="0" smtClean="0"/>
              <a:t>Radius of curvature in prime meridian, ( </a:t>
            </a:r>
            <a:r>
              <a:rPr lang="en-US" sz="1600" dirty="0" smtClean="0">
                <a:latin typeface="Symbol" pitchFamily="18" charset="2"/>
              </a:rPr>
              <a:t>r</a:t>
            </a:r>
            <a:r>
              <a:rPr lang="en-US" sz="1600" dirty="0" smtClean="0"/>
              <a:t> )</a:t>
            </a:r>
          </a:p>
          <a:p>
            <a:pPr lvl="1"/>
            <a:r>
              <a:rPr lang="en-US" sz="1600" dirty="0" smtClean="0"/>
              <a:t>Radius of curvature in prime vertical, ( </a:t>
            </a:r>
            <a:r>
              <a:rPr lang="en-US" sz="1600" dirty="0" smtClean="0">
                <a:latin typeface="Symbol" pitchFamily="18" charset="2"/>
              </a:rPr>
              <a:t>r</a:t>
            </a:r>
            <a:r>
              <a:rPr lang="en-US" sz="1600" baseline="-25000" dirty="0" smtClean="0"/>
              <a:t>V</a:t>
            </a:r>
            <a:r>
              <a:rPr lang="en-US" sz="1600" dirty="0" smtClean="0"/>
              <a:t> )</a:t>
            </a:r>
          </a:p>
          <a:p>
            <a:pPr lvl="1"/>
            <a:r>
              <a:rPr lang="en-US" sz="1600" dirty="0" smtClean="0"/>
              <a:t>Part of radius of curvature in prime vertical above </a:t>
            </a:r>
            <a:r>
              <a:rPr lang="en-US" sz="1600" dirty="0" err="1" smtClean="0"/>
              <a:t>equitorial</a:t>
            </a:r>
            <a:r>
              <a:rPr lang="en-US" sz="1600" dirty="0" smtClean="0"/>
              <a:t> plane, ( </a:t>
            </a:r>
            <a:r>
              <a:rPr lang="en-US" sz="1600" dirty="0" smtClean="0">
                <a:latin typeface="Symbol" pitchFamily="18" charset="2"/>
              </a:rPr>
              <a:t>r</a:t>
            </a:r>
            <a:r>
              <a:rPr lang="en-US" sz="1600" baseline="-25000" dirty="0" smtClean="0">
                <a:latin typeface="Symbol" pitchFamily="18" charset="2"/>
              </a:rPr>
              <a:t>Z</a:t>
            </a:r>
            <a:r>
              <a:rPr lang="en-US" sz="1600" dirty="0" smtClean="0"/>
              <a:t> )</a:t>
            </a:r>
          </a:p>
          <a:p>
            <a:pPr lvl="1"/>
            <a:r>
              <a:rPr lang="en-US" sz="1600" dirty="0" smtClean="0"/>
              <a:t>Geodetic altitude of object, ( h )</a:t>
            </a:r>
          </a:p>
          <a:p>
            <a:pPr lvl="1"/>
            <a:r>
              <a:rPr lang="en-US" sz="1600" dirty="0" smtClean="0"/>
              <a:t>Geodetic latitude, ( </a:t>
            </a:r>
            <a:r>
              <a:rPr lang="en-US" sz="1600" dirty="0" err="1" smtClean="0">
                <a:latin typeface="Symbol" pitchFamily="18" charset="2"/>
              </a:rPr>
              <a:t>f</a:t>
            </a:r>
            <a:r>
              <a:rPr lang="en-US" sz="1600" baseline="-25000" dirty="0" err="1" smtClean="0"/>
              <a:t>E</a:t>
            </a:r>
            <a:r>
              <a:rPr lang="en-US" sz="1600" dirty="0" smtClean="0"/>
              <a:t> ) </a:t>
            </a:r>
          </a:p>
          <a:p>
            <a:pPr lvl="1"/>
            <a:r>
              <a:rPr lang="en-US" sz="1600" dirty="0" smtClean="0"/>
              <a:t>Geocentric latitude, ( </a:t>
            </a:r>
            <a:r>
              <a:rPr lang="en-US" sz="1600" dirty="0" err="1" smtClean="0">
                <a:latin typeface="Symbol" pitchFamily="18" charset="2"/>
              </a:rPr>
              <a:t>f</a:t>
            </a:r>
            <a:r>
              <a:rPr lang="en-US" sz="1600" baseline="-25000" dirty="0" err="1" smtClean="0"/>
              <a:t>C</a:t>
            </a:r>
            <a:r>
              <a:rPr lang="en-US" sz="1600" dirty="0" smtClean="0"/>
              <a:t> )</a:t>
            </a:r>
          </a:p>
          <a:p>
            <a:pPr lvl="1"/>
            <a:r>
              <a:rPr lang="en-US" sz="1600" dirty="0" smtClean="0"/>
              <a:t>Geocentric radius to a point on the surface, ( </a:t>
            </a:r>
            <a:r>
              <a:rPr lang="en-US" sz="1600" dirty="0" err="1" smtClean="0"/>
              <a:t>r</a:t>
            </a:r>
            <a:r>
              <a:rPr lang="en-US" sz="1600" baseline="-25000" dirty="0" err="1" smtClean="0"/>
              <a:t>P</a:t>
            </a:r>
            <a:r>
              <a:rPr lang="en-US" sz="1600" dirty="0" smtClean="0"/>
              <a:t> )</a:t>
            </a:r>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12</a:t>
            </a:fld>
            <a:endParaRPr lang="en-US" dirty="0"/>
          </a:p>
        </p:txBody>
      </p:sp>
      <p:grpSp>
        <p:nvGrpSpPr>
          <p:cNvPr id="652" name="Group 651"/>
          <p:cNvGrpSpPr/>
          <p:nvPr/>
        </p:nvGrpSpPr>
        <p:grpSpPr>
          <a:xfrm>
            <a:off x="4840288" y="1371600"/>
            <a:ext cx="4244720" cy="5105400"/>
            <a:chOff x="4840288" y="904875"/>
            <a:chExt cx="4244720" cy="5221288"/>
          </a:xfrm>
        </p:grpSpPr>
        <p:grpSp>
          <p:nvGrpSpPr>
            <p:cNvPr id="224" name="Group 441"/>
            <p:cNvGrpSpPr>
              <a:grpSpLocks/>
            </p:cNvGrpSpPr>
            <p:nvPr/>
          </p:nvGrpSpPr>
          <p:grpSpPr bwMode="auto">
            <a:xfrm>
              <a:off x="5724635" y="3970943"/>
              <a:ext cx="2785663" cy="2155220"/>
              <a:chOff x="3648" y="1458"/>
              <a:chExt cx="1878" cy="1536"/>
            </a:xfrm>
          </p:grpSpPr>
          <p:grpSp>
            <p:nvGrpSpPr>
              <p:cNvPr id="237" name="Group 442"/>
              <p:cNvGrpSpPr>
                <a:grpSpLocks/>
              </p:cNvGrpSpPr>
              <p:nvPr/>
            </p:nvGrpSpPr>
            <p:grpSpPr bwMode="auto">
              <a:xfrm>
                <a:off x="3768" y="1458"/>
                <a:ext cx="1536" cy="1536"/>
                <a:chOff x="3624" y="2640"/>
                <a:chExt cx="1536" cy="1536"/>
              </a:xfrm>
            </p:grpSpPr>
            <p:sp>
              <p:nvSpPr>
                <p:cNvPr id="452" name="Line 443"/>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453" name="Oval 444"/>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240" name="Line 445"/>
              <p:cNvSpPr>
                <a:spLocks noChangeShapeType="1"/>
              </p:cNvSpPr>
              <p:nvPr/>
            </p:nvSpPr>
            <p:spPr bwMode="auto">
              <a:xfrm rot="5400000">
                <a:off x="4536" y="1482"/>
                <a:ext cx="0" cy="1776"/>
              </a:xfrm>
              <a:prstGeom prst="line">
                <a:avLst/>
              </a:prstGeom>
              <a:noFill/>
              <a:ln w="9525">
                <a:solidFill>
                  <a:schemeClr val="tx1"/>
                </a:solidFill>
                <a:round/>
                <a:headEnd/>
                <a:tailEnd/>
              </a:ln>
            </p:spPr>
            <p:txBody>
              <a:bodyPr/>
              <a:lstStyle/>
              <a:p>
                <a:endParaRPr lang="en-US"/>
              </a:p>
            </p:txBody>
          </p:sp>
          <p:sp>
            <p:nvSpPr>
              <p:cNvPr id="242" name="Text Box 446"/>
              <p:cNvSpPr txBox="1">
                <a:spLocks noChangeArrowheads="1"/>
              </p:cNvSpPr>
              <p:nvPr/>
            </p:nvSpPr>
            <p:spPr bwMode="auto">
              <a:xfrm>
                <a:off x="5037" y="1626"/>
                <a:ext cx="175" cy="169"/>
              </a:xfrm>
              <a:prstGeom prst="rect">
                <a:avLst/>
              </a:prstGeom>
              <a:noFill/>
              <a:ln w="9525">
                <a:noFill/>
                <a:miter lim="800000"/>
                <a:headEnd/>
                <a:tailEnd/>
              </a:ln>
            </p:spPr>
            <p:txBody>
              <a:bodyPr wrap="none">
                <a:spAutoFit/>
              </a:bodyPr>
              <a:lstStyle/>
              <a:p>
                <a:pPr algn="l"/>
                <a:r>
                  <a:rPr lang="en-US" sz="1400"/>
                  <a:t>O</a:t>
                </a:r>
              </a:p>
            </p:txBody>
          </p:sp>
          <p:sp>
            <p:nvSpPr>
              <p:cNvPr id="245" name="Arc 447"/>
              <p:cNvSpPr>
                <a:spLocks/>
              </p:cNvSpPr>
              <p:nvPr/>
            </p:nvSpPr>
            <p:spPr bwMode="auto">
              <a:xfrm rot="273691">
                <a:off x="4654" y="2280"/>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46" name="Line 448"/>
              <p:cNvSpPr>
                <a:spLocks noChangeShapeType="1"/>
              </p:cNvSpPr>
              <p:nvPr/>
            </p:nvSpPr>
            <p:spPr bwMode="auto">
              <a:xfrm flipV="1">
                <a:off x="4530" y="1989"/>
                <a:ext cx="528" cy="384"/>
              </a:xfrm>
              <a:prstGeom prst="line">
                <a:avLst/>
              </a:prstGeom>
              <a:noFill/>
              <a:ln w="9525">
                <a:solidFill>
                  <a:schemeClr val="tx1"/>
                </a:solidFill>
                <a:round/>
                <a:headEnd/>
                <a:tailEnd/>
              </a:ln>
            </p:spPr>
            <p:txBody>
              <a:bodyPr/>
              <a:lstStyle/>
              <a:p>
                <a:endParaRPr lang="en-US"/>
              </a:p>
            </p:txBody>
          </p:sp>
          <p:sp>
            <p:nvSpPr>
              <p:cNvPr id="247" name="Line 449"/>
              <p:cNvSpPr>
                <a:spLocks noChangeShapeType="1"/>
              </p:cNvSpPr>
              <p:nvPr/>
            </p:nvSpPr>
            <p:spPr bwMode="auto">
              <a:xfrm flipH="1">
                <a:off x="4533" y="1995"/>
                <a:ext cx="513" cy="663"/>
              </a:xfrm>
              <a:prstGeom prst="line">
                <a:avLst/>
              </a:prstGeom>
              <a:noFill/>
              <a:ln w="9525">
                <a:solidFill>
                  <a:schemeClr val="tx1"/>
                </a:solidFill>
                <a:round/>
                <a:headEnd/>
                <a:tailEnd/>
              </a:ln>
            </p:spPr>
            <p:txBody>
              <a:bodyPr/>
              <a:lstStyle/>
              <a:p>
                <a:endParaRPr lang="en-US"/>
              </a:p>
            </p:txBody>
          </p:sp>
          <p:sp>
            <p:nvSpPr>
              <p:cNvPr id="248" name="Arc 450"/>
              <p:cNvSpPr>
                <a:spLocks/>
              </p:cNvSpPr>
              <p:nvPr/>
            </p:nvSpPr>
            <p:spPr bwMode="auto">
              <a:xfrm rot="273691">
                <a:off x="4836" y="2271"/>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55" name="Line 451"/>
              <p:cNvSpPr>
                <a:spLocks noChangeShapeType="1"/>
              </p:cNvSpPr>
              <p:nvPr/>
            </p:nvSpPr>
            <p:spPr bwMode="auto">
              <a:xfrm flipV="1">
                <a:off x="5070" y="1587"/>
                <a:ext cx="288" cy="384"/>
              </a:xfrm>
              <a:prstGeom prst="line">
                <a:avLst/>
              </a:prstGeom>
              <a:noFill/>
              <a:ln w="9525">
                <a:solidFill>
                  <a:schemeClr val="tx1"/>
                </a:solidFill>
                <a:round/>
                <a:headEnd/>
                <a:tailEnd type="triangle" w="med" len="med"/>
              </a:ln>
            </p:spPr>
            <p:txBody>
              <a:bodyPr/>
              <a:lstStyle/>
              <a:p>
                <a:endParaRPr lang="en-US"/>
              </a:p>
            </p:txBody>
          </p:sp>
          <p:sp>
            <p:nvSpPr>
              <p:cNvPr id="273" name="Text Box 452"/>
              <p:cNvSpPr txBox="1">
                <a:spLocks noChangeArrowheads="1"/>
              </p:cNvSpPr>
              <p:nvPr/>
            </p:nvSpPr>
            <p:spPr bwMode="auto">
              <a:xfrm>
                <a:off x="4848" y="2130"/>
                <a:ext cx="192" cy="16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280" name="Text Box 453"/>
              <p:cNvSpPr txBox="1">
                <a:spLocks noChangeArrowheads="1"/>
              </p:cNvSpPr>
              <p:nvPr/>
            </p:nvSpPr>
            <p:spPr bwMode="auto">
              <a:xfrm>
                <a:off x="4272" y="2514"/>
                <a:ext cx="195" cy="16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281" name="Freeform 454"/>
              <p:cNvSpPr>
                <a:spLocks/>
              </p:cNvSpPr>
              <p:nvPr/>
            </p:nvSpPr>
            <p:spPr bwMode="auto">
              <a:xfrm rot="5400000">
                <a:off x="4429" y="2390"/>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282" name="Freeform 455"/>
              <p:cNvSpPr>
                <a:spLocks/>
              </p:cNvSpPr>
              <p:nvPr/>
            </p:nvSpPr>
            <p:spPr bwMode="auto">
              <a:xfrm rot="5400000">
                <a:off x="4614" y="2343"/>
                <a:ext cx="66" cy="55"/>
              </a:xfrm>
              <a:custGeom>
                <a:avLst/>
                <a:gdLst>
                  <a:gd name="T0" fmla="*/ 56 w 72"/>
                  <a:gd name="T1" fmla="*/ 9 h 60"/>
                  <a:gd name="T2" fmla="*/ 0 w 72"/>
                  <a:gd name="T3" fmla="*/ 0 h 60"/>
                  <a:gd name="T4" fmla="*/ 27 w 72"/>
                  <a:gd name="T5" fmla="*/ 46 h 60"/>
                  <a:gd name="T6" fmla="*/ 56 w 72"/>
                  <a:gd name="T7" fmla="*/ 9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303" name="Text Box 456"/>
              <p:cNvSpPr txBox="1">
                <a:spLocks noChangeArrowheads="1"/>
              </p:cNvSpPr>
              <p:nvPr/>
            </p:nvSpPr>
            <p:spPr bwMode="auto">
              <a:xfrm>
                <a:off x="4608" y="2036"/>
                <a:ext cx="173" cy="170"/>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312" name="Line 457"/>
              <p:cNvSpPr>
                <a:spLocks noChangeShapeType="1"/>
              </p:cNvSpPr>
              <p:nvPr/>
            </p:nvSpPr>
            <p:spPr bwMode="auto">
              <a:xfrm flipV="1">
                <a:off x="4605" y="2521"/>
                <a:ext cx="93" cy="2"/>
              </a:xfrm>
              <a:prstGeom prst="line">
                <a:avLst/>
              </a:prstGeom>
              <a:noFill/>
              <a:ln w="9525">
                <a:solidFill>
                  <a:schemeClr val="tx1"/>
                </a:solidFill>
                <a:round/>
                <a:headEnd/>
                <a:tailEnd/>
              </a:ln>
            </p:spPr>
            <p:txBody>
              <a:bodyPr/>
              <a:lstStyle/>
              <a:p>
                <a:endParaRPr lang="en-US"/>
              </a:p>
            </p:txBody>
          </p:sp>
          <p:sp>
            <p:nvSpPr>
              <p:cNvPr id="321" name="Line 458"/>
              <p:cNvSpPr>
                <a:spLocks noChangeShapeType="1"/>
              </p:cNvSpPr>
              <p:nvPr/>
            </p:nvSpPr>
            <p:spPr bwMode="auto">
              <a:xfrm rot="16200000" flipV="1">
                <a:off x="4602" y="2521"/>
                <a:ext cx="93" cy="2"/>
              </a:xfrm>
              <a:prstGeom prst="line">
                <a:avLst/>
              </a:prstGeom>
              <a:noFill/>
              <a:ln w="9525">
                <a:solidFill>
                  <a:schemeClr val="tx1"/>
                </a:solidFill>
                <a:round/>
                <a:headEnd/>
                <a:tailEnd/>
              </a:ln>
            </p:spPr>
            <p:txBody>
              <a:bodyPr/>
              <a:lstStyle/>
              <a:p>
                <a:endParaRPr lang="en-US"/>
              </a:p>
            </p:txBody>
          </p:sp>
          <p:sp>
            <p:nvSpPr>
              <p:cNvPr id="323" name="Oval 459"/>
              <p:cNvSpPr>
                <a:spLocks noChangeArrowheads="1"/>
              </p:cNvSpPr>
              <p:nvPr/>
            </p:nvSpPr>
            <p:spPr bwMode="auto">
              <a:xfrm>
                <a:off x="5193" y="1746"/>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424" name="Text Box 460"/>
              <p:cNvSpPr txBox="1">
                <a:spLocks noChangeArrowheads="1"/>
              </p:cNvSpPr>
              <p:nvPr/>
            </p:nvSpPr>
            <p:spPr bwMode="auto">
              <a:xfrm>
                <a:off x="5136" y="1890"/>
                <a:ext cx="138" cy="136"/>
              </a:xfrm>
              <a:prstGeom prst="rect">
                <a:avLst/>
              </a:prstGeom>
              <a:noFill/>
              <a:ln w="9525">
                <a:noFill/>
                <a:miter lim="800000"/>
                <a:headEnd/>
                <a:tailEnd/>
              </a:ln>
            </p:spPr>
            <p:txBody>
              <a:bodyPr wrap="none">
                <a:spAutoFit/>
              </a:bodyPr>
              <a:lstStyle/>
              <a:p>
                <a:pPr algn="l"/>
                <a:r>
                  <a:rPr lang="en-US" sz="1000"/>
                  <a:t>h</a:t>
                </a:r>
              </a:p>
            </p:txBody>
          </p:sp>
          <p:sp>
            <p:nvSpPr>
              <p:cNvPr id="439" name="Line 461"/>
              <p:cNvSpPr>
                <a:spLocks noChangeShapeType="1"/>
              </p:cNvSpPr>
              <p:nvPr/>
            </p:nvSpPr>
            <p:spPr bwMode="auto">
              <a:xfrm flipH="1">
                <a:off x="4917" y="2121"/>
                <a:ext cx="270" cy="336"/>
              </a:xfrm>
              <a:prstGeom prst="line">
                <a:avLst/>
              </a:prstGeom>
              <a:noFill/>
              <a:ln w="9525">
                <a:solidFill>
                  <a:schemeClr val="tx1"/>
                </a:solidFill>
                <a:round/>
                <a:headEnd type="triangle" w="med" len="med"/>
                <a:tailEnd type="triangle" w="med" len="med"/>
              </a:ln>
            </p:spPr>
            <p:txBody>
              <a:bodyPr/>
              <a:lstStyle/>
              <a:p>
                <a:endParaRPr lang="en-US"/>
              </a:p>
            </p:txBody>
          </p:sp>
          <p:sp>
            <p:nvSpPr>
              <p:cNvPr id="440" name="Line 462"/>
              <p:cNvSpPr>
                <a:spLocks noChangeShapeType="1"/>
              </p:cNvSpPr>
              <p:nvPr/>
            </p:nvSpPr>
            <p:spPr bwMode="auto">
              <a:xfrm flipH="1">
                <a:off x="4980" y="2310"/>
                <a:ext cx="502" cy="672"/>
              </a:xfrm>
              <a:prstGeom prst="line">
                <a:avLst/>
              </a:prstGeom>
              <a:noFill/>
              <a:ln w="9525">
                <a:solidFill>
                  <a:schemeClr val="tx1"/>
                </a:solidFill>
                <a:round/>
                <a:headEnd type="triangle" w="med" len="med"/>
                <a:tailEnd type="triangle" w="med" len="med"/>
              </a:ln>
            </p:spPr>
            <p:txBody>
              <a:bodyPr/>
              <a:lstStyle/>
              <a:p>
                <a:endParaRPr lang="en-US"/>
              </a:p>
            </p:txBody>
          </p:sp>
          <p:sp>
            <p:nvSpPr>
              <p:cNvPr id="441" name="Line 463"/>
              <p:cNvSpPr>
                <a:spLocks noChangeShapeType="1"/>
              </p:cNvSpPr>
              <p:nvPr/>
            </p:nvSpPr>
            <p:spPr bwMode="auto">
              <a:xfrm>
                <a:off x="5040" y="1986"/>
                <a:ext cx="486" cy="366"/>
              </a:xfrm>
              <a:prstGeom prst="line">
                <a:avLst/>
              </a:prstGeom>
              <a:noFill/>
              <a:ln w="9525">
                <a:solidFill>
                  <a:schemeClr val="tx1"/>
                </a:solidFill>
                <a:prstDash val="dash"/>
                <a:round/>
                <a:headEnd/>
                <a:tailEnd/>
              </a:ln>
            </p:spPr>
            <p:txBody>
              <a:bodyPr/>
              <a:lstStyle/>
              <a:p>
                <a:endParaRPr lang="en-US"/>
              </a:p>
            </p:txBody>
          </p:sp>
          <p:sp>
            <p:nvSpPr>
              <p:cNvPr id="442" name="Line 464"/>
              <p:cNvSpPr>
                <a:spLocks noChangeShapeType="1"/>
              </p:cNvSpPr>
              <p:nvPr/>
            </p:nvSpPr>
            <p:spPr bwMode="auto">
              <a:xfrm>
                <a:off x="4767" y="2358"/>
                <a:ext cx="225" cy="161"/>
              </a:xfrm>
              <a:prstGeom prst="line">
                <a:avLst/>
              </a:prstGeom>
              <a:noFill/>
              <a:ln w="9525">
                <a:solidFill>
                  <a:schemeClr val="tx1"/>
                </a:solidFill>
                <a:prstDash val="dash"/>
                <a:round/>
                <a:headEnd/>
                <a:tailEnd/>
              </a:ln>
            </p:spPr>
            <p:txBody>
              <a:bodyPr/>
              <a:lstStyle/>
              <a:p>
                <a:endParaRPr lang="en-US"/>
              </a:p>
            </p:txBody>
          </p:sp>
          <p:sp>
            <p:nvSpPr>
              <p:cNvPr id="443" name="Line 465"/>
              <p:cNvSpPr>
                <a:spLocks noChangeShapeType="1"/>
              </p:cNvSpPr>
              <p:nvPr/>
            </p:nvSpPr>
            <p:spPr bwMode="auto">
              <a:xfrm>
                <a:off x="4551" y="2671"/>
                <a:ext cx="453" cy="323"/>
              </a:xfrm>
              <a:prstGeom prst="line">
                <a:avLst/>
              </a:prstGeom>
              <a:noFill/>
              <a:ln w="9525">
                <a:solidFill>
                  <a:schemeClr val="tx1"/>
                </a:solidFill>
                <a:prstDash val="dash"/>
                <a:round/>
                <a:headEnd/>
                <a:tailEnd/>
              </a:ln>
            </p:spPr>
            <p:txBody>
              <a:bodyPr/>
              <a:lstStyle/>
              <a:p>
                <a:endParaRPr lang="en-US"/>
              </a:p>
            </p:txBody>
          </p:sp>
          <p:sp>
            <p:nvSpPr>
              <p:cNvPr id="444" name="Text Box 466"/>
              <p:cNvSpPr txBox="1">
                <a:spLocks noChangeArrowheads="1"/>
              </p:cNvSpPr>
              <p:nvPr/>
            </p:nvSpPr>
            <p:spPr bwMode="auto">
              <a:xfrm>
                <a:off x="4944" y="1794"/>
                <a:ext cx="165" cy="170"/>
              </a:xfrm>
              <a:prstGeom prst="rect">
                <a:avLst/>
              </a:prstGeom>
              <a:noFill/>
              <a:ln w="9525">
                <a:noFill/>
                <a:miter lim="800000"/>
                <a:headEnd/>
                <a:tailEnd/>
              </a:ln>
            </p:spPr>
            <p:txBody>
              <a:bodyPr wrap="none">
                <a:spAutoFit/>
              </a:bodyPr>
              <a:lstStyle/>
              <a:p>
                <a:pPr algn="l"/>
                <a:r>
                  <a:rPr lang="en-US" sz="1400"/>
                  <a:t>P</a:t>
                </a:r>
              </a:p>
            </p:txBody>
          </p:sp>
          <p:sp>
            <p:nvSpPr>
              <p:cNvPr id="445" name="Oval 467"/>
              <p:cNvSpPr>
                <a:spLocks noChangeArrowheads="1"/>
              </p:cNvSpPr>
              <p:nvPr/>
            </p:nvSpPr>
            <p:spPr bwMode="auto">
              <a:xfrm>
                <a:off x="5034" y="1959"/>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446" name="Line 468"/>
              <p:cNvSpPr>
                <a:spLocks noChangeShapeType="1"/>
              </p:cNvSpPr>
              <p:nvPr/>
            </p:nvSpPr>
            <p:spPr bwMode="auto">
              <a:xfrm flipV="1">
                <a:off x="5106" y="1794"/>
                <a:ext cx="174" cy="228"/>
              </a:xfrm>
              <a:prstGeom prst="line">
                <a:avLst/>
              </a:prstGeom>
              <a:noFill/>
              <a:ln w="9525">
                <a:solidFill>
                  <a:schemeClr val="tx1"/>
                </a:solidFill>
                <a:round/>
                <a:headEnd type="triangle" w="med" len="med"/>
                <a:tailEnd type="triangle" w="med" len="med"/>
              </a:ln>
            </p:spPr>
            <p:txBody>
              <a:bodyPr/>
              <a:lstStyle/>
              <a:p>
                <a:endParaRPr lang="en-US"/>
              </a:p>
            </p:txBody>
          </p:sp>
          <p:sp>
            <p:nvSpPr>
              <p:cNvPr id="447" name="Text Box 469"/>
              <p:cNvSpPr txBox="1">
                <a:spLocks noChangeArrowheads="1"/>
              </p:cNvSpPr>
              <p:nvPr/>
            </p:nvSpPr>
            <p:spPr bwMode="auto">
              <a:xfrm>
                <a:off x="4938" y="2520"/>
                <a:ext cx="153" cy="169"/>
              </a:xfrm>
              <a:prstGeom prst="rect">
                <a:avLst/>
              </a:prstGeom>
              <a:noFill/>
              <a:ln w="9525">
                <a:noFill/>
                <a:miter lim="800000"/>
                <a:headEnd/>
                <a:tailEnd/>
              </a:ln>
            </p:spPr>
            <p:txBody>
              <a:bodyPr wrap="none">
                <a:spAutoFit/>
              </a:bodyPr>
              <a:lstStyle/>
              <a:p>
                <a:pPr algn="l"/>
                <a:r>
                  <a:rPr lang="en-US" sz="1400">
                    <a:latin typeface="Symbol" pitchFamily="18" charset="2"/>
                  </a:rPr>
                  <a:t>r</a:t>
                </a:r>
              </a:p>
            </p:txBody>
          </p:sp>
          <p:sp>
            <p:nvSpPr>
              <p:cNvPr id="448" name="Text Box 470"/>
              <p:cNvSpPr txBox="1">
                <a:spLocks noChangeArrowheads="1"/>
              </p:cNvSpPr>
              <p:nvPr/>
            </p:nvSpPr>
            <p:spPr bwMode="auto">
              <a:xfrm>
                <a:off x="5076" y="2685"/>
                <a:ext cx="194" cy="170"/>
              </a:xfrm>
              <a:prstGeom prst="rect">
                <a:avLst/>
              </a:prstGeom>
              <a:noFill/>
              <a:ln w="9525">
                <a:noFill/>
                <a:miter lim="800000"/>
                <a:headEnd/>
                <a:tailEnd/>
              </a:ln>
            </p:spPr>
            <p:txBody>
              <a:bodyPr wrap="none">
                <a:spAutoFit/>
              </a:bodyPr>
              <a:lstStyle/>
              <a:p>
                <a:pPr algn="l"/>
                <a:r>
                  <a:rPr lang="en-US" sz="1400" dirty="0">
                    <a:latin typeface="Symbol" pitchFamily="18" charset="2"/>
                  </a:rPr>
                  <a:t>r</a:t>
                </a:r>
                <a:r>
                  <a:rPr lang="en-US" sz="1400" baseline="-25000" dirty="0"/>
                  <a:t>V</a:t>
                </a:r>
              </a:p>
            </p:txBody>
          </p:sp>
          <p:sp>
            <p:nvSpPr>
              <p:cNvPr id="449" name="Text Box 471"/>
              <p:cNvSpPr txBox="1">
                <a:spLocks noChangeArrowheads="1"/>
              </p:cNvSpPr>
              <p:nvPr/>
            </p:nvSpPr>
            <p:spPr bwMode="auto">
              <a:xfrm>
                <a:off x="5001" y="2178"/>
                <a:ext cx="190" cy="170"/>
              </a:xfrm>
              <a:prstGeom prst="rect">
                <a:avLst/>
              </a:prstGeom>
              <a:noFill/>
              <a:ln w="9525">
                <a:noFill/>
                <a:miter lim="800000"/>
                <a:headEnd/>
                <a:tailEnd/>
              </a:ln>
            </p:spPr>
            <p:txBody>
              <a:bodyPr wrap="none">
                <a:spAutoFit/>
              </a:bodyPr>
              <a:lstStyle/>
              <a:p>
                <a:pPr algn="l"/>
                <a:r>
                  <a:rPr lang="en-US" sz="1400" dirty="0">
                    <a:latin typeface="Symbol" pitchFamily="18" charset="2"/>
                  </a:rPr>
                  <a:t>r</a:t>
                </a:r>
                <a:r>
                  <a:rPr lang="en-US" sz="1400" baseline="-25000" dirty="0"/>
                  <a:t>Z</a:t>
                </a:r>
              </a:p>
            </p:txBody>
          </p:sp>
          <p:sp>
            <p:nvSpPr>
              <p:cNvPr id="450" name="Line 472"/>
              <p:cNvSpPr>
                <a:spLocks noChangeShapeType="1"/>
              </p:cNvSpPr>
              <p:nvPr/>
            </p:nvSpPr>
            <p:spPr bwMode="auto">
              <a:xfrm flipH="1">
                <a:off x="4905" y="2202"/>
                <a:ext cx="379" cy="504"/>
              </a:xfrm>
              <a:prstGeom prst="line">
                <a:avLst/>
              </a:prstGeom>
              <a:noFill/>
              <a:ln w="9525">
                <a:solidFill>
                  <a:schemeClr val="tx1"/>
                </a:solidFill>
                <a:round/>
                <a:headEnd type="triangle" w="med" len="med"/>
                <a:tailEnd type="triangle" w="med" len="med"/>
              </a:ln>
            </p:spPr>
            <p:txBody>
              <a:bodyPr/>
              <a:lstStyle/>
              <a:p>
                <a:endParaRPr lang="en-US"/>
              </a:p>
            </p:txBody>
          </p:sp>
          <p:sp>
            <p:nvSpPr>
              <p:cNvPr id="451" name="Line 473"/>
              <p:cNvSpPr>
                <a:spLocks noChangeShapeType="1"/>
              </p:cNvSpPr>
              <p:nvPr/>
            </p:nvSpPr>
            <p:spPr bwMode="auto">
              <a:xfrm>
                <a:off x="4647" y="2524"/>
                <a:ext cx="273" cy="188"/>
              </a:xfrm>
              <a:prstGeom prst="line">
                <a:avLst/>
              </a:prstGeom>
              <a:noFill/>
              <a:ln w="9525">
                <a:solidFill>
                  <a:schemeClr val="tx1"/>
                </a:solidFill>
                <a:prstDash val="dash"/>
                <a:round/>
                <a:headEnd/>
                <a:tailEnd/>
              </a:ln>
            </p:spPr>
            <p:txBody>
              <a:bodyPr/>
              <a:lstStyle/>
              <a:p>
                <a:endParaRPr lang="en-US"/>
              </a:p>
            </p:txBody>
          </p:sp>
        </p:grpSp>
        <p:grpSp>
          <p:nvGrpSpPr>
            <p:cNvPr id="238" name="Group 237"/>
            <p:cNvGrpSpPr/>
            <p:nvPr/>
          </p:nvGrpSpPr>
          <p:grpSpPr>
            <a:xfrm>
              <a:off x="4840288" y="904875"/>
              <a:ext cx="4244720" cy="3276600"/>
              <a:chOff x="4840288" y="904875"/>
              <a:chExt cx="4244720" cy="3276600"/>
            </a:xfrm>
          </p:grpSpPr>
          <p:sp>
            <p:nvSpPr>
              <p:cNvPr id="239" name="Rectangle 224"/>
              <p:cNvSpPr>
                <a:spLocks noChangeArrowheads="1"/>
              </p:cNvSpPr>
              <p:nvPr/>
            </p:nvSpPr>
            <p:spPr bwMode="auto">
              <a:xfrm>
                <a:off x="9031288" y="2733675"/>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41" name="Rectangle 226"/>
              <p:cNvSpPr>
                <a:spLocks noChangeArrowheads="1"/>
              </p:cNvSpPr>
              <p:nvPr/>
            </p:nvSpPr>
            <p:spPr bwMode="auto">
              <a:xfrm>
                <a:off x="7208838" y="3776663"/>
                <a:ext cx="620712" cy="317500"/>
              </a:xfrm>
              <a:prstGeom prst="rect">
                <a:avLst/>
              </a:prstGeom>
              <a:noFill/>
              <a:ln w="9525">
                <a:noFill/>
                <a:miter lim="800000"/>
                <a:headEnd/>
                <a:tailEnd/>
              </a:ln>
            </p:spPr>
            <p:txBody>
              <a:bodyPr/>
              <a:lstStyle/>
              <a:p>
                <a:endParaRPr lang="en-US"/>
              </a:p>
            </p:txBody>
          </p:sp>
          <p:sp>
            <p:nvSpPr>
              <p:cNvPr id="243" name="Rectangle 227"/>
              <p:cNvSpPr>
                <a:spLocks noChangeArrowheads="1"/>
              </p:cNvSpPr>
              <p:nvPr/>
            </p:nvSpPr>
            <p:spPr bwMode="auto">
              <a:xfrm>
                <a:off x="7288213" y="3925888"/>
                <a:ext cx="37147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a:t>
                </a:r>
                <a:endParaRPr lang="en-US"/>
              </a:p>
            </p:txBody>
          </p:sp>
          <p:sp>
            <p:nvSpPr>
              <p:cNvPr id="244" name="Rectangle 228"/>
              <p:cNvSpPr>
                <a:spLocks noChangeArrowheads="1"/>
              </p:cNvSpPr>
              <p:nvPr/>
            </p:nvSpPr>
            <p:spPr bwMode="auto">
              <a:xfrm>
                <a:off x="7637463" y="3925888"/>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49" name="Freeform 229"/>
              <p:cNvSpPr>
                <a:spLocks/>
              </p:cNvSpPr>
              <p:nvPr/>
            </p:nvSpPr>
            <p:spPr bwMode="auto">
              <a:xfrm>
                <a:off x="4840288" y="3679825"/>
                <a:ext cx="576262" cy="501650"/>
              </a:xfrm>
              <a:custGeom>
                <a:avLst/>
                <a:gdLst>
                  <a:gd name="T0" fmla="*/ 0 w 396"/>
                  <a:gd name="T1" fmla="*/ 123 h 342"/>
                  <a:gd name="T2" fmla="*/ 78 w 396"/>
                  <a:gd name="T3" fmla="*/ 270 h 342"/>
                  <a:gd name="T4" fmla="*/ 305 w 396"/>
                  <a:gd name="T5" fmla="*/ 147 h 342"/>
                  <a:gd name="T6" fmla="*/ 227 w 396"/>
                  <a:gd name="T7" fmla="*/ 0 h 342"/>
                  <a:gd name="T8" fmla="*/ 0 w 396"/>
                  <a:gd name="T9" fmla="*/ 123 h 342"/>
                  <a:gd name="T10" fmla="*/ 0 60000 65536"/>
                  <a:gd name="T11" fmla="*/ 0 60000 65536"/>
                  <a:gd name="T12" fmla="*/ 0 60000 65536"/>
                  <a:gd name="T13" fmla="*/ 0 60000 65536"/>
                  <a:gd name="T14" fmla="*/ 0 60000 65536"/>
                  <a:gd name="T15" fmla="*/ 0 w 396"/>
                  <a:gd name="T16" fmla="*/ 0 h 342"/>
                  <a:gd name="T17" fmla="*/ 396 w 396"/>
                  <a:gd name="T18" fmla="*/ 342 h 342"/>
                </a:gdLst>
                <a:ahLst/>
                <a:cxnLst>
                  <a:cxn ang="T10">
                    <a:pos x="T0" y="T1"/>
                  </a:cxn>
                  <a:cxn ang="T11">
                    <a:pos x="T2" y="T3"/>
                  </a:cxn>
                  <a:cxn ang="T12">
                    <a:pos x="T4" y="T5"/>
                  </a:cxn>
                  <a:cxn ang="T13">
                    <a:pos x="T6" y="T7"/>
                  </a:cxn>
                  <a:cxn ang="T14">
                    <a:pos x="T8" y="T9"/>
                  </a:cxn>
                </a:cxnLst>
                <a:rect l="T15" t="T16" r="T17" b="T18"/>
                <a:pathLst>
                  <a:path w="396" h="342">
                    <a:moveTo>
                      <a:pt x="0" y="156"/>
                    </a:moveTo>
                    <a:lnTo>
                      <a:pt x="102" y="342"/>
                    </a:lnTo>
                    <a:lnTo>
                      <a:pt x="396" y="186"/>
                    </a:lnTo>
                    <a:lnTo>
                      <a:pt x="294" y="0"/>
                    </a:lnTo>
                    <a:lnTo>
                      <a:pt x="0" y="156"/>
                    </a:lnTo>
                    <a:close/>
                  </a:path>
                </a:pathLst>
              </a:custGeom>
              <a:noFill/>
              <a:ln w="9525">
                <a:noFill/>
                <a:round/>
                <a:headEnd/>
                <a:tailEnd/>
              </a:ln>
            </p:spPr>
            <p:txBody>
              <a:bodyPr/>
              <a:lstStyle/>
              <a:p>
                <a:endParaRPr lang="en-US"/>
              </a:p>
            </p:txBody>
          </p:sp>
          <p:sp>
            <p:nvSpPr>
              <p:cNvPr id="250" name="Rectangle 230"/>
              <p:cNvSpPr>
                <a:spLocks noChangeArrowheads="1"/>
              </p:cNvSpPr>
              <p:nvPr/>
            </p:nvSpPr>
            <p:spPr bwMode="auto">
              <a:xfrm>
                <a:off x="5222875" y="3814763"/>
                <a:ext cx="34448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Equinox</a:t>
                </a:r>
                <a:endParaRPr lang="en-US"/>
              </a:p>
            </p:txBody>
          </p:sp>
          <p:sp>
            <p:nvSpPr>
              <p:cNvPr id="251" name="Rectangle 231"/>
              <p:cNvSpPr>
                <a:spLocks noChangeArrowheads="1"/>
              </p:cNvSpPr>
              <p:nvPr/>
            </p:nvSpPr>
            <p:spPr bwMode="auto">
              <a:xfrm>
                <a:off x="5294313" y="3908425"/>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52" name="Rectangle 232"/>
              <p:cNvSpPr>
                <a:spLocks noChangeArrowheads="1"/>
              </p:cNvSpPr>
              <p:nvPr/>
            </p:nvSpPr>
            <p:spPr bwMode="auto">
              <a:xfrm>
                <a:off x="5915025" y="3883025"/>
                <a:ext cx="411162" cy="263525"/>
              </a:xfrm>
              <a:prstGeom prst="rect">
                <a:avLst/>
              </a:prstGeom>
              <a:noFill/>
              <a:ln w="9525">
                <a:noFill/>
                <a:miter lim="800000"/>
                <a:headEnd/>
                <a:tailEnd/>
              </a:ln>
            </p:spPr>
            <p:txBody>
              <a:bodyPr/>
              <a:lstStyle/>
              <a:p>
                <a:endParaRPr lang="en-US"/>
              </a:p>
            </p:txBody>
          </p:sp>
          <p:sp>
            <p:nvSpPr>
              <p:cNvPr id="253" name="Rectangle 233"/>
              <p:cNvSpPr>
                <a:spLocks noChangeArrowheads="1"/>
              </p:cNvSpPr>
              <p:nvPr/>
            </p:nvSpPr>
            <p:spPr bwMode="auto">
              <a:xfrm>
                <a:off x="6002338" y="3917950"/>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254" name="Rectangle 234"/>
              <p:cNvSpPr>
                <a:spLocks noChangeArrowheads="1"/>
              </p:cNvSpPr>
              <p:nvPr/>
            </p:nvSpPr>
            <p:spPr bwMode="auto">
              <a:xfrm>
                <a:off x="6099175" y="3970338"/>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56" name="Rectangle 235"/>
              <p:cNvSpPr>
                <a:spLocks noChangeArrowheads="1"/>
              </p:cNvSpPr>
              <p:nvPr/>
            </p:nvSpPr>
            <p:spPr bwMode="auto">
              <a:xfrm>
                <a:off x="6159500" y="3803650"/>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257" name="Group 236"/>
              <p:cNvGrpSpPr>
                <a:grpSpLocks/>
              </p:cNvGrpSpPr>
              <p:nvPr/>
            </p:nvGrpSpPr>
            <p:grpSpPr bwMode="auto">
              <a:xfrm>
                <a:off x="7042150" y="2740025"/>
                <a:ext cx="9525" cy="1389063"/>
                <a:chOff x="4296" y="3336"/>
                <a:chExt cx="6" cy="948"/>
              </a:xfrm>
            </p:grpSpPr>
            <p:sp>
              <p:nvSpPr>
                <p:cNvPr id="415" name="Freeform 237"/>
                <p:cNvSpPr>
                  <a:spLocks/>
                </p:cNvSpPr>
                <p:nvPr/>
              </p:nvSpPr>
              <p:spPr bwMode="auto">
                <a:xfrm>
                  <a:off x="4296" y="3336"/>
                  <a:ext cx="6" cy="24"/>
                </a:xfrm>
                <a:custGeom>
                  <a:avLst/>
                  <a:gdLst>
                    <a:gd name="T0" fmla="*/ 6 w 6"/>
                    <a:gd name="T1" fmla="*/ 0 h 24"/>
                    <a:gd name="T2" fmla="*/ 0 w 6"/>
                    <a:gd name="T3" fmla="*/ 0 h 24"/>
                    <a:gd name="T4" fmla="*/ 0 w 6"/>
                    <a:gd name="T5" fmla="*/ 0 h 24"/>
                    <a:gd name="T6" fmla="*/ 0 w 6"/>
                    <a:gd name="T7" fmla="*/ 24 h 24"/>
                    <a:gd name="T8" fmla="*/ 0 w 6"/>
                    <a:gd name="T9" fmla="*/ 24 h 24"/>
                    <a:gd name="T10" fmla="*/ 6 w 6"/>
                    <a:gd name="T11" fmla="*/ 24 h 24"/>
                    <a:gd name="T12" fmla="*/ 6 w 6"/>
                    <a:gd name="T13" fmla="*/ 0 h 24"/>
                    <a:gd name="T14" fmla="*/ 0 60000 65536"/>
                    <a:gd name="T15" fmla="*/ 0 60000 65536"/>
                    <a:gd name="T16" fmla="*/ 0 60000 65536"/>
                    <a:gd name="T17" fmla="*/ 0 60000 65536"/>
                    <a:gd name="T18" fmla="*/ 0 60000 65536"/>
                    <a:gd name="T19" fmla="*/ 0 60000 65536"/>
                    <a:gd name="T20" fmla="*/ 0 60000 65536"/>
                    <a:gd name="T21" fmla="*/ 0 w 6"/>
                    <a:gd name="T22" fmla="*/ 0 h 24"/>
                    <a:gd name="T23" fmla="*/ 6 w 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4">
                      <a:moveTo>
                        <a:pt x="6" y="0"/>
                      </a:moveTo>
                      <a:lnTo>
                        <a:pt x="0" y="0"/>
                      </a:lnTo>
                      <a:lnTo>
                        <a:pt x="0" y="24"/>
                      </a:lnTo>
                      <a:lnTo>
                        <a:pt x="6" y="24"/>
                      </a:lnTo>
                      <a:lnTo>
                        <a:pt x="6" y="0"/>
                      </a:lnTo>
                      <a:close/>
                    </a:path>
                  </a:pathLst>
                </a:custGeom>
                <a:solidFill>
                  <a:srgbClr val="000000"/>
                </a:solidFill>
                <a:ln w="9525">
                  <a:noFill/>
                  <a:round/>
                  <a:headEnd/>
                  <a:tailEnd/>
                </a:ln>
              </p:spPr>
              <p:txBody>
                <a:bodyPr/>
                <a:lstStyle/>
                <a:p>
                  <a:endParaRPr lang="en-US"/>
                </a:p>
              </p:txBody>
            </p:sp>
            <p:sp>
              <p:nvSpPr>
                <p:cNvPr id="416" name="Freeform 238"/>
                <p:cNvSpPr>
                  <a:spLocks/>
                </p:cNvSpPr>
                <p:nvPr/>
              </p:nvSpPr>
              <p:spPr bwMode="auto">
                <a:xfrm>
                  <a:off x="4296" y="337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7" name="Freeform 239"/>
                <p:cNvSpPr>
                  <a:spLocks/>
                </p:cNvSpPr>
                <p:nvPr/>
              </p:nvSpPr>
              <p:spPr bwMode="auto">
                <a:xfrm>
                  <a:off x="4296" y="341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8" name="Freeform 240"/>
                <p:cNvSpPr>
                  <a:spLocks/>
                </p:cNvSpPr>
                <p:nvPr/>
              </p:nvSpPr>
              <p:spPr bwMode="auto">
                <a:xfrm>
                  <a:off x="4296" y="345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9" name="Freeform 241"/>
                <p:cNvSpPr>
                  <a:spLocks/>
                </p:cNvSpPr>
                <p:nvPr/>
              </p:nvSpPr>
              <p:spPr bwMode="auto">
                <a:xfrm>
                  <a:off x="4296" y="349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0" name="Freeform 242"/>
                <p:cNvSpPr>
                  <a:spLocks/>
                </p:cNvSpPr>
                <p:nvPr/>
              </p:nvSpPr>
              <p:spPr bwMode="auto">
                <a:xfrm>
                  <a:off x="4296" y="354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1" name="Freeform 243"/>
                <p:cNvSpPr>
                  <a:spLocks/>
                </p:cNvSpPr>
                <p:nvPr/>
              </p:nvSpPr>
              <p:spPr bwMode="auto">
                <a:xfrm>
                  <a:off x="4296" y="358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2" name="Freeform 244"/>
                <p:cNvSpPr>
                  <a:spLocks/>
                </p:cNvSpPr>
                <p:nvPr/>
              </p:nvSpPr>
              <p:spPr bwMode="auto">
                <a:xfrm>
                  <a:off x="4296" y="362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3" name="Freeform 245"/>
                <p:cNvSpPr>
                  <a:spLocks/>
                </p:cNvSpPr>
                <p:nvPr/>
              </p:nvSpPr>
              <p:spPr bwMode="auto">
                <a:xfrm>
                  <a:off x="4296" y="366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5" name="Freeform 246"/>
                <p:cNvSpPr>
                  <a:spLocks/>
                </p:cNvSpPr>
                <p:nvPr/>
              </p:nvSpPr>
              <p:spPr bwMode="auto">
                <a:xfrm>
                  <a:off x="4296" y="370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6" name="Freeform 247"/>
                <p:cNvSpPr>
                  <a:spLocks/>
                </p:cNvSpPr>
                <p:nvPr/>
              </p:nvSpPr>
              <p:spPr bwMode="auto">
                <a:xfrm>
                  <a:off x="4296" y="375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7" name="Freeform 248"/>
                <p:cNvSpPr>
                  <a:spLocks/>
                </p:cNvSpPr>
                <p:nvPr/>
              </p:nvSpPr>
              <p:spPr bwMode="auto">
                <a:xfrm>
                  <a:off x="4296" y="379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8" name="Freeform 249"/>
                <p:cNvSpPr>
                  <a:spLocks/>
                </p:cNvSpPr>
                <p:nvPr/>
              </p:nvSpPr>
              <p:spPr bwMode="auto">
                <a:xfrm>
                  <a:off x="4296" y="383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9" name="Freeform 250"/>
                <p:cNvSpPr>
                  <a:spLocks/>
                </p:cNvSpPr>
                <p:nvPr/>
              </p:nvSpPr>
              <p:spPr bwMode="auto">
                <a:xfrm>
                  <a:off x="4296" y="387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0" name="Freeform 251"/>
                <p:cNvSpPr>
                  <a:spLocks/>
                </p:cNvSpPr>
                <p:nvPr/>
              </p:nvSpPr>
              <p:spPr bwMode="auto">
                <a:xfrm>
                  <a:off x="4296" y="391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1" name="Freeform 252"/>
                <p:cNvSpPr>
                  <a:spLocks/>
                </p:cNvSpPr>
                <p:nvPr/>
              </p:nvSpPr>
              <p:spPr bwMode="auto">
                <a:xfrm>
                  <a:off x="4296" y="396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2" name="Freeform 253"/>
                <p:cNvSpPr>
                  <a:spLocks/>
                </p:cNvSpPr>
                <p:nvPr/>
              </p:nvSpPr>
              <p:spPr bwMode="auto">
                <a:xfrm>
                  <a:off x="4296" y="400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3" name="Freeform 254"/>
                <p:cNvSpPr>
                  <a:spLocks/>
                </p:cNvSpPr>
                <p:nvPr/>
              </p:nvSpPr>
              <p:spPr bwMode="auto">
                <a:xfrm>
                  <a:off x="4296" y="404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4" name="Freeform 255"/>
                <p:cNvSpPr>
                  <a:spLocks/>
                </p:cNvSpPr>
                <p:nvPr/>
              </p:nvSpPr>
              <p:spPr bwMode="auto">
                <a:xfrm>
                  <a:off x="4296" y="408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5" name="Freeform 256"/>
                <p:cNvSpPr>
                  <a:spLocks/>
                </p:cNvSpPr>
                <p:nvPr/>
              </p:nvSpPr>
              <p:spPr bwMode="auto">
                <a:xfrm>
                  <a:off x="4296" y="412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6" name="Freeform 257"/>
                <p:cNvSpPr>
                  <a:spLocks/>
                </p:cNvSpPr>
                <p:nvPr/>
              </p:nvSpPr>
              <p:spPr bwMode="auto">
                <a:xfrm>
                  <a:off x="4296" y="417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7" name="Freeform 258"/>
                <p:cNvSpPr>
                  <a:spLocks/>
                </p:cNvSpPr>
                <p:nvPr/>
              </p:nvSpPr>
              <p:spPr bwMode="auto">
                <a:xfrm>
                  <a:off x="4296" y="421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8" name="Freeform 259"/>
                <p:cNvSpPr>
                  <a:spLocks/>
                </p:cNvSpPr>
                <p:nvPr/>
              </p:nvSpPr>
              <p:spPr bwMode="auto">
                <a:xfrm>
                  <a:off x="4296" y="425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grpSp>
          <p:sp>
            <p:nvSpPr>
              <p:cNvPr id="258" name="Rectangle 260"/>
              <p:cNvSpPr>
                <a:spLocks noChangeArrowheads="1"/>
              </p:cNvSpPr>
              <p:nvPr/>
            </p:nvSpPr>
            <p:spPr bwMode="auto">
              <a:xfrm>
                <a:off x="4840288" y="904875"/>
                <a:ext cx="3810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a:p>
            </p:txBody>
          </p:sp>
          <p:sp>
            <p:nvSpPr>
              <p:cNvPr id="259" name="Oval 261"/>
              <p:cNvSpPr>
                <a:spLocks noChangeArrowheads="1"/>
              </p:cNvSpPr>
              <p:nvPr/>
            </p:nvSpPr>
            <p:spPr bwMode="auto">
              <a:xfrm>
                <a:off x="5907088" y="1501775"/>
                <a:ext cx="2316162" cy="2259013"/>
              </a:xfrm>
              <a:prstGeom prst="ellipse">
                <a:avLst/>
              </a:prstGeom>
              <a:noFill/>
              <a:ln w="19050">
                <a:solidFill>
                  <a:srgbClr val="000000"/>
                </a:solidFill>
                <a:round/>
                <a:headEnd/>
                <a:tailEnd/>
              </a:ln>
            </p:spPr>
            <p:txBody>
              <a:bodyPr/>
              <a:lstStyle/>
              <a:p>
                <a:endParaRPr lang="en-US"/>
              </a:p>
            </p:txBody>
          </p:sp>
          <p:grpSp>
            <p:nvGrpSpPr>
              <p:cNvPr id="260" name="Group 262"/>
              <p:cNvGrpSpPr>
                <a:grpSpLocks/>
              </p:cNvGrpSpPr>
              <p:nvPr/>
            </p:nvGrpSpPr>
            <p:grpSpPr bwMode="auto">
              <a:xfrm>
                <a:off x="5573713" y="2697163"/>
                <a:ext cx="1460500" cy="765175"/>
                <a:chOff x="3288" y="3318"/>
                <a:chExt cx="1002" cy="522"/>
              </a:xfrm>
            </p:grpSpPr>
            <p:sp>
              <p:nvSpPr>
                <p:cNvPr id="413" name="Line 263"/>
                <p:cNvSpPr>
                  <a:spLocks noChangeShapeType="1"/>
                </p:cNvSpPr>
                <p:nvPr/>
              </p:nvSpPr>
              <p:spPr bwMode="auto">
                <a:xfrm flipH="1">
                  <a:off x="3324" y="3318"/>
                  <a:ext cx="966" cy="504"/>
                </a:xfrm>
                <a:prstGeom prst="line">
                  <a:avLst/>
                </a:prstGeom>
                <a:noFill/>
                <a:ln w="9525">
                  <a:solidFill>
                    <a:srgbClr val="000000"/>
                  </a:solidFill>
                  <a:round/>
                  <a:headEnd/>
                  <a:tailEnd/>
                </a:ln>
              </p:spPr>
              <p:txBody>
                <a:bodyPr/>
                <a:lstStyle/>
                <a:p>
                  <a:endParaRPr lang="en-US"/>
                </a:p>
              </p:txBody>
            </p:sp>
            <p:sp>
              <p:nvSpPr>
                <p:cNvPr id="414" name="Freeform 264"/>
                <p:cNvSpPr>
                  <a:spLocks/>
                </p:cNvSpPr>
                <p:nvPr/>
              </p:nvSpPr>
              <p:spPr bwMode="auto">
                <a:xfrm>
                  <a:off x="3288" y="3786"/>
                  <a:ext cx="66" cy="54"/>
                </a:xfrm>
                <a:custGeom>
                  <a:avLst/>
                  <a:gdLst>
                    <a:gd name="T0" fmla="*/ 36 w 66"/>
                    <a:gd name="T1" fmla="*/ 0 h 54"/>
                    <a:gd name="T2" fmla="*/ 0 w 66"/>
                    <a:gd name="T3" fmla="*/ 54 h 54"/>
                    <a:gd name="T4" fmla="*/ 66 w 66"/>
                    <a:gd name="T5" fmla="*/ 54 h 54"/>
                    <a:gd name="T6" fmla="*/ 36 w 66"/>
                    <a:gd name="T7" fmla="*/ 0 h 54"/>
                    <a:gd name="T8" fmla="*/ 0 60000 65536"/>
                    <a:gd name="T9" fmla="*/ 0 60000 65536"/>
                    <a:gd name="T10" fmla="*/ 0 60000 65536"/>
                    <a:gd name="T11" fmla="*/ 0 60000 65536"/>
                    <a:gd name="T12" fmla="*/ 0 w 66"/>
                    <a:gd name="T13" fmla="*/ 0 h 54"/>
                    <a:gd name="T14" fmla="*/ 66 w 66"/>
                    <a:gd name="T15" fmla="*/ 54 h 54"/>
                  </a:gdLst>
                  <a:ahLst/>
                  <a:cxnLst>
                    <a:cxn ang="T8">
                      <a:pos x="T0" y="T1"/>
                    </a:cxn>
                    <a:cxn ang="T9">
                      <a:pos x="T2" y="T3"/>
                    </a:cxn>
                    <a:cxn ang="T10">
                      <a:pos x="T4" y="T5"/>
                    </a:cxn>
                    <a:cxn ang="T11">
                      <a:pos x="T6" y="T7"/>
                    </a:cxn>
                  </a:cxnLst>
                  <a:rect l="T12" t="T13" r="T14" b="T15"/>
                  <a:pathLst>
                    <a:path w="66" h="54">
                      <a:moveTo>
                        <a:pt x="36" y="0"/>
                      </a:moveTo>
                      <a:lnTo>
                        <a:pt x="0" y="54"/>
                      </a:lnTo>
                      <a:lnTo>
                        <a:pt x="66" y="54"/>
                      </a:lnTo>
                      <a:lnTo>
                        <a:pt x="36" y="0"/>
                      </a:lnTo>
                      <a:close/>
                    </a:path>
                  </a:pathLst>
                </a:custGeom>
                <a:solidFill>
                  <a:srgbClr val="000000"/>
                </a:solidFill>
                <a:ln w="9525">
                  <a:noFill/>
                  <a:round/>
                  <a:headEnd/>
                  <a:tailEnd/>
                </a:ln>
              </p:spPr>
              <p:txBody>
                <a:bodyPr/>
                <a:lstStyle/>
                <a:p>
                  <a:endParaRPr lang="en-US"/>
                </a:p>
              </p:txBody>
            </p:sp>
          </p:grpSp>
          <p:sp>
            <p:nvSpPr>
              <p:cNvPr id="261" name="Oval 265"/>
              <p:cNvSpPr>
                <a:spLocks noChangeArrowheads="1"/>
              </p:cNvSpPr>
              <p:nvPr/>
            </p:nvSpPr>
            <p:spPr bwMode="auto">
              <a:xfrm>
                <a:off x="5915025" y="2346325"/>
                <a:ext cx="2316162" cy="728663"/>
              </a:xfrm>
              <a:prstGeom prst="ellipse">
                <a:avLst/>
              </a:prstGeom>
              <a:noFill/>
              <a:ln w="9525">
                <a:solidFill>
                  <a:srgbClr val="000000"/>
                </a:solidFill>
                <a:round/>
                <a:headEnd/>
                <a:tailEnd/>
              </a:ln>
            </p:spPr>
            <p:txBody>
              <a:bodyPr/>
              <a:lstStyle/>
              <a:p>
                <a:endParaRPr lang="en-US"/>
              </a:p>
            </p:txBody>
          </p:sp>
          <p:grpSp>
            <p:nvGrpSpPr>
              <p:cNvPr id="262" name="Group 266"/>
              <p:cNvGrpSpPr>
                <a:grpSpLocks/>
              </p:cNvGrpSpPr>
              <p:nvPr/>
            </p:nvGrpSpPr>
            <p:grpSpPr bwMode="auto">
              <a:xfrm>
                <a:off x="6448425" y="1501775"/>
                <a:ext cx="593725" cy="1512888"/>
                <a:chOff x="3888" y="2502"/>
                <a:chExt cx="408" cy="1032"/>
              </a:xfrm>
            </p:grpSpPr>
            <p:sp>
              <p:nvSpPr>
                <p:cNvPr id="384" name="Freeform 267"/>
                <p:cNvSpPr>
                  <a:spLocks/>
                </p:cNvSpPr>
                <p:nvPr/>
              </p:nvSpPr>
              <p:spPr bwMode="auto">
                <a:xfrm>
                  <a:off x="4272" y="2502"/>
                  <a:ext cx="24" cy="6"/>
                </a:xfrm>
                <a:custGeom>
                  <a:avLst/>
                  <a:gdLst>
                    <a:gd name="T0" fmla="*/ 24 w 24"/>
                    <a:gd name="T1" fmla="*/ 6 h 6"/>
                    <a:gd name="T2" fmla="*/ 24 w 24"/>
                    <a:gd name="T3" fmla="*/ 0 h 6"/>
                    <a:gd name="T4" fmla="*/ 24 w 24"/>
                    <a:gd name="T5" fmla="*/ 0 h 6"/>
                    <a:gd name="T6" fmla="*/ 0 w 24"/>
                    <a:gd name="T7" fmla="*/ 0 h 6"/>
                    <a:gd name="T8" fmla="*/ 0 w 24"/>
                    <a:gd name="T9" fmla="*/ 6 h 6"/>
                    <a:gd name="T10" fmla="*/ 0 w 24"/>
                    <a:gd name="T11" fmla="*/ 6 h 6"/>
                    <a:gd name="T12" fmla="*/ 24 w 24"/>
                    <a:gd name="T13" fmla="*/ 6 h 6"/>
                    <a:gd name="T14" fmla="*/ 0 60000 65536"/>
                    <a:gd name="T15" fmla="*/ 0 60000 65536"/>
                    <a:gd name="T16" fmla="*/ 0 60000 65536"/>
                    <a:gd name="T17" fmla="*/ 0 60000 65536"/>
                    <a:gd name="T18" fmla="*/ 0 60000 65536"/>
                    <a:gd name="T19" fmla="*/ 0 60000 65536"/>
                    <a:gd name="T20" fmla="*/ 0 60000 65536"/>
                    <a:gd name="T21" fmla="*/ 0 w 24"/>
                    <a:gd name="T22" fmla="*/ 0 h 6"/>
                    <a:gd name="T23" fmla="*/ 24 w 24"/>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6">
                      <a:moveTo>
                        <a:pt x="24" y="6"/>
                      </a:moveTo>
                      <a:lnTo>
                        <a:pt x="24" y="0"/>
                      </a:lnTo>
                      <a:lnTo>
                        <a:pt x="0" y="0"/>
                      </a:lnTo>
                      <a:lnTo>
                        <a:pt x="0" y="6"/>
                      </a:lnTo>
                      <a:lnTo>
                        <a:pt x="24" y="6"/>
                      </a:lnTo>
                      <a:close/>
                    </a:path>
                  </a:pathLst>
                </a:custGeom>
                <a:solidFill>
                  <a:srgbClr val="000000"/>
                </a:solidFill>
                <a:ln w="9525">
                  <a:noFill/>
                  <a:round/>
                  <a:headEnd/>
                  <a:tailEnd/>
                </a:ln>
              </p:spPr>
              <p:txBody>
                <a:bodyPr/>
                <a:lstStyle/>
                <a:p>
                  <a:endParaRPr lang="en-US"/>
                </a:p>
              </p:txBody>
            </p:sp>
            <p:sp>
              <p:nvSpPr>
                <p:cNvPr id="385" name="Freeform 268"/>
                <p:cNvSpPr>
                  <a:spLocks/>
                </p:cNvSpPr>
                <p:nvPr/>
              </p:nvSpPr>
              <p:spPr bwMode="auto">
                <a:xfrm>
                  <a:off x="4230" y="2502"/>
                  <a:ext cx="30" cy="18"/>
                </a:xfrm>
                <a:custGeom>
                  <a:avLst/>
                  <a:gdLst>
                    <a:gd name="T0" fmla="*/ 24 w 30"/>
                    <a:gd name="T1" fmla="*/ 6 h 18"/>
                    <a:gd name="T2" fmla="*/ 30 w 30"/>
                    <a:gd name="T3" fmla="*/ 6 h 18"/>
                    <a:gd name="T4" fmla="*/ 24 w 30"/>
                    <a:gd name="T5" fmla="*/ 0 h 18"/>
                    <a:gd name="T6" fmla="*/ 0 w 30"/>
                    <a:gd name="T7" fmla="*/ 12 h 18"/>
                    <a:gd name="T8" fmla="*/ 0 w 30"/>
                    <a:gd name="T9" fmla="*/ 12 h 18"/>
                    <a:gd name="T10" fmla="*/ 0 w 30"/>
                    <a:gd name="T11" fmla="*/ 18 h 18"/>
                    <a:gd name="T12" fmla="*/ 24 w 30"/>
                    <a:gd name="T13" fmla="*/ 6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6"/>
                      </a:moveTo>
                      <a:lnTo>
                        <a:pt x="30" y="6"/>
                      </a:lnTo>
                      <a:lnTo>
                        <a:pt x="24" y="0"/>
                      </a:lnTo>
                      <a:lnTo>
                        <a:pt x="0" y="12"/>
                      </a:lnTo>
                      <a:lnTo>
                        <a:pt x="0" y="18"/>
                      </a:lnTo>
                      <a:lnTo>
                        <a:pt x="24" y="6"/>
                      </a:lnTo>
                      <a:close/>
                    </a:path>
                  </a:pathLst>
                </a:custGeom>
                <a:solidFill>
                  <a:srgbClr val="000000"/>
                </a:solidFill>
                <a:ln w="9525">
                  <a:noFill/>
                  <a:round/>
                  <a:headEnd/>
                  <a:tailEnd/>
                </a:ln>
              </p:spPr>
              <p:txBody>
                <a:bodyPr/>
                <a:lstStyle/>
                <a:p>
                  <a:endParaRPr lang="en-US"/>
                </a:p>
              </p:txBody>
            </p:sp>
            <p:sp>
              <p:nvSpPr>
                <p:cNvPr id="386" name="Freeform 269"/>
                <p:cNvSpPr>
                  <a:spLocks/>
                </p:cNvSpPr>
                <p:nvPr/>
              </p:nvSpPr>
              <p:spPr bwMode="auto">
                <a:xfrm>
                  <a:off x="4194" y="2520"/>
                  <a:ext cx="24" cy="18"/>
                </a:xfrm>
                <a:custGeom>
                  <a:avLst/>
                  <a:gdLst>
                    <a:gd name="T0" fmla="*/ 24 w 24"/>
                    <a:gd name="T1" fmla="*/ 6 h 18"/>
                    <a:gd name="T2" fmla="*/ 24 w 24"/>
                    <a:gd name="T3" fmla="*/ 0 h 18"/>
                    <a:gd name="T4" fmla="*/ 24 w 24"/>
                    <a:gd name="T5" fmla="*/ 0 h 18"/>
                    <a:gd name="T6" fmla="*/ 18 w 24"/>
                    <a:gd name="T7" fmla="*/ 0 h 18"/>
                    <a:gd name="T8" fmla="*/ 0 w 24"/>
                    <a:gd name="T9" fmla="*/ 12 h 18"/>
                    <a:gd name="T10" fmla="*/ 0 w 24"/>
                    <a:gd name="T11" fmla="*/ 18 h 18"/>
                    <a:gd name="T12" fmla="*/ 0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0" y="12"/>
                      </a:lnTo>
                      <a:lnTo>
                        <a:pt x="0" y="18"/>
                      </a:lnTo>
                      <a:lnTo>
                        <a:pt x="18" y="6"/>
                      </a:lnTo>
                      <a:lnTo>
                        <a:pt x="24" y="6"/>
                      </a:lnTo>
                      <a:close/>
                    </a:path>
                  </a:pathLst>
                </a:custGeom>
                <a:solidFill>
                  <a:srgbClr val="000000"/>
                </a:solidFill>
                <a:ln w="9525">
                  <a:noFill/>
                  <a:round/>
                  <a:headEnd/>
                  <a:tailEnd/>
                </a:ln>
              </p:spPr>
              <p:txBody>
                <a:bodyPr/>
                <a:lstStyle/>
                <a:p>
                  <a:endParaRPr lang="en-US"/>
                </a:p>
              </p:txBody>
            </p:sp>
            <p:sp>
              <p:nvSpPr>
                <p:cNvPr id="387" name="Freeform 270"/>
                <p:cNvSpPr>
                  <a:spLocks/>
                </p:cNvSpPr>
                <p:nvPr/>
              </p:nvSpPr>
              <p:spPr bwMode="auto">
                <a:xfrm>
                  <a:off x="4158" y="2544"/>
                  <a:ext cx="24" cy="18"/>
                </a:xfrm>
                <a:custGeom>
                  <a:avLst/>
                  <a:gdLst>
                    <a:gd name="T0" fmla="*/ 24 w 24"/>
                    <a:gd name="T1" fmla="*/ 6 h 18"/>
                    <a:gd name="T2" fmla="*/ 24 w 24"/>
                    <a:gd name="T3" fmla="*/ 0 h 18"/>
                    <a:gd name="T4" fmla="*/ 24 w 24"/>
                    <a:gd name="T5" fmla="*/ 0 h 18"/>
                    <a:gd name="T6" fmla="*/ 18 w 24"/>
                    <a:gd name="T7" fmla="*/ 0 h 18"/>
                    <a:gd name="T8" fmla="*/ 6 w 24"/>
                    <a:gd name="T9" fmla="*/ 12 h 18"/>
                    <a:gd name="T10" fmla="*/ 0 w 24"/>
                    <a:gd name="T11" fmla="*/ 18 h 18"/>
                    <a:gd name="T12" fmla="*/ 6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6" y="12"/>
                      </a:lnTo>
                      <a:lnTo>
                        <a:pt x="0" y="18"/>
                      </a:lnTo>
                      <a:lnTo>
                        <a:pt x="6" y="18"/>
                      </a:lnTo>
                      <a:lnTo>
                        <a:pt x="18" y="6"/>
                      </a:lnTo>
                      <a:lnTo>
                        <a:pt x="24" y="6"/>
                      </a:lnTo>
                      <a:close/>
                    </a:path>
                  </a:pathLst>
                </a:custGeom>
                <a:solidFill>
                  <a:srgbClr val="000000"/>
                </a:solidFill>
                <a:ln w="9525">
                  <a:noFill/>
                  <a:round/>
                  <a:headEnd/>
                  <a:tailEnd/>
                </a:ln>
              </p:spPr>
              <p:txBody>
                <a:bodyPr/>
                <a:lstStyle/>
                <a:p>
                  <a:endParaRPr lang="en-US"/>
                </a:p>
              </p:txBody>
            </p:sp>
            <p:sp>
              <p:nvSpPr>
                <p:cNvPr id="388" name="Freeform 271"/>
                <p:cNvSpPr>
                  <a:spLocks/>
                </p:cNvSpPr>
                <p:nvPr/>
              </p:nvSpPr>
              <p:spPr bwMode="auto">
                <a:xfrm>
                  <a:off x="4128" y="2568"/>
                  <a:ext cx="24" cy="24"/>
                </a:xfrm>
                <a:custGeom>
                  <a:avLst/>
                  <a:gdLst>
                    <a:gd name="T0" fmla="*/ 18 w 24"/>
                    <a:gd name="T1" fmla="*/ 6 h 24"/>
                    <a:gd name="T2" fmla="*/ 24 w 24"/>
                    <a:gd name="T3" fmla="*/ 6 h 24"/>
                    <a:gd name="T4" fmla="*/ 18 w 24"/>
                    <a:gd name="T5" fmla="*/ 0 h 24"/>
                    <a:gd name="T6" fmla="*/ 12 w 24"/>
                    <a:gd name="T7" fmla="*/ 12 h 24"/>
                    <a:gd name="T8" fmla="*/ 6 w 24"/>
                    <a:gd name="T9" fmla="*/ 18 h 24"/>
                    <a:gd name="T10" fmla="*/ 0 w 24"/>
                    <a:gd name="T11" fmla="*/ 24 h 24"/>
                    <a:gd name="T12" fmla="*/ 6 w 24"/>
                    <a:gd name="T13" fmla="*/ 24 h 24"/>
                    <a:gd name="T14" fmla="*/ 6 w 24"/>
                    <a:gd name="T15" fmla="*/ 24 h 24"/>
                    <a:gd name="T16" fmla="*/ 12 w 24"/>
                    <a:gd name="T17" fmla="*/ 18 h 24"/>
                    <a:gd name="T18" fmla="*/ 12 w 24"/>
                    <a:gd name="T19" fmla="*/ 18 h 24"/>
                    <a:gd name="T20" fmla="*/ 12 w 24"/>
                    <a:gd name="T21" fmla="*/ 18 h 24"/>
                    <a:gd name="T22" fmla="*/ 18 w 24"/>
                    <a:gd name="T23" fmla="*/ 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4"/>
                    <a:gd name="T38" fmla="*/ 24 w 24"/>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4">
                      <a:moveTo>
                        <a:pt x="18" y="6"/>
                      </a:moveTo>
                      <a:lnTo>
                        <a:pt x="24" y="6"/>
                      </a:lnTo>
                      <a:lnTo>
                        <a:pt x="18" y="0"/>
                      </a:lnTo>
                      <a:lnTo>
                        <a:pt x="12" y="12"/>
                      </a:lnTo>
                      <a:lnTo>
                        <a:pt x="6" y="18"/>
                      </a:lnTo>
                      <a:lnTo>
                        <a:pt x="0" y="24"/>
                      </a:lnTo>
                      <a:lnTo>
                        <a:pt x="6" y="24"/>
                      </a:lnTo>
                      <a:lnTo>
                        <a:pt x="12" y="18"/>
                      </a:lnTo>
                      <a:lnTo>
                        <a:pt x="18" y="6"/>
                      </a:lnTo>
                      <a:close/>
                    </a:path>
                  </a:pathLst>
                </a:custGeom>
                <a:solidFill>
                  <a:srgbClr val="000000"/>
                </a:solidFill>
                <a:ln w="9525">
                  <a:noFill/>
                  <a:round/>
                  <a:headEnd/>
                  <a:tailEnd/>
                </a:ln>
              </p:spPr>
              <p:txBody>
                <a:bodyPr/>
                <a:lstStyle/>
                <a:p>
                  <a:endParaRPr lang="en-US"/>
                </a:p>
              </p:txBody>
            </p:sp>
            <p:sp>
              <p:nvSpPr>
                <p:cNvPr id="389" name="Freeform 272"/>
                <p:cNvSpPr>
                  <a:spLocks/>
                </p:cNvSpPr>
                <p:nvPr/>
              </p:nvSpPr>
              <p:spPr bwMode="auto">
                <a:xfrm>
                  <a:off x="4104" y="2604"/>
                  <a:ext cx="18" cy="24"/>
                </a:xfrm>
                <a:custGeom>
                  <a:avLst/>
                  <a:gdLst>
                    <a:gd name="T0" fmla="*/ 18 w 18"/>
                    <a:gd name="T1" fmla="*/ 0 h 24"/>
                    <a:gd name="T2" fmla="*/ 18 w 18"/>
                    <a:gd name="T3" fmla="*/ 0 h 24"/>
                    <a:gd name="T4" fmla="*/ 12 w 18"/>
                    <a:gd name="T5" fmla="*/ 0 h 24"/>
                    <a:gd name="T6" fmla="*/ 0 w 18"/>
                    <a:gd name="T7" fmla="*/ 18 h 24"/>
                    <a:gd name="T8" fmla="*/ 0 w 18"/>
                    <a:gd name="T9" fmla="*/ 24 h 24"/>
                    <a:gd name="T10" fmla="*/ 6 w 18"/>
                    <a:gd name="T11" fmla="*/ 18 h 24"/>
                    <a:gd name="T12" fmla="*/ 18 w 18"/>
                    <a:gd name="T13" fmla="*/ 0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0"/>
                      </a:moveTo>
                      <a:lnTo>
                        <a:pt x="18" y="0"/>
                      </a:lnTo>
                      <a:lnTo>
                        <a:pt x="12" y="0"/>
                      </a:lnTo>
                      <a:lnTo>
                        <a:pt x="0" y="18"/>
                      </a:lnTo>
                      <a:lnTo>
                        <a:pt x="0" y="24"/>
                      </a:lnTo>
                      <a:lnTo>
                        <a:pt x="6" y="18"/>
                      </a:lnTo>
                      <a:lnTo>
                        <a:pt x="18" y="0"/>
                      </a:lnTo>
                      <a:close/>
                    </a:path>
                  </a:pathLst>
                </a:custGeom>
                <a:solidFill>
                  <a:srgbClr val="000000"/>
                </a:solidFill>
                <a:ln w="9525">
                  <a:noFill/>
                  <a:round/>
                  <a:headEnd/>
                  <a:tailEnd/>
                </a:ln>
              </p:spPr>
              <p:txBody>
                <a:bodyPr/>
                <a:lstStyle/>
                <a:p>
                  <a:endParaRPr lang="en-US"/>
                </a:p>
              </p:txBody>
            </p:sp>
            <p:sp>
              <p:nvSpPr>
                <p:cNvPr id="390" name="Freeform 273"/>
                <p:cNvSpPr>
                  <a:spLocks/>
                </p:cNvSpPr>
                <p:nvPr/>
              </p:nvSpPr>
              <p:spPr bwMode="auto">
                <a:xfrm>
                  <a:off x="4080" y="2634"/>
                  <a:ext cx="18" cy="30"/>
                </a:xfrm>
                <a:custGeom>
                  <a:avLst/>
                  <a:gdLst>
                    <a:gd name="T0" fmla="*/ 18 w 18"/>
                    <a:gd name="T1" fmla="*/ 6 h 30"/>
                    <a:gd name="T2" fmla="*/ 18 w 18"/>
                    <a:gd name="T3" fmla="*/ 0 h 30"/>
                    <a:gd name="T4" fmla="*/ 12 w 18"/>
                    <a:gd name="T5" fmla="*/ 6 h 30"/>
                    <a:gd name="T6" fmla="*/ 0 w 18"/>
                    <a:gd name="T7" fmla="*/ 24 h 30"/>
                    <a:gd name="T8" fmla="*/ 0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8" y="0"/>
                      </a:lnTo>
                      <a:lnTo>
                        <a:pt x="12" y="6"/>
                      </a:lnTo>
                      <a:lnTo>
                        <a:pt x="0" y="24"/>
                      </a:lnTo>
                      <a:lnTo>
                        <a:pt x="0" y="30"/>
                      </a:lnTo>
                      <a:lnTo>
                        <a:pt x="6" y="24"/>
                      </a:lnTo>
                      <a:lnTo>
                        <a:pt x="18" y="6"/>
                      </a:lnTo>
                      <a:close/>
                    </a:path>
                  </a:pathLst>
                </a:custGeom>
                <a:solidFill>
                  <a:srgbClr val="000000"/>
                </a:solidFill>
                <a:ln w="9525">
                  <a:noFill/>
                  <a:round/>
                  <a:headEnd/>
                  <a:tailEnd/>
                </a:ln>
              </p:spPr>
              <p:txBody>
                <a:bodyPr/>
                <a:lstStyle/>
                <a:p>
                  <a:endParaRPr lang="en-US"/>
                </a:p>
              </p:txBody>
            </p:sp>
            <p:sp>
              <p:nvSpPr>
                <p:cNvPr id="391" name="Freeform 274"/>
                <p:cNvSpPr>
                  <a:spLocks/>
                </p:cNvSpPr>
                <p:nvPr/>
              </p:nvSpPr>
              <p:spPr bwMode="auto">
                <a:xfrm>
                  <a:off x="4056" y="2670"/>
                  <a:ext cx="18" cy="30"/>
                </a:xfrm>
                <a:custGeom>
                  <a:avLst/>
                  <a:gdLst>
                    <a:gd name="T0" fmla="*/ 18 w 18"/>
                    <a:gd name="T1" fmla="*/ 6 h 30"/>
                    <a:gd name="T2" fmla="*/ 18 w 18"/>
                    <a:gd name="T3" fmla="*/ 0 h 30"/>
                    <a:gd name="T4" fmla="*/ 12 w 18"/>
                    <a:gd name="T5" fmla="*/ 6 h 30"/>
                    <a:gd name="T6" fmla="*/ 12 w 18"/>
                    <a:gd name="T7" fmla="*/ 6 h 30"/>
                    <a:gd name="T8" fmla="*/ 0 w 18"/>
                    <a:gd name="T9" fmla="*/ 24 h 30"/>
                    <a:gd name="T10" fmla="*/ 6 w 18"/>
                    <a:gd name="T11" fmla="*/ 30 h 30"/>
                    <a:gd name="T12" fmla="*/ 6 w 18"/>
                    <a:gd name="T13" fmla="*/ 24 h 30"/>
                    <a:gd name="T14" fmla="*/ 18 w 18"/>
                    <a:gd name="T15" fmla="*/ 6 h 3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30"/>
                    <a:gd name="T26" fmla="*/ 18 w 18"/>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30">
                      <a:moveTo>
                        <a:pt x="18" y="6"/>
                      </a:moveTo>
                      <a:lnTo>
                        <a:pt x="18"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92" name="Freeform 275"/>
                <p:cNvSpPr>
                  <a:spLocks/>
                </p:cNvSpPr>
                <p:nvPr/>
              </p:nvSpPr>
              <p:spPr bwMode="auto">
                <a:xfrm>
                  <a:off x="4038" y="2706"/>
                  <a:ext cx="18" cy="30"/>
                </a:xfrm>
                <a:custGeom>
                  <a:avLst/>
                  <a:gdLst>
                    <a:gd name="T0" fmla="*/ 18 w 18"/>
                    <a:gd name="T1" fmla="*/ 6 h 30"/>
                    <a:gd name="T2" fmla="*/ 12 w 18"/>
                    <a:gd name="T3" fmla="*/ 0 h 30"/>
                    <a:gd name="T4" fmla="*/ 12 w 18"/>
                    <a:gd name="T5" fmla="*/ 6 h 30"/>
                    <a:gd name="T6" fmla="*/ 0 w 18"/>
                    <a:gd name="T7" fmla="*/ 24 h 30"/>
                    <a:gd name="T8" fmla="*/ 6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93" name="Freeform 276"/>
                <p:cNvSpPr>
                  <a:spLocks/>
                </p:cNvSpPr>
                <p:nvPr/>
              </p:nvSpPr>
              <p:spPr bwMode="auto">
                <a:xfrm>
                  <a:off x="4020" y="2742"/>
                  <a:ext cx="18" cy="30"/>
                </a:xfrm>
                <a:custGeom>
                  <a:avLst/>
                  <a:gdLst>
                    <a:gd name="T0" fmla="*/ 18 w 18"/>
                    <a:gd name="T1" fmla="*/ 6 h 30"/>
                    <a:gd name="T2" fmla="*/ 12 w 18"/>
                    <a:gd name="T3" fmla="*/ 0 h 30"/>
                    <a:gd name="T4" fmla="*/ 12 w 18"/>
                    <a:gd name="T5" fmla="*/ 6 h 30"/>
                    <a:gd name="T6" fmla="*/ 0 w 18"/>
                    <a:gd name="T7" fmla="*/ 30 h 30"/>
                    <a:gd name="T8" fmla="*/ 6 w 18"/>
                    <a:gd name="T9" fmla="*/ 30 h 30"/>
                    <a:gd name="T10" fmla="*/ 6 w 18"/>
                    <a:gd name="T11" fmla="*/ 30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30"/>
                      </a:lnTo>
                      <a:lnTo>
                        <a:pt x="6" y="30"/>
                      </a:lnTo>
                      <a:lnTo>
                        <a:pt x="18" y="6"/>
                      </a:lnTo>
                      <a:close/>
                    </a:path>
                  </a:pathLst>
                </a:custGeom>
                <a:solidFill>
                  <a:srgbClr val="000000"/>
                </a:solidFill>
                <a:ln w="9525">
                  <a:noFill/>
                  <a:round/>
                  <a:headEnd/>
                  <a:tailEnd/>
                </a:ln>
              </p:spPr>
              <p:txBody>
                <a:bodyPr/>
                <a:lstStyle/>
                <a:p>
                  <a:endParaRPr lang="en-US"/>
                </a:p>
              </p:txBody>
            </p:sp>
            <p:sp>
              <p:nvSpPr>
                <p:cNvPr id="394" name="Freeform 277"/>
                <p:cNvSpPr>
                  <a:spLocks/>
                </p:cNvSpPr>
                <p:nvPr/>
              </p:nvSpPr>
              <p:spPr bwMode="auto">
                <a:xfrm>
                  <a:off x="4002" y="2784"/>
                  <a:ext cx="18" cy="30"/>
                </a:xfrm>
                <a:custGeom>
                  <a:avLst/>
                  <a:gdLst>
                    <a:gd name="T0" fmla="*/ 18 w 18"/>
                    <a:gd name="T1" fmla="*/ 0 h 30"/>
                    <a:gd name="T2" fmla="*/ 12 w 18"/>
                    <a:gd name="T3" fmla="*/ 0 h 30"/>
                    <a:gd name="T4" fmla="*/ 12 w 18"/>
                    <a:gd name="T5" fmla="*/ 0 h 30"/>
                    <a:gd name="T6" fmla="*/ 6 w 18"/>
                    <a:gd name="T7" fmla="*/ 18 h 30"/>
                    <a:gd name="T8" fmla="*/ 0 w 18"/>
                    <a:gd name="T9" fmla="*/ 24 h 30"/>
                    <a:gd name="T10" fmla="*/ 6 w 18"/>
                    <a:gd name="T11" fmla="*/ 30 h 30"/>
                    <a:gd name="T12" fmla="*/ 6 w 18"/>
                    <a:gd name="T13" fmla="*/ 24 h 30"/>
                    <a:gd name="T14" fmla="*/ 12 w 18"/>
                    <a:gd name="T15" fmla="*/ 18 h 30"/>
                    <a:gd name="T16" fmla="*/ 18 w 18"/>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0"/>
                    <a:gd name="T29" fmla="*/ 18 w 1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0">
                      <a:moveTo>
                        <a:pt x="18" y="0"/>
                      </a:moveTo>
                      <a:lnTo>
                        <a:pt x="12" y="0"/>
                      </a:lnTo>
                      <a:lnTo>
                        <a:pt x="6" y="18"/>
                      </a:lnTo>
                      <a:lnTo>
                        <a:pt x="0" y="24"/>
                      </a:lnTo>
                      <a:lnTo>
                        <a:pt x="6" y="30"/>
                      </a:lnTo>
                      <a:lnTo>
                        <a:pt x="6" y="24"/>
                      </a:lnTo>
                      <a:lnTo>
                        <a:pt x="12" y="18"/>
                      </a:lnTo>
                      <a:lnTo>
                        <a:pt x="18" y="0"/>
                      </a:lnTo>
                      <a:close/>
                    </a:path>
                  </a:pathLst>
                </a:custGeom>
                <a:solidFill>
                  <a:srgbClr val="000000"/>
                </a:solidFill>
                <a:ln w="9525">
                  <a:noFill/>
                  <a:round/>
                  <a:headEnd/>
                  <a:tailEnd/>
                </a:ln>
              </p:spPr>
              <p:txBody>
                <a:bodyPr/>
                <a:lstStyle/>
                <a:p>
                  <a:endParaRPr lang="en-US"/>
                </a:p>
              </p:txBody>
            </p:sp>
            <p:sp>
              <p:nvSpPr>
                <p:cNvPr id="395" name="Freeform 278"/>
                <p:cNvSpPr>
                  <a:spLocks/>
                </p:cNvSpPr>
                <p:nvPr/>
              </p:nvSpPr>
              <p:spPr bwMode="auto">
                <a:xfrm>
                  <a:off x="3990" y="2820"/>
                  <a:ext cx="12" cy="30"/>
                </a:xfrm>
                <a:custGeom>
                  <a:avLst/>
                  <a:gdLst>
                    <a:gd name="T0" fmla="*/ 12 w 12"/>
                    <a:gd name="T1" fmla="*/ 6 h 30"/>
                    <a:gd name="T2" fmla="*/ 12 w 12"/>
                    <a:gd name="T3" fmla="*/ 0 h 30"/>
                    <a:gd name="T4" fmla="*/ 6 w 12"/>
                    <a:gd name="T5" fmla="*/ 6 h 30"/>
                    <a:gd name="T6" fmla="*/ 0 w 12"/>
                    <a:gd name="T7" fmla="*/ 30 h 30"/>
                    <a:gd name="T8" fmla="*/ 0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96" name="Freeform 279"/>
                <p:cNvSpPr>
                  <a:spLocks/>
                </p:cNvSpPr>
                <p:nvPr/>
              </p:nvSpPr>
              <p:spPr bwMode="auto">
                <a:xfrm>
                  <a:off x="3978" y="2862"/>
                  <a:ext cx="12" cy="30"/>
                </a:xfrm>
                <a:custGeom>
                  <a:avLst/>
                  <a:gdLst>
                    <a:gd name="T0" fmla="*/ 12 w 12"/>
                    <a:gd name="T1" fmla="*/ 0 h 30"/>
                    <a:gd name="T2" fmla="*/ 6 w 12"/>
                    <a:gd name="T3" fmla="*/ 0 h 30"/>
                    <a:gd name="T4" fmla="*/ 6 w 12"/>
                    <a:gd name="T5" fmla="*/ 0 h 30"/>
                    <a:gd name="T6" fmla="*/ 0 w 12"/>
                    <a:gd name="T7" fmla="*/ 18 h 30"/>
                    <a:gd name="T8" fmla="*/ 0 w 12"/>
                    <a:gd name="T9" fmla="*/ 24 h 30"/>
                    <a:gd name="T10" fmla="*/ 0 w 12"/>
                    <a:gd name="T11" fmla="*/ 30 h 30"/>
                    <a:gd name="T12" fmla="*/ 6 w 12"/>
                    <a:gd name="T13" fmla="*/ 24 h 30"/>
                    <a:gd name="T14" fmla="*/ 6 w 12"/>
                    <a:gd name="T15" fmla="*/ 18 h 30"/>
                    <a:gd name="T16" fmla="*/ 12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0"/>
                      </a:moveTo>
                      <a:lnTo>
                        <a:pt x="6" y="0"/>
                      </a:lnTo>
                      <a:lnTo>
                        <a:pt x="0" y="18"/>
                      </a:lnTo>
                      <a:lnTo>
                        <a:pt x="0" y="24"/>
                      </a:lnTo>
                      <a:lnTo>
                        <a:pt x="0" y="30"/>
                      </a:lnTo>
                      <a:lnTo>
                        <a:pt x="6" y="24"/>
                      </a:lnTo>
                      <a:lnTo>
                        <a:pt x="6" y="18"/>
                      </a:lnTo>
                      <a:lnTo>
                        <a:pt x="12" y="0"/>
                      </a:lnTo>
                      <a:close/>
                    </a:path>
                  </a:pathLst>
                </a:custGeom>
                <a:solidFill>
                  <a:srgbClr val="000000"/>
                </a:solidFill>
                <a:ln w="9525">
                  <a:noFill/>
                  <a:round/>
                  <a:headEnd/>
                  <a:tailEnd/>
                </a:ln>
              </p:spPr>
              <p:txBody>
                <a:bodyPr/>
                <a:lstStyle/>
                <a:p>
                  <a:endParaRPr lang="en-US"/>
                </a:p>
              </p:txBody>
            </p:sp>
            <p:sp>
              <p:nvSpPr>
                <p:cNvPr id="397" name="Freeform 280"/>
                <p:cNvSpPr>
                  <a:spLocks/>
                </p:cNvSpPr>
                <p:nvPr/>
              </p:nvSpPr>
              <p:spPr bwMode="auto">
                <a:xfrm>
                  <a:off x="3966" y="2904"/>
                  <a:ext cx="12" cy="24"/>
                </a:xfrm>
                <a:custGeom>
                  <a:avLst/>
                  <a:gdLst>
                    <a:gd name="T0" fmla="*/ 12 w 12"/>
                    <a:gd name="T1" fmla="*/ 0 h 24"/>
                    <a:gd name="T2" fmla="*/ 6 w 12"/>
                    <a:gd name="T3" fmla="*/ 0 h 24"/>
                    <a:gd name="T4" fmla="*/ 6 w 12"/>
                    <a:gd name="T5" fmla="*/ 0 h 24"/>
                    <a:gd name="T6" fmla="*/ 0 w 12"/>
                    <a:gd name="T7" fmla="*/ 24 h 24"/>
                    <a:gd name="T8" fmla="*/ 0 w 12"/>
                    <a:gd name="T9" fmla="*/ 24 h 24"/>
                    <a:gd name="T10" fmla="*/ 6 w 12"/>
                    <a:gd name="T11" fmla="*/ 24 h 24"/>
                    <a:gd name="T12" fmla="*/ 12 w 12"/>
                    <a:gd name="T13" fmla="*/ 0 h 24"/>
                    <a:gd name="T14" fmla="*/ 0 60000 65536"/>
                    <a:gd name="T15" fmla="*/ 0 60000 65536"/>
                    <a:gd name="T16" fmla="*/ 0 60000 65536"/>
                    <a:gd name="T17" fmla="*/ 0 60000 65536"/>
                    <a:gd name="T18" fmla="*/ 0 60000 65536"/>
                    <a:gd name="T19" fmla="*/ 0 60000 65536"/>
                    <a:gd name="T20" fmla="*/ 0 60000 65536"/>
                    <a:gd name="T21" fmla="*/ 0 w 12"/>
                    <a:gd name="T22" fmla="*/ 0 h 24"/>
                    <a:gd name="T23" fmla="*/ 12 w 12"/>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4">
                      <a:moveTo>
                        <a:pt x="12" y="0"/>
                      </a:moveTo>
                      <a:lnTo>
                        <a:pt x="6" y="0"/>
                      </a:lnTo>
                      <a:lnTo>
                        <a:pt x="0" y="24"/>
                      </a:lnTo>
                      <a:lnTo>
                        <a:pt x="6" y="24"/>
                      </a:lnTo>
                      <a:lnTo>
                        <a:pt x="12" y="0"/>
                      </a:lnTo>
                      <a:close/>
                    </a:path>
                  </a:pathLst>
                </a:custGeom>
                <a:solidFill>
                  <a:srgbClr val="000000"/>
                </a:solidFill>
                <a:ln w="9525">
                  <a:noFill/>
                  <a:round/>
                  <a:headEnd/>
                  <a:tailEnd/>
                </a:ln>
              </p:spPr>
              <p:txBody>
                <a:bodyPr/>
                <a:lstStyle/>
                <a:p>
                  <a:endParaRPr lang="en-US"/>
                </a:p>
              </p:txBody>
            </p:sp>
            <p:sp>
              <p:nvSpPr>
                <p:cNvPr id="398" name="Freeform 281"/>
                <p:cNvSpPr>
                  <a:spLocks/>
                </p:cNvSpPr>
                <p:nvPr/>
              </p:nvSpPr>
              <p:spPr bwMode="auto">
                <a:xfrm>
                  <a:off x="3954" y="2940"/>
                  <a:ext cx="12" cy="30"/>
                </a:xfrm>
                <a:custGeom>
                  <a:avLst/>
                  <a:gdLst>
                    <a:gd name="T0" fmla="*/ 12 w 12"/>
                    <a:gd name="T1" fmla="*/ 6 h 30"/>
                    <a:gd name="T2" fmla="*/ 6 w 12"/>
                    <a:gd name="T3" fmla="*/ 0 h 30"/>
                    <a:gd name="T4" fmla="*/ 6 w 12"/>
                    <a:gd name="T5" fmla="*/ 6 h 30"/>
                    <a:gd name="T6" fmla="*/ 0 w 12"/>
                    <a:gd name="T7" fmla="*/ 18 h 30"/>
                    <a:gd name="T8" fmla="*/ 0 w 12"/>
                    <a:gd name="T9" fmla="*/ 30 h 30"/>
                    <a:gd name="T10" fmla="*/ 0 w 12"/>
                    <a:gd name="T11" fmla="*/ 30 h 30"/>
                    <a:gd name="T12" fmla="*/ 6 w 12"/>
                    <a:gd name="T13" fmla="*/ 30 h 30"/>
                    <a:gd name="T14" fmla="*/ 6 w 12"/>
                    <a:gd name="T15" fmla="*/ 18 h 30"/>
                    <a:gd name="T16" fmla="*/ 12 w 12"/>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6"/>
                      </a:moveTo>
                      <a:lnTo>
                        <a:pt x="6" y="0"/>
                      </a:lnTo>
                      <a:lnTo>
                        <a:pt x="6" y="6"/>
                      </a:lnTo>
                      <a:lnTo>
                        <a:pt x="0" y="18"/>
                      </a:lnTo>
                      <a:lnTo>
                        <a:pt x="0" y="30"/>
                      </a:lnTo>
                      <a:lnTo>
                        <a:pt x="6" y="30"/>
                      </a:lnTo>
                      <a:lnTo>
                        <a:pt x="6" y="18"/>
                      </a:lnTo>
                      <a:lnTo>
                        <a:pt x="12" y="6"/>
                      </a:lnTo>
                      <a:close/>
                    </a:path>
                  </a:pathLst>
                </a:custGeom>
                <a:solidFill>
                  <a:srgbClr val="000000"/>
                </a:solidFill>
                <a:ln w="9525">
                  <a:noFill/>
                  <a:round/>
                  <a:headEnd/>
                  <a:tailEnd/>
                </a:ln>
              </p:spPr>
              <p:txBody>
                <a:bodyPr/>
                <a:lstStyle/>
                <a:p>
                  <a:endParaRPr lang="en-US"/>
                </a:p>
              </p:txBody>
            </p:sp>
            <p:sp>
              <p:nvSpPr>
                <p:cNvPr id="399" name="Freeform 282"/>
                <p:cNvSpPr>
                  <a:spLocks/>
                </p:cNvSpPr>
                <p:nvPr/>
              </p:nvSpPr>
              <p:spPr bwMode="auto">
                <a:xfrm>
                  <a:off x="3942" y="2982"/>
                  <a:ext cx="12" cy="30"/>
                </a:xfrm>
                <a:custGeom>
                  <a:avLst/>
                  <a:gdLst>
                    <a:gd name="T0" fmla="*/ 12 w 12"/>
                    <a:gd name="T1" fmla="*/ 6 h 30"/>
                    <a:gd name="T2" fmla="*/ 12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0" name="Freeform 283"/>
                <p:cNvSpPr>
                  <a:spLocks/>
                </p:cNvSpPr>
                <p:nvPr/>
              </p:nvSpPr>
              <p:spPr bwMode="auto">
                <a:xfrm>
                  <a:off x="3936" y="3024"/>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401" name="Freeform 284"/>
                <p:cNvSpPr>
                  <a:spLocks/>
                </p:cNvSpPr>
                <p:nvPr/>
              </p:nvSpPr>
              <p:spPr bwMode="auto">
                <a:xfrm>
                  <a:off x="3924" y="3066"/>
                  <a:ext cx="12" cy="30"/>
                </a:xfrm>
                <a:custGeom>
                  <a:avLst/>
                  <a:gdLst>
                    <a:gd name="T0" fmla="*/ 12 w 12"/>
                    <a:gd name="T1" fmla="*/ 0 h 30"/>
                    <a:gd name="T2" fmla="*/ 12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12" y="0"/>
                      </a:ln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402" name="Freeform 285"/>
                <p:cNvSpPr>
                  <a:spLocks/>
                </p:cNvSpPr>
                <p:nvPr/>
              </p:nvSpPr>
              <p:spPr bwMode="auto">
                <a:xfrm>
                  <a:off x="3918" y="3108"/>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403" name="Freeform 286"/>
                <p:cNvSpPr>
                  <a:spLocks/>
                </p:cNvSpPr>
                <p:nvPr/>
              </p:nvSpPr>
              <p:spPr bwMode="auto">
                <a:xfrm>
                  <a:off x="3912" y="3150"/>
                  <a:ext cx="12" cy="30"/>
                </a:xfrm>
                <a:custGeom>
                  <a:avLst/>
                  <a:gdLst>
                    <a:gd name="T0" fmla="*/ 12 w 12"/>
                    <a:gd name="T1" fmla="*/ 0 h 30"/>
                    <a:gd name="T2" fmla="*/ 6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404" name="Freeform 287"/>
                <p:cNvSpPr>
                  <a:spLocks/>
                </p:cNvSpPr>
                <p:nvPr/>
              </p:nvSpPr>
              <p:spPr bwMode="auto">
                <a:xfrm>
                  <a:off x="3906" y="3186"/>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5" name="Freeform 288"/>
                <p:cNvSpPr>
                  <a:spLocks/>
                </p:cNvSpPr>
                <p:nvPr/>
              </p:nvSpPr>
              <p:spPr bwMode="auto">
                <a:xfrm>
                  <a:off x="3900" y="3228"/>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6" name="Freeform 289"/>
                <p:cNvSpPr>
                  <a:spLocks/>
                </p:cNvSpPr>
                <p:nvPr/>
              </p:nvSpPr>
              <p:spPr bwMode="auto">
                <a:xfrm>
                  <a:off x="3894" y="3270"/>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7" name="Freeform 290"/>
                <p:cNvSpPr>
                  <a:spLocks/>
                </p:cNvSpPr>
                <p:nvPr/>
              </p:nvSpPr>
              <p:spPr bwMode="auto">
                <a:xfrm>
                  <a:off x="3894" y="3312"/>
                  <a:ext cx="6" cy="30"/>
                </a:xfrm>
                <a:custGeom>
                  <a:avLst/>
                  <a:gdLst>
                    <a:gd name="T0" fmla="*/ 6 w 6"/>
                    <a:gd name="T1" fmla="*/ 6 h 30"/>
                    <a:gd name="T2" fmla="*/ 6 w 6"/>
                    <a:gd name="T3" fmla="*/ 0 h 30"/>
                    <a:gd name="T4" fmla="*/ 0 w 6"/>
                    <a:gd name="T5" fmla="*/ 6 h 30"/>
                    <a:gd name="T6" fmla="*/ 0 w 6"/>
                    <a:gd name="T7" fmla="*/ 12 h 30"/>
                    <a:gd name="T8" fmla="*/ 0 w 6"/>
                    <a:gd name="T9" fmla="*/ 30 h 30"/>
                    <a:gd name="T10" fmla="*/ 0 w 6"/>
                    <a:gd name="T11" fmla="*/ 30 h 30"/>
                    <a:gd name="T12" fmla="*/ 6 w 6"/>
                    <a:gd name="T13" fmla="*/ 30 h 30"/>
                    <a:gd name="T14" fmla="*/ 6 w 6"/>
                    <a:gd name="T15" fmla="*/ 12 h 30"/>
                    <a:gd name="T16" fmla="*/ 6 w 6"/>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0"/>
                    <a:gd name="T29" fmla="*/ 6 w 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0">
                      <a:moveTo>
                        <a:pt x="6" y="6"/>
                      </a:moveTo>
                      <a:lnTo>
                        <a:pt x="6" y="0"/>
                      </a:lnTo>
                      <a:lnTo>
                        <a:pt x="0" y="6"/>
                      </a:lnTo>
                      <a:lnTo>
                        <a:pt x="0" y="12"/>
                      </a:lnTo>
                      <a:lnTo>
                        <a:pt x="0" y="30"/>
                      </a:lnTo>
                      <a:lnTo>
                        <a:pt x="6" y="30"/>
                      </a:lnTo>
                      <a:lnTo>
                        <a:pt x="6" y="12"/>
                      </a:lnTo>
                      <a:lnTo>
                        <a:pt x="6" y="6"/>
                      </a:lnTo>
                      <a:close/>
                    </a:path>
                  </a:pathLst>
                </a:custGeom>
                <a:solidFill>
                  <a:srgbClr val="000000"/>
                </a:solidFill>
                <a:ln w="9525">
                  <a:noFill/>
                  <a:round/>
                  <a:headEnd/>
                  <a:tailEnd/>
                </a:ln>
              </p:spPr>
              <p:txBody>
                <a:bodyPr/>
                <a:lstStyle/>
                <a:p>
                  <a:endParaRPr lang="en-US"/>
                </a:p>
              </p:txBody>
            </p:sp>
            <p:sp>
              <p:nvSpPr>
                <p:cNvPr id="408" name="Freeform 291"/>
                <p:cNvSpPr>
                  <a:spLocks/>
                </p:cNvSpPr>
                <p:nvPr/>
              </p:nvSpPr>
              <p:spPr bwMode="auto">
                <a:xfrm>
                  <a:off x="3888" y="3354"/>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9" name="Freeform 292"/>
                <p:cNvSpPr>
                  <a:spLocks/>
                </p:cNvSpPr>
                <p:nvPr/>
              </p:nvSpPr>
              <p:spPr bwMode="auto">
                <a:xfrm>
                  <a:off x="3888" y="3396"/>
                  <a:ext cx="6" cy="30"/>
                </a:xfrm>
                <a:custGeom>
                  <a:avLst/>
                  <a:gdLst>
                    <a:gd name="T0" fmla="*/ 6 w 6"/>
                    <a:gd name="T1" fmla="*/ 6 h 30"/>
                    <a:gd name="T2" fmla="*/ 6 w 6"/>
                    <a:gd name="T3" fmla="*/ 0 h 30"/>
                    <a:gd name="T4" fmla="*/ 0 w 6"/>
                    <a:gd name="T5" fmla="*/ 6 h 30"/>
                    <a:gd name="T6" fmla="*/ 0 w 6"/>
                    <a:gd name="T7" fmla="*/ 30 h 30"/>
                    <a:gd name="T8" fmla="*/ 6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0" name="Freeform 293"/>
                <p:cNvSpPr>
                  <a:spLocks/>
                </p:cNvSpPr>
                <p:nvPr/>
              </p:nvSpPr>
              <p:spPr bwMode="auto">
                <a:xfrm>
                  <a:off x="3888" y="3438"/>
                  <a:ext cx="6" cy="30"/>
                </a:xfrm>
                <a:custGeom>
                  <a:avLst/>
                  <a:gdLst>
                    <a:gd name="T0" fmla="*/ 6 w 6"/>
                    <a:gd name="T1" fmla="*/ 6 h 30"/>
                    <a:gd name="T2" fmla="*/ 6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1" name="Freeform 294"/>
                <p:cNvSpPr>
                  <a:spLocks/>
                </p:cNvSpPr>
                <p:nvPr/>
              </p:nvSpPr>
              <p:spPr bwMode="auto">
                <a:xfrm>
                  <a:off x="3888" y="348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2" name="Freeform 295"/>
                <p:cNvSpPr>
                  <a:spLocks/>
                </p:cNvSpPr>
                <p:nvPr/>
              </p:nvSpPr>
              <p:spPr bwMode="auto">
                <a:xfrm>
                  <a:off x="3888" y="3522"/>
                  <a:ext cx="6" cy="12"/>
                </a:xfrm>
                <a:custGeom>
                  <a:avLst/>
                  <a:gdLst>
                    <a:gd name="T0" fmla="*/ 6 w 6"/>
                    <a:gd name="T1" fmla="*/ 6 h 12"/>
                    <a:gd name="T2" fmla="*/ 0 w 6"/>
                    <a:gd name="T3" fmla="*/ 0 h 12"/>
                    <a:gd name="T4" fmla="*/ 0 w 6"/>
                    <a:gd name="T5" fmla="*/ 6 h 12"/>
                    <a:gd name="T6" fmla="*/ 0 w 6"/>
                    <a:gd name="T7" fmla="*/ 12 h 12"/>
                    <a:gd name="T8" fmla="*/ 0 w 6"/>
                    <a:gd name="T9" fmla="*/ 12 h 12"/>
                    <a:gd name="T10" fmla="*/ 6 w 6"/>
                    <a:gd name="T11" fmla="*/ 12 h 12"/>
                    <a:gd name="T12" fmla="*/ 6 w 6"/>
                    <a:gd name="T13" fmla="*/ 6 h 12"/>
                    <a:gd name="T14" fmla="*/ 0 60000 65536"/>
                    <a:gd name="T15" fmla="*/ 0 60000 65536"/>
                    <a:gd name="T16" fmla="*/ 0 60000 65536"/>
                    <a:gd name="T17" fmla="*/ 0 60000 65536"/>
                    <a:gd name="T18" fmla="*/ 0 60000 65536"/>
                    <a:gd name="T19" fmla="*/ 0 60000 65536"/>
                    <a:gd name="T20" fmla="*/ 0 60000 65536"/>
                    <a:gd name="T21" fmla="*/ 0 w 6"/>
                    <a:gd name="T22" fmla="*/ 0 h 12"/>
                    <a:gd name="T23" fmla="*/ 6 w 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2">
                      <a:moveTo>
                        <a:pt x="6" y="6"/>
                      </a:moveTo>
                      <a:lnTo>
                        <a:pt x="0" y="0"/>
                      </a:lnTo>
                      <a:lnTo>
                        <a:pt x="0" y="6"/>
                      </a:lnTo>
                      <a:lnTo>
                        <a:pt x="0" y="12"/>
                      </a:lnTo>
                      <a:lnTo>
                        <a:pt x="6" y="12"/>
                      </a:lnTo>
                      <a:lnTo>
                        <a:pt x="6" y="6"/>
                      </a:lnTo>
                      <a:close/>
                    </a:path>
                  </a:pathLst>
                </a:custGeom>
                <a:solidFill>
                  <a:srgbClr val="000000"/>
                </a:solidFill>
                <a:ln w="9525">
                  <a:noFill/>
                  <a:round/>
                  <a:headEnd/>
                  <a:tailEnd/>
                </a:ln>
              </p:spPr>
              <p:txBody>
                <a:bodyPr/>
                <a:lstStyle/>
                <a:p>
                  <a:endParaRPr lang="en-US"/>
                </a:p>
              </p:txBody>
            </p:sp>
          </p:grpSp>
          <p:sp>
            <p:nvSpPr>
              <p:cNvPr id="263" name="Freeform 296"/>
              <p:cNvSpPr>
                <a:spLocks/>
              </p:cNvSpPr>
              <p:nvPr/>
            </p:nvSpPr>
            <p:spPr bwMode="auto">
              <a:xfrm>
                <a:off x="7059613" y="1501775"/>
                <a:ext cx="525462" cy="1538288"/>
              </a:xfrm>
              <a:custGeom>
                <a:avLst/>
                <a:gdLst>
                  <a:gd name="T0" fmla="*/ 0 w 360"/>
                  <a:gd name="T1" fmla="*/ 0 h 1050"/>
                  <a:gd name="T2" fmla="*/ 28 w 360"/>
                  <a:gd name="T3" fmla="*/ 6 h 1050"/>
                  <a:gd name="T4" fmla="*/ 56 w 360"/>
                  <a:gd name="T5" fmla="*/ 18 h 1050"/>
                  <a:gd name="T6" fmla="*/ 84 w 360"/>
                  <a:gd name="T7" fmla="*/ 38 h 1050"/>
                  <a:gd name="T8" fmla="*/ 108 w 360"/>
                  <a:gd name="T9" fmla="*/ 66 h 1050"/>
                  <a:gd name="T10" fmla="*/ 135 w 360"/>
                  <a:gd name="T11" fmla="*/ 99 h 1050"/>
                  <a:gd name="T12" fmla="*/ 159 w 360"/>
                  <a:gd name="T13" fmla="*/ 141 h 1050"/>
                  <a:gd name="T14" fmla="*/ 177 w 360"/>
                  <a:gd name="T15" fmla="*/ 188 h 1050"/>
                  <a:gd name="T16" fmla="*/ 196 w 360"/>
                  <a:gd name="T17" fmla="*/ 240 h 1050"/>
                  <a:gd name="T18" fmla="*/ 215 w 360"/>
                  <a:gd name="T19" fmla="*/ 302 h 1050"/>
                  <a:gd name="T20" fmla="*/ 234 w 360"/>
                  <a:gd name="T21" fmla="*/ 363 h 1050"/>
                  <a:gd name="T22" fmla="*/ 257 w 360"/>
                  <a:gd name="T23" fmla="*/ 504 h 1050"/>
                  <a:gd name="T24" fmla="*/ 275 w 360"/>
                  <a:gd name="T25" fmla="*/ 660 h 1050"/>
                  <a:gd name="T26" fmla="*/ 280 w 360"/>
                  <a:gd name="T27" fmla="*/ 825 h 10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0"/>
                  <a:gd name="T43" fmla="*/ 0 h 1050"/>
                  <a:gd name="T44" fmla="*/ 360 w 360"/>
                  <a:gd name="T45" fmla="*/ 1050 h 105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0" h="1050">
                    <a:moveTo>
                      <a:pt x="0" y="0"/>
                    </a:moveTo>
                    <a:lnTo>
                      <a:pt x="36" y="6"/>
                    </a:lnTo>
                    <a:lnTo>
                      <a:pt x="72" y="24"/>
                    </a:lnTo>
                    <a:lnTo>
                      <a:pt x="108" y="48"/>
                    </a:lnTo>
                    <a:lnTo>
                      <a:pt x="138" y="84"/>
                    </a:lnTo>
                    <a:lnTo>
                      <a:pt x="174" y="126"/>
                    </a:lnTo>
                    <a:lnTo>
                      <a:pt x="204" y="180"/>
                    </a:lnTo>
                    <a:lnTo>
                      <a:pt x="228" y="240"/>
                    </a:lnTo>
                    <a:lnTo>
                      <a:pt x="252" y="306"/>
                    </a:lnTo>
                    <a:lnTo>
                      <a:pt x="276" y="384"/>
                    </a:lnTo>
                    <a:lnTo>
                      <a:pt x="300" y="462"/>
                    </a:lnTo>
                    <a:lnTo>
                      <a:pt x="330" y="642"/>
                    </a:lnTo>
                    <a:lnTo>
                      <a:pt x="354" y="840"/>
                    </a:lnTo>
                    <a:lnTo>
                      <a:pt x="360" y="1050"/>
                    </a:lnTo>
                  </a:path>
                </a:pathLst>
              </a:custGeom>
              <a:noFill/>
              <a:ln w="9525">
                <a:solidFill>
                  <a:srgbClr val="000000"/>
                </a:solidFill>
                <a:prstDash val="solid"/>
                <a:round/>
                <a:headEnd/>
                <a:tailEnd/>
              </a:ln>
            </p:spPr>
            <p:txBody>
              <a:bodyPr/>
              <a:lstStyle/>
              <a:p>
                <a:endParaRPr lang="en-US"/>
              </a:p>
            </p:txBody>
          </p:sp>
          <p:sp>
            <p:nvSpPr>
              <p:cNvPr id="264" name="Line 297"/>
              <p:cNvSpPr>
                <a:spLocks noChangeShapeType="1"/>
              </p:cNvSpPr>
              <p:nvPr/>
            </p:nvSpPr>
            <p:spPr bwMode="auto">
              <a:xfrm>
                <a:off x="7042150" y="2706688"/>
                <a:ext cx="839787" cy="519113"/>
              </a:xfrm>
              <a:prstGeom prst="line">
                <a:avLst/>
              </a:prstGeom>
              <a:noFill/>
              <a:ln w="9525">
                <a:solidFill>
                  <a:srgbClr val="000000"/>
                </a:solidFill>
                <a:round/>
                <a:headEnd/>
                <a:tailEnd/>
              </a:ln>
            </p:spPr>
            <p:txBody>
              <a:bodyPr/>
              <a:lstStyle/>
              <a:p>
                <a:endParaRPr lang="en-US"/>
              </a:p>
            </p:txBody>
          </p:sp>
          <p:grpSp>
            <p:nvGrpSpPr>
              <p:cNvPr id="265" name="Group 298"/>
              <p:cNvGrpSpPr>
                <a:grpSpLocks/>
              </p:cNvGrpSpPr>
              <p:nvPr/>
            </p:nvGrpSpPr>
            <p:grpSpPr bwMode="auto">
              <a:xfrm>
                <a:off x="6999288" y="1106488"/>
                <a:ext cx="96837" cy="1608138"/>
                <a:chOff x="4266" y="2232"/>
                <a:chExt cx="66" cy="1098"/>
              </a:xfrm>
            </p:grpSpPr>
            <p:sp>
              <p:nvSpPr>
                <p:cNvPr id="382" name="Line 299"/>
                <p:cNvSpPr>
                  <a:spLocks noChangeShapeType="1"/>
                </p:cNvSpPr>
                <p:nvPr/>
              </p:nvSpPr>
              <p:spPr bwMode="auto">
                <a:xfrm flipV="1">
                  <a:off x="4296" y="2274"/>
                  <a:ext cx="0" cy="1056"/>
                </a:xfrm>
                <a:prstGeom prst="line">
                  <a:avLst/>
                </a:prstGeom>
                <a:noFill/>
                <a:ln w="9525">
                  <a:solidFill>
                    <a:srgbClr val="000000"/>
                  </a:solidFill>
                  <a:round/>
                  <a:headEnd/>
                  <a:tailEnd/>
                </a:ln>
              </p:spPr>
              <p:txBody>
                <a:bodyPr/>
                <a:lstStyle/>
                <a:p>
                  <a:endParaRPr lang="en-US"/>
                </a:p>
              </p:txBody>
            </p:sp>
            <p:sp>
              <p:nvSpPr>
                <p:cNvPr id="383" name="Freeform 300"/>
                <p:cNvSpPr>
                  <a:spLocks/>
                </p:cNvSpPr>
                <p:nvPr/>
              </p:nvSpPr>
              <p:spPr bwMode="auto">
                <a:xfrm>
                  <a:off x="4266" y="2232"/>
                  <a:ext cx="66" cy="60"/>
                </a:xfrm>
                <a:custGeom>
                  <a:avLst/>
                  <a:gdLst>
                    <a:gd name="T0" fmla="*/ 66 w 66"/>
                    <a:gd name="T1" fmla="*/ 60 h 60"/>
                    <a:gd name="T2" fmla="*/ 30 w 66"/>
                    <a:gd name="T3" fmla="*/ 0 h 60"/>
                    <a:gd name="T4" fmla="*/ 0 w 66"/>
                    <a:gd name="T5" fmla="*/ 60 h 60"/>
                    <a:gd name="T6" fmla="*/ 66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66" y="60"/>
                      </a:moveTo>
                      <a:lnTo>
                        <a:pt x="30" y="0"/>
                      </a:lnTo>
                      <a:lnTo>
                        <a:pt x="0" y="60"/>
                      </a:lnTo>
                      <a:lnTo>
                        <a:pt x="66" y="60"/>
                      </a:lnTo>
                      <a:close/>
                    </a:path>
                  </a:pathLst>
                </a:custGeom>
                <a:solidFill>
                  <a:srgbClr val="000000"/>
                </a:solidFill>
                <a:ln w="9525">
                  <a:noFill/>
                  <a:round/>
                  <a:headEnd/>
                  <a:tailEnd/>
                </a:ln>
              </p:spPr>
              <p:txBody>
                <a:bodyPr/>
                <a:lstStyle/>
                <a:p>
                  <a:endParaRPr lang="en-US"/>
                </a:p>
              </p:txBody>
            </p:sp>
          </p:grpSp>
          <p:grpSp>
            <p:nvGrpSpPr>
              <p:cNvPr id="266" name="Group 301"/>
              <p:cNvGrpSpPr>
                <a:grpSpLocks/>
              </p:cNvGrpSpPr>
              <p:nvPr/>
            </p:nvGrpSpPr>
            <p:grpSpPr bwMode="auto">
              <a:xfrm>
                <a:off x="7051675" y="2662238"/>
                <a:ext cx="1879600" cy="96838"/>
                <a:chOff x="4302" y="3294"/>
                <a:chExt cx="1290" cy="66"/>
              </a:xfrm>
            </p:grpSpPr>
            <p:sp>
              <p:nvSpPr>
                <p:cNvPr id="380" name="Line 302"/>
                <p:cNvSpPr>
                  <a:spLocks noChangeShapeType="1"/>
                </p:cNvSpPr>
                <p:nvPr/>
              </p:nvSpPr>
              <p:spPr bwMode="auto">
                <a:xfrm>
                  <a:off x="4302" y="3324"/>
                  <a:ext cx="1242" cy="0"/>
                </a:xfrm>
                <a:prstGeom prst="line">
                  <a:avLst/>
                </a:prstGeom>
                <a:noFill/>
                <a:ln w="9525">
                  <a:solidFill>
                    <a:srgbClr val="000000"/>
                  </a:solidFill>
                  <a:round/>
                  <a:headEnd/>
                  <a:tailEnd/>
                </a:ln>
              </p:spPr>
              <p:txBody>
                <a:bodyPr/>
                <a:lstStyle/>
                <a:p>
                  <a:endParaRPr lang="en-US"/>
                </a:p>
              </p:txBody>
            </p:sp>
            <p:sp>
              <p:nvSpPr>
                <p:cNvPr id="381" name="Freeform 303"/>
                <p:cNvSpPr>
                  <a:spLocks/>
                </p:cNvSpPr>
                <p:nvPr/>
              </p:nvSpPr>
              <p:spPr bwMode="auto">
                <a:xfrm>
                  <a:off x="5532" y="3294"/>
                  <a:ext cx="60" cy="66"/>
                </a:xfrm>
                <a:custGeom>
                  <a:avLst/>
                  <a:gdLst>
                    <a:gd name="T0" fmla="*/ 0 w 60"/>
                    <a:gd name="T1" fmla="*/ 66 h 66"/>
                    <a:gd name="T2" fmla="*/ 60 w 60"/>
                    <a:gd name="T3" fmla="*/ 30 h 66"/>
                    <a:gd name="T4" fmla="*/ 0 w 60"/>
                    <a:gd name="T5" fmla="*/ 0 h 66"/>
                    <a:gd name="T6" fmla="*/ 0 w 60"/>
                    <a:gd name="T7" fmla="*/ 66 h 66"/>
                    <a:gd name="T8" fmla="*/ 0 60000 65536"/>
                    <a:gd name="T9" fmla="*/ 0 60000 65536"/>
                    <a:gd name="T10" fmla="*/ 0 60000 65536"/>
                    <a:gd name="T11" fmla="*/ 0 60000 65536"/>
                    <a:gd name="T12" fmla="*/ 0 w 60"/>
                    <a:gd name="T13" fmla="*/ 0 h 66"/>
                    <a:gd name="T14" fmla="*/ 60 w 60"/>
                    <a:gd name="T15" fmla="*/ 66 h 66"/>
                  </a:gdLst>
                  <a:ahLst/>
                  <a:cxnLst>
                    <a:cxn ang="T8">
                      <a:pos x="T0" y="T1"/>
                    </a:cxn>
                    <a:cxn ang="T9">
                      <a:pos x="T2" y="T3"/>
                    </a:cxn>
                    <a:cxn ang="T10">
                      <a:pos x="T4" y="T5"/>
                    </a:cxn>
                    <a:cxn ang="T11">
                      <a:pos x="T6" y="T7"/>
                    </a:cxn>
                  </a:cxnLst>
                  <a:rect l="T12" t="T13" r="T14" b="T15"/>
                  <a:pathLst>
                    <a:path w="60" h="66">
                      <a:moveTo>
                        <a:pt x="0" y="66"/>
                      </a:moveTo>
                      <a:lnTo>
                        <a:pt x="60" y="30"/>
                      </a:lnTo>
                      <a:lnTo>
                        <a:pt x="0" y="0"/>
                      </a:lnTo>
                      <a:lnTo>
                        <a:pt x="0" y="66"/>
                      </a:lnTo>
                      <a:close/>
                    </a:path>
                  </a:pathLst>
                </a:custGeom>
                <a:solidFill>
                  <a:srgbClr val="000000"/>
                </a:solidFill>
                <a:ln w="9525">
                  <a:noFill/>
                  <a:round/>
                  <a:headEnd/>
                  <a:tailEnd/>
                </a:ln>
              </p:spPr>
              <p:txBody>
                <a:bodyPr/>
                <a:lstStyle/>
                <a:p>
                  <a:endParaRPr lang="en-US"/>
                </a:p>
              </p:txBody>
            </p:sp>
          </p:grpSp>
          <p:grpSp>
            <p:nvGrpSpPr>
              <p:cNvPr id="267" name="Group 304"/>
              <p:cNvGrpSpPr>
                <a:grpSpLocks/>
              </p:cNvGrpSpPr>
              <p:nvPr/>
            </p:nvGrpSpPr>
            <p:grpSpPr bwMode="auto">
              <a:xfrm rot="422276">
                <a:off x="8004175" y="2266950"/>
                <a:ext cx="568325" cy="238125"/>
                <a:chOff x="5010" y="2868"/>
                <a:chExt cx="390" cy="162"/>
              </a:xfrm>
            </p:grpSpPr>
            <p:sp>
              <p:nvSpPr>
                <p:cNvPr id="378" name="Line 305"/>
                <p:cNvSpPr>
                  <a:spLocks noChangeShapeType="1"/>
                </p:cNvSpPr>
                <p:nvPr/>
              </p:nvSpPr>
              <p:spPr bwMode="auto">
                <a:xfrm flipV="1">
                  <a:off x="5010" y="2892"/>
                  <a:ext cx="348" cy="138"/>
                </a:xfrm>
                <a:prstGeom prst="line">
                  <a:avLst/>
                </a:prstGeom>
                <a:noFill/>
                <a:ln w="9525">
                  <a:solidFill>
                    <a:srgbClr val="000000"/>
                  </a:solidFill>
                  <a:round/>
                  <a:headEnd/>
                  <a:tailEnd/>
                </a:ln>
              </p:spPr>
              <p:txBody>
                <a:bodyPr/>
                <a:lstStyle/>
                <a:p>
                  <a:endParaRPr lang="en-US"/>
                </a:p>
              </p:txBody>
            </p:sp>
            <p:sp>
              <p:nvSpPr>
                <p:cNvPr id="379" name="Freeform 306"/>
                <p:cNvSpPr>
                  <a:spLocks/>
                </p:cNvSpPr>
                <p:nvPr/>
              </p:nvSpPr>
              <p:spPr bwMode="auto">
                <a:xfrm>
                  <a:off x="5334" y="2868"/>
                  <a:ext cx="66" cy="60"/>
                </a:xfrm>
                <a:custGeom>
                  <a:avLst/>
                  <a:gdLst>
                    <a:gd name="T0" fmla="*/ 24 w 66"/>
                    <a:gd name="T1" fmla="*/ 60 h 60"/>
                    <a:gd name="T2" fmla="*/ 66 w 66"/>
                    <a:gd name="T3" fmla="*/ 0 h 60"/>
                    <a:gd name="T4" fmla="*/ 0 w 66"/>
                    <a:gd name="T5" fmla="*/ 0 h 60"/>
                    <a:gd name="T6" fmla="*/ 24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24" y="60"/>
                      </a:moveTo>
                      <a:lnTo>
                        <a:pt x="66" y="0"/>
                      </a:lnTo>
                      <a:lnTo>
                        <a:pt x="0" y="0"/>
                      </a:lnTo>
                      <a:lnTo>
                        <a:pt x="24" y="60"/>
                      </a:lnTo>
                      <a:close/>
                    </a:path>
                  </a:pathLst>
                </a:custGeom>
                <a:solidFill>
                  <a:srgbClr val="000000"/>
                </a:solidFill>
                <a:ln w="9525">
                  <a:noFill/>
                  <a:round/>
                  <a:headEnd/>
                  <a:tailEnd/>
                </a:ln>
              </p:spPr>
              <p:txBody>
                <a:bodyPr/>
                <a:lstStyle/>
                <a:p>
                  <a:endParaRPr lang="en-US"/>
                </a:p>
              </p:txBody>
            </p:sp>
          </p:grpSp>
          <p:grpSp>
            <p:nvGrpSpPr>
              <p:cNvPr id="268" name="Group 307"/>
              <p:cNvGrpSpPr>
                <a:grpSpLocks/>
              </p:cNvGrpSpPr>
              <p:nvPr/>
            </p:nvGrpSpPr>
            <p:grpSpPr bwMode="auto">
              <a:xfrm rot="425716">
                <a:off x="7064375" y="2359025"/>
                <a:ext cx="1057275" cy="430213"/>
                <a:chOff x="4284" y="3036"/>
                <a:chExt cx="726" cy="294"/>
              </a:xfrm>
            </p:grpSpPr>
            <p:sp>
              <p:nvSpPr>
                <p:cNvPr id="359" name="Freeform 308"/>
                <p:cNvSpPr>
                  <a:spLocks/>
                </p:cNvSpPr>
                <p:nvPr/>
              </p:nvSpPr>
              <p:spPr bwMode="auto">
                <a:xfrm>
                  <a:off x="4284" y="3312"/>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60" name="Freeform 309"/>
                <p:cNvSpPr>
                  <a:spLocks/>
                </p:cNvSpPr>
                <p:nvPr/>
              </p:nvSpPr>
              <p:spPr bwMode="auto">
                <a:xfrm>
                  <a:off x="4320" y="329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1" name="Freeform 310"/>
                <p:cNvSpPr>
                  <a:spLocks/>
                </p:cNvSpPr>
                <p:nvPr/>
              </p:nvSpPr>
              <p:spPr bwMode="auto">
                <a:xfrm>
                  <a:off x="4362" y="328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2" name="Freeform 311"/>
                <p:cNvSpPr>
                  <a:spLocks/>
                </p:cNvSpPr>
                <p:nvPr/>
              </p:nvSpPr>
              <p:spPr bwMode="auto">
                <a:xfrm>
                  <a:off x="4398" y="326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3" name="Freeform 312"/>
                <p:cNvSpPr>
                  <a:spLocks/>
                </p:cNvSpPr>
                <p:nvPr/>
              </p:nvSpPr>
              <p:spPr bwMode="auto">
                <a:xfrm>
                  <a:off x="4440" y="325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4" name="Freeform 313"/>
                <p:cNvSpPr>
                  <a:spLocks/>
                </p:cNvSpPr>
                <p:nvPr/>
              </p:nvSpPr>
              <p:spPr bwMode="auto">
                <a:xfrm>
                  <a:off x="4476" y="323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5" name="Freeform 314"/>
                <p:cNvSpPr>
                  <a:spLocks/>
                </p:cNvSpPr>
                <p:nvPr/>
              </p:nvSpPr>
              <p:spPr bwMode="auto">
                <a:xfrm>
                  <a:off x="4518" y="322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6" name="Freeform 315"/>
                <p:cNvSpPr>
                  <a:spLocks/>
                </p:cNvSpPr>
                <p:nvPr/>
              </p:nvSpPr>
              <p:spPr bwMode="auto">
                <a:xfrm>
                  <a:off x="4554" y="320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7" name="Freeform 316"/>
                <p:cNvSpPr>
                  <a:spLocks/>
                </p:cNvSpPr>
                <p:nvPr/>
              </p:nvSpPr>
              <p:spPr bwMode="auto">
                <a:xfrm>
                  <a:off x="4596" y="3192"/>
                  <a:ext cx="24" cy="12"/>
                </a:xfrm>
                <a:custGeom>
                  <a:avLst/>
                  <a:gdLst>
                    <a:gd name="T0" fmla="*/ 0 w 24"/>
                    <a:gd name="T1" fmla="*/ 6 h 12"/>
                    <a:gd name="T2" fmla="*/ 0 w 24"/>
                    <a:gd name="T3" fmla="*/ 6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6"/>
                      </a:ln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8" name="Freeform 317"/>
                <p:cNvSpPr>
                  <a:spLocks/>
                </p:cNvSpPr>
                <p:nvPr/>
              </p:nvSpPr>
              <p:spPr bwMode="auto">
                <a:xfrm>
                  <a:off x="4632" y="317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69" name="Freeform 318"/>
                <p:cNvSpPr>
                  <a:spLocks/>
                </p:cNvSpPr>
                <p:nvPr/>
              </p:nvSpPr>
              <p:spPr bwMode="auto">
                <a:xfrm>
                  <a:off x="4674" y="315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70" name="Freeform 319"/>
                <p:cNvSpPr>
                  <a:spLocks/>
                </p:cNvSpPr>
                <p:nvPr/>
              </p:nvSpPr>
              <p:spPr bwMode="auto">
                <a:xfrm>
                  <a:off x="4710" y="314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71" name="Freeform 320"/>
                <p:cNvSpPr>
                  <a:spLocks/>
                </p:cNvSpPr>
                <p:nvPr/>
              </p:nvSpPr>
              <p:spPr bwMode="auto">
                <a:xfrm>
                  <a:off x="4752" y="312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72" name="Freeform 321"/>
                <p:cNvSpPr>
                  <a:spLocks/>
                </p:cNvSpPr>
                <p:nvPr/>
              </p:nvSpPr>
              <p:spPr bwMode="auto">
                <a:xfrm>
                  <a:off x="4788" y="311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73" name="Freeform 322"/>
                <p:cNvSpPr>
                  <a:spLocks/>
                </p:cNvSpPr>
                <p:nvPr/>
              </p:nvSpPr>
              <p:spPr bwMode="auto">
                <a:xfrm>
                  <a:off x="4830" y="309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74" name="Freeform 323"/>
                <p:cNvSpPr>
                  <a:spLocks/>
                </p:cNvSpPr>
                <p:nvPr/>
              </p:nvSpPr>
              <p:spPr bwMode="auto">
                <a:xfrm>
                  <a:off x="4866" y="308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75" name="Freeform 324"/>
                <p:cNvSpPr>
                  <a:spLocks/>
                </p:cNvSpPr>
                <p:nvPr/>
              </p:nvSpPr>
              <p:spPr bwMode="auto">
                <a:xfrm>
                  <a:off x="4908" y="3066"/>
                  <a:ext cx="24" cy="12"/>
                </a:xfrm>
                <a:custGeom>
                  <a:avLst/>
                  <a:gdLst>
                    <a:gd name="T0" fmla="*/ 0 w 24"/>
                    <a:gd name="T1" fmla="*/ 6 h 12"/>
                    <a:gd name="T2" fmla="*/ 0 w 24"/>
                    <a:gd name="T3" fmla="*/ 12 h 12"/>
                    <a:gd name="T4" fmla="*/ 0 w 24"/>
                    <a:gd name="T5" fmla="*/ 12 h 12"/>
                    <a:gd name="T6" fmla="*/ 24 w 24"/>
                    <a:gd name="T7" fmla="*/ 6 h 12"/>
                    <a:gd name="T8" fmla="*/ 24 w 24"/>
                    <a:gd name="T9" fmla="*/ 6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76" name="Freeform 325"/>
                <p:cNvSpPr>
                  <a:spLocks/>
                </p:cNvSpPr>
                <p:nvPr/>
              </p:nvSpPr>
              <p:spPr bwMode="auto">
                <a:xfrm>
                  <a:off x="4944" y="3048"/>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77" name="Freeform 326"/>
                <p:cNvSpPr>
                  <a:spLocks/>
                </p:cNvSpPr>
                <p:nvPr/>
              </p:nvSpPr>
              <p:spPr bwMode="auto">
                <a:xfrm>
                  <a:off x="4986" y="3036"/>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grpSp>
          <p:sp>
            <p:nvSpPr>
              <p:cNvPr id="269" name="Line 327"/>
              <p:cNvSpPr>
                <a:spLocks noChangeShapeType="1"/>
              </p:cNvSpPr>
              <p:nvPr/>
            </p:nvSpPr>
            <p:spPr bwMode="auto">
              <a:xfrm flipV="1">
                <a:off x="7042150" y="2100263"/>
                <a:ext cx="438150" cy="808038"/>
              </a:xfrm>
              <a:prstGeom prst="line">
                <a:avLst/>
              </a:prstGeom>
              <a:noFill/>
              <a:ln w="9525">
                <a:solidFill>
                  <a:srgbClr val="000000"/>
                </a:solidFill>
                <a:round/>
                <a:headEnd/>
                <a:tailEnd/>
              </a:ln>
            </p:spPr>
            <p:txBody>
              <a:bodyPr/>
              <a:lstStyle/>
              <a:p>
                <a:endParaRPr lang="en-US"/>
              </a:p>
            </p:txBody>
          </p:sp>
          <p:sp>
            <p:nvSpPr>
              <p:cNvPr id="270" name="Rectangle 328"/>
              <p:cNvSpPr>
                <a:spLocks noChangeArrowheads="1"/>
              </p:cNvSpPr>
              <p:nvPr/>
            </p:nvSpPr>
            <p:spPr bwMode="auto">
              <a:xfrm>
                <a:off x="7243763" y="1924050"/>
                <a:ext cx="271462" cy="228600"/>
              </a:xfrm>
              <a:prstGeom prst="rect">
                <a:avLst/>
              </a:prstGeom>
              <a:noFill/>
              <a:ln w="9525">
                <a:noFill/>
                <a:miter lim="800000"/>
                <a:headEnd/>
                <a:tailEnd/>
              </a:ln>
            </p:spPr>
            <p:txBody>
              <a:bodyPr/>
              <a:lstStyle/>
              <a:p>
                <a:endParaRPr lang="en-US"/>
              </a:p>
            </p:txBody>
          </p:sp>
          <p:sp>
            <p:nvSpPr>
              <p:cNvPr id="271" name="Rectangle 329"/>
              <p:cNvSpPr>
                <a:spLocks noChangeArrowheads="1"/>
              </p:cNvSpPr>
              <p:nvPr/>
            </p:nvSpPr>
            <p:spPr bwMode="auto">
              <a:xfrm>
                <a:off x="7331075" y="1968500"/>
                <a:ext cx="7620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P</a:t>
                </a:r>
                <a:endParaRPr lang="en-US"/>
              </a:p>
            </p:txBody>
          </p:sp>
          <p:sp>
            <p:nvSpPr>
              <p:cNvPr id="272" name="Rectangle 330"/>
              <p:cNvSpPr>
                <a:spLocks noChangeArrowheads="1"/>
              </p:cNvSpPr>
              <p:nvPr/>
            </p:nvSpPr>
            <p:spPr bwMode="auto">
              <a:xfrm>
                <a:off x="7400925" y="1968500"/>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74" name="Oval 331"/>
              <p:cNvSpPr>
                <a:spLocks noChangeArrowheads="1"/>
              </p:cNvSpPr>
              <p:nvPr/>
            </p:nvSpPr>
            <p:spPr bwMode="auto">
              <a:xfrm>
                <a:off x="7453313" y="2082800"/>
                <a:ext cx="52387" cy="52388"/>
              </a:xfrm>
              <a:prstGeom prst="ellipse">
                <a:avLst/>
              </a:prstGeom>
              <a:solidFill>
                <a:srgbClr val="000000"/>
              </a:solidFill>
              <a:ln w="9525">
                <a:solidFill>
                  <a:srgbClr val="000000"/>
                </a:solidFill>
                <a:round/>
                <a:headEnd/>
                <a:tailEnd/>
              </a:ln>
            </p:spPr>
            <p:txBody>
              <a:bodyPr/>
              <a:lstStyle/>
              <a:p>
                <a:endParaRPr lang="en-US"/>
              </a:p>
            </p:txBody>
          </p:sp>
          <p:sp>
            <p:nvSpPr>
              <p:cNvPr id="275" name="Rectangle 332"/>
              <p:cNvSpPr>
                <a:spLocks noChangeArrowheads="1"/>
              </p:cNvSpPr>
              <p:nvPr/>
            </p:nvSpPr>
            <p:spPr bwMode="auto">
              <a:xfrm>
                <a:off x="7881938" y="2030413"/>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276" name="Group 333"/>
              <p:cNvGrpSpPr>
                <a:grpSpLocks/>
              </p:cNvGrpSpPr>
              <p:nvPr/>
            </p:nvGrpSpPr>
            <p:grpSpPr bwMode="auto">
              <a:xfrm>
                <a:off x="6929438" y="1292225"/>
                <a:ext cx="201612" cy="184150"/>
                <a:chOff x="4218" y="2358"/>
                <a:chExt cx="138" cy="126"/>
              </a:xfrm>
            </p:grpSpPr>
            <p:sp>
              <p:nvSpPr>
                <p:cNvPr id="355" name="Freeform 334"/>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56" name="Freeform 335"/>
                <p:cNvSpPr>
                  <a:spLocks/>
                </p:cNvSpPr>
                <p:nvPr/>
              </p:nvSpPr>
              <p:spPr bwMode="auto">
                <a:xfrm>
                  <a:off x="4218" y="2358"/>
                  <a:ext cx="138" cy="54"/>
                </a:xfrm>
                <a:custGeom>
                  <a:avLst/>
                  <a:gdLst>
                    <a:gd name="T0" fmla="*/ 138 w 138"/>
                    <a:gd name="T1" fmla="*/ 0 h 54"/>
                    <a:gd name="T2" fmla="*/ 84 w 138"/>
                    <a:gd name="T3" fmla="*/ 6 h 54"/>
                    <a:gd name="T4" fmla="*/ 42 w 138"/>
                    <a:gd name="T5" fmla="*/ 12 h 54"/>
                    <a:gd name="T6" fmla="*/ 12 w 138"/>
                    <a:gd name="T7" fmla="*/ 24 h 54"/>
                    <a:gd name="T8" fmla="*/ 0 w 138"/>
                    <a:gd name="T9" fmla="*/ 42 h 54"/>
                    <a:gd name="T10" fmla="*/ 0 w 138"/>
                    <a:gd name="T11" fmla="*/ 48 h 54"/>
                    <a:gd name="T12" fmla="*/ 6 w 138"/>
                    <a:gd name="T13" fmla="*/ 54 h 54"/>
                    <a:gd name="T14" fmla="*/ 6 w 138"/>
                    <a:gd name="T15" fmla="*/ 54 h 54"/>
                    <a:gd name="T16" fmla="*/ 24 w 138"/>
                    <a:gd name="T17" fmla="*/ 42 h 54"/>
                    <a:gd name="T18" fmla="*/ 54 w 138"/>
                    <a:gd name="T19" fmla="*/ 30 h 54"/>
                    <a:gd name="T20" fmla="*/ 96 w 138"/>
                    <a:gd name="T21" fmla="*/ 24 h 54"/>
                    <a:gd name="T22" fmla="*/ 138 w 138"/>
                    <a:gd name="T23" fmla="*/ 24 h 54"/>
                    <a:gd name="T24" fmla="*/ 138 w 138"/>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8"/>
                    <a:gd name="T40" fmla="*/ 0 h 54"/>
                    <a:gd name="T41" fmla="*/ 138 w 138"/>
                    <a:gd name="T42" fmla="*/ 54 h 5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8" h="54">
                      <a:moveTo>
                        <a:pt x="138" y="0"/>
                      </a:moveTo>
                      <a:lnTo>
                        <a:pt x="84" y="6"/>
                      </a:lnTo>
                      <a:lnTo>
                        <a:pt x="42" y="12"/>
                      </a:lnTo>
                      <a:lnTo>
                        <a:pt x="12" y="24"/>
                      </a:lnTo>
                      <a:lnTo>
                        <a:pt x="0" y="42"/>
                      </a:lnTo>
                      <a:lnTo>
                        <a:pt x="0" y="48"/>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57" name="Freeform 336"/>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noFill/>
                <a:ln w="9525">
                  <a:solidFill>
                    <a:srgbClr val="000000"/>
                  </a:solidFill>
                  <a:prstDash val="solid"/>
                  <a:round/>
                  <a:headEnd/>
                  <a:tailEnd/>
                </a:ln>
              </p:spPr>
              <p:txBody>
                <a:bodyPr/>
                <a:lstStyle/>
                <a:p>
                  <a:endParaRPr lang="en-US"/>
                </a:p>
              </p:txBody>
            </p:sp>
            <p:sp>
              <p:nvSpPr>
                <p:cNvPr id="358" name="Freeform 337"/>
                <p:cNvSpPr>
                  <a:spLocks/>
                </p:cNvSpPr>
                <p:nvPr/>
              </p:nvSpPr>
              <p:spPr bwMode="auto">
                <a:xfrm>
                  <a:off x="4218" y="2400"/>
                  <a:ext cx="6" cy="12"/>
                </a:xfrm>
                <a:custGeom>
                  <a:avLst/>
                  <a:gdLst>
                    <a:gd name="T0" fmla="*/ 0 w 6"/>
                    <a:gd name="T1" fmla="*/ 0 h 12"/>
                    <a:gd name="T2" fmla="*/ 0 w 6"/>
                    <a:gd name="T3" fmla="*/ 6 h 12"/>
                    <a:gd name="T4" fmla="*/ 6 w 6"/>
                    <a:gd name="T5" fmla="*/ 12 h 12"/>
                    <a:gd name="T6" fmla="*/ 0 60000 65536"/>
                    <a:gd name="T7" fmla="*/ 0 60000 65536"/>
                    <a:gd name="T8" fmla="*/ 0 60000 65536"/>
                    <a:gd name="T9" fmla="*/ 0 w 6"/>
                    <a:gd name="T10" fmla="*/ 0 h 12"/>
                    <a:gd name="T11" fmla="*/ 6 w 6"/>
                    <a:gd name="T12" fmla="*/ 12 h 12"/>
                  </a:gdLst>
                  <a:ahLst/>
                  <a:cxnLst>
                    <a:cxn ang="T6">
                      <a:pos x="T0" y="T1"/>
                    </a:cxn>
                    <a:cxn ang="T7">
                      <a:pos x="T2" y="T3"/>
                    </a:cxn>
                    <a:cxn ang="T8">
                      <a:pos x="T4" y="T5"/>
                    </a:cxn>
                  </a:cxnLst>
                  <a:rect l="T9" t="T10" r="T11" b="T12"/>
                  <a:pathLst>
                    <a:path w="6" h="12">
                      <a:moveTo>
                        <a:pt x="0" y="0"/>
                      </a:moveTo>
                      <a:lnTo>
                        <a:pt x="0" y="6"/>
                      </a:lnTo>
                      <a:lnTo>
                        <a:pt x="6" y="12"/>
                      </a:lnTo>
                    </a:path>
                  </a:pathLst>
                </a:custGeom>
                <a:noFill/>
                <a:ln w="9525">
                  <a:solidFill>
                    <a:srgbClr val="000000"/>
                  </a:solidFill>
                  <a:prstDash val="solid"/>
                  <a:round/>
                  <a:headEnd/>
                  <a:tailEnd/>
                </a:ln>
              </p:spPr>
              <p:txBody>
                <a:bodyPr/>
                <a:lstStyle/>
                <a:p>
                  <a:endParaRPr lang="en-US"/>
                </a:p>
              </p:txBody>
            </p:sp>
          </p:grpSp>
          <p:sp>
            <p:nvSpPr>
              <p:cNvPr id="277" name="Rectangle 338"/>
              <p:cNvSpPr>
                <a:spLocks noChangeArrowheads="1"/>
              </p:cNvSpPr>
              <p:nvPr/>
            </p:nvSpPr>
            <p:spPr bwMode="auto">
              <a:xfrm>
                <a:off x="7777163" y="1844675"/>
                <a:ext cx="31750" cy="152400"/>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78" name="Rectangle 339"/>
              <p:cNvSpPr>
                <a:spLocks noChangeArrowheads="1"/>
              </p:cNvSpPr>
              <p:nvPr/>
            </p:nvSpPr>
            <p:spPr bwMode="auto">
              <a:xfrm>
                <a:off x="7078663" y="1220788"/>
                <a:ext cx="444500" cy="255588"/>
              </a:xfrm>
              <a:prstGeom prst="rect">
                <a:avLst/>
              </a:prstGeom>
              <a:noFill/>
              <a:ln w="9525">
                <a:noFill/>
                <a:miter lim="800000"/>
                <a:headEnd/>
                <a:tailEnd/>
              </a:ln>
            </p:spPr>
            <p:txBody>
              <a:bodyPr/>
              <a:lstStyle/>
              <a:p>
                <a:endParaRPr lang="en-US"/>
              </a:p>
            </p:txBody>
          </p:sp>
          <p:sp>
            <p:nvSpPr>
              <p:cNvPr id="279" name="Rectangle 340"/>
              <p:cNvSpPr>
                <a:spLocks noChangeArrowheads="1"/>
              </p:cNvSpPr>
              <p:nvPr/>
            </p:nvSpPr>
            <p:spPr bwMode="auto">
              <a:xfrm>
                <a:off x="7165975" y="1255713"/>
                <a:ext cx="104775"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w</a:t>
                </a:r>
                <a:endParaRPr lang="en-US"/>
              </a:p>
            </p:txBody>
          </p:sp>
          <p:sp>
            <p:nvSpPr>
              <p:cNvPr id="283" name="Rectangle 341"/>
              <p:cNvSpPr>
                <a:spLocks noChangeArrowheads="1"/>
              </p:cNvSpPr>
              <p:nvPr/>
            </p:nvSpPr>
            <p:spPr bwMode="auto">
              <a:xfrm>
                <a:off x="7253288" y="1309688"/>
                <a:ext cx="1238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E/I</a:t>
                </a:r>
                <a:endParaRPr lang="en-US"/>
              </a:p>
            </p:txBody>
          </p:sp>
          <p:sp>
            <p:nvSpPr>
              <p:cNvPr id="284" name="Rectangle 342"/>
              <p:cNvSpPr>
                <a:spLocks noChangeArrowheads="1"/>
              </p:cNvSpPr>
              <p:nvPr/>
            </p:nvSpPr>
            <p:spPr bwMode="auto">
              <a:xfrm>
                <a:off x="7375525" y="114141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85" name="Rectangle 343"/>
              <p:cNvSpPr>
                <a:spLocks noChangeArrowheads="1"/>
              </p:cNvSpPr>
              <p:nvPr/>
            </p:nvSpPr>
            <p:spPr bwMode="auto">
              <a:xfrm>
                <a:off x="6789738" y="914400"/>
                <a:ext cx="506412" cy="254000"/>
              </a:xfrm>
              <a:prstGeom prst="rect">
                <a:avLst/>
              </a:prstGeom>
              <a:noFill/>
              <a:ln w="9525">
                <a:noFill/>
                <a:miter lim="800000"/>
                <a:headEnd/>
                <a:tailEnd/>
              </a:ln>
            </p:spPr>
            <p:txBody>
              <a:bodyPr/>
              <a:lstStyle/>
              <a:p>
                <a:endParaRPr lang="en-US"/>
              </a:p>
            </p:txBody>
          </p:sp>
          <p:sp>
            <p:nvSpPr>
              <p:cNvPr id="286" name="Rectangle 344"/>
              <p:cNvSpPr>
                <a:spLocks noChangeArrowheads="1"/>
              </p:cNvSpPr>
              <p:nvPr/>
            </p:nvSpPr>
            <p:spPr bwMode="auto">
              <a:xfrm>
                <a:off x="6867525" y="957263"/>
                <a:ext cx="904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Z</a:t>
                </a:r>
                <a:endParaRPr lang="en-US"/>
              </a:p>
            </p:txBody>
          </p:sp>
          <p:sp>
            <p:nvSpPr>
              <p:cNvPr id="287" name="Rectangle 345"/>
              <p:cNvSpPr>
                <a:spLocks noChangeArrowheads="1"/>
              </p:cNvSpPr>
              <p:nvPr/>
            </p:nvSpPr>
            <p:spPr bwMode="auto">
              <a:xfrm>
                <a:off x="6946900" y="1009650"/>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88" name="Rectangle 346"/>
              <p:cNvSpPr>
                <a:spLocks noChangeArrowheads="1"/>
              </p:cNvSpPr>
              <p:nvPr/>
            </p:nvSpPr>
            <p:spPr bwMode="auto">
              <a:xfrm>
                <a:off x="6981825" y="957263"/>
                <a:ext cx="1666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Z</a:t>
                </a:r>
                <a:endParaRPr lang="en-US"/>
              </a:p>
            </p:txBody>
          </p:sp>
          <p:sp>
            <p:nvSpPr>
              <p:cNvPr id="289" name="Rectangle 347"/>
              <p:cNvSpPr>
                <a:spLocks noChangeArrowheads="1"/>
              </p:cNvSpPr>
              <p:nvPr/>
            </p:nvSpPr>
            <p:spPr bwMode="auto">
              <a:xfrm>
                <a:off x="7131050" y="1009650"/>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90" name="Rectangle 348"/>
              <p:cNvSpPr>
                <a:spLocks noChangeArrowheads="1"/>
              </p:cNvSpPr>
              <p:nvPr/>
            </p:nvSpPr>
            <p:spPr bwMode="auto">
              <a:xfrm>
                <a:off x="7191375" y="957263"/>
                <a:ext cx="3810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a:t>
                </a:r>
                <a:endParaRPr lang="en-US"/>
              </a:p>
            </p:txBody>
          </p:sp>
          <p:sp>
            <p:nvSpPr>
              <p:cNvPr id="291" name="Rectangle 349"/>
              <p:cNvSpPr>
                <a:spLocks noChangeArrowheads="1"/>
              </p:cNvSpPr>
              <p:nvPr/>
            </p:nvSpPr>
            <p:spPr bwMode="auto">
              <a:xfrm>
                <a:off x="8607425" y="1854200"/>
                <a:ext cx="401637" cy="263525"/>
              </a:xfrm>
              <a:prstGeom prst="rect">
                <a:avLst/>
              </a:prstGeom>
              <a:noFill/>
              <a:ln w="9525">
                <a:noFill/>
                <a:miter lim="800000"/>
                <a:headEnd/>
                <a:tailEnd/>
              </a:ln>
            </p:spPr>
            <p:txBody>
              <a:bodyPr/>
              <a:lstStyle/>
              <a:p>
                <a:endParaRPr lang="en-US"/>
              </a:p>
            </p:txBody>
          </p:sp>
          <p:sp>
            <p:nvSpPr>
              <p:cNvPr id="292" name="Rectangle 350"/>
              <p:cNvSpPr>
                <a:spLocks noChangeArrowheads="1"/>
              </p:cNvSpPr>
              <p:nvPr/>
            </p:nvSpPr>
            <p:spPr bwMode="auto">
              <a:xfrm>
                <a:off x="8545513" y="2100263"/>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293" name="Rectangle 351"/>
              <p:cNvSpPr>
                <a:spLocks noChangeArrowheads="1"/>
              </p:cNvSpPr>
              <p:nvPr/>
            </p:nvSpPr>
            <p:spPr bwMode="auto">
              <a:xfrm>
                <a:off x="8616950" y="2170113"/>
                <a:ext cx="6191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94" name="Rectangle 352"/>
              <p:cNvSpPr>
                <a:spLocks noChangeArrowheads="1"/>
              </p:cNvSpPr>
              <p:nvPr/>
            </p:nvSpPr>
            <p:spPr bwMode="auto">
              <a:xfrm>
                <a:off x="8843963" y="1774825"/>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95" name="Rectangle 353"/>
              <p:cNvSpPr>
                <a:spLocks noChangeArrowheads="1"/>
              </p:cNvSpPr>
              <p:nvPr/>
            </p:nvSpPr>
            <p:spPr bwMode="auto">
              <a:xfrm>
                <a:off x="8939213" y="2619375"/>
                <a:ext cx="111125"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296" name="Freeform 354"/>
              <p:cNvSpPr>
                <a:spLocks/>
              </p:cNvSpPr>
              <p:nvPr/>
            </p:nvSpPr>
            <p:spPr bwMode="auto">
              <a:xfrm>
                <a:off x="6675438" y="3040063"/>
                <a:ext cx="358775" cy="712788"/>
              </a:xfrm>
              <a:custGeom>
                <a:avLst/>
                <a:gdLst>
                  <a:gd name="T0" fmla="*/ 191 w 246"/>
                  <a:gd name="T1" fmla="*/ 383 h 486"/>
                  <a:gd name="T2" fmla="*/ 153 w 246"/>
                  <a:gd name="T3" fmla="*/ 374 h 486"/>
                  <a:gd name="T4" fmla="*/ 117 w 246"/>
                  <a:gd name="T5" fmla="*/ 355 h 486"/>
                  <a:gd name="T6" fmla="*/ 84 w 246"/>
                  <a:gd name="T7" fmla="*/ 322 h 486"/>
                  <a:gd name="T8" fmla="*/ 56 w 246"/>
                  <a:gd name="T9" fmla="*/ 279 h 486"/>
                  <a:gd name="T10" fmla="*/ 33 w 246"/>
                  <a:gd name="T11" fmla="*/ 227 h 486"/>
                  <a:gd name="T12" fmla="*/ 15 w 246"/>
                  <a:gd name="T13" fmla="*/ 165 h 486"/>
                  <a:gd name="T14" fmla="*/ 6 w 246"/>
                  <a:gd name="T15" fmla="*/ 99 h 486"/>
                  <a:gd name="T16" fmla="*/ 0 w 246"/>
                  <a:gd name="T17" fmla="*/ 28 h 486"/>
                  <a:gd name="T18" fmla="*/ 0 w 246"/>
                  <a:gd name="T19" fmla="*/ 0 h 4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486"/>
                  <a:gd name="T32" fmla="*/ 246 w 246"/>
                  <a:gd name="T33" fmla="*/ 486 h 4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486">
                    <a:moveTo>
                      <a:pt x="246" y="486"/>
                    </a:moveTo>
                    <a:lnTo>
                      <a:pt x="198" y="474"/>
                    </a:lnTo>
                    <a:lnTo>
                      <a:pt x="150" y="450"/>
                    </a:lnTo>
                    <a:lnTo>
                      <a:pt x="108" y="408"/>
                    </a:lnTo>
                    <a:lnTo>
                      <a:pt x="72" y="354"/>
                    </a:lnTo>
                    <a:lnTo>
                      <a:pt x="42" y="288"/>
                    </a:lnTo>
                    <a:lnTo>
                      <a:pt x="18" y="210"/>
                    </a:lnTo>
                    <a:lnTo>
                      <a:pt x="6" y="126"/>
                    </a:lnTo>
                    <a:lnTo>
                      <a:pt x="0" y="36"/>
                    </a:lnTo>
                    <a:lnTo>
                      <a:pt x="0" y="0"/>
                    </a:lnTo>
                  </a:path>
                </a:pathLst>
              </a:custGeom>
              <a:noFill/>
              <a:ln w="9525">
                <a:solidFill>
                  <a:srgbClr val="000000"/>
                </a:solidFill>
                <a:prstDash val="solid"/>
                <a:round/>
                <a:headEnd/>
                <a:tailEnd/>
              </a:ln>
            </p:spPr>
            <p:txBody>
              <a:bodyPr/>
              <a:lstStyle/>
              <a:p>
                <a:endParaRPr lang="en-US"/>
              </a:p>
            </p:txBody>
          </p:sp>
          <p:grpSp>
            <p:nvGrpSpPr>
              <p:cNvPr id="297" name="Group 355"/>
              <p:cNvGrpSpPr>
                <a:grpSpLocks/>
              </p:cNvGrpSpPr>
              <p:nvPr/>
            </p:nvGrpSpPr>
            <p:grpSpPr bwMode="auto">
              <a:xfrm>
                <a:off x="6203950" y="2714625"/>
                <a:ext cx="820737" cy="1152525"/>
                <a:chOff x="3720" y="3330"/>
                <a:chExt cx="564" cy="786"/>
              </a:xfrm>
            </p:grpSpPr>
            <p:sp>
              <p:nvSpPr>
                <p:cNvPr id="353" name="Line 356"/>
                <p:cNvSpPr>
                  <a:spLocks noChangeShapeType="1"/>
                </p:cNvSpPr>
                <p:nvPr/>
              </p:nvSpPr>
              <p:spPr bwMode="auto">
                <a:xfrm flipH="1">
                  <a:off x="3744" y="3330"/>
                  <a:ext cx="540" cy="744"/>
                </a:xfrm>
                <a:prstGeom prst="line">
                  <a:avLst/>
                </a:prstGeom>
                <a:noFill/>
                <a:ln w="9525">
                  <a:solidFill>
                    <a:srgbClr val="000000"/>
                  </a:solidFill>
                  <a:round/>
                  <a:headEnd/>
                  <a:tailEnd/>
                </a:ln>
              </p:spPr>
              <p:txBody>
                <a:bodyPr/>
                <a:lstStyle/>
                <a:p>
                  <a:endParaRPr lang="en-US"/>
                </a:p>
              </p:txBody>
            </p:sp>
            <p:sp>
              <p:nvSpPr>
                <p:cNvPr id="354" name="Freeform 357"/>
                <p:cNvSpPr>
                  <a:spLocks/>
                </p:cNvSpPr>
                <p:nvPr/>
              </p:nvSpPr>
              <p:spPr bwMode="auto">
                <a:xfrm>
                  <a:off x="3720" y="4044"/>
                  <a:ext cx="66" cy="72"/>
                </a:xfrm>
                <a:custGeom>
                  <a:avLst/>
                  <a:gdLst>
                    <a:gd name="T0" fmla="*/ 18 w 66"/>
                    <a:gd name="T1" fmla="*/ 0 h 72"/>
                    <a:gd name="T2" fmla="*/ 0 w 66"/>
                    <a:gd name="T3" fmla="*/ 72 h 72"/>
                    <a:gd name="T4" fmla="*/ 66 w 66"/>
                    <a:gd name="T5" fmla="*/ 36 h 72"/>
                    <a:gd name="T6" fmla="*/ 18 w 66"/>
                    <a:gd name="T7" fmla="*/ 0 h 72"/>
                    <a:gd name="T8" fmla="*/ 0 60000 65536"/>
                    <a:gd name="T9" fmla="*/ 0 60000 65536"/>
                    <a:gd name="T10" fmla="*/ 0 60000 65536"/>
                    <a:gd name="T11" fmla="*/ 0 60000 65536"/>
                    <a:gd name="T12" fmla="*/ 0 w 66"/>
                    <a:gd name="T13" fmla="*/ 0 h 72"/>
                    <a:gd name="T14" fmla="*/ 66 w 66"/>
                    <a:gd name="T15" fmla="*/ 72 h 72"/>
                  </a:gdLst>
                  <a:ahLst/>
                  <a:cxnLst>
                    <a:cxn ang="T8">
                      <a:pos x="T0" y="T1"/>
                    </a:cxn>
                    <a:cxn ang="T9">
                      <a:pos x="T2" y="T3"/>
                    </a:cxn>
                    <a:cxn ang="T10">
                      <a:pos x="T4" y="T5"/>
                    </a:cxn>
                    <a:cxn ang="T11">
                      <a:pos x="T6" y="T7"/>
                    </a:cxn>
                  </a:cxnLst>
                  <a:rect l="T12" t="T13" r="T14" b="T15"/>
                  <a:pathLst>
                    <a:path w="66" h="72">
                      <a:moveTo>
                        <a:pt x="18" y="0"/>
                      </a:moveTo>
                      <a:lnTo>
                        <a:pt x="0" y="72"/>
                      </a:lnTo>
                      <a:lnTo>
                        <a:pt x="66" y="36"/>
                      </a:lnTo>
                      <a:lnTo>
                        <a:pt x="18" y="0"/>
                      </a:lnTo>
                      <a:close/>
                    </a:path>
                  </a:pathLst>
                </a:custGeom>
                <a:solidFill>
                  <a:srgbClr val="000000"/>
                </a:solidFill>
                <a:ln w="9525">
                  <a:noFill/>
                  <a:round/>
                  <a:headEnd/>
                  <a:tailEnd/>
                </a:ln>
              </p:spPr>
              <p:txBody>
                <a:bodyPr/>
                <a:lstStyle/>
                <a:p>
                  <a:endParaRPr lang="en-US"/>
                </a:p>
              </p:txBody>
            </p:sp>
          </p:grpSp>
          <p:sp>
            <p:nvSpPr>
              <p:cNvPr id="298" name="Rectangle 358"/>
              <p:cNvSpPr>
                <a:spLocks noChangeArrowheads="1"/>
              </p:cNvSpPr>
              <p:nvPr/>
            </p:nvSpPr>
            <p:spPr bwMode="auto">
              <a:xfrm>
                <a:off x="5286375" y="1958975"/>
                <a:ext cx="558800" cy="325438"/>
              </a:xfrm>
              <a:prstGeom prst="rect">
                <a:avLst/>
              </a:prstGeom>
              <a:noFill/>
              <a:ln w="9525">
                <a:noFill/>
                <a:miter lim="800000"/>
                <a:headEnd/>
                <a:tailEnd/>
              </a:ln>
            </p:spPr>
            <p:txBody>
              <a:bodyPr/>
              <a:lstStyle/>
              <a:p>
                <a:endParaRPr lang="en-US"/>
              </a:p>
            </p:txBody>
          </p:sp>
          <p:sp>
            <p:nvSpPr>
              <p:cNvPr id="299" name="Rectangle 359"/>
              <p:cNvSpPr>
                <a:spLocks noChangeArrowheads="1"/>
              </p:cNvSpPr>
              <p:nvPr/>
            </p:nvSpPr>
            <p:spPr bwMode="auto">
              <a:xfrm>
                <a:off x="5364163" y="1985963"/>
                <a:ext cx="42227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Equatorial</a:t>
                </a:r>
                <a:endParaRPr lang="en-US"/>
              </a:p>
            </p:txBody>
          </p:sp>
          <p:sp>
            <p:nvSpPr>
              <p:cNvPr id="300" name="Rectangle 360"/>
              <p:cNvSpPr>
                <a:spLocks noChangeArrowheads="1"/>
              </p:cNvSpPr>
              <p:nvPr/>
            </p:nvSpPr>
            <p:spPr bwMode="auto">
              <a:xfrm>
                <a:off x="5757863" y="1985963"/>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301" name="Rectangle 361"/>
              <p:cNvSpPr>
                <a:spLocks noChangeArrowheads="1"/>
              </p:cNvSpPr>
              <p:nvPr/>
            </p:nvSpPr>
            <p:spPr bwMode="auto">
              <a:xfrm>
                <a:off x="5364163" y="2108200"/>
                <a:ext cx="22383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Plane</a:t>
                </a:r>
                <a:endParaRPr lang="en-US"/>
              </a:p>
            </p:txBody>
          </p:sp>
          <p:sp>
            <p:nvSpPr>
              <p:cNvPr id="302" name="Rectangle 362"/>
              <p:cNvSpPr>
                <a:spLocks noChangeArrowheads="1"/>
              </p:cNvSpPr>
              <p:nvPr/>
            </p:nvSpPr>
            <p:spPr bwMode="auto">
              <a:xfrm>
                <a:off x="5583238" y="2108200"/>
                <a:ext cx="26987"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304" name="Rectangle 363"/>
              <p:cNvSpPr>
                <a:spLocks noChangeArrowheads="1"/>
              </p:cNvSpPr>
              <p:nvPr/>
            </p:nvSpPr>
            <p:spPr bwMode="auto">
              <a:xfrm>
                <a:off x="7288213" y="3787775"/>
                <a:ext cx="4667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Greenwich </a:t>
                </a:r>
                <a:endParaRPr lang="en-US"/>
              </a:p>
            </p:txBody>
          </p:sp>
          <p:grpSp>
            <p:nvGrpSpPr>
              <p:cNvPr id="305" name="Group 364"/>
              <p:cNvGrpSpPr>
                <a:grpSpLocks/>
              </p:cNvGrpSpPr>
              <p:nvPr/>
            </p:nvGrpSpPr>
            <p:grpSpPr bwMode="auto">
              <a:xfrm>
                <a:off x="5792788" y="2082800"/>
                <a:ext cx="463550" cy="360363"/>
                <a:chOff x="3438" y="2898"/>
                <a:chExt cx="318" cy="246"/>
              </a:xfrm>
            </p:grpSpPr>
            <p:sp>
              <p:nvSpPr>
                <p:cNvPr id="351" name="Freeform 365"/>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352" name="Freeform 366"/>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pSp>
            <p:nvGrpSpPr>
              <p:cNvPr id="306" name="Group 367"/>
              <p:cNvGrpSpPr>
                <a:grpSpLocks/>
              </p:cNvGrpSpPr>
              <p:nvPr/>
            </p:nvGrpSpPr>
            <p:grpSpPr bwMode="auto">
              <a:xfrm>
                <a:off x="6780213" y="3444875"/>
                <a:ext cx="446087" cy="360363"/>
                <a:chOff x="4116" y="3828"/>
                <a:chExt cx="306" cy="246"/>
              </a:xfrm>
            </p:grpSpPr>
            <p:sp>
              <p:nvSpPr>
                <p:cNvPr id="349" name="Freeform 368"/>
                <p:cNvSpPr>
                  <a:spLocks/>
                </p:cNvSpPr>
                <p:nvPr/>
              </p:nvSpPr>
              <p:spPr bwMode="auto">
                <a:xfrm>
                  <a:off x="4152" y="3846"/>
                  <a:ext cx="270" cy="228"/>
                </a:xfrm>
                <a:custGeom>
                  <a:avLst/>
                  <a:gdLst>
                    <a:gd name="T0" fmla="*/ 270 w 270"/>
                    <a:gd name="T1" fmla="*/ 228 h 228"/>
                    <a:gd name="T2" fmla="*/ 72 w 270"/>
                    <a:gd name="T3" fmla="*/ 78 h 228"/>
                    <a:gd name="T4" fmla="*/ 108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350" name="Freeform 369"/>
                <p:cNvSpPr>
                  <a:spLocks/>
                </p:cNvSpPr>
                <p:nvPr/>
              </p:nvSpPr>
              <p:spPr bwMode="auto">
                <a:xfrm>
                  <a:off x="4116" y="3828"/>
                  <a:ext cx="72" cy="60"/>
                </a:xfrm>
                <a:custGeom>
                  <a:avLst/>
                  <a:gdLst>
                    <a:gd name="T0" fmla="*/ 72 w 72"/>
                    <a:gd name="T1" fmla="*/ 12 h 60"/>
                    <a:gd name="T2" fmla="*/ 0 w 72"/>
                    <a:gd name="T3" fmla="*/ 0 h 60"/>
                    <a:gd name="T4" fmla="*/ 36 w 72"/>
                    <a:gd name="T5" fmla="*/ 60 h 60"/>
                    <a:gd name="T6" fmla="*/ 72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grpSp>
          <p:grpSp>
            <p:nvGrpSpPr>
              <p:cNvPr id="307" name="Group 370"/>
              <p:cNvGrpSpPr>
                <a:grpSpLocks/>
              </p:cNvGrpSpPr>
              <p:nvPr/>
            </p:nvGrpSpPr>
            <p:grpSpPr bwMode="auto">
              <a:xfrm>
                <a:off x="4892675" y="3489325"/>
                <a:ext cx="628650" cy="323850"/>
                <a:chOff x="2820" y="3858"/>
                <a:chExt cx="432" cy="222"/>
              </a:xfrm>
            </p:grpSpPr>
            <p:sp>
              <p:nvSpPr>
                <p:cNvPr id="347" name="Line 371"/>
                <p:cNvSpPr>
                  <a:spLocks noChangeShapeType="1"/>
                </p:cNvSpPr>
                <p:nvPr/>
              </p:nvSpPr>
              <p:spPr bwMode="auto">
                <a:xfrm flipH="1">
                  <a:off x="2862" y="3858"/>
                  <a:ext cx="390" cy="204"/>
                </a:xfrm>
                <a:prstGeom prst="line">
                  <a:avLst/>
                </a:prstGeom>
                <a:noFill/>
                <a:ln w="9525">
                  <a:solidFill>
                    <a:srgbClr val="000000"/>
                  </a:solidFill>
                  <a:round/>
                  <a:headEnd/>
                  <a:tailEnd/>
                </a:ln>
              </p:spPr>
              <p:txBody>
                <a:bodyPr/>
                <a:lstStyle/>
                <a:p>
                  <a:endParaRPr lang="en-US"/>
                </a:p>
              </p:txBody>
            </p:sp>
            <p:sp>
              <p:nvSpPr>
                <p:cNvPr id="348" name="Freeform 372"/>
                <p:cNvSpPr>
                  <a:spLocks/>
                </p:cNvSpPr>
                <p:nvPr/>
              </p:nvSpPr>
              <p:spPr bwMode="auto">
                <a:xfrm>
                  <a:off x="2820" y="4026"/>
                  <a:ext cx="72" cy="54"/>
                </a:xfrm>
                <a:custGeom>
                  <a:avLst/>
                  <a:gdLst>
                    <a:gd name="T0" fmla="*/ 42 w 72"/>
                    <a:gd name="T1" fmla="*/ 0 h 54"/>
                    <a:gd name="T2" fmla="*/ 0 w 72"/>
                    <a:gd name="T3" fmla="*/ 54 h 54"/>
                    <a:gd name="T4" fmla="*/ 72 w 72"/>
                    <a:gd name="T5" fmla="*/ 54 h 54"/>
                    <a:gd name="T6" fmla="*/ 42 w 72"/>
                    <a:gd name="T7" fmla="*/ 0 h 54"/>
                    <a:gd name="T8" fmla="*/ 0 60000 65536"/>
                    <a:gd name="T9" fmla="*/ 0 60000 65536"/>
                    <a:gd name="T10" fmla="*/ 0 60000 65536"/>
                    <a:gd name="T11" fmla="*/ 0 60000 65536"/>
                    <a:gd name="T12" fmla="*/ 0 w 72"/>
                    <a:gd name="T13" fmla="*/ 0 h 54"/>
                    <a:gd name="T14" fmla="*/ 72 w 72"/>
                    <a:gd name="T15" fmla="*/ 54 h 54"/>
                  </a:gdLst>
                  <a:ahLst/>
                  <a:cxnLst>
                    <a:cxn ang="T8">
                      <a:pos x="T0" y="T1"/>
                    </a:cxn>
                    <a:cxn ang="T9">
                      <a:pos x="T2" y="T3"/>
                    </a:cxn>
                    <a:cxn ang="T10">
                      <a:pos x="T4" y="T5"/>
                    </a:cxn>
                    <a:cxn ang="T11">
                      <a:pos x="T6" y="T7"/>
                    </a:cxn>
                  </a:cxnLst>
                  <a:rect l="T12" t="T13" r="T14" b="T15"/>
                  <a:pathLst>
                    <a:path w="72" h="54">
                      <a:moveTo>
                        <a:pt x="42" y="0"/>
                      </a:moveTo>
                      <a:lnTo>
                        <a:pt x="0" y="54"/>
                      </a:lnTo>
                      <a:lnTo>
                        <a:pt x="72" y="54"/>
                      </a:lnTo>
                      <a:lnTo>
                        <a:pt x="42" y="0"/>
                      </a:lnTo>
                      <a:close/>
                    </a:path>
                  </a:pathLst>
                </a:custGeom>
                <a:solidFill>
                  <a:srgbClr val="000000"/>
                </a:solidFill>
                <a:ln w="9525">
                  <a:noFill/>
                  <a:round/>
                  <a:headEnd/>
                  <a:tailEnd/>
                </a:ln>
              </p:spPr>
              <p:txBody>
                <a:bodyPr/>
                <a:lstStyle/>
                <a:p>
                  <a:endParaRPr lang="en-US"/>
                </a:p>
              </p:txBody>
            </p:sp>
          </p:grpSp>
          <p:sp>
            <p:nvSpPr>
              <p:cNvPr id="308" name="Rectangle 373"/>
              <p:cNvSpPr>
                <a:spLocks noChangeArrowheads="1"/>
              </p:cNvSpPr>
              <p:nvPr/>
            </p:nvSpPr>
            <p:spPr bwMode="auto">
              <a:xfrm>
                <a:off x="5222875" y="3694113"/>
                <a:ext cx="2730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Vernal</a:t>
                </a:r>
                <a:endParaRPr lang="en-US"/>
              </a:p>
            </p:txBody>
          </p:sp>
          <p:sp>
            <p:nvSpPr>
              <p:cNvPr id="309" name="Rectangle 374"/>
              <p:cNvSpPr>
                <a:spLocks noChangeArrowheads="1"/>
              </p:cNvSpPr>
              <p:nvPr/>
            </p:nvSpPr>
            <p:spPr bwMode="auto">
              <a:xfrm>
                <a:off x="5233988" y="3787775"/>
                <a:ext cx="254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310" name="Rectangle 375"/>
              <p:cNvSpPr>
                <a:spLocks noChangeArrowheads="1"/>
              </p:cNvSpPr>
              <p:nvPr/>
            </p:nvSpPr>
            <p:spPr bwMode="auto">
              <a:xfrm>
                <a:off x="5356225" y="3206750"/>
                <a:ext cx="401637" cy="265113"/>
              </a:xfrm>
              <a:prstGeom prst="rect">
                <a:avLst/>
              </a:prstGeom>
              <a:noFill/>
              <a:ln w="9525">
                <a:noFill/>
                <a:miter lim="800000"/>
                <a:headEnd/>
                <a:tailEnd/>
              </a:ln>
            </p:spPr>
            <p:txBody>
              <a:bodyPr/>
              <a:lstStyle/>
              <a:p>
                <a:endParaRPr lang="en-US"/>
              </a:p>
            </p:txBody>
          </p:sp>
          <p:sp>
            <p:nvSpPr>
              <p:cNvPr id="311" name="Rectangle 376"/>
              <p:cNvSpPr>
                <a:spLocks noChangeArrowheads="1"/>
              </p:cNvSpPr>
              <p:nvPr/>
            </p:nvSpPr>
            <p:spPr bwMode="auto">
              <a:xfrm>
                <a:off x="5434013" y="3243263"/>
                <a:ext cx="1095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313" name="Rectangle 377"/>
              <p:cNvSpPr>
                <a:spLocks noChangeArrowheads="1"/>
              </p:cNvSpPr>
              <p:nvPr/>
            </p:nvSpPr>
            <p:spPr bwMode="auto">
              <a:xfrm>
                <a:off x="5530850" y="3295650"/>
                <a:ext cx="3175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314" name="Rectangle 378"/>
              <p:cNvSpPr>
                <a:spLocks noChangeArrowheads="1"/>
              </p:cNvSpPr>
              <p:nvPr/>
            </p:nvSpPr>
            <p:spPr bwMode="auto">
              <a:xfrm>
                <a:off x="5565775" y="312896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315" name="Group 393"/>
              <p:cNvGrpSpPr>
                <a:grpSpLocks/>
              </p:cNvGrpSpPr>
              <p:nvPr/>
            </p:nvGrpSpPr>
            <p:grpSpPr bwMode="auto">
              <a:xfrm>
                <a:off x="6308725" y="3084513"/>
                <a:ext cx="384175" cy="131763"/>
                <a:chOff x="3792" y="3582"/>
                <a:chExt cx="264" cy="90"/>
              </a:xfrm>
            </p:grpSpPr>
            <p:sp>
              <p:nvSpPr>
                <p:cNvPr id="345" name="Freeform 394"/>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46" name="Freeform 395"/>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316" name="Rectangle 396"/>
              <p:cNvSpPr>
                <a:spLocks noChangeArrowheads="1"/>
              </p:cNvSpPr>
              <p:nvPr/>
            </p:nvSpPr>
            <p:spPr bwMode="auto">
              <a:xfrm>
                <a:off x="6937375" y="3181350"/>
                <a:ext cx="315912" cy="263525"/>
              </a:xfrm>
              <a:prstGeom prst="rect">
                <a:avLst/>
              </a:prstGeom>
              <a:noFill/>
              <a:ln w="9525">
                <a:noFill/>
                <a:miter lim="800000"/>
                <a:headEnd/>
                <a:tailEnd/>
              </a:ln>
            </p:spPr>
            <p:txBody>
              <a:bodyPr/>
              <a:lstStyle/>
              <a:p>
                <a:endParaRPr lang="en-US"/>
              </a:p>
            </p:txBody>
          </p:sp>
          <p:sp>
            <p:nvSpPr>
              <p:cNvPr id="317" name="Rectangle 397"/>
              <p:cNvSpPr>
                <a:spLocks noChangeArrowheads="1"/>
              </p:cNvSpPr>
              <p:nvPr/>
            </p:nvSpPr>
            <p:spPr bwMode="auto">
              <a:xfrm>
                <a:off x="7183438" y="3251200"/>
                <a:ext cx="82550"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318" name="Rectangle 398"/>
              <p:cNvSpPr>
                <a:spLocks noChangeArrowheads="1"/>
              </p:cNvSpPr>
              <p:nvPr/>
            </p:nvSpPr>
            <p:spPr bwMode="auto">
              <a:xfrm>
                <a:off x="7288213" y="3321050"/>
                <a:ext cx="60325"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319" name="Rectangle 399"/>
              <p:cNvSpPr>
                <a:spLocks noChangeArrowheads="1"/>
              </p:cNvSpPr>
              <p:nvPr/>
            </p:nvSpPr>
            <p:spPr bwMode="auto">
              <a:xfrm>
                <a:off x="7323138" y="3136900"/>
                <a:ext cx="74612"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320" name="Rectangle 400"/>
              <p:cNvSpPr>
                <a:spLocks noChangeArrowheads="1"/>
              </p:cNvSpPr>
              <p:nvPr/>
            </p:nvSpPr>
            <p:spPr bwMode="auto">
              <a:xfrm>
                <a:off x="6238875" y="3146425"/>
                <a:ext cx="306387" cy="263525"/>
              </a:xfrm>
              <a:prstGeom prst="rect">
                <a:avLst/>
              </a:prstGeom>
              <a:noFill/>
              <a:ln w="9525">
                <a:noFill/>
                <a:miter lim="800000"/>
                <a:headEnd/>
                <a:tailEnd/>
              </a:ln>
            </p:spPr>
            <p:txBody>
              <a:bodyPr/>
              <a:lstStyle/>
              <a:p>
                <a:endParaRPr lang="en-US"/>
              </a:p>
            </p:txBody>
          </p:sp>
          <p:sp>
            <p:nvSpPr>
              <p:cNvPr id="322" name="Rectangle 401"/>
              <p:cNvSpPr>
                <a:spLocks noChangeArrowheads="1"/>
              </p:cNvSpPr>
              <p:nvPr/>
            </p:nvSpPr>
            <p:spPr bwMode="auto">
              <a:xfrm>
                <a:off x="6316663" y="3189288"/>
                <a:ext cx="8413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324" name="Rectangle 402"/>
              <p:cNvSpPr>
                <a:spLocks noChangeArrowheads="1"/>
              </p:cNvSpPr>
              <p:nvPr/>
            </p:nvSpPr>
            <p:spPr bwMode="auto">
              <a:xfrm>
                <a:off x="6396038" y="3243263"/>
                <a:ext cx="508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New Roman" pitchFamily="18" charset="0"/>
                  </a:rPr>
                  <a:t>g</a:t>
                </a:r>
                <a:endParaRPr lang="en-US"/>
              </a:p>
            </p:txBody>
          </p:sp>
          <p:sp>
            <p:nvSpPr>
              <p:cNvPr id="325" name="Rectangle 403"/>
              <p:cNvSpPr>
                <a:spLocks noChangeArrowheads="1"/>
              </p:cNvSpPr>
              <p:nvPr/>
            </p:nvSpPr>
            <p:spPr bwMode="auto">
              <a:xfrm>
                <a:off x="6440488" y="3074988"/>
                <a:ext cx="74612"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326" name="Group 404"/>
              <p:cNvGrpSpPr>
                <a:grpSpLocks/>
              </p:cNvGrpSpPr>
              <p:nvPr/>
            </p:nvGrpSpPr>
            <p:grpSpPr bwMode="auto">
              <a:xfrm>
                <a:off x="7288213" y="2443163"/>
                <a:ext cx="104775" cy="482600"/>
                <a:chOff x="4464" y="3144"/>
                <a:chExt cx="72" cy="330"/>
              </a:xfrm>
            </p:grpSpPr>
            <p:sp>
              <p:nvSpPr>
                <p:cNvPr id="343" name="Freeform 405"/>
                <p:cNvSpPr>
                  <a:spLocks/>
                </p:cNvSpPr>
                <p:nvPr/>
              </p:nvSpPr>
              <p:spPr bwMode="auto">
                <a:xfrm>
                  <a:off x="4476" y="3168"/>
                  <a:ext cx="60" cy="306"/>
                </a:xfrm>
                <a:custGeom>
                  <a:avLst/>
                  <a:gdLst>
                    <a:gd name="T0" fmla="*/ 0 w 60"/>
                    <a:gd name="T1" fmla="*/ 0 h 306"/>
                    <a:gd name="T2" fmla="*/ 24 w 60"/>
                    <a:gd name="T3" fmla="*/ 66 h 306"/>
                    <a:gd name="T4" fmla="*/ 42 w 60"/>
                    <a:gd name="T5" fmla="*/ 138 h 306"/>
                    <a:gd name="T6" fmla="*/ 54 w 60"/>
                    <a:gd name="T7" fmla="*/ 222 h 306"/>
                    <a:gd name="T8" fmla="*/ 60 w 60"/>
                    <a:gd name="T9" fmla="*/ 306 h 306"/>
                    <a:gd name="T10" fmla="*/ 0 60000 65536"/>
                    <a:gd name="T11" fmla="*/ 0 60000 65536"/>
                    <a:gd name="T12" fmla="*/ 0 60000 65536"/>
                    <a:gd name="T13" fmla="*/ 0 60000 65536"/>
                    <a:gd name="T14" fmla="*/ 0 60000 65536"/>
                    <a:gd name="T15" fmla="*/ 0 w 60"/>
                    <a:gd name="T16" fmla="*/ 0 h 306"/>
                    <a:gd name="T17" fmla="*/ 60 w 60"/>
                    <a:gd name="T18" fmla="*/ 306 h 306"/>
                  </a:gdLst>
                  <a:ahLst/>
                  <a:cxnLst>
                    <a:cxn ang="T10">
                      <a:pos x="T0" y="T1"/>
                    </a:cxn>
                    <a:cxn ang="T11">
                      <a:pos x="T2" y="T3"/>
                    </a:cxn>
                    <a:cxn ang="T12">
                      <a:pos x="T4" y="T5"/>
                    </a:cxn>
                    <a:cxn ang="T13">
                      <a:pos x="T6" y="T7"/>
                    </a:cxn>
                    <a:cxn ang="T14">
                      <a:pos x="T8" y="T9"/>
                    </a:cxn>
                  </a:cxnLst>
                  <a:rect l="T15" t="T16" r="T17" b="T18"/>
                  <a:pathLst>
                    <a:path w="60" h="306">
                      <a:moveTo>
                        <a:pt x="0" y="0"/>
                      </a:moveTo>
                      <a:lnTo>
                        <a:pt x="24" y="66"/>
                      </a:lnTo>
                      <a:lnTo>
                        <a:pt x="42" y="138"/>
                      </a:lnTo>
                      <a:lnTo>
                        <a:pt x="54" y="222"/>
                      </a:lnTo>
                      <a:lnTo>
                        <a:pt x="60" y="306"/>
                      </a:lnTo>
                    </a:path>
                  </a:pathLst>
                </a:custGeom>
                <a:noFill/>
                <a:ln w="9525">
                  <a:solidFill>
                    <a:srgbClr val="000000"/>
                  </a:solidFill>
                  <a:prstDash val="solid"/>
                  <a:round/>
                  <a:headEnd/>
                  <a:tailEnd/>
                </a:ln>
              </p:spPr>
              <p:txBody>
                <a:bodyPr/>
                <a:lstStyle/>
                <a:p>
                  <a:endParaRPr lang="en-US"/>
                </a:p>
              </p:txBody>
            </p:sp>
            <p:sp>
              <p:nvSpPr>
                <p:cNvPr id="344" name="Freeform 406"/>
                <p:cNvSpPr>
                  <a:spLocks/>
                </p:cNvSpPr>
                <p:nvPr/>
              </p:nvSpPr>
              <p:spPr bwMode="auto">
                <a:xfrm>
                  <a:off x="4464" y="3144"/>
                  <a:ext cx="48" cy="60"/>
                </a:xfrm>
                <a:custGeom>
                  <a:avLst/>
                  <a:gdLst>
                    <a:gd name="T0" fmla="*/ 48 w 48"/>
                    <a:gd name="T1" fmla="*/ 42 h 60"/>
                    <a:gd name="T2" fmla="*/ 0 w 48"/>
                    <a:gd name="T3" fmla="*/ 0 h 60"/>
                    <a:gd name="T4" fmla="*/ 12 w 48"/>
                    <a:gd name="T5" fmla="*/ 60 h 60"/>
                    <a:gd name="T6" fmla="*/ 24 w 48"/>
                    <a:gd name="T7" fmla="*/ 36 h 60"/>
                    <a:gd name="T8" fmla="*/ 48 w 48"/>
                    <a:gd name="T9" fmla="*/ 42 h 60"/>
                    <a:gd name="T10" fmla="*/ 0 60000 65536"/>
                    <a:gd name="T11" fmla="*/ 0 60000 65536"/>
                    <a:gd name="T12" fmla="*/ 0 60000 65536"/>
                    <a:gd name="T13" fmla="*/ 0 60000 65536"/>
                    <a:gd name="T14" fmla="*/ 0 60000 65536"/>
                    <a:gd name="T15" fmla="*/ 0 w 48"/>
                    <a:gd name="T16" fmla="*/ 0 h 60"/>
                    <a:gd name="T17" fmla="*/ 48 w 48"/>
                    <a:gd name="T18" fmla="*/ 60 h 60"/>
                  </a:gdLst>
                  <a:ahLst/>
                  <a:cxnLst>
                    <a:cxn ang="T10">
                      <a:pos x="T0" y="T1"/>
                    </a:cxn>
                    <a:cxn ang="T11">
                      <a:pos x="T2" y="T3"/>
                    </a:cxn>
                    <a:cxn ang="T12">
                      <a:pos x="T4" y="T5"/>
                    </a:cxn>
                    <a:cxn ang="T13">
                      <a:pos x="T6" y="T7"/>
                    </a:cxn>
                    <a:cxn ang="T14">
                      <a:pos x="T8" y="T9"/>
                    </a:cxn>
                  </a:cxnLst>
                  <a:rect l="T15" t="T16" r="T17" b="T18"/>
                  <a:pathLst>
                    <a:path w="48" h="60">
                      <a:moveTo>
                        <a:pt x="48" y="42"/>
                      </a:moveTo>
                      <a:lnTo>
                        <a:pt x="0" y="0"/>
                      </a:lnTo>
                      <a:lnTo>
                        <a:pt x="12" y="60"/>
                      </a:lnTo>
                      <a:lnTo>
                        <a:pt x="24" y="36"/>
                      </a:lnTo>
                      <a:lnTo>
                        <a:pt x="48" y="42"/>
                      </a:lnTo>
                      <a:close/>
                    </a:path>
                  </a:pathLst>
                </a:custGeom>
                <a:solidFill>
                  <a:srgbClr val="000000"/>
                </a:solidFill>
                <a:ln w="9525">
                  <a:noFill/>
                  <a:round/>
                  <a:headEnd/>
                  <a:tailEnd/>
                </a:ln>
              </p:spPr>
              <p:txBody>
                <a:bodyPr/>
                <a:lstStyle/>
                <a:p>
                  <a:endParaRPr lang="en-US"/>
                </a:p>
              </p:txBody>
            </p:sp>
          </p:grpSp>
          <p:sp>
            <p:nvSpPr>
              <p:cNvPr id="327" name="Rectangle 407"/>
              <p:cNvSpPr>
                <a:spLocks noChangeArrowheads="1"/>
              </p:cNvSpPr>
              <p:nvPr/>
            </p:nvSpPr>
            <p:spPr bwMode="auto">
              <a:xfrm>
                <a:off x="7323138" y="2654300"/>
                <a:ext cx="304800" cy="263525"/>
              </a:xfrm>
              <a:prstGeom prst="rect">
                <a:avLst/>
              </a:prstGeom>
              <a:noFill/>
              <a:ln w="9525">
                <a:noFill/>
                <a:miter lim="800000"/>
                <a:headEnd/>
                <a:tailEnd/>
              </a:ln>
            </p:spPr>
            <p:txBody>
              <a:bodyPr/>
              <a:lstStyle/>
              <a:p>
                <a:endParaRPr lang="en-US"/>
              </a:p>
            </p:txBody>
          </p:sp>
          <p:sp>
            <p:nvSpPr>
              <p:cNvPr id="328" name="Rectangle 408"/>
              <p:cNvSpPr>
                <a:spLocks noChangeArrowheads="1"/>
              </p:cNvSpPr>
              <p:nvPr/>
            </p:nvSpPr>
            <p:spPr bwMode="auto">
              <a:xfrm>
                <a:off x="7410450" y="2697163"/>
                <a:ext cx="77787" cy="182563"/>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f</a:t>
                </a:r>
                <a:endParaRPr lang="en-US"/>
              </a:p>
            </p:txBody>
          </p:sp>
          <p:sp>
            <p:nvSpPr>
              <p:cNvPr id="329" name="Rectangle 409"/>
              <p:cNvSpPr>
                <a:spLocks noChangeArrowheads="1"/>
              </p:cNvSpPr>
              <p:nvPr/>
            </p:nvSpPr>
            <p:spPr bwMode="auto">
              <a:xfrm>
                <a:off x="7488238" y="2751138"/>
                <a:ext cx="63500"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330" name="Rectangle 410"/>
              <p:cNvSpPr>
                <a:spLocks noChangeArrowheads="1"/>
              </p:cNvSpPr>
              <p:nvPr/>
            </p:nvSpPr>
            <p:spPr bwMode="auto">
              <a:xfrm>
                <a:off x="7550150" y="2582863"/>
                <a:ext cx="76200" cy="365125"/>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331" name="Oval 411"/>
              <p:cNvSpPr>
                <a:spLocks noChangeArrowheads="1"/>
              </p:cNvSpPr>
              <p:nvPr/>
            </p:nvSpPr>
            <p:spPr bwMode="auto">
              <a:xfrm>
                <a:off x="6999288" y="2679700"/>
                <a:ext cx="79375" cy="79375"/>
              </a:xfrm>
              <a:prstGeom prst="ellipse">
                <a:avLst/>
              </a:prstGeom>
              <a:solidFill>
                <a:srgbClr val="000000"/>
              </a:solidFill>
              <a:ln w="9525">
                <a:solidFill>
                  <a:srgbClr val="000000"/>
                </a:solidFill>
                <a:round/>
                <a:headEnd/>
                <a:tailEnd/>
              </a:ln>
            </p:spPr>
            <p:txBody>
              <a:bodyPr/>
              <a:lstStyle/>
              <a:p>
                <a:endParaRPr lang="en-US"/>
              </a:p>
            </p:txBody>
          </p:sp>
          <p:sp>
            <p:nvSpPr>
              <p:cNvPr id="332" name="Oval 412"/>
              <p:cNvSpPr>
                <a:spLocks noChangeArrowheads="1"/>
              </p:cNvSpPr>
              <p:nvPr/>
            </p:nvSpPr>
            <p:spPr bwMode="auto">
              <a:xfrm>
                <a:off x="7016750" y="2873375"/>
                <a:ext cx="52387" cy="52388"/>
              </a:xfrm>
              <a:prstGeom prst="ellipse">
                <a:avLst/>
              </a:prstGeom>
              <a:solidFill>
                <a:srgbClr val="000000"/>
              </a:solidFill>
              <a:ln w="9525">
                <a:solidFill>
                  <a:srgbClr val="000000"/>
                </a:solidFill>
                <a:round/>
                <a:headEnd/>
                <a:tailEnd/>
              </a:ln>
            </p:spPr>
            <p:txBody>
              <a:bodyPr/>
              <a:lstStyle/>
              <a:p>
                <a:endParaRPr lang="en-US"/>
              </a:p>
            </p:txBody>
          </p:sp>
          <p:sp>
            <p:nvSpPr>
              <p:cNvPr id="333" name="Rectangle 413"/>
              <p:cNvSpPr>
                <a:spLocks noChangeArrowheads="1"/>
              </p:cNvSpPr>
              <p:nvPr/>
            </p:nvSpPr>
            <p:spPr bwMode="auto">
              <a:xfrm>
                <a:off x="7231063" y="1895475"/>
                <a:ext cx="77787" cy="365125"/>
              </a:xfrm>
              <a:prstGeom prst="rect">
                <a:avLst/>
              </a:prstGeom>
              <a:noFill/>
              <a:ln w="9525">
                <a:noFill/>
                <a:miter lim="800000"/>
                <a:headEnd/>
                <a:tailEnd/>
              </a:ln>
            </p:spPr>
            <p:txBody>
              <a:bodyPr wrap="none" lIns="0" tIns="0" rIns="0" bIns="0">
                <a:spAutoFit/>
              </a:bodyPr>
              <a:lstStyle/>
              <a:p>
                <a:pPr algn="l"/>
                <a:r>
                  <a:rPr lang="en-US" sz="2400" b="1">
                    <a:solidFill>
                      <a:srgbClr val="000000"/>
                    </a:solidFill>
                    <a:latin typeface="Times" pitchFamily="18" charset="0"/>
                  </a:rPr>
                  <a:t> </a:t>
                </a:r>
                <a:endParaRPr lang="en-US"/>
              </a:p>
            </p:txBody>
          </p:sp>
          <p:sp>
            <p:nvSpPr>
              <p:cNvPr id="334" name="Freeform 414"/>
              <p:cNvSpPr>
                <a:spLocks/>
              </p:cNvSpPr>
              <p:nvPr/>
            </p:nvSpPr>
            <p:spPr bwMode="auto">
              <a:xfrm>
                <a:off x="6675438" y="1511300"/>
                <a:ext cx="358775" cy="1643063"/>
              </a:xfrm>
              <a:custGeom>
                <a:avLst/>
                <a:gdLst>
                  <a:gd name="T0" fmla="*/ 191 w 246"/>
                  <a:gd name="T1" fmla="*/ 0 h 1122"/>
                  <a:gd name="T2" fmla="*/ 167 w 246"/>
                  <a:gd name="T3" fmla="*/ 6 h 1122"/>
                  <a:gd name="T4" fmla="*/ 149 w 246"/>
                  <a:gd name="T5" fmla="*/ 18 h 1122"/>
                  <a:gd name="T6" fmla="*/ 130 w 246"/>
                  <a:gd name="T7" fmla="*/ 42 h 1122"/>
                  <a:gd name="T8" fmla="*/ 111 w 246"/>
                  <a:gd name="T9" fmla="*/ 71 h 1122"/>
                  <a:gd name="T10" fmla="*/ 93 w 246"/>
                  <a:gd name="T11" fmla="*/ 108 h 1122"/>
                  <a:gd name="T12" fmla="*/ 79 w 246"/>
                  <a:gd name="T13" fmla="*/ 156 h 1122"/>
                  <a:gd name="T14" fmla="*/ 61 w 246"/>
                  <a:gd name="T15" fmla="*/ 208 h 1122"/>
                  <a:gd name="T16" fmla="*/ 47 w 246"/>
                  <a:gd name="T17" fmla="*/ 264 h 1122"/>
                  <a:gd name="T18" fmla="*/ 37 w 246"/>
                  <a:gd name="T19" fmla="*/ 325 h 1122"/>
                  <a:gd name="T20" fmla="*/ 28 w 246"/>
                  <a:gd name="T21" fmla="*/ 390 h 1122"/>
                  <a:gd name="T22" fmla="*/ 9 w 246"/>
                  <a:gd name="T23" fmla="*/ 541 h 1122"/>
                  <a:gd name="T24" fmla="*/ 0 w 246"/>
                  <a:gd name="T25" fmla="*/ 707 h 1122"/>
                  <a:gd name="T26" fmla="*/ 0 w 246"/>
                  <a:gd name="T27" fmla="*/ 881 h 11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6"/>
                  <a:gd name="T43" fmla="*/ 0 h 1122"/>
                  <a:gd name="T44" fmla="*/ 246 w 246"/>
                  <a:gd name="T45" fmla="*/ 1122 h 11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6" h="1122">
                    <a:moveTo>
                      <a:pt x="246" y="0"/>
                    </a:moveTo>
                    <a:lnTo>
                      <a:pt x="216" y="6"/>
                    </a:lnTo>
                    <a:lnTo>
                      <a:pt x="192" y="24"/>
                    </a:lnTo>
                    <a:lnTo>
                      <a:pt x="168" y="54"/>
                    </a:lnTo>
                    <a:lnTo>
                      <a:pt x="144" y="90"/>
                    </a:lnTo>
                    <a:lnTo>
                      <a:pt x="120" y="138"/>
                    </a:lnTo>
                    <a:lnTo>
                      <a:pt x="102" y="198"/>
                    </a:lnTo>
                    <a:lnTo>
                      <a:pt x="78" y="264"/>
                    </a:lnTo>
                    <a:lnTo>
                      <a:pt x="60" y="336"/>
                    </a:lnTo>
                    <a:lnTo>
                      <a:pt x="48" y="414"/>
                    </a:lnTo>
                    <a:lnTo>
                      <a:pt x="36" y="498"/>
                    </a:lnTo>
                    <a:lnTo>
                      <a:pt x="12" y="690"/>
                    </a:lnTo>
                    <a:lnTo>
                      <a:pt x="0" y="900"/>
                    </a:lnTo>
                    <a:lnTo>
                      <a:pt x="0" y="1122"/>
                    </a:lnTo>
                  </a:path>
                </a:pathLst>
              </a:custGeom>
              <a:noFill/>
              <a:ln w="9525">
                <a:solidFill>
                  <a:srgbClr val="000000"/>
                </a:solidFill>
                <a:prstDash val="solid"/>
                <a:round/>
                <a:headEnd/>
                <a:tailEnd/>
              </a:ln>
            </p:spPr>
            <p:txBody>
              <a:bodyPr/>
              <a:lstStyle/>
              <a:p>
                <a:endParaRPr lang="en-US"/>
              </a:p>
            </p:txBody>
          </p:sp>
          <p:grpSp>
            <p:nvGrpSpPr>
              <p:cNvPr id="335" name="Group 415"/>
              <p:cNvGrpSpPr>
                <a:grpSpLocks/>
              </p:cNvGrpSpPr>
              <p:nvPr/>
            </p:nvGrpSpPr>
            <p:grpSpPr bwMode="auto">
              <a:xfrm rot="20802432">
                <a:off x="6723063" y="3090863"/>
                <a:ext cx="992187" cy="220663"/>
                <a:chOff x="3792" y="3582"/>
                <a:chExt cx="264" cy="90"/>
              </a:xfrm>
            </p:grpSpPr>
            <p:sp>
              <p:nvSpPr>
                <p:cNvPr id="341" name="Freeform 416"/>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42" name="Freeform 417"/>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336" name="Rectangle 418"/>
              <p:cNvSpPr>
                <a:spLocks noChangeArrowheads="1"/>
              </p:cNvSpPr>
              <p:nvPr/>
            </p:nvSpPr>
            <p:spPr bwMode="auto">
              <a:xfrm>
                <a:off x="7688263" y="1362075"/>
                <a:ext cx="1071562" cy="122238"/>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 line containing P</a:t>
                </a:r>
                <a:endParaRPr lang="en-US"/>
              </a:p>
            </p:txBody>
          </p:sp>
          <p:grpSp>
            <p:nvGrpSpPr>
              <p:cNvPr id="337" name="Group 419"/>
              <p:cNvGrpSpPr>
                <a:grpSpLocks/>
              </p:cNvGrpSpPr>
              <p:nvPr/>
            </p:nvGrpSpPr>
            <p:grpSpPr bwMode="auto">
              <a:xfrm rot="5400000">
                <a:off x="7394575" y="1524000"/>
                <a:ext cx="463550" cy="360362"/>
                <a:chOff x="3438" y="2898"/>
                <a:chExt cx="318" cy="246"/>
              </a:xfrm>
            </p:grpSpPr>
            <p:sp>
              <p:nvSpPr>
                <p:cNvPr id="339" name="Freeform 420"/>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340" name="Freeform 421"/>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aphicFrame>
            <p:nvGraphicFramePr>
              <p:cNvPr id="338" name="Object 337"/>
              <p:cNvGraphicFramePr>
                <a:graphicFrameLocks noChangeAspect="1"/>
              </p:cNvGraphicFramePr>
              <p:nvPr/>
            </p:nvGraphicFramePr>
            <p:xfrm>
              <a:off x="7865808" y="3512576"/>
              <a:ext cx="1219200" cy="381000"/>
            </p:xfrm>
            <a:graphic>
              <a:graphicData uri="http://schemas.openxmlformats.org/presentationml/2006/ole">
                <p:oleObj spid="_x0000_s30721" name="Equation" r:id="rId4" imgW="1409400" imgH="457200" progId="Equation.3">
                  <p:embed/>
                </p:oleObj>
              </a:graphicData>
            </a:graphic>
          </p:graphicFrame>
        </p:gr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8200"/>
            <a:ext cx="8229600" cy="685800"/>
          </a:xfrm>
        </p:spPr>
        <p:txBody>
          <a:bodyPr/>
          <a:lstStyle/>
          <a:p>
            <a:r>
              <a:rPr lang="en-US" dirty="0" smtClean="0"/>
              <a:t>Spherical Geodetic Coordinates</a:t>
            </a:r>
            <a:endParaRPr lang="en-US" dirty="0"/>
          </a:p>
        </p:txBody>
      </p:sp>
      <p:sp>
        <p:nvSpPr>
          <p:cNvPr id="3" name="Content Placeholder 2"/>
          <p:cNvSpPr>
            <a:spLocks noGrp="1"/>
          </p:cNvSpPr>
          <p:nvPr>
            <p:ph sz="half" idx="1"/>
          </p:nvPr>
        </p:nvSpPr>
        <p:spPr>
          <a:xfrm>
            <a:off x="304800" y="1600201"/>
            <a:ext cx="4953000" cy="4525963"/>
          </a:xfrm>
        </p:spPr>
        <p:txBody>
          <a:bodyPr>
            <a:noAutofit/>
          </a:bodyPr>
          <a:lstStyle/>
          <a:p>
            <a:r>
              <a:rPr lang="en-US" sz="1400" dirty="0" smtClean="0"/>
              <a:t>From equation (17) on page 8, the radius of curvature at point P (also called the radius of curvature in the prime meridian at P), </a:t>
            </a:r>
            <a:r>
              <a:rPr lang="en-US" sz="1400" dirty="0" smtClean="0">
                <a:latin typeface="Symbol" pitchFamily="18" charset="2"/>
              </a:rPr>
              <a:t>r</a:t>
            </a:r>
            <a:r>
              <a:rPr lang="en-US" sz="1400" dirty="0" smtClean="0"/>
              <a:t>, is computed from</a:t>
            </a:r>
          </a:p>
          <a:p>
            <a:endParaRPr lang="en-US" sz="1400" dirty="0" smtClean="0"/>
          </a:p>
          <a:p>
            <a:endParaRPr lang="en-US" sz="1400" dirty="0" smtClean="0"/>
          </a:p>
          <a:p>
            <a:r>
              <a:rPr lang="en-US" sz="1400" dirty="0" smtClean="0"/>
              <a:t>It can be shown that </a:t>
            </a:r>
            <a:r>
              <a:rPr lang="en-US" sz="1400" dirty="0" smtClean="0">
                <a:latin typeface="Symbol" pitchFamily="18" charset="2"/>
              </a:rPr>
              <a:t>r</a:t>
            </a:r>
            <a:r>
              <a:rPr lang="en-US" sz="1400" dirty="0" smtClean="0"/>
              <a:t> can be written in terms of the semi-major axis length ( a ), eccentricity ( e ) , and geodetic latitude ( </a:t>
            </a:r>
            <a:r>
              <a:rPr lang="en-US" sz="1400" dirty="0" err="1" smtClean="0">
                <a:latin typeface="Symbol" pitchFamily="18" charset="2"/>
              </a:rPr>
              <a:t>f</a:t>
            </a:r>
            <a:r>
              <a:rPr lang="en-US" sz="1400" baseline="-25000" dirty="0" err="1" smtClean="0"/>
              <a:t>E</a:t>
            </a:r>
            <a:r>
              <a:rPr lang="en-US" sz="1400" dirty="0" smtClean="0"/>
              <a:t> ) as</a:t>
            </a:r>
          </a:p>
          <a:p>
            <a:pPr>
              <a:buNone/>
            </a:pPr>
            <a:endParaRPr lang="en-US" sz="1400" dirty="0" smtClean="0"/>
          </a:p>
          <a:p>
            <a:endParaRPr lang="en-US" sz="1400" dirty="0" smtClean="0"/>
          </a:p>
          <a:p>
            <a:endParaRPr lang="en-US" sz="1400" dirty="0" smtClean="0"/>
          </a:p>
          <a:p>
            <a:r>
              <a:rPr lang="en-US" sz="1400" dirty="0" smtClean="0"/>
              <a:t>Likewise, the radius of curvature in the prime vertical ( </a:t>
            </a:r>
            <a:r>
              <a:rPr lang="en-US" sz="1400" dirty="0" smtClean="0">
                <a:latin typeface="Symbol" pitchFamily="18" charset="2"/>
              </a:rPr>
              <a:t>r</a:t>
            </a:r>
            <a:r>
              <a:rPr lang="en-US" sz="1400" baseline="-25000" dirty="0" smtClean="0"/>
              <a:t>V</a:t>
            </a:r>
            <a:r>
              <a:rPr lang="en-US" sz="1400" dirty="0" smtClean="0"/>
              <a:t> ) can be written as</a:t>
            </a:r>
          </a:p>
          <a:p>
            <a:endParaRPr lang="en-US" sz="1400" dirty="0" smtClean="0"/>
          </a:p>
          <a:p>
            <a:endParaRPr lang="en-US" sz="1400" dirty="0" smtClean="0"/>
          </a:p>
          <a:p>
            <a:r>
              <a:rPr lang="en-US" sz="1400" dirty="0" smtClean="0"/>
              <a:t>Finally, the part of </a:t>
            </a:r>
            <a:r>
              <a:rPr lang="en-US" sz="1400" dirty="0" smtClean="0">
                <a:latin typeface="Symbol" pitchFamily="18" charset="2"/>
              </a:rPr>
              <a:t>r</a:t>
            </a:r>
            <a:r>
              <a:rPr lang="en-US" sz="1400" baseline="-25000" dirty="0" smtClean="0"/>
              <a:t>V</a:t>
            </a:r>
            <a:r>
              <a:rPr lang="en-US" sz="1400" dirty="0" smtClean="0"/>
              <a:t> that is above the </a:t>
            </a:r>
            <a:r>
              <a:rPr lang="en-US" sz="1400" dirty="0" smtClean="0"/>
              <a:t>equatorial </a:t>
            </a:r>
            <a:r>
              <a:rPr lang="en-US" sz="1400" dirty="0" smtClean="0"/>
              <a:t>plane ( </a:t>
            </a:r>
            <a:r>
              <a:rPr lang="en-US" sz="1400" dirty="0" smtClean="0">
                <a:latin typeface="Symbol" pitchFamily="18" charset="2"/>
              </a:rPr>
              <a:t>r</a:t>
            </a:r>
            <a:r>
              <a:rPr lang="en-US" sz="1400" baseline="-25000" dirty="0" smtClean="0"/>
              <a:t>Z</a:t>
            </a:r>
            <a:r>
              <a:rPr lang="en-US" sz="1400" dirty="0" smtClean="0"/>
              <a:t> ) can be written as</a:t>
            </a:r>
          </a:p>
          <a:p>
            <a:endParaRPr lang="en-US" sz="1400" dirty="0" smtClean="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13</a:t>
            </a:fld>
            <a:endParaRPr lang="en-US" dirty="0"/>
          </a:p>
        </p:txBody>
      </p:sp>
      <p:grpSp>
        <p:nvGrpSpPr>
          <p:cNvPr id="238" name="Group 249"/>
          <p:cNvGrpSpPr>
            <a:grpSpLocks noGrp="1"/>
          </p:cNvGrpSpPr>
          <p:nvPr>
            <p:ph sz="half" idx="2"/>
          </p:nvPr>
        </p:nvGrpSpPr>
        <p:grpSpPr bwMode="auto">
          <a:xfrm>
            <a:off x="5562600" y="2362200"/>
            <a:ext cx="3429000" cy="2819400"/>
            <a:chOff x="3648" y="1458"/>
            <a:chExt cx="1878" cy="1536"/>
          </a:xfrm>
        </p:grpSpPr>
        <p:grpSp>
          <p:nvGrpSpPr>
            <p:cNvPr id="239" name="Group 208"/>
            <p:cNvGrpSpPr>
              <a:grpSpLocks/>
            </p:cNvGrpSpPr>
            <p:nvPr/>
          </p:nvGrpSpPr>
          <p:grpSpPr bwMode="auto">
            <a:xfrm>
              <a:off x="3768" y="1458"/>
              <a:ext cx="1536" cy="1536"/>
              <a:chOff x="3624" y="2640"/>
              <a:chExt cx="1536" cy="1536"/>
            </a:xfrm>
          </p:grpSpPr>
          <p:sp>
            <p:nvSpPr>
              <p:cNvPr id="277" name="Line 209"/>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278" name="Oval 210"/>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241" name="Line 211"/>
            <p:cNvSpPr>
              <a:spLocks noChangeShapeType="1"/>
            </p:cNvSpPr>
            <p:nvPr/>
          </p:nvSpPr>
          <p:spPr bwMode="auto">
            <a:xfrm rot="5400000">
              <a:off x="4536" y="1482"/>
              <a:ext cx="0" cy="1776"/>
            </a:xfrm>
            <a:prstGeom prst="line">
              <a:avLst/>
            </a:prstGeom>
            <a:noFill/>
            <a:ln w="9525">
              <a:solidFill>
                <a:schemeClr val="tx1"/>
              </a:solidFill>
              <a:round/>
              <a:headEnd/>
              <a:tailEnd/>
            </a:ln>
          </p:spPr>
          <p:txBody>
            <a:bodyPr/>
            <a:lstStyle/>
            <a:p>
              <a:endParaRPr lang="en-US"/>
            </a:p>
          </p:txBody>
        </p:sp>
        <p:sp>
          <p:nvSpPr>
            <p:cNvPr id="243" name="Text Box 212"/>
            <p:cNvSpPr txBox="1">
              <a:spLocks noChangeArrowheads="1"/>
            </p:cNvSpPr>
            <p:nvPr/>
          </p:nvSpPr>
          <p:spPr bwMode="auto">
            <a:xfrm>
              <a:off x="5037" y="1626"/>
              <a:ext cx="180" cy="161"/>
            </a:xfrm>
            <a:prstGeom prst="rect">
              <a:avLst/>
            </a:prstGeom>
            <a:noFill/>
            <a:ln w="9525">
              <a:noFill/>
              <a:miter lim="800000"/>
              <a:headEnd/>
              <a:tailEnd/>
            </a:ln>
          </p:spPr>
          <p:txBody>
            <a:bodyPr wrap="none">
              <a:spAutoFit/>
            </a:bodyPr>
            <a:lstStyle/>
            <a:p>
              <a:pPr algn="l"/>
              <a:r>
                <a:rPr lang="en-US" sz="1400"/>
                <a:t>O</a:t>
              </a:r>
            </a:p>
          </p:txBody>
        </p:sp>
        <p:sp>
          <p:nvSpPr>
            <p:cNvPr id="244" name="Arc 213"/>
            <p:cNvSpPr>
              <a:spLocks/>
            </p:cNvSpPr>
            <p:nvPr/>
          </p:nvSpPr>
          <p:spPr bwMode="auto">
            <a:xfrm rot="273691">
              <a:off x="4654" y="2280"/>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49" name="Line 214"/>
            <p:cNvSpPr>
              <a:spLocks noChangeShapeType="1"/>
            </p:cNvSpPr>
            <p:nvPr/>
          </p:nvSpPr>
          <p:spPr bwMode="auto">
            <a:xfrm flipV="1">
              <a:off x="4530" y="1989"/>
              <a:ext cx="528" cy="384"/>
            </a:xfrm>
            <a:prstGeom prst="line">
              <a:avLst/>
            </a:prstGeom>
            <a:noFill/>
            <a:ln w="9525">
              <a:solidFill>
                <a:schemeClr val="tx1"/>
              </a:solidFill>
              <a:round/>
              <a:headEnd/>
              <a:tailEnd/>
            </a:ln>
          </p:spPr>
          <p:txBody>
            <a:bodyPr/>
            <a:lstStyle/>
            <a:p>
              <a:endParaRPr lang="en-US"/>
            </a:p>
          </p:txBody>
        </p:sp>
        <p:sp>
          <p:nvSpPr>
            <p:cNvPr id="250" name="Line 215"/>
            <p:cNvSpPr>
              <a:spLocks noChangeShapeType="1"/>
            </p:cNvSpPr>
            <p:nvPr/>
          </p:nvSpPr>
          <p:spPr bwMode="auto">
            <a:xfrm flipH="1">
              <a:off x="4533" y="1995"/>
              <a:ext cx="513" cy="663"/>
            </a:xfrm>
            <a:prstGeom prst="line">
              <a:avLst/>
            </a:prstGeom>
            <a:noFill/>
            <a:ln w="9525">
              <a:solidFill>
                <a:schemeClr val="tx1"/>
              </a:solidFill>
              <a:round/>
              <a:headEnd/>
              <a:tailEnd/>
            </a:ln>
          </p:spPr>
          <p:txBody>
            <a:bodyPr/>
            <a:lstStyle/>
            <a:p>
              <a:endParaRPr lang="en-US"/>
            </a:p>
          </p:txBody>
        </p:sp>
        <p:sp>
          <p:nvSpPr>
            <p:cNvPr id="251" name="Arc 216"/>
            <p:cNvSpPr>
              <a:spLocks/>
            </p:cNvSpPr>
            <p:nvPr/>
          </p:nvSpPr>
          <p:spPr bwMode="auto">
            <a:xfrm rot="273691">
              <a:off x="4836" y="2271"/>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52" name="Line 217"/>
            <p:cNvSpPr>
              <a:spLocks noChangeShapeType="1"/>
            </p:cNvSpPr>
            <p:nvPr/>
          </p:nvSpPr>
          <p:spPr bwMode="auto">
            <a:xfrm flipV="1">
              <a:off x="5070" y="1587"/>
              <a:ext cx="288" cy="384"/>
            </a:xfrm>
            <a:prstGeom prst="line">
              <a:avLst/>
            </a:prstGeom>
            <a:noFill/>
            <a:ln w="9525">
              <a:solidFill>
                <a:schemeClr val="tx1"/>
              </a:solidFill>
              <a:round/>
              <a:headEnd/>
              <a:tailEnd type="triangle" w="med" len="med"/>
            </a:ln>
          </p:spPr>
          <p:txBody>
            <a:bodyPr/>
            <a:lstStyle/>
            <a:p>
              <a:endParaRPr lang="en-US"/>
            </a:p>
          </p:txBody>
        </p:sp>
        <p:sp>
          <p:nvSpPr>
            <p:cNvPr id="253" name="Text Box 218"/>
            <p:cNvSpPr txBox="1">
              <a:spLocks noChangeArrowheads="1"/>
            </p:cNvSpPr>
            <p:nvPr/>
          </p:nvSpPr>
          <p:spPr bwMode="auto">
            <a:xfrm>
              <a:off x="4848" y="2130"/>
              <a:ext cx="198" cy="161"/>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254" name="Text Box 219"/>
            <p:cNvSpPr txBox="1">
              <a:spLocks noChangeArrowheads="1"/>
            </p:cNvSpPr>
            <p:nvPr/>
          </p:nvSpPr>
          <p:spPr bwMode="auto">
            <a:xfrm>
              <a:off x="4272" y="2514"/>
              <a:ext cx="201" cy="161"/>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256" name="Freeform 220"/>
            <p:cNvSpPr>
              <a:spLocks/>
            </p:cNvSpPr>
            <p:nvPr/>
          </p:nvSpPr>
          <p:spPr bwMode="auto">
            <a:xfrm rot="5400000">
              <a:off x="4429" y="2390"/>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257" name="Freeform 221"/>
            <p:cNvSpPr>
              <a:spLocks/>
            </p:cNvSpPr>
            <p:nvPr/>
          </p:nvSpPr>
          <p:spPr bwMode="auto">
            <a:xfrm rot="5400000">
              <a:off x="4614" y="2343"/>
              <a:ext cx="66" cy="55"/>
            </a:xfrm>
            <a:custGeom>
              <a:avLst/>
              <a:gdLst>
                <a:gd name="T0" fmla="*/ 56 w 72"/>
                <a:gd name="T1" fmla="*/ 9 h 60"/>
                <a:gd name="T2" fmla="*/ 0 w 72"/>
                <a:gd name="T3" fmla="*/ 0 h 60"/>
                <a:gd name="T4" fmla="*/ 27 w 72"/>
                <a:gd name="T5" fmla="*/ 46 h 60"/>
                <a:gd name="T6" fmla="*/ 56 w 72"/>
                <a:gd name="T7" fmla="*/ 9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258" name="Text Box 222"/>
            <p:cNvSpPr txBox="1">
              <a:spLocks noChangeArrowheads="1"/>
            </p:cNvSpPr>
            <p:nvPr/>
          </p:nvSpPr>
          <p:spPr bwMode="auto">
            <a:xfrm>
              <a:off x="4608" y="2036"/>
              <a:ext cx="183" cy="161"/>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259" name="Line 223"/>
            <p:cNvSpPr>
              <a:spLocks noChangeShapeType="1"/>
            </p:cNvSpPr>
            <p:nvPr/>
          </p:nvSpPr>
          <p:spPr bwMode="auto">
            <a:xfrm flipV="1">
              <a:off x="4605" y="2521"/>
              <a:ext cx="93" cy="2"/>
            </a:xfrm>
            <a:prstGeom prst="line">
              <a:avLst/>
            </a:prstGeom>
            <a:noFill/>
            <a:ln w="9525">
              <a:solidFill>
                <a:schemeClr val="tx1"/>
              </a:solidFill>
              <a:round/>
              <a:headEnd/>
              <a:tailEnd/>
            </a:ln>
          </p:spPr>
          <p:txBody>
            <a:bodyPr/>
            <a:lstStyle/>
            <a:p>
              <a:endParaRPr lang="en-US"/>
            </a:p>
          </p:txBody>
        </p:sp>
        <p:sp>
          <p:nvSpPr>
            <p:cNvPr id="260" name="Line 224"/>
            <p:cNvSpPr>
              <a:spLocks noChangeShapeType="1"/>
            </p:cNvSpPr>
            <p:nvPr/>
          </p:nvSpPr>
          <p:spPr bwMode="auto">
            <a:xfrm rot="16200000" flipV="1">
              <a:off x="4602" y="2521"/>
              <a:ext cx="93" cy="2"/>
            </a:xfrm>
            <a:prstGeom prst="line">
              <a:avLst/>
            </a:prstGeom>
            <a:noFill/>
            <a:ln w="9525">
              <a:solidFill>
                <a:schemeClr val="tx1"/>
              </a:solidFill>
              <a:round/>
              <a:headEnd/>
              <a:tailEnd/>
            </a:ln>
          </p:spPr>
          <p:txBody>
            <a:bodyPr/>
            <a:lstStyle/>
            <a:p>
              <a:endParaRPr lang="en-US"/>
            </a:p>
          </p:txBody>
        </p:sp>
        <p:sp>
          <p:nvSpPr>
            <p:cNvPr id="261" name="Oval 225"/>
            <p:cNvSpPr>
              <a:spLocks noChangeArrowheads="1"/>
            </p:cNvSpPr>
            <p:nvPr/>
          </p:nvSpPr>
          <p:spPr bwMode="auto">
            <a:xfrm>
              <a:off x="5193" y="1746"/>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262" name="Text Box 226"/>
            <p:cNvSpPr txBox="1">
              <a:spLocks noChangeArrowheads="1"/>
            </p:cNvSpPr>
            <p:nvPr/>
          </p:nvSpPr>
          <p:spPr bwMode="auto">
            <a:xfrm>
              <a:off x="5136" y="1890"/>
              <a:ext cx="142" cy="130"/>
            </a:xfrm>
            <a:prstGeom prst="rect">
              <a:avLst/>
            </a:prstGeom>
            <a:noFill/>
            <a:ln w="9525">
              <a:noFill/>
              <a:miter lim="800000"/>
              <a:headEnd/>
              <a:tailEnd/>
            </a:ln>
          </p:spPr>
          <p:txBody>
            <a:bodyPr wrap="none">
              <a:spAutoFit/>
            </a:bodyPr>
            <a:lstStyle/>
            <a:p>
              <a:pPr algn="l"/>
              <a:r>
                <a:rPr lang="en-US" sz="1000"/>
                <a:t>h</a:t>
              </a:r>
            </a:p>
          </p:txBody>
        </p:sp>
        <p:sp>
          <p:nvSpPr>
            <p:cNvPr id="263" name="Line 227"/>
            <p:cNvSpPr>
              <a:spLocks noChangeShapeType="1"/>
            </p:cNvSpPr>
            <p:nvPr/>
          </p:nvSpPr>
          <p:spPr bwMode="auto">
            <a:xfrm flipH="1">
              <a:off x="4917" y="2121"/>
              <a:ext cx="270" cy="336"/>
            </a:xfrm>
            <a:prstGeom prst="line">
              <a:avLst/>
            </a:prstGeom>
            <a:noFill/>
            <a:ln w="9525">
              <a:solidFill>
                <a:schemeClr val="tx1"/>
              </a:solidFill>
              <a:round/>
              <a:headEnd type="triangle" w="med" len="med"/>
              <a:tailEnd type="triangle" w="med" len="med"/>
            </a:ln>
          </p:spPr>
          <p:txBody>
            <a:bodyPr/>
            <a:lstStyle/>
            <a:p>
              <a:endParaRPr lang="en-US"/>
            </a:p>
          </p:txBody>
        </p:sp>
        <p:sp>
          <p:nvSpPr>
            <p:cNvPr id="264" name="Line 228"/>
            <p:cNvSpPr>
              <a:spLocks noChangeShapeType="1"/>
            </p:cNvSpPr>
            <p:nvPr/>
          </p:nvSpPr>
          <p:spPr bwMode="auto">
            <a:xfrm flipH="1">
              <a:off x="4980" y="2310"/>
              <a:ext cx="502" cy="672"/>
            </a:xfrm>
            <a:prstGeom prst="line">
              <a:avLst/>
            </a:prstGeom>
            <a:noFill/>
            <a:ln w="9525">
              <a:solidFill>
                <a:schemeClr val="tx1"/>
              </a:solidFill>
              <a:round/>
              <a:headEnd type="triangle" w="med" len="med"/>
              <a:tailEnd type="triangle" w="med" len="med"/>
            </a:ln>
          </p:spPr>
          <p:txBody>
            <a:bodyPr/>
            <a:lstStyle/>
            <a:p>
              <a:endParaRPr lang="en-US"/>
            </a:p>
          </p:txBody>
        </p:sp>
        <p:sp>
          <p:nvSpPr>
            <p:cNvPr id="265" name="Line 229"/>
            <p:cNvSpPr>
              <a:spLocks noChangeShapeType="1"/>
            </p:cNvSpPr>
            <p:nvPr/>
          </p:nvSpPr>
          <p:spPr bwMode="auto">
            <a:xfrm>
              <a:off x="5040" y="1986"/>
              <a:ext cx="486" cy="366"/>
            </a:xfrm>
            <a:prstGeom prst="line">
              <a:avLst/>
            </a:prstGeom>
            <a:noFill/>
            <a:ln w="9525">
              <a:solidFill>
                <a:schemeClr val="tx1"/>
              </a:solidFill>
              <a:prstDash val="dash"/>
              <a:round/>
              <a:headEnd/>
              <a:tailEnd/>
            </a:ln>
          </p:spPr>
          <p:txBody>
            <a:bodyPr/>
            <a:lstStyle/>
            <a:p>
              <a:endParaRPr lang="en-US"/>
            </a:p>
          </p:txBody>
        </p:sp>
        <p:sp>
          <p:nvSpPr>
            <p:cNvPr id="266" name="Line 230"/>
            <p:cNvSpPr>
              <a:spLocks noChangeShapeType="1"/>
            </p:cNvSpPr>
            <p:nvPr/>
          </p:nvSpPr>
          <p:spPr bwMode="auto">
            <a:xfrm>
              <a:off x="4767" y="2358"/>
              <a:ext cx="225" cy="161"/>
            </a:xfrm>
            <a:prstGeom prst="line">
              <a:avLst/>
            </a:prstGeom>
            <a:noFill/>
            <a:ln w="9525">
              <a:solidFill>
                <a:schemeClr val="tx1"/>
              </a:solidFill>
              <a:prstDash val="dash"/>
              <a:round/>
              <a:headEnd/>
              <a:tailEnd/>
            </a:ln>
          </p:spPr>
          <p:txBody>
            <a:bodyPr/>
            <a:lstStyle/>
            <a:p>
              <a:endParaRPr lang="en-US"/>
            </a:p>
          </p:txBody>
        </p:sp>
        <p:sp>
          <p:nvSpPr>
            <p:cNvPr id="267" name="Line 231"/>
            <p:cNvSpPr>
              <a:spLocks noChangeShapeType="1"/>
            </p:cNvSpPr>
            <p:nvPr/>
          </p:nvSpPr>
          <p:spPr bwMode="auto">
            <a:xfrm>
              <a:off x="4551" y="2671"/>
              <a:ext cx="453" cy="323"/>
            </a:xfrm>
            <a:prstGeom prst="line">
              <a:avLst/>
            </a:prstGeom>
            <a:noFill/>
            <a:ln w="9525">
              <a:solidFill>
                <a:schemeClr val="tx1"/>
              </a:solidFill>
              <a:prstDash val="dash"/>
              <a:round/>
              <a:headEnd/>
              <a:tailEnd/>
            </a:ln>
          </p:spPr>
          <p:txBody>
            <a:bodyPr/>
            <a:lstStyle/>
            <a:p>
              <a:endParaRPr lang="en-US"/>
            </a:p>
          </p:txBody>
        </p:sp>
        <p:sp>
          <p:nvSpPr>
            <p:cNvPr id="268" name="Text Box 234"/>
            <p:cNvSpPr txBox="1">
              <a:spLocks noChangeArrowheads="1"/>
            </p:cNvSpPr>
            <p:nvPr/>
          </p:nvSpPr>
          <p:spPr bwMode="auto">
            <a:xfrm>
              <a:off x="4944" y="1794"/>
              <a:ext cx="169" cy="161"/>
            </a:xfrm>
            <a:prstGeom prst="rect">
              <a:avLst/>
            </a:prstGeom>
            <a:noFill/>
            <a:ln w="9525">
              <a:noFill/>
              <a:miter lim="800000"/>
              <a:headEnd/>
              <a:tailEnd/>
            </a:ln>
          </p:spPr>
          <p:txBody>
            <a:bodyPr wrap="none">
              <a:spAutoFit/>
            </a:bodyPr>
            <a:lstStyle/>
            <a:p>
              <a:pPr algn="l"/>
              <a:r>
                <a:rPr lang="en-US" sz="1400"/>
                <a:t>P</a:t>
              </a:r>
            </a:p>
          </p:txBody>
        </p:sp>
        <p:sp>
          <p:nvSpPr>
            <p:cNvPr id="269" name="Oval 235"/>
            <p:cNvSpPr>
              <a:spLocks noChangeArrowheads="1"/>
            </p:cNvSpPr>
            <p:nvPr/>
          </p:nvSpPr>
          <p:spPr bwMode="auto">
            <a:xfrm>
              <a:off x="5034" y="1959"/>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270" name="Line 236"/>
            <p:cNvSpPr>
              <a:spLocks noChangeShapeType="1"/>
            </p:cNvSpPr>
            <p:nvPr/>
          </p:nvSpPr>
          <p:spPr bwMode="auto">
            <a:xfrm flipV="1">
              <a:off x="5106" y="1794"/>
              <a:ext cx="174" cy="228"/>
            </a:xfrm>
            <a:prstGeom prst="line">
              <a:avLst/>
            </a:prstGeom>
            <a:noFill/>
            <a:ln w="9525">
              <a:solidFill>
                <a:schemeClr val="tx1"/>
              </a:solidFill>
              <a:round/>
              <a:headEnd type="triangle" w="med" len="med"/>
              <a:tailEnd type="triangle" w="med" len="med"/>
            </a:ln>
          </p:spPr>
          <p:txBody>
            <a:bodyPr/>
            <a:lstStyle/>
            <a:p>
              <a:endParaRPr lang="en-US"/>
            </a:p>
          </p:txBody>
        </p:sp>
        <p:sp>
          <p:nvSpPr>
            <p:cNvPr id="271" name="Text Box 237"/>
            <p:cNvSpPr txBox="1">
              <a:spLocks noChangeArrowheads="1"/>
            </p:cNvSpPr>
            <p:nvPr/>
          </p:nvSpPr>
          <p:spPr bwMode="auto">
            <a:xfrm>
              <a:off x="4938" y="2520"/>
              <a:ext cx="158" cy="161"/>
            </a:xfrm>
            <a:prstGeom prst="rect">
              <a:avLst/>
            </a:prstGeom>
            <a:noFill/>
            <a:ln w="9525">
              <a:noFill/>
              <a:miter lim="800000"/>
              <a:headEnd/>
              <a:tailEnd/>
            </a:ln>
          </p:spPr>
          <p:txBody>
            <a:bodyPr wrap="none">
              <a:spAutoFit/>
            </a:bodyPr>
            <a:lstStyle/>
            <a:p>
              <a:pPr algn="l"/>
              <a:r>
                <a:rPr lang="en-US" sz="1400">
                  <a:latin typeface="Symbol" pitchFamily="18" charset="2"/>
                </a:rPr>
                <a:t>r</a:t>
              </a:r>
            </a:p>
          </p:txBody>
        </p:sp>
        <p:sp>
          <p:nvSpPr>
            <p:cNvPr id="272" name="Text Box 238"/>
            <p:cNvSpPr txBox="1">
              <a:spLocks noChangeArrowheads="1"/>
            </p:cNvSpPr>
            <p:nvPr/>
          </p:nvSpPr>
          <p:spPr bwMode="auto">
            <a:xfrm>
              <a:off x="5076" y="2685"/>
              <a:ext cx="200" cy="161"/>
            </a:xfrm>
            <a:prstGeom prst="rect">
              <a:avLst/>
            </a:prstGeom>
            <a:noFill/>
            <a:ln w="9525">
              <a:noFill/>
              <a:miter lim="800000"/>
              <a:headEnd/>
              <a:tailEnd/>
            </a:ln>
          </p:spPr>
          <p:txBody>
            <a:bodyPr wrap="none">
              <a:spAutoFit/>
            </a:bodyPr>
            <a:lstStyle/>
            <a:p>
              <a:pPr algn="l"/>
              <a:r>
                <a:rPr lang="en-US" sz="1400" dirty="0">
                  <a:latin typeface="Symbol" pitchFamily="18" charset="2"/>
                </a:rPr>
                <a:t>r</a:t>
              </a:r>
              <a:r>
                <a:rPr lang="en-US" sz="1400" baseline="-25000" dirty="0"/>
                <a:t>V</a:t>
              </a:r>
            </a:p>
          </p:txBody>
        </p:sp>
        <p:sp>
          <p:nvSpPr>
            <p:cNvPr id="274" name="Text Box 239"/>
            <p:cNvSpPr txBox="1">
              <a:spLocks noChangeArrowheads="1"/>
            </p:cNvSpPr>
            <p:nvPr/>
          </p:nvSpPr>
          <p:spPr bwMode="auto">
            <a:xfrm>
              <a:off x="5001" y="2178"/>
              <a:ext cx="197" cy="161"/>
            </a:xfrm>
            <a:prstGeom prst="rect">
              <a:avLst/>
            </a:prstGeom>
            <a:noFill/>
            <a:ln w="9525">
              <a:noFill/>
              <a:miter lim="800000"/>
              <a:headEnd/>
              <a:tailEnd/>
            </a:ln>
          </p:spPr>
          <p:txBody>
            <a:bodyPr wrap="none">
              <a:spAutoFit/>
            </a:bodyPr>
            <a:lstStyle/>
            <a:p>
              <a:pPr algn="l"/>
              <a:r>
                <a:rPr lang="en-US" sz="1400" dirty="0">
                  <a:latin typeface="Symbol" pitchFamily="18" charset="2"/>
                </a:rPr>
                <a:t>r</a:t>
              </a:r>
              <a:r>
                <a:rPr lang="en-US" sz="1400" baseline="-25000" dirty="0"/>
                <a:t>Z</a:t>
              </a:r>
            </a:p>
          </p:txBody>
        </p:sp>
        <p:sp>
          <p:nvSpPr>
            <p:cNvPr id="275" name="Line 247"/>
            <p:cNvSpPr>
              <a:spLocks noChangeShapeType="1"/>
            </p:cNvSpPr>
            <p:nvPr/>
          </p:nvSpPr>
          <p:spPr bwMode="auto">
            <a:xfrm flipH="1">
              <a:off x="4905" y="2202"/>
              <a:ext cx="379" cy="504"/>
            </a:xfrm>
            <a:prstGeom prst="line">
              <a:avLst/>
            </a:prstGeom>
            <a:noFill/>
            <a:ln w="9525">
              <a:solidFill>
                <a:schemeClr val="tx1"/>
              </a:solidFill>
              <a:round/>
              <a:headEnd type="triangle" w="med" len="med"/>
              <a:tailEnd type="triangle" w="med" len="med"/>
            </a:ln>
          </p:spPr>
          <p:txBody>
            <a:bodyPr/>
            <a:lstStyle/>
            <a:p>
              <a:endParaRPr lang="en-US"/>
            </a:p>
          </p:txBody>
        </p:sp>
        <p:sp>
          <p:nvSpPr>
            <p:cNvPr id="276" name="Line 248"/>
            <p:cNvSpPr>
              <a:spLocks noChangeShapeType="1"/>
            </p:cNvSpPr>
            <p:nvPr/>
          </p:nvSpPr>
          <p:spPr bwMode="auto">
            <a:xfrm>
              <a:off x="4647" y="2524"/>
              <a:ext cx="273" cy="188"/>
            </a:xfrm>
            <a:prstGeom prst="line">
              <a:avLst/>
            </a:prstGeom>
            <a:noFill/>
            <a:ln w="9525">
              <a:solidFill>
                <a:schemeClr val="tx1"/>
              </a:solidFill>
              <a:prstDash val="dash"/>
              <a:round/>
              <a:headEnd/>
              <a:tailEnd/>
            </a:ln>
          </p:spPr>
          <p:txBody>
            <a:bodyPr/>
            <a:lstStyle/>
            <a:p>
              <a:endParaRPr lang="en-US"/>
            </a:p>
          </p:txBody>
        </p:sp>
      </p:grpSp>
      <p:graphicFrame>
        <p:nvGraphicFramePr>
          <p:cNvPr id="21506" name="Object 240"/>
          <p:cNvGraphicFramePr>
            <a:graphicFrameLocks noChangeAspect="1"/>
          </p:cNvGraphicFramePr>
          <p:nvPr/>
        </p:nvGraphicFramePr>
        <p:xfrm>
          <a:off x="1066801" y="2286000"/>
          <a:ext cx="2286000" cy="560502"/>
        </p:xfrm>
        <a:graphic>
          <a:graphicData uri="http://schemas.openxmlformats.org/presentationml/2006/ole">
            <p:oleObj spid="_x0000_s21506" name="Equation" r:id="rId4" imgW="1917360" imgH="469800" progId="Equation.3">
              <p:embed/>
            </p:oleObj>
          </a:graphicData>
        </a:graphic>
      </p:graphicFrame>
      <p:graphicFrame>
        <p:nvGraphicFramePr>
          <p:cNvPr id="21507" name="Object 241"/>
          <p:cNvGraphicFramePr>
            <a:graphicFrameLocks noChangeAspect="1"/>
          </p:cNvGraphicFramePr>
          <p:nvPr/>
        </p:nvGraphicFramePr>
        <p:xfrm>
          <a:off x="990600" y="3533450"/>
          <a:ext cx="2438400" cy="581350"/>
        </p:xfrm>
        <a:graphic>
          <a:graphicData uri="http://schemas.openxmlformats.org/presentationml/2006/ole">
            <p:oleObj spid="_x0000_s21507" name="Equation" r:id="rId5" imgW="2133360" imgH="507960" progId="Equation.3">
              <p:embed/>
            </p:oleObj>
          </a:graphicData>
        </a:graphic>
      </p:graphicFrame>
      <p:graphicFrame>
        <p:nvGraphicFramePr>
          <p:cNvPr id="21508" name="Object 242"/>
          <p:cNvGraphicFramePr>
            <a:graphicFrameLocks noChangeAspect="1"/>
          </p:cNvGraphicFramePr>
          <p:nvPr/>
        </p:nvGraphicFramePr>
        <p:xfrm>
          <a:off x="990601" y="4682067"/>
          <a:ext cx="2590800" cy="575733"/>
        </p:xfrm>
        <a:graphic>
          <a:graphicData uri="http://schemas.openxmlformats.org/presentationml/2006/ole">
            <p:oleObj spid="_x0000_s21508" name="Equation" r:id="rId6" imgW="2120760" imgH="469800" progId="Equation.3">
              <p:embed/>
            </p:oleObj>
          </a:graphicData>
        </a:graphic>
      </p:graphicFrame>
      <p:graphicFrame>
        <p:nvGraphicFramePr>
          <p:cNvPr id="21509" name="Object 243"/>
          <p:cNvGraphicFramePr>
            <a:graphicFrameLocks noChangeAspect="1"/>
          </p:cNvGraphicFramePr>
          <p:nvPr/>
        </p:nvGraphicFramePr>
        <p:xfrm>
          <a:off x="914401" y="5715001"/>
          <a:ext cx="2514600" cy="586880"/>
        </p:xfrm>
        <a:graphic>
          <a:graphicData uri="http://schemas.openxmlformats.org/presentationml/2006/ole">
            <p:oleObj spid="_x0000_s21509" name="Equation" r:id="rId7" imgW="2133360" imgH="49500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8200"/>
            <a:ext cx="8229600" cy="685800"/>
          </a:xfrm>
        </p:spPr>
        <p:txBody>
          <a:bodyPr/>
          <a:lstStyle/>
          <a:p>
            <a:r>
              <a:rPr lang="en-US" dirty="0" smtClean="0"/>
              <a:t>Geocentric Radius and Latitude</a:t>
            </a:r>
            <a:endParaRPr lang="en-US" dirty="0"/>
          </a:p>
        </p:txBody>
      </p:sp>
      <p:sp>
        <p:nvSpPr>
          <p:cNvPr id="3" name="Content Placeholder 2"/>
          <p:cNvSpPr>
            <a:spLocks noGrp="1"/>
          </p:cNvSpPr>
          <p:nvPr>
            <p:ph sz="half" idx="1"/>
          </p:nvPr>
        </p:nvSpPr>
        <p:spPr>
          <a:xfrm>
            <a:off x="304800" y="1600201"/>
            <a:ext cx="4953000" cy="4525963"/>
          </a:xfrm>
        </p:spPr>
        <p:txBody>
          <a:bodyPr>
            <a:noAutofit/>
          </a:bodyPr>
          <a:lstStyle/>
          <a:p>
            <a:r>
              <a:rPr lang="en-US" sz="1400" dirty="0" smtClean="0"/>
              <a:t>The figure at the upper right shows the geocentric latitude (</a:t>
            </a:r>
            <a:r>
              <a:rPr lang="en-US" sz="1400" dirty="0" err="1" smtClean="0">
                <a:latin typeface="Symbol" pitchFamily="18" charset="2"/>
              </a:rPr>
              <a:t>f</a:t>
            </a:r>
            <a:r>
              <a:rPr lang="en-US" sz="1400" baseline="-25000" dirty="0" err="1" smtClean="0"/>
              <a:t>C</a:t>
            </a:r>
            <a:r>
              <a:rPr lang="en-US" sz="1400" dirty="0" smtClean="0"/>
              <a:t>) and geocentric radius vector (</a:t>
            </a:r>
            <a:r>
              <a:rPr lang="en-US" sz="1400" dirty="0" err="1" smtClean="0"/>
              <a:t>r</a:t>
            </a:r>
            <a:r>
              <a:rPr lang="en-US" sz="1400" baseline="-25000" dirty="0" err="1" smtClean="0"/>
              <a:t>P</a:t>
            </a:r>
            <a:r>
              <a:rPr lang="en-US" sz="1400" dirty="0" smtClean="0"/>
              <a:t>) for point P on the surface of the oblate spheroid, the declination (</a:t>
            </a:r>
            <a:r>
              <a:rPr lang="en-US" sz="1400" dirty="0" err="1" smtClean="0">
                <a:latin typeface="Symbol" pitchFamily="18" charset="2"/>
              </a:rPr>
              <a:t>d</a:t>
            </a:r>
            <a:r>
              <a:rPr lang="en-US" sz="1400" baseline="-25000" dirty="0" err="1" smtClean="0"/>
              <a:t>O</a:t>
            </a:r>
            <a:r>
              <a:rPr lang="en-US" sz="1400" dirty="0" smtClean="0"/>
              <a:t>) and geocentric radius vector (</a:t>
            </a:r>
            <a:r>
              <a:rPr lang="en-US" sz="1400" dirty="0" err="1" smtClean="0"/>
              <a:t>r</a:t>
            </a:r>
            <a:r>
              <a:rPr lang="en-US" sz="1400" baseline="-25000" dirty="0" err="1" smtClean="0"/>
              <a:t>C</a:t>
            </a:r>
            <a:r>
              <a:rPr lang="en-US" sz="1400" dirty="0" smtClean="0"/>
              <a:t>) for point O above the surface of the oblate spheroid, along with the geodetic latitude (</a:t>
            </a:r>
            <a:r>
              <a:rPr lang="en-US" sz="1400" dirty="0" err="1" smtClean="0">
                <a:latin typeface="Symbol" pitchFamily="18" charset="2"/>
              </a:rPr>
              <a:t>f</a:t>
            </a:r>
            <a:r>
              <a:rPr lang="en-US" sz="1400" baseline="-25000" dirty="0" err="1" smtClean="0"/>
              <a:t>E</a:t>
            </a:r>
            <a:r>
              <a:rPr lang="en-US" sz="1400" dirty="0" smtClean="0"/>
              <a:t>)</a:t>
            </a:r>
          </a:p>
          <a:p>
            <a:r>
              <a:rPr lang="en-US" sz="1400" dirty="0" smtClean="0"/>
              <a:t>The figure on the lower right also shows the relationships of the positions and angular measurements for the triangle represented by the vectors </a:t>
            </a:r>
            <a:r>
              <a:rPr lang="en-US" sz="1400" dirty="0" err="1" smtClean="0"/>
              <a:t>r</a:t>
            </a:r>
            <a:r>
              <a:rPr lang="en-US" sz="1400" baseline="-25000" dirty="0" err="1" smtClean="0"/>
              <a:t>P</a:t>
            </a:r>
            <a:r>
              <a:rPr lang="en-US" sz="1400" dirty="0" smtClean="0"/>
              <a:t>, </a:t>
            </a:r>
            <a:r>
              <a:rPr lang="en-US" sz="1400" dirty="0" err="1" smtClean="0"/>
              <a:t>r</a:t>
            </a:r>
            <a:r>
              <a:rPr lang="en-US" sz="1400" baseline="-25000" dirty="0" err="1" smtClean="0"/>
              <a:t>C</a:t>
            </a:r>
            <a:r>
              <a:rPr lang="en-US" sz="1400" dirty="0" smtClean="0"/>
              <a:t>, and h, bounded by points E, P, and O</a:t>
            </a:r>
          </a:p>
          <a:p>
            <a:r>
              <a:rPr lang="en-US" sz="1400" dirty="0" smtClean="0"/>
              <a:t>It is easy to show that the geocentric latitude can be computed from the geodetic latitude as follows:</a:t>
            </a:r>
          </a:p>
          <a:p>
            <a:endParaRPr lang="en-US" sz="1400" dirty="0" smtClean="0"/>
          </a:p>
          <a:p>
            <a:endParaRPr lang="en-US" sz="1400" dirty="0" smtClean="0"/>
          </a:p>
          <a:p>
            <a:r>
              <a:rPr lang="en-US" sz="1400" dirty="0" smtClean="0"/>
              <a:t>It is also easy to show that the geocentric radius of point P can be computed from the geocentric latitude (</a:t>
            </a:r>
            <a:r>
              <a:rPr lang="en-US" sz="1400" dirty="0" err="1" smtClean="0">
                <a:latin typeface="Symbol" pitchFamily="18" charset="2"/>
              </a:rPr>
              <a:t>f</a:t>
            </a:r>
            <a:r>
              <a:rPr lang="en-US" sz="1400" baseline="-25000" dirty="0" err="1" smtClean="0"/>
              <a:t>C</a:t>
            </a:r>
            <a:r>
              <a:rPr lang="en-US" sz="1400" dirty="0" smtClean="0"/>
              <a:t>) as:</a:t>
            </a:r>
          </a:p>
          <a:p>
            <a:pPr>
              <a:buNone/>
            </a:pPr>
            <a:endParaRPr lang="en-US" sz="1400" dirty="0" smtClean="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14</a:t>
            </a:fld>
            <a:endParaRPr lang="en-US" dirty="0"/>
          </a:p>
        </p:txBody>
      </p:sp>
      <p:grpSp>
        <p:nvGrpSpPr>
          <p:cNvPr id="42" name="Content Placeholder 41"/>
          <p:cNvGrpSpPr>
            <a:grpSpLocks noGrp="1"/>
          </p:cNvGrpSpPr>
          <p:nvPr>
            <p:ph sz="half" idx="2"/>
          </p:nvPr>
        </p:nvGrpSpPr>
        <p:grpSpPr>
          <a:xfrm>
            <a:off x="5562600" y="1676400"/>
            <a:ext cx="3429000" cy="4724400"/>
            <a:chOff x="5988050" y="1162050"/>
            <a:chExt cx="3117850" cy="4587875"/>
          </a:xfrm>
        </p:grpSpPr>
        <p:grpSp>
          <p:nvGrpSpPr>
            <p:cNvPr id="43" name="Group 4"/>
            <p:cNvGrpSpPr>
              <a:grpSpLocks/>
            </p:cNvGrpSpPr>
            <p:nvPr/>
          </p:nvGrpSpPr>
          <p:grpSpPr bwMode="auto">
            <a:xfrm>
              <a:off x="5988050" y="1162050"/>
              <a:ext cx="3117850" cy="2819400"/>
              <a:chOff x="3772" y="732"/>
              <a:chExt cx="1964" cy="1776"/>
            </a:xfrm>
          </p:grpSpPr>
          <p:sp>
            <p:nvSpPr>
              <p:cNvPr id="64" name="Rectangle 5"/>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65" name="Group 6"/>
              <p:cNvGrpSpPr>
                <a:grpSpLocks/>
              </p:cNvGrpSpPr>
              <p:nvPr/>
            </p:nvGrpSpPr>
            <p:grpSpPr bwMode="auto">
              <a:xfrm>
                <a:off x="3902" y="766"/>
                <a:ext cx="1665" cy="1742"/>
                <a:chOff x="3624" y="2640"/>
                <a:chExt cx="1536" cy="1536"/>
              </a:xfrm>
            </p:grpSpPr>
            <p:sp>
              <p:nvSpPr>
                <p:cNvPr id="90" name="Line 7"/>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91" name="Oval 8"/>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66" name="Line 9"/>
              <p:cNvSpPr>
                <a:spLocks noChangeShapeType="1"/>
              </p:cNvSpPr>
              <p:nvPr/>
            </p:nvSpPr>
            <p:spPr bwMode="auto">
              <a:xfrm rot="5400000">
                <a:off x="4735" y="837"/>
                <a:ext cx="0" cy="1925"/>
              </a:xfrm>
              <a:prstGeom prst="line">
                <a:avLst/>
              </a:prstGeom>
              <a:noFill/>
              <a:ln w="9525">
                <a:solidFill>
                  <a:schemeClr val="tx1"/>
                </a:solidFill>
                <a:round/>
                <a:headEnd/>
                <a:tailEnd/>
              </a:ln>
            </p:spPr>
            <p:txBody>
              <a:bodyPr/>
              <a:lstStyle/>
              <a:p>
                <a:endParaRPr lang="en-US"/>
              </a:p>
            </p:txBody>
          </p:sp>
          <p:sp>
            <p:nvSpPr>
              <p:cNvPr id="67" name="Arc 10"/>
              <p:cNvSpPr>
                <a:spLocks/>
              </p:cNvSpPr>
              <p:nvPr/>
            </p:nvSpPr>
            <p:spPr bwMode="auto">
              <a:xfrm rot="1483266">
                <a:off x="4866" y="1701"/>
                <a:ext cx="74" cy="9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68" name="Line 11"/>
              <p:cNvSpPr>
                <a:spLocks noChangeShapeType="1"/>
              </p:cNvSpPr>
              <p:nvPr/>
            </p:nvSpPr>
            <p:spPr bwMode="auto">
              <a:xfrm flipV="1">
                <a:off x="4728" y="1368"/>
                <a:ext cx="572" cy="436"/>
              </a:xfrm>
              <a:prstGeom prst="line">
                <a:avLst/>
              </a:prstGeom>
              <a:noFill/>
              <a:ln w="9525">
                <a:solidFill>
                  <a:schemeClr val="tx1"/>
                </a:solidFill>
                <a:round/>
                <a:headEnd/>
                <a:tailEnd/>
              </a:ln>
            </p:spPr>
            <p:txBody>
              <a:bodyPr/>
              <a:lstStyle/>
              <a:p>
                <a:endParaRPr lang="en-US"/>
              </a:p>
            </p:txBody>
          </p:sp>
          <p:sp>
            <p:nvSpPr>
              <p:cNvPr id="69" name="Arc 12"/>
              <p:cNvSpPr>
                <a:spLocks/>
              </p:cNvSpPr>
              <p:nvPr/>
            </p:nvSpPr>
            <p:spPr bwMode="auto">
              <a:xfrm rot="273691">
                <a:off x="5060" y="1688"/>
                <a:ext cx="74" cy="10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70" name="Text Box 13"/>
              <p:cNvSpPr txBox="1">
                <a:spLocks noChangeArrowheads="1"/>
              </p:cNvSpPr>
              <p:nvPr/>
            </p:nvSpPr>
            <p:spPr bwMode="auto">
              <a:xfrm>
                <a:off x="5073" y="1528"/>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71" name="Text Box 14"/>
              <p:cNvSpPr txBox="1">
                <a:spLocks noChangeArrowheads="1"/>
              </p:cNvSpPr>
              <p:nvPr/>
            </p:nvSpPr>
            <p:spPr bwMode="auto">
              <a:xfrm>
                <a:off x="4448" y="1964"/>
                <a:ext cx="226"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72" name="Freeform 15"/>
              <p:cNvSpPr>
                <a:spLocks/>
              </p:cNvSpPr>
              <p:nvPr/>
            </p:nvSpPr>
            <p:spPr bwMode="auto">
              <a:xfrm rot="5400000">
                <a:off x="4612" y="1828"/>
                <a:ext cx="282" cy="228"/>
              </a:xfrm>
              <a:custGeom>
                <a:avLst/>
                <a:gdLst>
                  <a:gd name="T0" fmla="*/ 308 w 270"/>
                  <a:gd name="T1" fmla="*/ 228 h 228"/>
                  <a:gd name="T2" fmla="*/ 81 w 270"/>
                  <a:gd name="T3" fmla="*/ 78 h 228"/>
                  <a:gd name="T4" fmla="*/ 123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73" name="Freeform 16"/>
              <p:cNvSpPr>
                <a:spLocks/>
              </p:cNvSpPr>
              <p:nvPr/>
            </p:nvSpPr>
            <p:spPr bwMode="auto">
              <a:xfrm rot="5400000">
                <a:off x="4816" y="1772"/>
                <a:ext cx="75" cy="60"/>
              </a:xfrm>
              <a:custGeom>
                <a:avLst/>
                <a:gdLst>
                  <a:gd name="T0" fmla="*/ 81 w 72"/>
                  <a:gd name="T1" fmla="*/ 12 h 60"/>
                  <a:gd name="T2" fmla="*/ 0 w 72"/>
                  <a:gd name="T3" fmla="*/ 0 h 60"/>
                  <a:gd name="T4" fmla="*/ 42 w 72"/>
                  <a:gd name="T5" fmla="*/ 60 h 60"/>
                  <a:gd name="T6" fmla="*/ 81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74" name="Text Box 17"/>
              <p:cNvSpPr txBox="1">
                <a:spLocks noChangeArrowheads="1"/>
              </p:cNvSpPr>
              <p:nvPr/>
            </p:nvSpPr>
            <p:spPr bwMode="auto">
              <a:xfrm>
                <a:off x="5003" y="768"/>
                <a:ext cx="201" cy="192"/>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75" name="Text Box 18"/>
              <p:cNvSpPr txBox="1">
                <a:spLocks noChangeArrowheads="1"/>
              </p:cNvSpPr>
              <p:nvPr/>
            </p:nvSpPr>
            <p:spPr bwMode="auto">
              <a:xfrm>
                <a:off x="5211" y="1365"/>
                <a:ext cx="191" cy="191"/>
              </a:xfrm>
              <a:prstGeom prst="rect">
                <a:avLst/>
              </a:prstGeom>
              <a:noFill/>
              <a:ln w="9525">
                <a:noFill/>
                <a:miter lim="800000"/>
                <a:headEnd/>
                <a:tailEnd/>
              </a:ln>
            </p:spPr>
            <p:txBody>
              <a:bodyPr wrap="none">
                <a:spAutoFit/>
              </a:bodyPr>
              <a:lstStyle/>
              <a:p>
                <a:pPr algn="l"/>
                <a:r>
                  <a:rPr lang="en-US" sz="1400"/>
                  <a:t>P</a:t>
                </a:r>
              </a:p>
            </p:txBody>
          </p:sp>
          <p:sp>
            <p:nvSpPr>
              <p:cNvPr id="76" name="Oval 19"/>
              <p:cNvSpPr>
                <a:spLocks noChangeArrowheads="1"/>
              </p:cNvSpPr>
              <p:nvPr/>
            </p:nvSpPr>
            <p:spPr bwMode="auto">
              <a:xfrm>
                <a:off x="5274" y="1334"/>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77" name="Line 20"/>
              <p:cNvSpPr>
                <a:spLocks noChangeShapeType="1"/>
              </p:cNvSpPr>
              <p:nvPr/>
            </p:nvSpPr>
            <p:spPr bwMode="auto">
              <a:xfrm flipH="1">
                <a:off x="4839" y="1365"/>
                <a:ext cx="455" cy="619"/>
              </a:xfrm>
              <a:prstGeom prst="line">
                <a:avLst/>
              </a:prstGeom>
              <a:noFill/>
              <a:ln w="9525">
                <a:solidFill>
                  <a:schemeClr val="tx1"/>
                </a:solidFill>
                <a:round/>
                <a:headEnd/>
                <a:tailEnd/>
              </a:ln>
            </p:spPr>
            <p:txBody>
              <a:bodyPr/>
              <a:lstStyle/>
              <a:p>
                <a:endParaRPr lang="en-US"/>
              </a:p>
            </p:txBody>
          </p:sp>
          <p:sp>
            <p:nvSpPr>
              <p:cNvPr id="78" name="Line 21"/>
              <p:cNvSpPr>
                <a:spLocks noChangeShapeType="1"/>
              </p:cNvSpPr>
              <p:nvPr/>
            </p:nvSpPr>
            <p:spPr bwMode="auto">
              <a:xfrm rot="2700000">
                <a:off x="4805" y="1944"/>
                <a:ext cx="68" cy="65"/>
              </a:xfrm>
              <a:prstGeom prst="line">
                <a:avLst/>
              </a:prstGeom>
              <a:noFill/>
              <a:ln w="9525">
                <a:solidFill>
                  <a:schemeClr val="tx1"/>
                </a:solidFill>
                <a:round/>
                <a:headEnd/>
                <a:tailEnd/>
              </a:ln>
            </p:spPr>
            <p:txBody>
              <a:bodyPr/>
              <a:lstStyle/>
              <a:p>
                <a:endParaRPr lang="en-US"/>
              </a:p>
            </p:txBody>
          </p:sp>
          <p:sp>
            <p:nvSpPr>
              <p:cNvPr id="79" name="Line 22"/>
              <p:cNvSpPr>
                <a:spLocks noChangeShapeType="1"/>
              </p:cNvSpPr>
              <p:nvPr/>
            </p:nvSpPr>
            <p:spPr bwMode="auto">
              <a:xfrm rot="-2700000">
                <a:off x="4809" y="1947"/>
                <a:ext cx="65" cy="68"/>
              </a:xfrm>
              <a:prstGeom prst="line">
                <a:avLst/>
              </a:prstGeom>
              <a:noFill/>
              <a:ln w="9525">
                <a:solidFill>
                  <a:schemeClr val="tx1"/>
                </a:solidFill>
                <a:round/>
                <a:headEnd/>
                <a:tailEnd/>
              </a:ln>
            </p:spPr>
            <p:txBody>
              <a:bodyPr/>
              <a:lstStyle/>
              <a:p>
                <a:endParaRPr lang="en-US"/>
              </a:p>
            </p:txBody>
          </p:sp>
          <p:sp>
            <p:nvSpPr>
              <p:cNvPr id="80" name="Line 23"/>
              <p:cNvSpPr>
                <a:spLocks noChangeShapeType="1"/>
              </p:cNvSpPr>
              <p:nvPr/>
            </p:nvSpPr>
            <p:spPr bwMode="auto">
              <a:xfrm flipH="1">
                <a:off x="5302" y="1120"/>
                <a:ext cx="178" cy="238"/>
              </a:xfrm>
              <a:prstGeom prst="line">
                <a:avLst/>
              </a:prstGeom>
              <a:noFill/>
              <a:ln w="9525">
                <a:solidFill>
                  <a:schemeClr val="tx1"/>
                </a:solidFill>
                <a:round/>
                <a:headEnd/>
                <a:tailEnd/>
              </a:ln>
            </p:spPr>
            <p:txBody>
              <a:bodyPr/>
              <a:lstStyle/>
              <a:p>
                <a:endParaRPr lang="en-US"/>
              </a:p>
            </p:txBody>
          </p:sp>
          <p:sp>
            <p:nvSpPr>
              <p:cNvPr id="81" name="Text Box 24"/>
              <p:cNvSpPr txBox="1">
                <a:spLocks noChangeArrowheads="1"/>
              </p:cNvSpPr>
              <p:nvPr/>
            </p:nvSpPr>
            <p:spPr bwMode="auto">
              <a:xfrm>
                <a:off x="5493" y="911"/>
                <a:ext cx="203" cy="192"/>
              </a:xfrm>
              <a:prstGeom prst="rect">
                <a:avLst/>
              </a:prstGeom>
              <a:noFill/>
              <a:ln w="9525">
                <a:noFill/>
                <a:miter lim="800000"/>
                <a:headEnd/>
                <a:tailEnd/>
              </a:ln>
            </p:spPr>
            <p:txBody>
              <a:bodyPr wrap="none">
                <a:spAutoFit/>
              </a:bodyPr>
              <a:lstStyle/>
              <a:p>
                <a:pPr algn="l"/>
                <a:r>
                  <a:rPr lang="en-US" sz="1400"/>
                  <a:t>O</a:t>
                </a:r>
              </a:p>
            </p:txBody>
          </p:sp>
          <p:sp>
            <p:nvSpPr>
              <p:cNvPr id="82" name="Oval 25"/>
              <p:cNvSpPr>
                <a:spLocks noChangeArrowheads="1"/>
              </p:cNvSpPr>
              <p:nvPr/>
            </p:nvSpPr>
            <p:spPr bwMode="auto">
              <a:xfrm>
                <a:off x="5456" y="1089"/>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83" name="Text Box 26"/>
              <p:cNvSpPr txBox="1">
                <a:spLocks noChangeArrowheads="1"/>
              </p:cNvSpPr>
              <p:nvPr/>
            </p:nvSpPr>
            <p:spPr bwMode="auto">
              <a:xfrm>
                <a:off x="5346" y="1181"/>
                <a:ext cx="179" cy="192"/>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84" name="Line 27"/>
              <p:cNvSpPr>
                <a:spLocks noChangeShapeType="1"/>
              </p:cNvSpPr>
              <p:nvPr/>
            </p:nvSpPr>
            <p:spPr bwMode="auto">
              <a:xfrm flipV="1">
                <a:off x="4739" y="1113"/>
                <a:ext cx="737" cy="685"/>
              </a:xfrm>
              <a:prstGeom prst="line">
                <a:avLst/>
              </a:prstGeom>
              <a:noFill/>
              <a:ln w="9525">
                <a:solidFill>
                  <a:schemeClr val="tx1"/>
                </a:solidFill>
                <a:round/>
                <a:headEnd/>
                <a:tailEnd/>
              </a:ln>
            </p:spPr>
            <p:txBody>
              <a:bodyPr/>
              <a:lstStyle/>
              <a:p>
                <a:endParaRPr lang="en-US"/>
              </a:p>
            </p:txBody>
          </p:sp>
          <p:sp>
            <p:nvSpPr>
              <p:cNvPr id="85" name="Line 28"/>
              <p:cNvSpPr>
                <a:spLocks noChangeShapeType="1"/>
              </p:cNvSpPr>
              <p:nvPr/>
            </p:nvSpPr>
            <p:spPr bwMode="auto">
              <a:xfrm flipH="1" flipV="1">
                <a:off x="4878" y="936"/>
                <a:ext cx="121" cy="572"/>
              </a:xfrm>
              <a:prstGeom prst="line">
                <a:avLst/>
              </a:prstGeom>
              <a:noFill/>
              <a:ln w="9525">
                <a:solidFill>
                  <a:schemeClr val="tx1"/>
                </a:solidFill>
                <a:prstDash val="dash"/>
                <a:round/>
                <a:headEnd type="triangle" w="med" len="med"/>
                <a:tailEnd/>
              </a:ln>
            </p:spPr>
            <p:txBody>
              <a:bodyPr/>
              <a:lstStyle/>
              <a:p>
                <a:endParaRPr lang="en-US"/>
              </a:p>
            </p:txBody>
          </p:sp>
          <p:sp>
            <p:nvSpPr>
              <p:cNvPr id="86" name="Line 29"/>
              <p:cNvSpPr>
                <a:spLocks noChangeShapeType="1"/>
              </p:cNvSpPr>
              <p:nvPr/>
            </p:nvSpPr>
            <p:spPr bwMode="auto">
              <a:xfrm>
                <a:off x="5077" y="972"/>
                <a:ext cx="13" cy="554"/>
              </a:xfrm>
              <a:prstGeom prst="line">
                <a:avLst/>
              </a:prstGeom>
              <a:noFill/>
              <a:ln w="9525">
                <a:solidFill>
                  <a:schemeClr val="tx1"/>
                </a:solidFill>
                <a:prstDash val="dash"/>
                <a:round/>
                <a:headEnd/>
                <a:tailEnd type="triangle" w="med" len="med"/>
              </a:ln>
            </p:spPr>
            <p:txBody>
              <a:bodyPr/>
              <a:lstStyle/>
              <a:p>
                <a:endParaRPr lang="en-US"/>
              </a:p>
            </p:txBody>
          </p:sp>
          <p:sp>
            <p:nvSpPr>
              <p:cNvPr id="87" name="Text Box 30"/>
              <p:cNvSpPr txBox="1">
                <a:spLocks noChangeArrowheads="1"/>
              </p:cNvSpPr>
              <p:nvPr/>
            </p:nvSpPr>
            <p:spPr bwMode="auto">
              <a:xfrm>
                <a:off x="4800" y="732"/>
                <a:ext cx="204" cy="192"/>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88" name="Text Box 31"/>
              <p:cNvSpPr txBox="1">
                <a:spLocks noChangeArrowheads="1"/>
              </p:cNvSpPr>
              <p:nvPr/>
            </p:nvSpPr>
            <p:spPr bwMode="auto">
              <a:xfrm>
                <a:off x="4522" y="1642"/>
                <a:ext cx="191" cy="192"/>
              </a:xfrm>
              <a:prstGeom prst="rect">
                <a:avLst/>
              </a:prstGeom>
              <a:noFill/>
              <a:ln w="9525">
                <a:noFill/>
                <a:miter lim="800000"/>
                <a:headEnd/>
                <a:tailEnd/>
              </a:ln>
            </p:spPr>
            <p:txBody>
              <a:bodyPr wrap="none">
                <a:spAutoFit/>
              </a:bodyPr>
              <a:lstStyle/>
              <a:p>
                <a:pPr algn="l"/>
                <a:r>
                  <a:rPr lang="en-US" sz="1400"/>
                  <a:t>E</a:t>
                </a:r>
              </a:p>
            </p:txBody>
          </p:sp>
          <p:sp>
            <p:nvSpPr>
              <p:cNvPr id="89" name="Oval 32"/>
              <p:cNvSpPr>
                <a:spLocks noChangeArrowheads="1"/>
              </p:cNvSpPr>
              <p:nvPr/>
            </p:nvSpPr>
            <p:spPr bwMode="auto">
              <a:xfrm>
                <a:off x="4702" y="1761"/>
                <a:ext cx="52" cy="54"/>
              </a:xfrm>
              <a:prstGeom prst="ellipse">
                <a:avLst/>
              </a:prstGeom>
              <a:solidFill>
                <a:srgbClr val="000000"/>
              </a:solidFill>
              <a:ln w="9525">
                <a:solidFill>
                  <a:schemeClr val="tx1"/>
                </a:solidFill>
                <a:round/>
                <a:headEnd/>
                <a:tailEnd/>
              </a:ln>
            </p:spPr>
            <p:txBody>
              <a:bodyPr wrap="none" anchor="ctr"/>
              <a:lstStyle/>
              <a:p>
                <a:endParaRPr lang="en-US"/>
              </a:p>
            </p:txBody>
          </p:sp>
        </p:grpSp>
        <p:grpSp>
          <p:nvGrpSpPr>
            <p:cNvPr id="44" name="Group 33"/>
            <p:cNvGrpSpPr>
              <a:grpSpLocks/>
            </p:cNvGrpSpPr>
            <p:nvPr/>
          </p:nvGrpSpPr>
          <p:grpSpPr bwMode="auto">
            <a:xfrm>
              <a:off x="6372225" y="3844925"/>
              <a:ext cx="2381250" cy="1905000"/>
              <a:chOff x="4440" y="2770"/>
              <a:chExt cx="1094" cy="872"/>
            </a:xfrm>
          </p:grpSpPr>
          <p:sp>
            <p:nvSpPr>
              <p:cNvPr id="45" name="Line 34"/>
              <p:cNvSpPr>
                <a:spLocks noChangeShapeType="1"/>
              </p:cNvSpPr>
              <p:nvPr/>
            </p:nvSpPr>
            <p:spPr bwMode="auto">
              <a:xfrm flipV="1">
                <a:off x="4636" y="3212"/>
                <a:ext cx="592" cy="328"/>
              </a:xfrm>
              <a:prstGeom prst="line">
                <a:avLst/>
              </a:prstGeom>
              <a:noFill/>
              <a:ln w="19050">
                <a:solidFill>
                  <a:schemeClr val="tx1"/>
                </a:solidFill>
                <a:round/>
                <a:headEnd/>
                <a:tailEnd/>
              </a:ln>
            </p:spPr>
            <p:txBody>
              <a:bodyPr/>
              <a:lstStyle/>
              <a:p>
                <a:endParaRPr lang="en-US"/>
              </a:p>
            </p:txBody>
          </p:sp>
          <p:sp>
            <p:nvSpPr>
              <p:cNvPr id="46" name="Line 35"/>
              <p:cNvSpPr>
                <a:spLocks noChangeShapeType="1"/>
              </p:cNvSpPr>
              <p:nvPr/>
            </p:nvSpPr>
            <p:spPr bwMode="auto">
              <a:xfrm flipV="1">
                <a:off x="5232" y="2932"/>
                <a:ext cx="160" cy="276"/>
              </a:xfrm>
              <a:prstGeom prst="line">
                <a:avLst/>
              </a:prstGeom>
              <a:noFill/>
              <a:ln w="19050">
                <a:solidFill>
                  <a:schemeClr val="tx1"/>
                </a:solidFill>
                <a:round/>
                <a:headEnd/>
                <a:tailEnd/>
              </a:ln>
            </p:spPr>
            <p:txBody>
              <a:bodyPr/>
              <a:lstStyle/>
              <a:p>
                <a:endParaRPr lang="en-US"/>
              </a:p>
            </p:txBody>
          </p:sp>
          <p:sp>
            <p:nvSpPr>
              <p:cNvPr id="47" name="Line 36"/>
              <p:cNvSpPr>
                <a:spLocks noChangeShapeType="1"/>
              </p:cNvSpPr>
              <p:nvPr/>
            </p:nvSpPr>
            <p:spPr bwMode="auto">
              <a:xfrm flipH="1">
                <a:off x="4648" y="2932"/>
                <a:ext cx="728" cy="588"/>
              </a:xfrm>
              <a:prstGeom prst="line">
                <a:avLst/>
              </a:prstGeom>
              <a:noFill/>
              <a:ln w="19050">
                <a:solidFill>
                  <a:schemeClr val="tx1"/>
                </a:solidFill>
                <a:round/>
                <a:headEnd/>
                <a:tailEnd/>
              </a:ln>
            </p:spPr>
            <p:txBody>
              <a:bodyPr/>
              <a:lstStyle/>
              <a:p>
                <a:endParaRPr lang="en-US"/>
              </a:p>
            </p:txBody>
          </p:sp>
          <p:sp>
            <p:nvSpPr>
              <p:cNvPr id="48" name="Oval 37"/>
              <p:cNvSpPr>
                <a:spLocks noChangeArrowheads="1"/>
              </p:cNvSpPr>
              <p:nvPr/>
            </p:nvSpPr>
            <p:spPr bwMode="auto">
              <a:xfrm>
                <a:off x="5354" y="2911"/>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49" name="Oval 38"/>
              <p:cNvSpPr>
                <a:spLocks noChangeArrowheads="1"/>
              </p:cNvSpPr>
              <p:nvPr/>
            </p:nvSpPr>
            <p:spPr bwMode="auto">
              <a:xfrm>
                <a:off x="5206" y="3183"/>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50" name="Oval 39"/>
              <p:cNvSpPr>
                <a:spLocks noChangeArrowheads="1"/>
              </p:cNvSpPr>
              <p:nvPr/>
            </p:nvSpPr>
            <p:spPr bwMode="auto">
              <a:xfrm>
                <a:off x="4626" y="349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51" name="Line 40"/>
              <p:cNvSpPr>
                <a:spLocks noChangeShapeType="1"/>
              </p:cNvSpPr>
              <p:nvPr/>
            </p:nvSpPr>
            <p:spPr bwMode="auto">
              <a:xfrm>
                <a:off x="4648" y="3524"/>
                <a:ext cx="540" cy="0"/>
              </a:xfrm>
              <a:prstGeom prst="line">
                <a:avLst/>
              </a:prstGeom>
              <a:noFill/>
              <a:ln w="9525">
                <a:solidFill>
                  <a:schemeClr val="tx1"/>
                </a:solidFill>
                <a:prstDash val="dash"/>
                <a:round/>
                <a:headEnd/>
                <a:tailEnd/>
              </a:ln>
            </p:spPr>
            <p:txBody>
              <a:bodyPr/>
              <a:lstStyle/>
              <a:p>
                <a:endParaRPr lang="en-US"/>
              </a:p>
            </p:txBody>
          </p:sp>
          <p:sp>
            <p:nvSpPr>
              <p:cNvPr id="52" name="Line 41"/>
              <p:cNvSpPr>
                <a:spLocks noChangeShapeType="1"/>
              </p:cNvSpPr>
              <p:nvPr/>
            </p:nvSpPr>
            <p:spPr bwMode="auto">
              <a:xfrm rot="-5400000">
                <a:off x="4376" y="3248"/>
                <a:ext cx="540" cy="0"/>
              </a:xfrm>
              <a:prstGeom prst="line">
                <a:avLst/>
              </a:prstGeom>
              <a:noFill/>
              <a:ln w="9525">
                <a:solidFill>
                  <a:schemeClr val="tx1"/>
                </a:solidFill>
                <a:prstDash val="dash"/>
                <a:round/>
                <a:headEnd/>
                <a:tailEnd/>
              </a:ln>
            </p:spPr>
            <p:txBody>
              <a:bodyPr/>
              <a:lstStyle/>
              <a:p>
                <a:endParaRPr lang="en-US"/>
              </a:p>
            </p:txBody>
          </p:sp>
          <p:sp>
            <p:nvSpPr>
              <p:cNvPr id="53" name="Arc 42"/>
              <p:cNvSpPr>
                <a:spLocks/>
              </p:cNvSpPr>
              <p:nvPr/>
            </p:nvSpPr>
            <p:spPr bwMode="auto">
              <a:xfrm rot="1483266">
                <a:off x="4869" y="3426"/>
                <a:ext cx="69" cy="8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54" name="Arc 43"/>
              <p:cNvSpPr>
                <a:spLocks/>
              </p:cNvSpPr>
              <p:nvPr/>
            </p:nvSpPr>
            <p:spPr bwMode="auto">
              <a:xfrm rot="321925">
                <a:off x="4960" y="3278"/>
                <a:ext cx="159" cy="23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55" name="Text Box 44"/>
              <p:cNvSpPr txBox="1">
                <a:spLocks noChangeArrowheads="1"/>
              </p:cNvSpPr>
              <p:nvPr/>
            </p:nvSpPr>
            <p:spPr bwMode="auto">
              <a:xfrm>
                <a:off x="5304" y="3020"/>
                <a:ext cx="130" cy="139"/>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56" name="Text Box 45"/>
              <p:cNvSpPr txBox="1">
                <a:spLocks noChangeArrowheads="1"/>
              </p:cNvSpPr>
              <p:nvPr/>
            </p:nvSpPr>
            <p:spPr bwMode="auto">
              <a:xfrm>
                <a:off x="5340" y="2770"/>
                <a:ext cx="148" cy="140"/>
              </a:xfrm>
              <a:prstGeom prst="rect">
                <a:avLst/>
              </a:prstGeom>
              <a:noFill/>
              <a:ln w="9525">
                <a:noFill/>
                <a:miter lim="800000"/>
                <a:headEnd/>
                <a:tailEnd/>
              </a:ln>
            </p:spPr>
            <p:txBody>
              <a:bodyPr wrap="none">
                <a:spAutoFit/>
              </a:bodyPr>
              <a:lstStyle/>
              <a:p>
                <a:pPr algn="l"/>
                <a:r>
                  <a:rPr lang="en-US" sz="1400"/>
                  <a:t>O</a:t>
                </a:r>
              </a:p>
            </p:txBody>
          </p:sp>
          <p:sp>
            <p:nvSpPr>
              <p:cNvPr id="57" name="Text Box 46"/>
              <p:cNvSpPr txBox="1">
                <a:spLocks noChangeArrowheads="1"/>
              </p:cNvSpPr>
              <p:nvPr/>
            </p:nvSpPr>
            <p:spPr bwMode="auto">
              <a:xfrm>
                <a:off x="5196" y="3186"/>
                <a:ext cx="139" cy="139"/>
              </a:xfrm>
              <a:prstGeom prst="rect">
                <a:avLst/>
              </a:prstGeom>
              <a:noFill/>
              <a:ln w="9525">
                <a:noFill/>
                <a:miter lim="800000"/>
                <a:headEnd/>
                <a:tailEnd/>
              </a:ln>
            </p:spPr>
            <p:txBody>
              <a:bodyPr wrap="none">
                <a:spAutoFit/>
              </a:bodyPr>
              <a:lstStyle/>
              <a:p>
                <a:pPr algn="l"/>
                <a:r>
                  <a:rPr lang="en-US" sz="1400"/>
                  <a:t>P</a:t>
                </a:r>
              </a:p>
            </p:txBody>
          </p:sp>
          <p:sp>
            <p:nvSpPr>
              <p:cNvPr id="58" name="Text Box 47"/>
              <p:cNvSpPr txBox="1">
                <a:spLocks noChangeArrowheads="1"/>
              </p:cNvSpPr>
              <p:nvPr/>
            </p:nvSpPr>
            <p:spPr bwMode="auto">
              <a:xfrm>
                <a:off x="4440" y="3502"/>
                <a:ext cx="139" cy="140"/>
              </a:xfrm>
              <a:prstGeom prst="rect">
                <a:avLst/>
              </a:prstGeom>
              <a:noFill/>
              <a:ln w="9525">
                <a:noFill/>
                <a:miter lim="800000"/>
                <a:headEnd/>
                <a:tailEnd/>
              </a:ln>
            </p:spPr>
            <p:txBody>
              <a:bodyPr wrap="none">
                <a:spAutoFit/>
              </a:bodyPr>
              <a:lstStyle/>
              <a:p>
                <a:pPr algn="l"/>
                <a:r>
                  <a:rPr lang="en-US" sz="1400"/>
                  <a:t>E</a:t>
                </a:r>
              </a:p>
            </p:txBody>
          </p:sp>
          <p:sp>
            <p:nvSpPr>
              <p:cNvPr id="59" name="Text Box 48"/>
              <p:cNvSpPr txBox="1">
                <a:spLocks noChangeArrowheads="1"/>
              </p:cNvSpPr>
              <p:nvPr/>
            </p:nvSpPr>
            <p:spPr bwMode="auto">
              <a:xfrm>
                <a:off x="4872" y="3342"/>
                <a:ext cx="165" cy="13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60" name="Text Box 49"/>
              <p:cNvSpPr txBox="1">
                <a:spLocks noChangeArrowheads="1"/>
              </p:cNvSpPr>
              <p:nvPr/>
            </p:nvSpPr>
            <p:spPr bwMode="auto">
              <a:xfrm>
                <a:off x="5048" y="3266"/>
                <a:ext cx="251" cy="140"/>
              </a:xfrm>
              <a:prstGeom prst="rect">
                <a:avLst/>
              </a:prstGeom>
              <a:noFill/>
              <a:ln w="9525">
                <a:noFill/>
                <a:miter lim="800000"/>
                <a:headEnd/>
                <a:tailEnd/>
              </a:ln>
            </p:spPr>
            <p:txBody>
              <a:bodyPr>
                <a:spAutoFit/>
              </a:bodyPr>
              <a:lstStyle/>
              <a:p>
                <a:pPr algn="l"/>
                <a:r>
                  <a:rPr lang="en-US" sz="1400" dirty="0" err="1">
                    <a:latin typeface="Symbol" pitchFamily="18" charset="2"/>
                  </a:rPr>
                  <a:t>d</a:t>
                </a:r>
                <a:r>
                  <a:rPr lang="en-US" sz="1400" baseline="-25000" dirty="0" err="1"/>
                  <a:t>O</a:t>
                </a:r>
                <a:endParaRPr lang="en-US" sz="1400" baseline="-25000" dirty="0"/>
              </a:p>
            </p:txBody>
          </p:sp>
          <p:sp>
            <p:nvSpPr>
              <p:cNvPr id="61" name="Text Box 50"/>
              <p:cNvSpPr txBox="1">
                <a:spLocks noChangeArrowheads="1"/>
              </p:cNvSpPr>
              <p:nvPr/>
            </p:nvSpPr>
            <p:spPr bwMode="auto">
              <a:xfrm>
                <a:off x="5020" y="2916"/>
                <a:ext cx="149" cy="139"/>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62" name="Text Box 51"/>
              <p:cNvSpPr txBox="1">
                <a:spLocks noChangeArrowheads="1"/>
              </p:cNvSpPr>
              <p:nvPr/>
            </p:nvSpPr>
            <p:spPr bwMode="auto">
              <a:xfrm>
                <a:off x="5388" y="3384"/>
                <a:ext cx="146" cy="139"/>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63" name="Freeform 52"/>
              <p:cNvSpPr>
                <a:spLocks/>
              </p:cNvSpPr>
              <p:nvPr/>
            </p:nvSpPr>
            <p:spPr bwMode="auto">
              <a:xfrm rot="-293946">
                <a:off x="5165" y="3266"/>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type="none" w="med" len="med"/>
                <a:tailEnd type="triangle" w="med" len="med"/>
              </a:ln>
            </p:spPr>
            <p:txBody>
              <a:bodyPr/>
              <a:lstStyle/>
              <a:p>
                <a:endParaRPr lang="en-US"/>
              </a:p>
            </p:txBody>
          </p:sp>
        </p:grpSp>
      </p:grpSp>
      <p:graphicFrame>
        <p:nvGraphicFramePr>
          <p:cNvPr id="22534" name="Object 53"/>
          <p:cNvGraphicFramePr>
            <a:graphicFrameLocks noChangeAspect="1"/>
          </p:cNvGraphicFramePr>
          <p:nvPr/>
        </p:nvGraphicFramePr>
        <p:xfrm>
          <a:off x="1047750" y="4191000"/>
          <a:ext cx="3689350" cy="361950"/>
        </p:xfrm>
        <a:graphic>
          <a:graphicData uri="http://schemas.openxmlformats.org/presentationml/2006/ole">
            <p:oleObj spid="_x0000_s22534" name="Equation" r:id="rId4" imgW="2476440" imgH="241200" progId="Equation.3">
              <p:embed/>
            </p:oleObj>
          </a:graphicData>
        </a:graphic>
      </p:graphicFrame>
      <p:graphicFrame>
        <p:nvGraphicFramePr>
          <p:cNvPr id="22535" name="Object 54"/>
          <p:cNvGraphicFramePr>
            <a:graphicFrameLocks noChangeAspect="1"/>
          </p:cNvGraphicFramePr>
          <p:nvPr/>
        </p:nvGraphicFramePr>
        <p:xfrm>
          <a:off x="990600" y="5154613"/>
          <a:ext cx="3549650" cy="771525"/>
        </p:xfrm>
        <a:graphic>
          <a:graphicData uri="http://schemas.openxmlformats.org/presentationml/2006/ole">
            <p:oleObj spid="_x0000_s22535" name="Equation" r:id="rId5" imgW="2463480" imgH="5331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8200"/>
            <a:ext cx="8229600" cy="685800"/>
          </a:xfrm>
        </p:spPr>
        <p:txBody>
          <a:bodyPr/>
          <a:lstStyle/>
          <a:p>
            <a:r>
              <a:rPr lang="en-US" dirty="0" smtClean="0"/>
              <a:t>Declination of Point Above </a:t>
            </a:r>
            <a:r>
              <a:rPr lang="en-US" dirty="0" err="1" smtClean="0"/>
              <a:t>Geoid</a:t>
            </a:r>
            <a:endParaRPr lang="en-US" dirty="0"/>
          </a:p>
        </p:txBody>
      </p:sp>
      <p:sp>
        <p:nvSpPr>
          <p:cNvPr id="3" name="Content Placeholder 2"/>
          <p:cNvSpPr>
            <a:spLocks noGrp="1"/>
          </p:cNvSpPr>
          <p:nvPr>
            <p:ph sz="half" idx="1"/>
          </p:nvPr>
        </p:nvSpPr>
        <p:spPr>
          <a:xfrm>
            <a:off x="304800" y="1600201"/>
            <a:ext cx="4953000" cy="4525963"/>
          </a:xfrm>
        </p:spPr>
        <p:txBody>
          <a:bodyPr>
            <a:noAutofit/>
          </a:bodyPr>
          <a:lstStyle/>
          <a:p>
            <a:r>
              <a:rPr lang="en-US" sz="1400" dirty="0" smtClean="0"/>
              <a:t>If we define O, P, and E as the interior angles of the triangle bounded by </a:t>
            </a:r>
            <a:r>
              <a:rPr lang="en-US" sz="1400" dirty="0" err="1" smtClean="0"/>
              <a:t>r</a:t>
            </a:r>
            <a:r>
              <a:rPr lang="en-US" sz="1400" baseline="-25000" dirty="0" err="1" smtClean="0"/>
              <a:t>C</a:t>
            </a:r>
            <a:r>
              <a:rPr lang="en-US" sz="1400" dirty="0" smtClean="0"/>
              <a:t>, </a:t>
            </a:r>
            <a:r>
              <a:rPr lang="en-US" sz="1400" dirty="0" err="1" smtClean="0"/>
              <a:t>r</a:t>
            </a:r>
            <a:r>
              <a:rPr lang="en-US" sz="1400" baseline="-25000" dirty="0" err="1" smtClean="0"/>
              <a:t>p</a:t>
            </a:r>
            <a:r>
              <a:rPr lang="en-US" sz="1400" dirty="0" smtClean="0"/>
              <a:t>, and h at those points on the triangle, and applying the law of cosines to the triangle at the lower right</a:t>
            </a:r>
          </a:p>
          <a:p>
            <a:pPr>
              <a:buNone/>
            </a:pPr>
            <a:endParaRPr lang="en-US" sz="1400" dirty="0" smtClean="0"/>
          </a:p>
          <a:p>
            <a:r>
              <a:rPr lang="en-US" sz="1400" dirty="0" smtClean="0"/>
              <a:t>Also, it is easy to show that the angle P can be written as</a:t>
            </a:r>
          </a:p>
          <a:p>
            <a:pPr>
              <a:buNone/>
            </a:pPr>
            <a:endParaRPr lang="en-US" sz="1400" dirty="0" smtClean="0"/>
          </a:p>
          <a:p>
            <a:r>
              <a:rPr lang="en-US" sz="1400" dirty="0" smtClean="0"/>
              <a:t>By applying the law of </a:t>
            </a:r>
            <a:r>
              <a:rPr lang="en-US" sz="1400" dirty="0" err="1" smtClean="0"/>
              <a:t>sines</a:t>
            </a:r>
            <a:r>
              <a:rPr lang="en-US" sz="1400" dirty="0" smtClean="0"/>
              <a:t> to the triangle shown on the lower right,</a:t>
            </a:r>
          </a:p>
          <a:p>
            <a:pPr>
              <a:buNone/>
            </a:pPr>
            <a:endParaRPr lang="en-US" sz="1400" dirty="0" smtClean="0"/>
          </a:p>
          <a:p>
            <a:endParaRPr lang="en-US" sz="1400" dirty="0" smtClean="0"/>
          </a:p>
          <a:p>
            <a:r>
              <a:rPr lang="en-US" sz="1400" dirty="0" smtClean="0"/>
              <a:t>So, it can be shown that the angle O is:</a:t>
            </a:r>
          </a:p>
          <a:p>
            <a:pPr>
              <a:buNone/>
            </a:pPr>
            <a:endParaRPr lang="en-US" sz="1400" dirty="0" smtClean="0"/>
          </a:p>
          <a:p>
            <a:endParaRPr lang="en-US" sz="1400" dirty="0" smtClean="0"/>
          </a:p>
          <a:p>
            <a:r>
              <a:rPr lang="en-US" sz="1400" dirty="0" smtClean="0"/>
              <a:t>Finally, it can be shown that the declination angle, </a:t>
            </a:r>
            <a:r>
              <a:rPr lang="en-US" sz="1400" dirty="0" smtClean="0">
                <a:latin typeface="Symbol" pitchFamily="18" charset="2"/>
              </a:rPr>
              <a:t>d</a:t>
            </a:r>
            <a:r>
              <a:rPr lang="en-US" sz="1400" baseline="-25000" dirty="0" smtClean="0"/>
              <a:t>0</a:t>
            </a:r>
            <a:r>
              <a:rPr lang="en-US" sz="1400" dirty="0" smtClean="0"/>
              <a:t>, of point O relative to the equatorial plane is</a:t>
            </a:r>
          </a:p>
          <a:p>
            <a:endParaRPr lang="en-US" sz="1400" dirty="0" smtClean="0"/>
          </a:p>
          <a:p>
            <a:pPr>
              <a:buNone/>
            </a:pPr>
            <a:endParaRPr lang="en-US" sz="1400" dirty="0" smtClean="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15</a:t>
            </a:fld>
            <a:endParaRPr lang="en-US" dirty="0"/>
          </a:p>
        </p:txBody>
      </p:sp>
      <p:graphicFrame>
        <p:nvGraphicFramePr>
          <p:cNvPr id="23556" name="Object 5"/>
          <p:cNvGraphicFramePr>
            <a:graphicFrameLocks noChangeAspect="1"/>
          </p:cNvGraphicFramePr>
          <p:nvPr/>
        </p:nvGraphicFramePr>
        <p:xfrm>
          <a:off x="1268413" y="3555440"/>
          <a:ext cx="2465388" cy="498848"/>
        </p:xfrm>
        <a:graphic>
          <a:graphicData uri="http://schemas.openxmlformats.org/presentationml/2006/ole">
            <p:oleObj spid="_x0000_s23556" name="Equation" r:id="rId4" imgW="1981080" imgH="431640" progId="Equation.3">
              <p:embed/>
            </p:oleObj>
          </a:graphicData>
        </a:graphic>
      </p:graphicFrame>
      <p:graphicFrame>
        <p:nvGraphicFramePr>
          <p:cNvPr id="23557" name="Object 6"/>
          <p:cNvGraphicFramePr>
            <a:graphicFrameLocks noChangeAspect="1"/>
          </p:cNvGraphicFramePr>
          <p:nvPr/>
        </p:nvGraphicFramePr>
        <p:xfrm>
          <a:off x="1243480" y="2895600"/>
          <a:ext cx="2051050" cy="234409"/>
        </p:xfrm>
        <a:graphic>
          <a:graphicData uri="http://schemas.openxmlformats.org/presentationml/2006/ole">
            <p:oleObj spid="_x0000_s23557" name="Equation" r:id="rId5" imgW="1307880" imgH="241200" progId="Equation.3">
              <p:embed/>
            </p:oleObj>
          </a:graphicData>
        </a:graphic>
      </p:graphicFrame>
      <p:graphicFrame>
        <p:nvGraphicFramePr>
          <p:cNvPr id="23558" name="Object 7"/>
          <p:cNvGraphicFramePr>
            <a:graphicFrameLocks noChangeAspect="1"/>
          </p:cNvGraphicFramePr>
          <p:nvPr/>
        </p:nvGraphicFramePr>
        <p:xfrm>
          <a:off x="1143000" y="2342104"/>
          <a:ext cx="2654300" cy="286796"/>
        </p:xfrm>
        <a:graphic>
          <a:graphicData uri="http://schemas.openxmlformats.org/presentationml/2006/ole">
            <p:oleObj spid="_x0000_s23558" name="Equation" r:id="rId6" imgW="2234880" imgH="266400" progId="Equation.3">
              <p:embed/>
            </p:oleObj>
          </a:graphicData>
        </a:graphic>
      </p:graphicFrame>
      <p:graphicFrame>
        <p:nvGraphicFramePr>
          <p:cNvPr id="23559" name="Object 8"/>
          <p:cNvGraphicFramePr>
            <a:graphicFrameLocks noChangeAspect="1"/>
          </p:cNvGraphicFramePr>
          <p:nvPr/>
        </p:nvGraphicFramePr>
        <p:xfrm>
          <a:off x="1143000" y="4267200"/>
          <a:ext cx="2133599" cy="533400"/>
        </p:xfrm>
        <a:graphic>
          <a:graphicData uri="http://schemas.openxmlformats.org/presentationml/2006/ole">
            <p:oleObj spid="_x0000_s23559" name="Equation" r:id="rId7" imgW="1612800" imgH="431640" progId="Equation.3">
              <p:embed/>
            </p:oleObj>
          </a:graphicData>
        </a:graphic>
      </p:graphicFrame>
      <p:grpSp>
        <p:nvGrpSpPr>
          <p:cNvPr id="65" name="Content Placeholder 64"/>
          <p:cNvGrpSpPr>
            <a:grpSpLocks noGrp="1"/>
          </p:cNvGrpSpPr>
          <p:nvPr>
            <p:ph sz="half" idx="2"/>
          </p:nvPr>
        </p:nvGrpSpPr>
        <p:grpSpPr>
          <a:xfrm>
            <a:off x="5562600" y="1676400"/>
            <a:ext cx="3429000" cy="4659162"/>
            <a:chOff x="5988050" y="1162050"/>
            <a:chExt cx="3117850" cy="4524522"/>
          </a:xfrm>
        </p:grpSpPr>
        <p:grpSp>
          <p:nvGrpSpPr>
            <p:cNvPr id="92" name="Group 9"/>
            <p:cNvGrpSpPr>
              <a:grpSpLocks/>
            </p:cNvGrpSpPr>
            <p:nvPr/>
          </p:nvGrpSpPr>
          <p:grpSpPr bwMode="auto">
            <a:xfrm>
              <a:off x="5988050" y="1162050"/>
              <a:ext cx="3117850" cy="2819400"/>
              <a:chOff x="3772" y="732"/>
              <a:chExt cx="1964" cy="1776"/>
            </a:xfrm>
          </p:grpSpPr>
          <p:sp>
            <p:nvSpPr>
              <p:cNvPr id="113" name="Rectangle 10"/>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114" name="Group 11"/>
              <p:cNvGrpSpPr>
                <a:grpSpLocks/>
              </p:cNvGrpSpPr>
              <p:nvPr/>
            </p:nvGrpSpPr>
            <p:grpSpPr bwMode="auto">
              <a:xfrm>
                <a:off x="3902" y="766"/>
                <a:ext cx="1665" cy="1742"/>
                <a:chOff x="3624" y="2640"/>
                <a:chExt cx="1536" cy="1536"/>
              </a:xfrm>
            </p:grpSpPr>
            <p:sp>
              <p:nvSpPr>
                <p:cNvPr id="139" name="Line 12"/>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140" name="Oval 13"/>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115" name="Line 14"/>
              <p:cNvSpPr>
                <a:spLocks noChangeShapeType="1"/>
              </p:cNvSpPr>
              <p:nvPr/>
            </p:nvSpPr>
            <p:spPr bwMode="auto">
              <a:xfrm rot="5400000">
                <a:off x="4735" y="837"/>
                <a:ext cx="0" cy="1925"/>
              </a:xfrm>
              <a:prstGeom prst="line">
                <a:avLst/>
              </a:prstGeom>
              <a:noFill/>
              <a:ln w="9525">
                <a:solidFill>
                  <a:schemeClr val="tx1"/>
                </a:solidFill>
                <a:round/>
                <a:headEnd/>
                <a:tailEnd/>
              </a:ln>
            </p:spPr>
            <p:txBody>
              <a:bodyPr/>
              <a:lstStyle/>
              <a:p>
                <a:endParaRPr lang="en-US"/>
              </a:p>
            </p:txBody>
          </p:sp>
          <p:sp>
            <p:nvSpPr>
              <p:cNvPr id="116" name="Arc 15"/>
              <p:cNvSpPr>
                <a:spLocks/>
              </p:cNvSpPr>
              <p:nvPr/>
            </p:nvSpPr>
            <p:spPr bwMode="auto">
              <a:xfrm rot="1483266">
                <a:off x="4866" y="1701"/>
                <a:ext cx="74" cy="9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17" name="Line 16"/>
              <p:cNvSpPr>
                <a:spLocks noChangeShapeType="1"/>
              </p:cNvSpPr>
              <p:nvPr/>
            </p:nvSpPr>
            <p:spPr bwMode="auto">
              <a:xfrm flipV="1">
                <a:off x="4728" y="1368"/>
                <a:ext cx="572" cy="436"/>
              </a:xfrm>
              <a:prstGeom prst="line">
                <a:avLst/>
              </a:prstGeom>
              <a:noFill/>
              <a:ln w="9525">
                <a:solidFill>
                  <a:schemeClr val="tx1"/>
                </a:solidFill>
                <a:round/>
                <a:headEnd/>
                <a:tailEnd/>
              </a:ln>
            </p:spPr>
            <p:txBody>
              <a:bodyPr/>
              <a:lstStyle/>
              <a:p>
                <a:endParaRPr lang="en-US"/>
              </a:p>
            </p:txBody>
          </p:sp>
          <p:sp>
            <p:nvSpPr>
              <p:cNvPr id="118" name="Arc 17"/>
              <p:cNvSpPr>
                <a:spLocks/>
              </p:cNvSpPr>
              <p:nvPr/>
            </p:nvSpPr>
            <p:spPr bwMode="auto">
              <a:xfrm rot="273691">
                <a:off x="5060" y="1688"/>
                <a:ext cx="74" cy="10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19" name="Text Box 18"/>
              <p:cNvSpPr txBox="1">
                <a:spLocks noChangeArrowheads="1"/>
              </p:cNvSpPr>
              <p:nvPr/>
            </p:nvSpPr>
            <p:spPr bwMode="auto">
              <a:xfrm>
                <a:off x="5073" y="1528"/>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120" name="Text Box 19"/>
              <p:cNvSpPr txBox="1">
                <a:spLocks noChangeArrowheads="1"/>
              </p:cNvSpPr>
              <p:nvPr/>
            </p:nvSpPr>
            <p:spPr bwMode="auto">
              <a:xfrm>
                <a:off x="4448" y="1964"/>
                <a:ext cx="226"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121" name="Freeform 20"/>
              <p:cNvSpPr>
                <a:spLocks/>
              </p:cNvSpPr>
              <p:nvPr/>
            </p:nvSpPr>
            <p:spPr bwMode="auto">
              <a:xfrm rot="5400000">
                <a:off x="4612" y="1828"/>
                <a:ext cx="282" cy="228"/>
              </a:xfrm>
              <a:custGeom>
                <a:avLst/>
                <a:gdLst>
                  <a:gd name="T0" fmla="*/ 308 w 270"/>
                  <a:gd name="T1" fmla="*/ 228 h 228"/>
                  <a:gd name="T2" fmla="*/ 81 w 270"/>
                  <a:gd name="T3" fmla="*/ 78 h 228"/>
                  <a:gd name="T4" fmla="*/ 123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122" name="Freeform 21"/>
              <p:cNvSpPr>
                <a:spLocks/>
              </p:cNvSpPr>
              <p:nvPr/>
            </p:nvSpPr>
            <p:spPr bwMode="auto">
              <a:xfrm rot="5400000">
                <a:off x="4816" y="1772"/>
                <a:ext cx="75" cy="60"/>
              </a:xfrm>
              <a:custGeom>
                <a:avLst/>
                <a:gdLst>
                  <a:gd name="T0" fmla="*/ 81 w 72"/>
                  <a:gd name="T1" fmla="*/ 12 h 60"/>
                  <a:gd name="T2" fmla="*/ 0 w 72"/>
                  <a:gd name="T3" fmla="*/ 0 h 60"/>
                  <a:gd name="T4" fmla="*/ 42 w 72"/>
                  <a:gd name="T5" fmla="*/ 60 h 60"/>
                  <a:gd name="T6" fmla="*/ 81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123" name="Text Box 22"/>
              <p:cNvSpPr txBox="1">
                <a:spLocks noChangeArrowheads="1"/>
              </p:cNvSpPr>
              <p:nvPr/>
            </p:nvSpPr>
            <p:spPr bwMode="auto">
              <a:xfrm>
                <a:off x="5003" y="768"/>
                <a:ext cx="201" cy="192"/>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124" name="Text Box 23"/>
              <p:cNvSpPr txBox="1">
                <a:spLocks noChangeArrowheads="1"/>
              </p:cNvSpPr>
              <p:nvPr/>
            </p:nvSpPr>
            <p:spPr bwMode="auto">
              <a:xfrm>
                <a:off x="5211" y="1365"/>
                <a:ext cx="191" cy="191"/>
              </a:xfrm>
              <a:prstGeom prst="rect">
                <a:avLst/>
              </a:prstGeom>
              <a:noFill/>
              <a:ln w="9525">
                <a:noFill/>
                <a:miter lim="800000"/>
                <a:headEnd/>
                <a:tailEnd/>
              </a:ln>
            </p:spPr>
            <p:txBody>
              <a:bodyPr wrap="none">
                <a:spAutoFit/>
              </a:bodyPr>
              <a:lstStyle/>
              <a:p>
                <a:pPr algn="l"/>
                <a:r>
                  <a:rPr lang="en-US" sz="1400"/>
                  <a:t>P</a:t>
                </a:r>
              </a:p>
            </p:txBody>
          </p:sp>
          <p:sp>
            <p:nvSpPr>
              <p:cNvPr id="125" name="Oval 24"/>
              <p:cNvSpPr>
                <a:spLocks noChangeArrowheads="1"/>
              </p:cNvSpPr>
              <p:nvPr/>
            </p:nvSpPr>
            <p:spPr bwMode="auto">
              <a:xfrm>
                <a:off x="5274" y="1334"/>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126" name="Line 25"/>
              <p:cNvSpPr>
                <a:spLocks noChangeShapeType="1"/>
              </p:cNvSpPr>
              <p:nvPr/>
            </p:nvSpPr>
            <p:spPr bwMode="auto">
              <a:xfrm flipH="1">
                <a:off x="4839" y="1365"/>
                <a:ext cx="455" cy="619"/>
              </a:xfrm>
              <a:prstGeom prst="line">
                <a:avLst/>
              </a:prstGeom>
              <a:noFill/>
              <a:ln w="9525">
                <a:solidFill>
                  <a:schemeClr val="tx1"/>
                </a:solidFill>
                <a:round/>
                <a:headEnd/>
                <a:tailEnd/>
              </a:ln>
            </p:spPr>
            <p:txBody>
              <a:bodyPr/>
              <a:lstStyle/>
              <a:p>
                <a:endParaRPr lang="en-US"/>
              </a:p>
            </p:txBody>
          </p:sp>
          <p:sp>
            <p:nvSpPr>
              <p:cNvPr id="127" name="Line 26"/>
              <p:cNvSpPr>
                <a:spLocks noChangeShapeType="1"/>
              </p:cNvSpPr>
              <p:nvPr/>
            </p:nvSpPr>
            <p:spPr bwMode="auto">
              <a:xfrm rot="2700000">
                <a:off x="4805" y="1944"/>
                <a:ext cx="68" cy="65"/>
              </a:xfrm>
              <a:prstGeom prst="line">
                <a:avLst/>
              </a:prstGeom>
              <a:noFill/>
              <a:ln w="9525">
                <a:solidFill>
                  <a:schemeClr val="tx1"/>
                </a:solidFill>
                <a:round/>
                <a:headEnd/>
                <a:tailEnd/>
              </a:ln>
            </p:spPr>
            <p:txBody>
              <a:bodyPr/>
              <a:lstStyle/>
              <a:p>
                <a:endParaRPr lang="en-US"/>
              </a:p>
            </p:txBody>
          </p:sp>
          <p:sp>
            <p:nvSpPr>
              <p:cNvPr id="128" name="Line 27"/>
              <p:cNvSpPr>
                <a:spLocks noChangeShapeType="1"/>
              </p:cNvSpPr>
              <p:nvPr/>
            </p:nvSpPr>
            <p:spPr bwMode="auto">
              <a:xfrm rot="-2700000">
                <a:off x="4809" y="1947"/>
                <a:ext cx="65" cy="68"/>
              </a:xfrm>
              <a:prstGeom prst="line">
                <a:avLst/>
              </a:prstGeom>
              <a:noFill/>
              <a:ln w="9525">
                <a:solidFill>
                  <a:schemeClr val="tx1"/>
                </a:solidFill>
                <a:round/>
                <a:headEnd/>
                <a:tailEnd/>
              </a:ln>
            </p:spPr>
            <p:txBody>
              <a:bodyPr/>
              <a:lstStyle/>
              <a:p>
                <a:endParaRPr lang="en-US"/>
              </a:p>
            </p:txBody>
          </p:sp>
          <p:sp>
            <p:nvSpPr>
              <p:cNvPr id="129" name="Line 28"/>
              <p:cNvSpPr>
                <a:spLocks noChangeShapeType="1"/>
              </p:cNvSpPr>
              <p:nvPr/>
            </p:nvSpPr>
            <p:spPr bwMode="auto">
              <a:xfrm flipH="1">
                <a:off x="5302" y="1120"/>
                <a:ext cx="178" cy="238"/>
              </a:xfrm>
              <a:prstGeom prst="line">
                <a:avLst/>
              </a:prstGeom>
              <a:noFill/>
              <a:ln w="9525">
                <a:solidFill>
                  <a:schemeClr val="tx1"/>
                </a:solidFill>
                <a:round/>
                <a:headEnd/>
                <a:tailEnd/>
              </a:ln>
            </p:spPr>
            <p:txBody>
              <a:bodyPr/>
              <a:lstStyle/>
              <a:p>
                <a:endParaRPr lang="en-US"/>
              </a:p>
            </p:txBody>
          </p:sp>
          <p:sp>
            <p:nvSpPr>
              <p:cNvPr id="130" name="Text Box 29"/>
              <p:cNvSpPr txBox="1">
                <a:spLocks noChangeArrowheads="1"/>
              </p:cNvSpPr>
              <p:nvPr/>
            </p:nvSpPr>
            <p:spPr bwMode="auto">
              <a:xfrm>
                <a:off x="5493" y="911"/>
                <a:ext cx="203" cy="192"/>
              </a:xfrm>
              <a:prstGeom prst="rect">
                <a:avLst/>
              </a:prstGeom>
              <a:noFill/>
              <a:ln w="9525">
                <a:noFill/>
                <a:miter lim="800000"/>
                <a:headEnd/>
                <a:tailEnd/>
              </a:ln>
            </p:spPr>
            <p:txBody>
              <a:bodyPr wrap="none">
                <a:spAutoFit/>
              </a:bodyPr>
              <a:lstStyle/>
              <a:p>
                <a:pPr algn="l"/>
                <a:r>
                  <a:rPr lang="en-US" sz="1400"/>
                  <a:t>O</a:t>
                </a:r>
              </a:p>
            </p:txBody>
          </p:sp>
          <p:sp>
            <p:nvSpPr>
              <p:cNvPr id="131" name="Oval 30"/>
              <p:cNvSpPr>
                <a:spLocks noChangeArrowheads="1"/>
              </p:cNvSpPr>
              <p:nvPr/>
            </p:nvSpPr>
            <p:spPr bwMode="auto">
              <a:xfrm>
                <a:off x="5456" y="1089"/>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132" name="Text Box 31"/>
              <p:cNvSpPr txBox="1">
                <a:spLocks noChangeArrowheads="1"/>
              </p:cNvSpPr>
              <p:nvPr/>
            </p:nvSpPr>
            <p:spPr bwMode="auto">
              <a:xfrm>
                <a:off x="5346" y="1181"/>
                <a:ext cx="179" cy="192"/>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133" name="Line 32"/>
              <p:cNvSpPr>
                <a:spLocks noChangeShapeType="1"/>
              </p:cNvSpPr>
              <p:nvPr/>
            </p:nvSpPr>
            <p:spPr bwMode="auto">
              <a:xfrm flipV="1">
                <a:off x="4739" y="1113"/>
                <a:ext cx="737" cy="685"/>
              </a:xfrm>
              <a:prstGeom prst="line">
                <a:avLst/>
              </a:prstGeom>
              <a:noFill/>
              <a:ln w="9525">
                <a:solidFill>
                  <a:schemeClr val="tx1"/>
                </a:solidFill>
                <a:round/>
                <a:headEnd/>
                <a:tailEnd/>
              </a:ln>
            </p:spPr>
            <p:txBody>
              <a:bodyPr/>
              <a:lstStyle/>
              <a:p>
                <a:endParaRPr lang="en-US"/>
              </a:p>
            </p:txBody>
          </p:sp>
          <p:sp>
            <p:nvSpPr>
              <p:cNvPr id="134" name="Line 33"/>
              <p:cNvSpPr>
                <a:spLocks noChangeShapeType="1"/>
              </p:cNvSpPr>
              <p:nvPr/>
            </p:nvSpPr>
            <p:spPr bwMode="auto">
              <a:xfrm flipH="1" flipV="1">
                <a:off x="4878" y="936"/>
                <a:ext cx="121" cy="572"/>
              </a:xfrm>
              <a:prstGeom prst="line">
                <a:avLst/>
              </a:prstGeom>
              <a:noFill/>
              <a:ln w="9525">
                <a:solidFill>
                  <a:schemeClr val="tx1"/>
                </a:solidFill>
                <a:prstDash val="dash"/>
                <a:round/>
                <a:headEnd type="triangle" w="med" len="med"/>
                <a:tailEnd/>
              </a:ln>
            </p:spPr>
            <p:txBody>
              <a:bodyPr/>
              <a:lstStyle/>
              <a:p>
                <a:endParaRPr lang="en-US"/>
              </a:p>
            </p:txBody>
          </p:sp>
          <p:sp>
            <p:nvSpPr>
              <p:cNvPr id="135" name="Line 34"/>
              <p:cNvSpPr>
                <a:spLocks noChangeShapeType="1"/>
              </p:cNvSpPr>
              <p:nvPr/>
            </p:nvSpPr>
            <p:spPr bwMode="auto">
              <a:xfrm>
                <a:off x="5077" y="972"/>
                <a:ext cx="13" cy="554"/>
              </a:xfrm>
              <a:prstGeom prst="line">
                <a:avLst/>
              </a:prstGeom>
              <a:noFill/>
              <a:ln w="9525">
                <a:solidFill>
                  <a:schemeClr val="tx1"/>
                </a:solidFill>
                <a:prstDash val="dash"/>
                <a:round/>
                <a:headEnd/>
                <a:tailEnd type="triangle" w="med" len="med"/>
              </a:ln>
            </p:spPr>
            <p:txBody>
              <a:bodyPr/>
              <a:lstStyle/>
              <a:p>
                <a:endParaRPr lang="en-US"/>
              </a:p>
            </p:txBody>
          </p:sp>
          <p:sp>
            <p:nvSpPr>
              <p:cNvPr id="136" name="Text Box 35"/>
              <p:cNvSpPr txBox="1">
                <a:spLocks noChangeArrowheads="1"/>
              </p:cNvSpPr>
              <p:nvPr/>
            </p:nvSpPr>
            <p:spPr bwMode="auto">
              <a:xfrm>
                <a:off x="4800" y="732"/>
                <a:ext cx="204" cy="192"/>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137" name="Text Box 36"/>
              <p:cNvSpPr txBox="1">
                <a:spLocks noChangeArrowheads="1"/>
              </p:cNvSpPr>
              <p:nvPr/>
            </p:nvSpPr>
            <p:spPr bwMode="auto">
              <a:xfrm>
                <a:off x="4522" y="1642"/>
                <a:ext cx="191" cy="192"/>
              </a:xfrm>
              <a:prstGeom prst="rect">
                <a:avLst/>
              </a:prstGeom>
              <a:noFill/>
              <a:ln w="9525">
                <a:noFill/>
                <a:miter lim="800000"/>
                <a:headEnd/>
                <a:tailEnd/>
              </a:ln>
            </p:spPr>
            <p:txBody>
              <a:bodyPr wrap="none">
                <a:spAutoFit/>
              </a:bodyPr>
              <a:lstStyle/>
              <a:p>
                <a:pPr algn="l"/>
                <a:r>
                  <a:rPr lang="en-US" sz="1400"/>
                  <a:t>E</a:t>
                </a:r>
              </a:p>
            </p:txBody>
          </p:sp>
          <p:sp>
            <p:nvSpPr>
              <p:cNvPr id="138" name="Oval 37"/>
              <p:cNvSpPr>
                <a:spLocks noChangeArrowheads="1"/>
              </p:cNvSpPr>
              <p:nvPr/>
            </p:nvSpPr>
            <p:spPr bwMode="auto">
              <a:xfrm>
                <a:off x="4702" y="1761"/>
                <a:ext cx="52" cy="54"/>
              </a:xfrm>
              <a:prstGeom prst="ellipse">
                <a:avLst/>
              </a:prstGeom>
              <a:solidFill>
                <a:srgbClr val="000000"/>
              </a:solidFill>
              <a:ln w="9525">
                <a:solidFill>
                  <a:schemeClr val="tx1"/>
                </a:solidFill>
                <a:round/>
                <a:headEnd/>
                <a:tailEnd/>
              </a:ln>
            </p:spPr>
            <p:txBody>
              <a:bodyPr wrap="none" anchor="ctr"/>
              <a:lstStyle/>
              <a:p>
                <a:endParaRPr lang="en-US"/>
              </a:p>
            </p:txBody>
          </p:sp>
        </p:grpSp>
        <p:grpSp>
          <p:nvGrpSpPr>
            <p:cNvPr id="93" name="Group 38"/>
            <p:cNvGrpSpPr>
              <a:grpSpLocks/>
            </p:cNvGrpSpPr>
            <p:nvPr/>
          </p:nvGrpSpPr>
          <p:grpSpPr bwMode="auto">
            <a:xfrm>
              <a:off x="6542005" y="3844926"/>
              <a:ext cx="2211472" cy="1841646"/>
              <a:chOff x="4518" y="2770"/>
              <a:chExt cx="1016" cy="843"/>
            </a:xfrm>
          </p:grpSpPr>
          <p:sp>
            <p:nvSpPr>
              <p:cNvPr id="94" name="Line 39"/>
              <p:cNvSpPr>
                <a:spLocks noChangeShapeType="1"/>
              </p:cNvSpPr>
              <p:nvPr/>
            </p:nvSpPr>
            <p:spPr bwMode="auto">
              <a:xfrm flipV="1">
                <a:off x="4636" y="3212"/>
                <a:ext cx="592" cy="328"/>
              </a:xfrm>
              <a:prstGeom prst="line">
                <a:avLst/>
              </a:prstGeom>
              <a:noFill/>
              <a:ln w="19050">
                <a:solidFill>
                  <a:schemeClr val="tx1"/>
                </a:solidFill>
                <a:round/>
                <a:headEnd/>
                <a:tailEnd/>
              </a:ln>
            </p:spPr>
            <p:txBody>
              <a:bodyPr/>
              <a:lstStyle/>
              <a:p>
                <a:endParaRPr lang="en-US"/>
              </a:p>
            </p:txBody>
          </p:sp>
          <p:sp>
            <p:nvSpPr>
              <p:cNvPr id="95" name="Line 40"/>
              <p:cNvSpPr>
                <a:spLocks noChangeShapeType="1"/>
              </p:cNvSpPr>
              <p:nvPr/>
            </p:nvSpPr>
            <p:spPr bwMode="auto">
              <a:xfrm flipV="1">
                <a:off x="5232" y="2932"/>
                <a:ext cx="160" cy="276"/>
              </a:xfrm>
              <a:prstGeom prst="line">
                <a:avLst/>
              </a:prstGeom>
              <a:noFill/>
              <a:ln w="19050">
                <a:solidFill>
                  <a:schemeClr val="tx1"/>
                </a:solidFill>
                <a:round/>
                <a:headEnd/>
                <a:tailEnd/>
              </a:ln>
            </p:spPr>
            <p:txBody>
              <a:bodyPr/>
              <a:lstStyle/>
              <a:p>
                <a:endParaRPr lang="en-US"/>
              </a:p>
            </p:txBody>
          </p:sp>
          <p:sp>
            <p:nvSpPr>
              <p:cNvPr id="96" name="Line 41"/>
              <p:cNvSpPr>
                <a:spLocks noChangeShapeType="1"/>
              </p:cNvSpPr>
              <p:nvPr/>
            </p:nvSpPr>
            <p:spPr bwMode="auto">
              <a:xfrm flipH="1">
                <a:off x="4648" y="2932"/>
                <a:ext cx="728" cy="588"/>
              </a:xfrm>
              <a:prstGeom prst="line">
                <a:avLst/>
              </a:prstGeom>
              <a:noFill/>
              <a:ln w="19050">
                <a:solidFill>
                  <a:schemeClr val="tx1"/>
                </a:solidFill>
                <a:round/>
                <a:headEnd/>
                <a:tailEnd/>
              </a:ln>
            </p:spPr>
            <p:txBody>
              <a:bodyPr/>
              <a:lstStyle/>
              <a:p>
                <a:endParaRPr lang="en-US"/>
              </a:p>
            </p:txBody>
          </p:sp>
          <p:sp>
            <p:nvSpPr>
              <p:cNvPr id="97" name="Oval 42"/>
              <p:cNvSpPr>
                <a:spLocks noChangeArrowheads="1"/>
              </p:cNvSpPr>
              <p:nvPr/>
            </p:nvSpPr>
            <p:spPr bwMode="auto">
              <a:xfrm>
                <a:off x="5354" y="2911"/>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98" name="Oval 43"/>
              <p:cNvSpPr>
                <a:spLocks noChangeArrowheads="1"/>
              </p:cNvSpPr>
              <p:nvPr/>
            </p:nvSpPr>
            <p:spPr bwMode="auto">
              <a:xfrm>
                <a:off x="5206" y="3183"/>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99" name="Oval 44"/>
              <p:cNvSpPr>
                <a:spLocks noChangeArrowheads="1"/>
              </p:cNvSpPr>
              <p:nvPr/>
            </p:nvSpPr>
            <p:spPr bwMode="auto">
              <a:xfrm>
                <a:off x="4626" y="349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00" name="Line 45"/>
              <p:cNvSpPr>
                <a:spLocks noChangeShapeType="1"/>
              </p:cNvSpPr>
              <p:nvPr/>
            </p:nvSpPr>
            <p:spPr bwMode="auto">
              <a:xfrm>
                <a:off x="4648" y="3524"/>
                <a:ext cx="540" cy="0"/>
              </a:xfrm>
              <a:prstGeom prst="line">
                <a:avLst/>
              </a:prstGeom>
              <a:noFill/>
              <a:ln w="9525">
                <a:solidFill>
                  <a:schemeClr val="tx1"/>
                </a:solidFill>
                <a:prstDash val="dash"/>
                <a:round/>
                <a:headEnd/>
                <a:tailEnd/>
              </a:ln>
            </p:spPr>
            <p:txBody>
              <a:bodyPr/>
              <a:lstStyle/>
              <a:p>
                <a:endParaRPr lang="en-US"/>
              </a:p>
            </p:txBody>
          </p:sp>
          <p:sp>
            <p:nvSpPr>
              <p:cNvPr id="101" name="Line 46"/>
              <p:cNvSpPr>
                <a:spLocks noChangeShapeType="1"/>
              </p:cNvSpPr>
              <p:nvPr/>
            </p:nvSpPr>
            <p:spPr bwMode="auto">
              <a:xfrm rot="-5400000">
                <a:off x="4376" y="3248"/>
                <a:ext cx="540" cy="0"/>
              </a:xfrm>
              <a:prstGeom prst="line">
                <a:avLst/>
              </a:prstGeom>
              <a:noFill/>
              <a:ln w="9525">
                <a:solidFill>
                  <a:schemeClr val="tx1"/>
                </a:solidFill>
                <a:prstDash val="dash"/>
                <a:round/>
                <a:headEnd/>
                <a:tailEnd/>
              </a:ln>
            </p:spPr>
            <p:txBody>
              <a:bodyPr/>
              <a:lstStyle/>
              <a:p>
                <a:endParaRPr lang="en-US"/>
              </a:p>
            </p:txBody>
          </p:sp>
          <p:sp>
            <p:nvSpPr>
              <p:cNvPr id="102" name="Arc 47"/>
              <p:cNvSpPr>
                <a:spLocks/>
              </p:cNvSpPr>
              <p:nvPr/>
            </p:nvSpPr>
            <p:spPr bwMode="auto">
              <a:xfrm rot="1483266">
                <a:off x="4869" y="3426"/>
                <a:ext cx="69" cy="8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03" name="Arc 48"/>
              <p:cNvSpPr>
                <a:spLocks/>
              </p:cNvSpPr>
              <p:nvPr/>
            </p:nvSpPr>
            <p:spPr bwMode="auto">
              <a:xfrm rot="321925">
                <a:off x="4960" y="3278"/>
                <a:ext cx="159" cy="23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04" name="Text Box 49"/>
              <p:cNvSpPr txBox="1">
                <a:spLocks noChangeArrowheads="1"/>
              </p:cNvSpPr>
              <p:nvPr/>
            </p:nvSpPr>
            <p:spPr bwMode="auto">
              <a:xfrm>
                <a:off x="5304" y="3020"/>
                <a:ext cx="130" cy="139"/>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105" name="Text Box 50"/>
              <p:cNvSpPr txBox="1">
                <a:spLocks noChangeArrowheads="1"/>
              </p:cNvSpPr>
              <p:nvPr/>
            </p:nvSpPr>
            <p:spPr bwMode="auto">
              <a:xfrm>
                <a:off x="5340" y="2770"/>
                <a:ext cx="148" cy="140"/>
              </a:xfrm>
              <a:prstGeom prst="rect">
                <a:avLst/>
              </a:prstGeom>
              <a:noFill/>
              <a:ln w="9525">
                <a:noFill/>
                <a:miter lim="800000"/>
                <a:headEnd/>
                <a:tailEnd/>
              </a:ln>
            </p:spPr>
            <p:txBody>
              <a:bodyPr wrap="none">
                <a:spAutoFit/>
              </a:bodyPr>
              <a:lstStyle/>
              <a:p>
                <a:pPr algn="l"/>
                <a:r>
                  <a:rPr lang="en-US" sz="1400"/>
                  <a:t>O</a:t>
                </a:r>
              </a:p>
            </p:txBody>
          </p:sp>
          <p:sp>
            <p:nvSpPr>
              <p:cNvPr id="106" name="Text Box 51"/>
              <p:cNvSpPr txBox="1">
                <a:spLocks noChangeArrowheads="1"/>
              </p:cNvSpPr>
              <p:nvPr/>
            </p:nvSpPr>
            <p:spPr bwMode="auto">
              <a:xfrm>
                <a:off x="5250" y="3168"/>
                <a:ext cx="139" cy="139"/>
              </a:xfrm>
              <a:prstGeom prst="rect">
                <a:avLst/>
              </a:prstGeom>
              <a:noFill/>
              <a:ln w="9525">
                <a:noFill/>
                <a:miter lim="800000"/>
                <a:headEnd/>
                <a:tailEnd/>
              </a:ln>
            </p:spPr>
            <p:txBody>
              <a:bodyPr wrap="none">
                <a:spAutoFit/>
              </a:bodyPr>
              <a:lstStyle/>
              <a:p>
                <a:pPr algn="l"/>
                <a:r>
                  <a:rPr lang="en-US" sz="1400" dirty="0"/>
                  <a:t>P</a:t>
                </a:r>
              </a:p>
            </p:txBody>
          </p:sp>
          <p:sp>
            <p:nvSpPr>
              <p:cNvPr id="107" name="Text Box 52"/>
              <p:cNvSpPr txBox="1">
                <a:spLocks noChangeArrowheads="1"/>
              </p:cNvSpPr>
              <p:nvPr/>
            </p:nvSpPr>
            <p:spPr bwMode="auto">
              <a:xfrm>
                <a:off x="4518" y="3473"/>
                <a:ext cx="139" cy="140"/>
              </a:xfrm>
              <a:prstGeom prst="rect">
                <a:avLst/>
              </a:prstGeom>
              <a:noFill/>
              <a:ln w="9525">
                <a:noFill/>
                <a:miter lim="800000"/>
                <a:headEnd/>
                <a:tailEnd/>
              </a:ln>
            </p:spPr>
            <p:txBody>
              <a:bodyPr wrap="none">
                <a:spAutoFit/>
              </a:bodyPr>
              <a:lstStyle/>
              <a:p>
                <a:pPr algn="l"/>
                <a:r>
                  <a:rPr lang="en-US" sz="1400" dirty="0"/>
                  <a:t>E</a:t>
                </a:r>
              </a:p>
            </p:txBody>
          </p:sp>
          <p:sp>
            <p:nvSpPr>
              <p:cNvPr id="108" name="Text Box 53"/>
              <p:cNvSpPr txBox="1">
                <a:spLocks noChangeArrowheads="1"/>
              </p:cNvSpPr>
              <p:nvPr/>
            </p:nvSpPr>
            <p:spPr bwMode="auto">
              <a:xfrm>
                <a:off x="4872" y="3342"/>
                <a:ext cx="165" cy="13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109" name="Text Box 54"/>
              <p:cNvSpPr txBox="1">
                <a:spLocks noChangeArrowheads="1"/>
              </p:cNvSpPr>
              <p:nvPr/>
            </p:nvSpPr>
            <p:spPr bwMode="auto">
              <a:xfrm>
                <a:off x="5059" y="3269"/>
                <a:ext cx="251" cy="140"/>
              </a:xfrm>
              <a:prstGeom prst="rect">
                <a:avLst/>
              </a:prstGeom>
              <a:noFill/>
              <a:ln w="9525">
                <a:noFill/>
                <a:miter lim="800000"/>
                <a:headEnd/>
                <a:tailEnd/>
              </a:ln>
            </p:spPr>
            <p:txBody>
              <a:bodyPr>
                <a:spAutoFit/>
              </a:bodyPr>
              <a:lstStyle/>
              <a:p>
                <a:pPr algn="l"/>
                <a:r>
                  <a:rPr lang="en-US" sz="1400">
                    <a:latin typeface="Symbol" pitchFamily="18" charset="2"/>
                  </a:rPr>
                  <a:t>d</a:t>
                </a:r>
                <a:r>
                  <a:rPr lang="en-US" sz="1400" baseline="-25000"/>
                  <a:t>O</a:t>
                </a:r>
              </a:p>
            </p:txBody>
          </p:sp>
          <p:sp>
            <p:nvSpPr>
              <p:cNvPr id="110" name="Text Box 55"/>
              <p:cNvSpPr txBox="1">
                <a:spLocks noChangeArrowheads="1"/>
              </p:cNvSpPr>
              <p:nvPr/>
            </p:nvSpPr>
            <p:spPr bwMode="auto">
              <a:xfrm>
                <a:off x="5020" y="2916"/>
                <a:ext cx="149" cy="139"/>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111" name="Text Box 56"/>
              <p:cNvSpPr txBox="1">
                <a:spLocks noChangeArrowheads="1"/>
              </p:cNvSpPr>
              <p:nvPr/>
            </p:nvSpPr>
            <p:spPr bwMode="auto">
              <a:xfrm>
                <a:off x="5388" y="3384"/>
                <a:ext cx="146" cy="139"/>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112" name="Freeform 57"/>
              <p:cNvSpPr>
                <a:spLocks/>
              </p:cNvSpPr>
              <p:nvPr/>
            </p:nvSpPr>
            <p:spPr bwMode="auto">
              <a:xfrm rot="-293946">
                <a:off x="5165" y="3266"/>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type="none" w="med" len="med"/>
                <a:tailEnd type="triangle" w="med" len="med"/>
              </a:ln>
            </p:spPr>
            <p:txBody>
              <a:bodyPr/>
              <a:lstStyle/>
              <a:p>
                <a:endParaRPr lang="en-US"/>
              </a:p>
            </p:txBody>
          </p:sp>
        </p:grpSp>
      </p:grpSp>
      <p:graphicFrame>
        <p:nvGraphicFramePr>
          <p:cNvPr id="23560" name="Object 56"/>
          <p:cNvGraphicFramePr>
            <a:graphicFrameLocks noChangeAspect="1"/>
          </p:cNvGraphicFramePr>
          <p:nvPr/>
        </p:nvGraphicFramePr>
        <p:xfrm>
          <a:off x="381000" y="5334000"/>
          <a:ext cx="5486400" cy="914400"/>
        </p:xfrm>
        <a:graphic>
          <a:graphicData uri="http://schemas.openxmlformats.org/presentationml/2006/ole">
            <p:oleObj spid="_x0000_s23560" name="Equation" r:id="rId8" imgW="3543120" imgH="7365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8200"/>
            <a:ext cx="8229600" cy="685800"/>
          </a:xfrm>
        </p:spPr>
        <p:txBody>
          <a:bodyPr/>
          <a:lstStyle/>
          <a:p>
            <a:r>
              <a:rPr lang="en-US" dirty="0" smtClean="0"/>
              <a:t>Declination of Point Above </a:t>
            </a:r>
            <a:r>
              <a:rPr lang="en-US" dirty="0" err="1" smtClean="0"/>
              <a:t>Geoid</a:t>
            </a:r>
            <a:endParaRPr lang="en-US" dirty="0"/>
          </a:p>
        </p:txBody>
      </p:sp>
      <p:sp>
        <p:nvSpPr>
          <p:cNvPr id="3" name="Content Placeholder 2"/>
          <p:cNvSpPr>
            <a:spLocks noGrp="1"/>
          </p:cNvSpPr>
          <p:nvPr>
            <p:ph sz="half" idx="1"/>
          </p:nvPr>
        </p:nvSpPr>
        <p:spPr>
          <a:xfrm>
            <a:off x="304800" y="1600201"/>
            <a:ext cx="5257800" cy="4525963"/>
          </a:xfrm>
        </p:spPr>
        <p:txBody>
          <a:bodyPr>
            <a:noAutofit/>
          </a:bodyPr>
          <a:lstStyle/>
          <a:p>
            <a:r>
              <a:rPr lang="en-US" sz="1800" dirty="0" smtClean="0"/>
              <a:t>Summarizing the equations shown in this section, the equations for calculating the geocentric radius (</a:t>
            </a:r>
            <a:r>
              <a:rPr lang="en-US" sz="1800" dirty="0" err="1" smtClean="0"/>
              <a:t>r</a:t>
            </a:r>
            <a:r>
              <a:rPr lang="en-US" sz="1800" baseline="-25000" dirty="0" err="1" smtClean="0"/>
              <a:t>C</a:t>
            </a:r>
            <a:r>
              <a:rPr lang="en-US" sz="1800" dirty="0" smtClean="0"/>
              <a:t>), geocentric latitude (</a:t>
            </a:r>
            <a:r>
              <a:rPr lang="en-US" sz="1800" dirty="0" err="1" smtClean="0">
                <a:latin typeface="Symbol" pitchFamily="18" charset="2"/>
              </a:rPr>
              <a:t>f</a:t>
            </a:r>
            <a:r>
              <a:rPr lang="en-US" sz="1800" baseline="-25000" dirty="0" err="1" smtClean="0"/>
              <a:t>C</a:t>
            </a:r>
            <a:r>
              <a:rPr lang="en-US" sz="1800" dirty="0" smtClean="0"/>
              <a:t>), declination angle (</a:t>
            </a:r>
            <a:r>
              <a:rPr lang="en-US" sz="1800" dirty="0" err="1" smtClean="0">
                <a:latin typeface="Symbol" pitchFamily="18" charset="2"/>
              </a:rPr>
              <a:t>d</a:t>
            </a:r>
            <a:r>
              <a:rPr lang="en-US" sz="1800" baseline="-25000" dirty="0" err="1" smtClean="0"/>
              <a:t>O</a:t>
            </a:r>
            <a:r>
              <a:rPr lang="en-US" sz="1800" dirty="0" smtClean="0"/>
              <a:t>), and geocentric radius (</a:t>
            </a:r>
            <a:r>
              <a:rPr lang="en-US" sz="1800" dirty="0" err="1" smtClean="0"/>
              <a:t>r</a:t>
            </a:r>
            <a:r>
              <a:rPr lang="en-US" sz="1800" baseline="-25000" dirty="0" err="1" smtClean="0"/>
              <a:t>P</a:t>
            </a:r>
            <a:r>
              <a:rPr lang="en-US" sz="1800" dirty="0" smtClean="0"/>
              <a:t>) to point on the surface of the </a:t>
            </a:r>
            <a:r>
              <a:rPr lang="en-US" sz="1800" dirty="0" err="1" smtClean="0"/>
              <a:t>geoid</a:t>
            </a:r>
            <a:r>
              <a:rPr lang="en-US" sz="1800" dirty="0" smtClean="0"/>
              <a:t> below an object (</a:t>
            </a:r>
            <a:r>
              <a:rPr lang="en-US" sz="1800" dirty="0" err="1" smtClean="0"/>
              <a:t>r</a:t>
            </a:r>
            <a:r>
              <a:rPr lang="en-US" sz="1800" baseline="-25000" dirty="0" err="1" smtClean="0"/>
              <a:t>P</a:t>
            </a:r>
            <a:r>
              <a:rPr lang="en-US" sz="1800" dirty="0" smtClean="0"/>
              <a:t>) are</a:t>
            </a:r>
          </a:p>
          <a:p>
            <a:pPr>
              <a:buNone/>
            </a:pPr>
            <a:endParaRPr lang="en-US" sz="1800" dirty="0" smtClean="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16</a:t>
            </a:fld>
            <a:endParaRPr lang="en-US" dirty="0"/>
          </a:p>
        </p:txBody>
      </p:sp>
      <p:grpSp>
        <p:nvGrpSpPr>
          <p:cNvPr id="4" name="Content Placeholder 64"/>
          <p:cNvGrpSpPr>
            <a:grpSpLocks noGrp="1"/>
          </p:cNvGrpSpPr>
          <p:nvPr>
            <p:ph sz="half" idx="2"/>
          </p:nvPr>
        </p:nvGrpSpPr>
        <p:grpSpPr>
          <a:xfrm>
            <a:off x="5562600" y="1676400"/>
            <a:ext cx="3429000" cy="4659162"/>
            <a:chOff x="5988050" y="1162050"/>
            <a:chExt cx="3117850" cy="4524522"/>
          </a:xfrm>
        </p:grpSpPr>
        <p:grpSp>
          <p:nvGrpSpPr>
            <p:cNvPr id="6" name="Group 9"/>
            <p:cNvGrpSpPr>
              <a:grpSpLocks/>
            </p:cNvGrpSpPr>
            <p:nvPr/>
          </p:nvGrpSpPr>
          <p:grpSpPr bwMode="auto">
            <a:xfrm>
              <a:off x="5988050" y="1162050"/>
              <a:ext cx="3117850" cy="2819400"/>
              <a:chOff x="3772" y="732"/>
              <a:chExt cx="1964" cy="1776"/>
            </a:xfrm>
          </p:grpSpPr>
          <p:sp>
            <p:nvSpPr>
              <p:cNvPr id="113" name="Rectangle 10"/>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7" name="Group 11"/>
              <p:cNvGrpSpPr>
                <a:grpSpLocks/>
              </p:cNvGrpSpPr>
              <p:nvPr/>
            </p:nvGrpSpPr>
            <p:grpSpPr bwMode="auto">
              <a:xfrm>
                <a:off x="3902" y="766"/>
                <a:ext cx="1665" cy="1742"/>
                <a:chOff x="3624" y="2640"/>
                <a:chExt cx="1536" cy="1536"/>
              </a:xfrm>
            </p:grpSpPr>
            <p:sp>
              <p:nvSpPr>
                <p:cNvPr id="139" name="Line 12"/>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140" name="Oval 13"/>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115" name="Line 14"/>
              <p:cNvSpPr>
                <a:spLocks noChangeShapeType="1"/>
              </p:cNvSpPr>
              <p:nvPr/>
            </p:nvSpPr>
            <p:spPr bwMode="auto">
              <a:xfrm rot="5400000">
                <a:off x="4735" y="837"/>
                <a:ext cx="0" cy="1925"/>
              </a:xfrm>
              <a:prstGeom prst="line">
                <a:avLst/>
              </a:prstGeom>
              <a:noFill/>
              <a:ln w="9525">
                <a:solidFill>
                  <a:schemeClr val="tx1"/>
                </a:solidFill>
                <a:round/>
                <a:headEnd/>
                <a:tailEnd/>
              </a:ln>
            </p:spPr>
            <p:txBody>
              <a:bodyPr/>
              <a:lstStyle/>
              <a:p>
                <a:endParaRPr lang="en-US"/>
              </a:p>
            </p:txBody>
          </p:sp>
          <p:sp>
            <p:nvSpPr>
              <p:cNvPr id="116" name="Arc 15"/>
              <p:cNvSpPr>
                <a:spLocks/>
              </p:cNvSpPr>
              <p:nvPr/>
            </p:nvSpPr>
            <p:spPr bwMode="auto">
              <a:xfrm rot="1483266">
                <a:off x="4866" y="1701"/>
                <a:ext cx="74" cy="9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17" name="Line 16"/>
              <p:cNvSpPr>
                <a:spLocks noChangeShapeType="1"/>
              </p:cNvSpPr>
              <p:nvPr/>
            </p:nvSpPr>
            <p:spPr bwMode="auto">
              <a:xfrm flipV="1">
                <a:off x="4728" y="1368"/>
                <a:ext cx="572" cy="436"/>
              </a:xfrm>
              <a:prstGeom prst="line">
                <a:avLst/>
              </a:prstGeom>
              <a:noFill/>
              <a:ln w="9525">
                <a:solidFill>
                  <a:schemeClr val="tx1"/>
                </a:solidFill>
                <a:round/>
                <a:headEnd/>
                <a:tailEnd/>
              </a:ln>
            </p:spPr>
            <p:txBody>
              <a:bodyPr/>
              <a:lstStyle/>
              <a:p>
                <a:endParaRPr lang="en-US"/>
              </a:p>
            </p:txBody>
          </p:sp>
          <p:sp>
            <p:nvSpPr>
              <p:cNvPr id="118" name="Arc 17"/>
              <p:cNvSpPr>
                <a:spLocks/>
              </p:cNvSpPr>
              <p:nvPr/>
            </p:nvSpPr>
            <p:spPr bwMode="auto">
              <a:xfrm rot="273691">
                <a:off x="5060" y="1688"/>
                <a:ext cx="74" cy="10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19" name="Text Box 18"/>
              <p:cNvSpPr txBox="1">
                <a:spLocks noChangeArrowheads="1"/>
              </p:cNvSpPr>
              <p:nvPr/>
            </p:nvSpPr>
            <p:spPr bwMode="auto">
              <a:xfrm>
                <a:off x="5073" y="1528"/>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120" name="Text Box 19"/>
              <p:cNvSpPr txBox="1">
                <a:spLocks noChangeArrowheads="1"/>
              </p:cNvSpPr>
              <p:nvPr/>
            </p:nvSpPr>
            <p:spPr bwMode="auto">
              <a:xfrm>
                <a:off x="4448" y="1964"/>
                <a:ext cx="226"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121" name="Freeform 20"/>
              <p:cNvSpPr>
                <a:spLocks/>
              </p:cNvSpPr>
              <p:nvPr/>
            </p:nvSpPr>
            <p:spPr bwMode="auto">
              <a:xfrm rot="5400000">
                <a:off x="4612" y="1828"/>
                <a:ext cx="282" cy="228"/>
              </a:xfrm>
              <a:custGeom>
                <a:avLst/>
                <a:gdLst>
                  <a:gd name="T0" fmla="*/ 308 w 270"/>
                  <a:gd name="T1" fmla="*/ 228 h 228"/>
                  <a:gd name="T2" fmla="*/ 81 w 270"/>
                  <a:gd name="T3" fmla="*/ 78 h 228"/>
                  <a:gd name="T4" fmla="*/ 123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122" name="Freeform 21"/>
              <p:cNvSpPr>
                <a:spLocks/>
              </p:cNvSpPr>
              <p:nvPr/>
            </p:nvSpPr>
            <p:spPr bwMode="auto">
              <a:xfrm rot="5400000">
                <a:off x="4816" y="1772"/>
                <a:ext cx="75" cy="60"/>
              </a:xfrm>
              <a:custGeom>
                <a:avLst/>
                <a:gdLst>
                  <a:gd name="T0" fmla="*/ 81 w 72"/>
                  <a:gd name="T1" fmla="*/ 12 h 60"/>
                  <a:gd name="T2" fmla="*/ 0 w 72"/>
                  <a:gd name="T3" fmla="*/ 0 h 60"/>
                  <a:gd name="T4" fmla="*/ 42 w 72"/>
                  <a:gd name="T5" fmla="*/ 60 h 60"/>
                  <a:gd name="T6" fmla="*/ 81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123" name="Text Box 22"/>
              <p:cNvSpPr txBox="1">
                <a:spLocks noChangeArrowheads="1"/>
              </p:cNvSpPr>
              <p:nvPr/>
            </p:nvSpPr>
            <p:spPr bwMode="auto">
              <a:xfrm>
                <a:off x="5003" y="768"/>
                <a:ext cx="201" cy="192"/>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124" name="Text Box 23"/>
              <p:cNvSpPr txBox="1">
                <a:spLocks noChangeArrowheads="1"/>
              </p:cNvSpPr>
              <p:nvPr/>
            </p:nvSpPr>
            <p:spPr bwMode="auto">
              <a:xfrm>
                <a:off x="5211" y="1365"/>
                <a:ext cx="191" cy="191"/>
              </a:xfrm>
              <a:prstGeom prst="rect">
                <a:avLst/>
              </a:prstGeom>
              <a:noFill/>
              <a:ln w="9525">
                <a:noFill/>
                <a:miter lim="800000"/>
                <a:headEnd/>
                <a:tailEnd/>
              </a:ln>
            </p:spPr>
            <p:txBody>
              <a:bodyPr wrap="none">
                <a:spAutoFit/>
              </a:bodyPr>
              <a:lstStyle/>
              <a:p>
                <a:pPr algn="l"/>
                <a:r>
                  <a:rPr lang="en-US" sz="1400"/>
                  <a:t>P</a:t>
                </a:r>
              </a:p>
            </p:txBody>
          </p:sp>
          <p:sp>
            <p:nvSpPr>
              <p:cNvPr id="125" name="Oval 24"/>
              <p:cNvSpPr>
                <a:spLocks noChangeArrowheads="1"/>
              </p:cNvSpPr>
              <p:nvPr/>
            </p:nvSpPr>
            <p:spPr bwMode="auto">
              <a:xfrm>
                <a:off x="5274" y="1334"/>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126" name="Line 25"/>
              <p:cNvSpPr>
                <a:spLocks noChangeShapeType="1"/>
              </p:cNvSpPr>
              <p:nvPr/>
            </p:nvSpPr>
            <p:spPr bwMode="auto">
              <a:xfrm flipH="1">
                <a:off x="4839" y="1365"/>
                <a:ext cx="455" cy="619"/>
              </a:xfrm>
              <a:prstGeom prst="line">
                <a:avLst/>
              </a:prstGeom>
              <a:noFill/>
              <a:ln w="9525">
                <a:solidFill>
                  <a:schemeClr val="tx1"/>
                </a:solidFill>
                <a:round/>
                <a:headEnd/>
                <a:tailEnd/>
              </a:ln>
            </p:spPr>
            <p:txBody>
              <a:bodyPr/>
              <a:lstStyle/>
              <a:p>
                <a:endParaRPr lang="en-US"/>
              </a:p>
            </p:txBody>
          </p:sp>
          <p:sp>
            <p:nvSpPr>
              <p:cNvPr id="127" name="Line 26"/>
              <p:cNvSpPr>
                <a:spLocks noChangeShapeType="1"/>
              </p:cNvSpPr>
              <p:nvPr/>
            </p:nvSpPr>
            <p:spPr bwMode="auto">
              <a:xfrm rot="2700000">
                <a:off x="4805" y="1944"/>
                <a:ext cx="68" cy="65"/>
              </a:xfrm>
              <a:prstGeom prst="line">
                <a:avLst/>
              </a:prstGeom>
              <a:noFill/>
              <a:ln w="9525">
                <a:solidFill>
                  <a:schemeClr val="tx1"/>
                </a:solidFill>
                <a:round/>
                <a:headEnd/>
                <a:tailEnd/>
              </a:ln>
            </p:spPr>
            <p:txBody>
              <a:bodyPr/>
              <a:lstStyle/>
              <a:p>
                <a:endParaRPr lang="en-US"/>
              </a:p>
            </p:txBody>
          </p:sp>
          <p:sp>
            <p:nvSpPr>
              <p:cNvPr id="128" name="Line 27"/>
              <p:cNvSpPr>
                <a:spLocks noChangeShapeType="1"/>
              </p:cNvSpPr>
              <p:nvPr/>
            </p:nvSpPr>
            <p:spPr bwMode="auto">
              <a:xfrm rot="-2700000">
                <a:off x="4809" y="1947"/>
                <a:ext cx="65" cy="68"/>
              </a:xfrm>
              <a:prstGeom prst="line">
                <a:avLst/>
              </a:prstGeom>
              <a:noFill/>
              <a:ln w="9525">
                <a:solidFill>
                  <a:schemeClr val="tx1"/>
                </a:solidFill>
                <a:round/>
                <a:headEnd/>
                <a:tailEnd/>
              </a:ln>
            </p:spPr>
            <p:txBody>
              <a:bodyPr/>
              <a:lstStyle/>
              <a:p>
                <a:endParaRPr lang="en-US"/>
              </a:p>
            </p:txBody>
          </p:sp>
          <p:sp>
            <p:nvSpPr>
              <p:cNvPr id="129" name="Line 28"/>
              <p:cNvSpPr>
                <a:spLocks noChangeShapeType="1"/>
              </p:cNvSpPr>
              <p:nvPr/>
            </p:nvSpPr>
            <p:spPr bwMode="auto">
              <a:xfrm flipH="1">
                <a:off x="5302" y="1120"/>
                <a:ext cx="178" cy="238"/>
              </a:xfrm>
              <a:prstGeom prst="line">
                <a:avLst/>
              </a:prstGeom>
              <a:noFill/>
              <a:ln w="9525">
                <a:solidFill>
                  <a:schemeClr val="tx1"/>
                </a:solidFill>
                <a:round/>
                <a:headEnd/>
                <a:tailEnd/>
              </a:ln>
            </p:spPr>
            <p:txBody>
              <a:bodyPr/>
              <a:lstStyle/>
              <a:p>
                <a:endParaRPr lang="en-US"/>
              </a:p>
            </p:txBody>
          </p:sp>
          <p:sp>
            <p:nvSpPr>
              <p:cNvPr id="130" name="Text Box 29"/>
              <p:cNvSpPr txBox="1">
                <a:spLocks noChangeArrowheads="1"/>
              </p:cNvSpPr>
              <p:nvPr/>
            </p:nvSpPr>
            <p:spPr bwMode="auto">
              <a:xfrm>
                <a:off x="5493" y="911"/>
                <a:ext cx="203" cy="192"/>
              </a:xfrm>
              <a:prstGeom prst="rect">
                <a:avLst/>
              </a:prstGeom>
              <a:noFill/>
              <a:ln w="9525">
                <a:noFill/>
                <a:miter lim="800000"/>
                <a:headEnd/>
                <a:tailEnd/>
              </a:ln>
            </p:spPr>
            <p:txBody>
              <a:bodyPr wrap="none">
                <a:spAutoFit/>
              </a:bodyPr>
              <a:lstStyle/>
              <a:p>
                <a:pPr algn="l"/>
                <a:r>
                  <a:rPr lang="en-US" sz="1400"/>
                  <a:t>O</a:t>
                </a:r>
              </a:p>
            </p:txBody>
          </p:sp>
          <p:sp>
            <p:nvSpPr>
              <p:cNvPr id="131" name="Oval 30"/>
              <p:cNvSpPr>
                <a:spLocks noChangeArrowheads="1"/>
              </p:cNvSpPr>
              <p:nvPr/>
            </p:nvSpPr>
            <p:spPr bwMode="auto">
              <a:xfrm>
                <a:off x="5456" y="1089"/>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132" name="Text Box 31"/>
              <p:cNvSpPr txBox="1">
                <a:spLocks noChangeArrowheads="1"/>
              </p:cNvSpPr>
              <p:nvPr/>
            </p:nvSpPr>
            <p:spPr bwMode="auto">
              <a:xfrm>
                <a:off x="5346" y="1181"/>
                <a:ext cx="179" cy="192"/>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133" name="Line 32"/>
              <p:cNvSpPr>
                <a:spLocks noChangeShapeType="1"/>
              </p:cNvSpPr>
              <p:nvPr/>
            </p:nvSpPr>
            <p:spPr bwMode="auto">
              <a:xfrm flipV="1">
                <a:off x="4739" y="1113"/>
                <a:ext cx="737" cy="685"/>
              </a:xfrm>
              <a:prstGeom prst="line">
                <a:avLst/>
              </a:prstGeom>
              <a:noFill/>
              <a:ln w="9525">
                <a:solidFill>
                  <a:schemeClr val="tx1"/>
                </a:solidFill>
                <a:round/>
                <a:headEnd/>
                <a:tailEnd/>
              </a:ln>
            </p:spPr>
            <p:txBody>
              <a:bodyPr/>
              <a:lstStyle/>
              <a:p>
                <a:endParaRPr lang="en-US"/>
              </a:p>
            </p:txBody>
          </p:sp>
          <p:sp>
            <p:nvSpPr>
              <p:cNvPr id="134" name="Line 33"/>
              <p:cNvSpPr>
                <a:spLocks noChangeShapeType="1"/>
              </p:cNvSpPr>
              <p:nvPr/>
            </p:nvSpPr>
            <p:spPr bwMode="auto">
              <a:xfrm flipH="1" flipV="1">
                <a:off x="4878" y="936"/>
                <a:ext cx="121" cy="572"/>
              </a:xfrm>
              <a:prstGeom prst="line">
                <a:avLst/>
              </a:prstGeom>
              <a:noFill/>
              <a:ln w="9525">
                <a:solidFill>
                  <a:schemeClr val="tx1"/>
                </a:solidFill>
                <a:prstDash val="dash"/>
                <a:round/>
                <a:headEnd type="triangle" w="med" len="med"/>
                <a:tailEnd/>
              </a:ln>
            </p:spPr>
            <p:txBody>
              <a:bodyPr/>
              <a:lstStyle/>
              <a:p>
                <a:endParaRPr lang="en-US"/>
              </a:p>
            </p:txBody>
          </p:sp>
          <p:sp>
            <p:nvSpPr>
              <p:cNvPr id="135" name="Line 34"/>
              <p:cNvSpPr>
                <a:spLocks noChangeShapeType="1"/>
              </p:cNvSpPr>
              <p:nvPr/>
            </p:nvSpPr>
            <p:spPr bwMode="auto">
              <a:xfrm>
                <a:off x="5077" y="972"/>
                <a:ext cx="13" cy="554"/>
              </a:xfrm>
              <a:prstGeom prst="line">
                <a:avLst/>
              </a:prstGeom>
              <a:noFill/>
              <a:ln w="9525">
                <a:solidFill>
                  <a:schemeClr val="tx1"/>
                </a:solidFill>
                <a:prstDash val="dash"/>
                <a:round/>
                <a:headEnd/>
                <a:tailEnd type="triangle" w="med" len="med"/>
              </a:ln>
            </p:spPr>
            <p:txBody>
              <a:bodyPr/>
              <a:lstStyle/>
              <a:p>
                <a:endParaRPr lang="en-US"/>
              </a:p>
            </p:txBody>
          </p:sp>
          <p:sp>
            <p:nvSpPr>
              <p:cNvPr id="136" name="Text Box 35"/>
              <p:cNvSpPr txBox="1">
                <a:spLocks noChangeArrowheads="1"/>
              </p:cNvSpPr>
              <p:nvPr/>
            </p:nvSpPr>
            <p:spPr bwMode="auto">
              <a:xfrm>
                <a:off x="4800" y="732"/>
                <a:ext cx="204" cy="192"/>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137" name="Text Box 36"/>
              <p:cNvSpPr txBox="1">
                <a:spLocks noChangeArrowheads="1"/>
              </p:cNvSpPr>
              <p:nvPr/>
            </p:nvSpPr>
            <p:spPr bwMode="auto">
              <a:xfrm>
                <a:off x="4522" y="1642"/>
                <a:ext cx="191" cy="192"/>
              </a:xfrm>
              <a:prstGeom prst="rect">
                <a:avLst/>
              </a:prstGeom>
              <a:noFill/>
              <a:ln w="9525">
                <a:noFill/>
                <a:miter lim="800000"/>
                <a:headEnd/>
                <a:tailEnd/>
              </a:ln>
            </p:spPr>
            <p:txBody>
              <a:bodyPr wrap="none">
                <a:spAutoFit/>
              </a:bodyPr>
              <a:lstStyle/>
              <a:p>
                <a:pPr algn="l"/>
                <a:r>
                  <a:rPr lang="en-US" sz="1400"/>
                  <a:t>E</a:t>
                </a:r>
              </a:p>
            </p:txBody>
          </p:sp>
          <p:sp>
            <p:nvSpPr>
              <p:cNvPr id="138" name="Oval 37"/>
              <p:cNvSpPr>
                <a:spLocks noChangeArrowheads="1"/>
              </p:cNvSpPr>
              <p:nvPr/>
            </p:nvSpPr>
            <p:spPr bwMode="auto">
              <a:xfrm>
                <a:off x="4702" y="1761"/>
                <a:ext cx="52" cy="54"/>
              </a:xfrm>
              <a:prstGeom prst="ellipse">
                <a:avLst/>
              </a:prstGeom>
              <a:solidFill>
                <a:srgbClr val="000000"/>
              </a:solidFill>
              <a:ln w="9525">
                <a:solidFill>
                  <a:schemeClr val="tx1"/>
                </a:solidFill>
                <a:round/>
                <a:headEnd/>
                <a:tailEnd/>
              </a:ln>
            </p:spPr>
            <p:txBody>
              <a:bodyPr wrap="none" anchor="ctr"/>
              <a:lstStyle/>
              <a:p>
                <a:endParaRPr lang="en-US"/>
              </a:p>
            </p:txBody>
          </p:sp>
        </p:grpSp>
        <p:grpSp>
          <p:nvGrpSpPr>
            <p:cNvPr id="8" name="Group 38"/>
            <p:cNvGrpSpPr>
              <a:grpSpLocks/>
            </p:cNvGrpSpPr>
            <p:nvPr/>
          </p:nvGrpSpPr>
          <p:grpSpPr bwMode="auto">
            <a:xfrm>
              <a:off x="6542005" y="3844926"/>
              <a:ext cx="2211472" cy="1841646"/>
              <a:chOff x="4518" y="2770"/>
              <a:chExt cx="1016" cy="843"/>
            </a:xfrm>
          </p:grpSpPr>
          <p:sp>
            <p:nvSpPr>
              <p:cNvPr id="94" name="Line 39"/>
              <p:cNvSpPr>
                <a:spLocks noChangeShapeType="1"/>
              </p:cNvSpPr>
              <p:nvPr/>
            </p:nvSpPr>
            <p:spPr bwMode="auto">
              <a:xfrm flipV="1">
                <a:off x="4636" y="3212"/>
                <a:ext cx="592" cy="328"/>
              </a:xfrm>
              <a:prstGeom prst="line">
                <a:avLst/>
              </a:prstGeom>
              <a:noFill/>
              <a:ln w="19050">
                <a:solidFill>
                  <a:schemeClr val="tx1"/>
                </a:solidFill>
                <a:round/>
                <a:headEnd/>
                <a:tailEnd/>
              </a:ln>
            </p:spPr>
            <p:txBody>
              <a:bodyPr/>
              <a:lstStyle/>
              <a:p>
                <a:endParaRPr lang="en-US"/>
              </a:p>
            </p:txBody>
          </p:sp>
          <p:sp>
            <p:nvSpPr>
              <p:cNvPr id="95" name="Line 40"/>
              <p:cNvSpPr>
                <a:spLocks noChangeShapeType="1"/>
              </p:cNvSpPr>
              <p:nvPr/>
            </p:nvSpPr>
            <p:spPr bwMode="auto">
              <a:xfrm flipV="1">
                <a:off x="5232" y="2932"/>
                <a:ext cx="160" cy="276"/>
              </a:xfrm>
              <a:prstGeom prst="line">
                <a:avLst/>
              </a:prstGeom>
              <a:noFill/>
              <a:ln w="19050">
                <a:solidFill>
                  <a:schemeClr val="tx1"/>
                </a:solidFill>
                <a:round/>
                <a:headEnd/>
                <a:tailEnd/>
              </a:ln>
            </p:spPr>
            <p:txBody>
              <a:bodyPr/>
              <a:lstStyle/>
              <a:p>
                <a:endParaRPr lang="en-US"/>
              </a:p>
            </p:txBody>
          </p:sp>
          <p:sp>
            <p:nvSpPr>
              <p:cNvPr id="96" name="Line 41"/>
              <p:cNvSpPr>
                <a:spLocks noChangeShapeType="1"/>
              </p:cNvSpPr>
              <p:nvPr/>
            </p:nvSpPr>
            <p:spPr bwMode="auto">
              <a:xfrm flipH="1">
                <a:off x="4648" y="2932"/>
                <a:ext cx="728" cy="588"/>
              </a:xfrm>
              <a:prstGeom prst="line">
                <a:avLst/>
              </a:prstGeom>
              <a:noFill/>
              <a:ln w="19050">
                <a:solidFill>
                  <a:schemeClr val="tx1"/>
                </a:solidFill>
                <a:round/>
                <a:headEnd/>
                <a:tailEnd/>
              </a:ln>
            </p:spPr>
            <p:txBody>
              <a:bodyPr/>
              <a:lstStyle/>
              <a:p>
                <a:endParaRPr lang="en-US"/>
              </a:p>
            </p:txBody>
          </p:sp>
          <p:sp>
            <p:nvSpPr>
              <p:cNvPr id="97" name="Oval 42"/>
              <p:cNvSpPr>
                <a:spLocks noChangeArrowheads="1"/>
              </p:cNvSpPr>
              <p:nvPr/>
            </p:nvSpPr>
            <p:spPr bwMode="auto">
              <a:xfrm>
                <a:off x="5354" y="2911"/>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98" name="Oval 43"/>
              <p:cNvSpPr>
                <a:spLocks noChangeArrowheads="1"/>
              </p:cNvSpPr>
              <p:nvPr/>
            </p:nvSpPr>
            <p:spPr bwMode="auto">
              <a:xfrm>
                <a:off x="5206" y="3183"/>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99" name="Oval 44"/>
              <p:cNvSpPr>
                <a:spLocks noChangeArrowheads="1"/>
              </p:cNvSpPr>
              <p:nvPr/>
            </p:nvSpPr>
            <p:spPr bwMode="auto">
              <a:xfrm>
                <a:off x="4626" y="349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00" name="Line 45"/>
              <p:cNvSpPr>
                <a:spLocks noChangeShapeType="1"/>
              </p:cNvSpPr>
              <p:nvPr/>
            </p:nvSpPr>
            <p:spPr bwMode="auto">
              <a:xfrm>
                <a:off x="4648" y="3524"/>
                <a:ext cx="540" cy="0"/>
              </a:xfrm>
              <a:prstGeom prst="line">
                <a:avLst/>
              </a:prstGeom>
              <a:noFill/>
              <a:ln w="9525">
                <a:solidFill>
                  <a:schemeClr val="tx1"/>
                </a:solidFill>
                <a:prstDash val="dash"/>
                <a:round/>
                <a:headEnd/>
                <a:tailEnd/>
              </a:ln>
            </p:spPr>
            <p:txBody>
              <a:bodyPr/>
              <a:lstStyle/>
              <a:p>
                <a:endParaRPr lang="en-US"/>
              </a:p>
            </p:txBody>
          </p:sp>
          <p:sp>
            <p:nvSpPr>
              <p:cNvPr id="101" name="Line 46"/>
              <p:cNvSpPr>
                <a:spLocks noChangeShapeType="1"/>
              </p:cNvSpPr>
              <p:nvPr/>
            </p:nvSpPr>
            <p:spPr bwMode="auto">
              <a:xfrm rot="-5400000">
                <a:off x="4376" y="3248"/>
                <a:ext cx="540" cy="0"/>
              </a:xfrm>
              <a:prstGeom prst="line">
                <a:avLst/>
              </a:prstGeom>
              <a:noFill/>
              <a:ln w="9525">
                <a:solidFill>
                  <a:schemeClr val="tx1"/>
                </a:solidFill>
                <a:prstDash val="dash"/>
                <a:round/>
                <a:headEnd/>
                <a:tailEnd/>
              </a:ln>
            </p:spPr>
            <p:txBody>
              <a:bodyPr/>
              <a:lstStyle/>
              <a:p>
                <a:endParaRPr lang="en-US"/>
              </a:p>
            </p:txBody>
          </p:sp>
          <p:sp>
            <p:nvSpPr>
              <p:cNvPr id="102" name="Arc 47"/>
              <p:cNvSpPr>
                <a:spLocks/>
              </p:cNvSpPr>
              <p:nvPr/>
            </p:nvSpPr>
            <p:spPr bwMode="auto">
              <a:xfrm rot="1483266">
                <a:off x="4869" y="3426"/>
                <a:ext cx="69" cy="8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03" name="Arc 48"/>
              <p:cNvSpPr>
                <a:spLocks/>
              </p:cNvSpPr>
              <p:nvPr/>
            </p:nvSpPr>
            <p:spPr bwMode="auto">
              <a:xfrm rot="321925">
                <a:off x="4960" y="3278"/>
                <a:ext cx="159" cy="23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04" name="Text Box 49"/>
              <p:cNvSpPr txBox="1">
                <a:spLocks noChangeArrowheads="1"/>
              </p:cNvSpPr>
              <p:nvPr/>
            </p:nvSpPr>
            <p:spPr bwMode="auto">
              <a:xfrm>
                <a:off x="5304" y="3020"/>
                <a:ext cx="130" cy="139"/>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105" name="Text Box 50"/>
              <p:cNvSpPr txBox="1">
                <a:spLocks noChangeArrowheads="1"/>
              </p:cNvSpPr>
              <p:nvPr/>
            </p:nvSpPr>
            <p:spPr bwMode="auto">
              <a:xfrm>
                <a:off x="5340" y="2770"/>
                <a:ext cx="148" cy="140"/>
              </a:xfrm>
              <a:prstGeom prst="rect">
                <a:avLst/>
              </a:prstGeom>
              <a:noFill/>
              <a:ln w="9525">
                <a:noFill/>
                <a:miter lim="800000"/>
                <a:headEnd/>
                <a:tailEnd/>
              </a:ln>
            </p:spPr>
            <p:txBody>
              <a:bodyPr wrap="none">
                <a:spAutoFit/>
              </a:bodyPr>
              <a:lstStyle/>
              <a:p>
                <a:pPr algn="l"/>
                <a:r>
                  <a:rPr lang="en-US" sz="1400"/>
                  <a:t>O</a:t>
                </a:r>
              </a:p>
            </p:txBody>
          </p:sp>
          <p:sp>
            <p:nvSpPr>
              <p:cNvPr id="106" name="Text Box 51"/>
              <p:cNvSpPr txBox="1">
                <a:spLocks noChangeArrowheads="1"/>
              </p:cNvSpPr>
              <p:nvPr/>
            </p:nvSpPr>
            <p:spPr bwMode="auto">
              <a:xfrm>
                <a:off x="5250" y="3168"/>
                <a:ext cx="139" cy="139"/>
              </a:xfrm>
              <a:prstGeom prst="rect">
                <a:avLst/>
              </a:prstGeom>
              <a:noFill/>
              <a:ln w="9525">
                <a:noFill/>
                <a:miter lim="800000"/>
                <a:headEnd/>
                <a:tailEnd/>
              </a:ln>
            </p:spPr>
            <p:txBody>
              <a:bodyPr wrap="none">
                <a:spAutoFit/>
              </a:bodyPr>
              <a:lstStyle/>
              <a:p>
                <a:pPr algn="l"/>
                <a:r>
                  <a:rPr lang="en-US" sz="1400" dirty="0"/>
                  <a:t>P</a:t>
                </a:r>
              </a:p>
            </p:txBody>
          </p:sp>
          <p:sp>
            <p:nvSpPr>
              <p:cNvPr id="107" name="Text Box 52"/>
              <p:cNvSpPr txBox="1">
                <a:spLocks noChangeArrowheads="1"/>
              </p:cNvSpPr>
              <p:nvPr/>
            </p:nvSpPr>
            <p:spPr bwMode="auto">
              <a:xfrm>
                <a:off x="4518" y="3473"/>
                <a:ext cx="139" cy="140"/>
              </a:xfrm>
              <a:prstGeom prst="rect">
                <a:avLst/>
              </a:prstGeom>
              <a:noFill/>
              <a:ln w="9525">
                <a:noFill/>
                <a:miter lim="800000"/>
                <a:headEnd/>
                <a:tailEnd/>
              </a:ln>
            </p:spPr>
            <p:txBody>
              <a:bodyPr wrap="none">
                <a:spAutoFit/>
              </a:bodyPr>
              <a:lstStyle/>
              <a:p>
                <a:pPr algn="l"/>
                <a:r>
                  <a:rPr lang="en-US" sz="1400" dirty="0"/>
                  <a:t>E</a:t>
                </a:r>
              </a:p>
            </p:txBody>
          </p:sp>
          <p:sp>
            <p:nvSpPr>
              <p:cNvPr id="108" name="Text Box 53"/>
              <p:cNvSpPr txBox="1">
                <a:spLocks noChangeArrowheads="1"/>
              </p:cNvSpPr>
              <p:nvPr/>
            </p:nvSpPr>
            <p:spPr bwMode="auto">
              <a:xfrm>
                <a:off x="4872" y="3342"/>
                <a:ext cx="165" cy="13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109" name="Text Box 54"/>
              <p:cNvSpPr txBox="1">
                <a:spLocks noChangeArrowheads="1"/>
              </p:cNvSpPr>
              <p:nvPr/>
            </p:nvSpPr>
            <p:spPr bwMode="auto">
              <a:xfrm>
                <a:off x="5059" y="3269"/>
                <a:ext cx="251" cy="140"/>
              </a:xfrm>
              <a:prstGeom prst="rect">
                <a:avLst/>
              </a:prstGeom>
              <a:noFill/>
              <a:ln w="9525">
                <a:noFill/>
                <a:miter lim="800000"/>
                <a:headEnd/>
                <a:tailEnd/>
              </a:ln>
            </p:spPr>
            <p:txBody>
              <a:bodyPr>
                <a:spAutoFit/>
              </a:bodyPr>
              <a:lstStyle/>
              <a:p>
                <a:pPr algn="l"/>
                <a:r>
                  <a:rPr lang="en-US" sz="1400">
                    <a:latin typeface="Symbol" pitchFamily="18" charset="2"/>
                  </a:rPr>
                  <a:t>d</a:t>
                </a:r>
                <a:r>
                  <a:rPr lang="en-US" sz="1400" baseline="-25000"/>
                  <a:t>O</a:t>
                </a:r>
              </a:p>
            </p:txBody>
          </p:sp>
          <p:sp>
            <p:nvSpPr>
              <p:cNvPr id="110" name="Text Box 55"/>
              <p:cNvSpPr txBox="1">
                <a:spLocks noChangeArrowheads="1"/>
              </p:cNvSpPr>
              <p:nvPr/>
            </p:nvSpPr>
            <p:spPr bwMode="auto">
              <a:xfrm>
                <a:off x="5020" y="2916"/>
                <a:ext cx="149" cy="139"/>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111" name="Text Box 56"/>
              <p:cNvSpPr txBox="1">
                <a:spLocks noChangeArrowheads="1"/>
              </p:cNvSpPr>
              <p:nvPr/>
            </p:nvSpPr>
            <p:spPr bwMode="auto">
              <a:xfrm>
                <a:off x="5388" y="3384"/>
                <a:ext cx="146" cy="139"/>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112" name="Freeform 57"/>
              <p:cNvSpPr>
                <a:spLocks/>
              </p:cNvSpPr>
              <p:nvPr/>
            </p:nvSpPr>
            <p:spPr bwMode="auto">
              <a:xfrm rot="-293946">
                <a:off x="5165" y="3266"/>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type="none" w="med" len="med"/>
                <a:tailEnd type="triangle" w="med" len="med"/>
              </a:ln>
            </p:spPr>
            <p:txBody>
              <a:bodyPr/>
              <a:lstStyle/>
              <a:p>
                <a:endParaRPr lang="en-US"/>
              </a:p>
            </p:txBody>
          </p:sp>
        </p:grpSp>
      </p:grpSp>
      <p:graphicFrame>
        <p:nvGraphicFramePr>
          <p:cNvPr id="24583" name="Object 53"/>
          <p:cNvGraphicFramePr>
            <a:graphicFrameLocks noChangeAspect="1"/>
          </p:cNvGraphicFramePr>
          <p:nvPr/>
        </p:nvGraphicFramePr>
        <p:xfrm>
          <a:off x="611188" y="5341938"/>
          <a:ext cx="4395787" cy="677862"/>
        </p:xfrm>
        <a:graphic>
          <a:graphicData uri="http://schemas.openxmlformats.org/presentationml/2006/ole">
            <p:oleObj spid="_x0000_s24583" name="Equation" r:id="rId4" imgW="2793960" imgH="431640" progId="Equation.3">
              <p:embed/>
            </p:oleObj>
          </a:graphicData>
        </a:graphic>
      </p:graphicFrame>
      <p:graphicFrame>
        <p:nvGraphicFramePr>
          <p:cNvPr id="24584" name="Object 54"/>
          <p:cNvGraphicFramePr>
            <a:graphicFrameLocks noChangeAspect="1"/>
          </p:cNvGraphicFramePr>
          <p:nvPr/>
        </p:nvGraphicFramePr>
        <p:xfrm>
          <a:off x="609600" y="4789488"/>
          <a:ext cx="5265738" cy="446087"/>
        </p:xfrm>
        <a:graphic>
          <a:graphicData uri="http://schemas.openxmlformats.org/presentationml/2006/ole">
            <p:oleObj spid="_x0000_s24584" name="Equation" r:id="rId5" imgW="3162240" imgH="266400" progId="Equation.3">
              <p:embed/>
            </p:oleObj>
          </a:graphicData>
        </a:graphic>
      </p:graphicFrame>
      <p:graphicFrame>
        <p:nvGraphicFramePr>
          <p:cNvPr id="24585" name="Object 55"/>
          <p:cNvGraphicFramePr>
            <a:graphicFrameLocks noChangeAspect="1"/>
          </p:cNvGraphicFramePr>
          <p:nvPr/>
        </p:nvGraphicFramePr>
        <p:xfrm>
          <a:off x="946150" y="3246438"/>
          <a:ext cx="4210050" cy="412750"/>
        </p:xfrm>
        <a:graphic>
          <a:graphicData uri="http://schemas.openxmlformats.org/presentationml/2006/ole">
            <p:oleObj spid="_x0000_s24585" name="Equation" r:id="rId6" imgW="2476440" imgH="241200" progId="Equation.3">
              <p:embed/>
            </p:oleObj>
          </a:graphicData>
        </a:graphic>
      </p:graphicFrame>
      <p:graphicFrame>
        <p:nvGraphicFramePr>
          <p:cNvPr id="24586" name="Object 56"/>
          <p:cNvGraphicFramePr>
            <a:graphicFrameLocks noChangeAspect="1"/>
          </p:cNvGraphicFramePr>
          <p:nvPr/>
        </p:nvGraphicFramePr>
        <p:xfrm>
          <a:off x="977900" y="3709988"/>
          <a:ext cx="4121150" cy="895350"/>
        </p:xfrm>
        <a:graphic>
          <a:graphicData uri="http://schemas.openxmlformats.org/presentationml/2006/ole">
            <p:oleObj spid="_x0000_s24586" name="Equation" r:id="rId7" imgW="2463480" imgH="5331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610600" cy="685800"/>
          </a:xfrm>
        </p:spPr>
        <p:txBody>
          <a:bodyPr/>
          <a:lstStyle/>
          <a:p>
            <a:r>
              <a:rPr lang="en-US" dirty="0" smtClean="0"/>
              <a:t>Spherical to Rectangular Coordinates</a:t>
            </a:r>
            <a:endParaRPr lang="en-US" dirty="0"/>
          </a:p>
        </p:txBody>
      </p:sp>
      <p:sp>
        <p:nvSpPr>
          <p:cNvPr id="3" name="Content Placeholder 2"/>
          <p:cNvSpPr>
            <a:spLocks noGrp="1"/>
          </p:cNvSpPr>
          <p:nvPr>
            <p:ph sz="half" idx="1"/>
          </p:nvPr>
        </p:nvSpPr>
        <p:spPr>
          <a:xfrm>
            <a:off x="304800" y="1783847"/>
            <a:ext cx="5257800" cy="4525963"/>
          </a:xfrm>
        </p:spPr>
        <p:txBody>
          <a:bodyPr>
            <a:noAutofit/>
          </a:bodyPr>
          <a:lstStyle/>
          <a:p>
            <a:r>
              <a:rPr lang="en-US" sz="1600" dirty="0" smtClean="0"/>
              <a:t>The figures at right show a meridian view and top view</a:t>
            </a:r>
          </a:p>
          <a:p>
            <a:pPr lvl="1"/>
            <a:r>
              <a:rPr lang="en-US" sz="1400" dirty="0" smtClean="0"/>
              <a:t>Meridian view is looking normal to the meridian plane containing the object, O</a:t>
            </a:r>
          </a:p>
          <a:p>
            <a:pPr lvl="1"/>
            <a:r>
              <a:rPr lang="en-US" sz="1400" dirty="0" smtClean="0"/>
              <a:t>Top view is looking down the Z</a:t>
            </a:r>
            <a:r>
              <a:rPr lang="en-US" sz="1400" baseline="-25000" dirty="0" smtClean="0"/>
              <a:t>E</a:t>
            </a:r>
            <a:r>
              <a:rPr lang="en-US" sz="1400" dirty="0" smtClean="0"/>
              <a:t> axis </a:t>
            </a:r>
          </a:p>
          <a:p>
            <a:r>
              <a:rPr lang="en-US" sz="1600" dirty="0" smtClean="0"/>
              <a:t>The vertical component of the object position ( </a:t>
            </a:r>
            <a:r>
              <a:rPr lang="en-US" sz="1600" dirty="0" err="1" smtClean="0"/>
              <a:t>z</a:t>
            </a:r>
            <a:r>
              <a:rPr lang="en-US" sz="1600" baseline="-25000" dirty="0" err="1" smtClean="0"/>
              <a:t>E</a:t>
            </a:r>
            <a:r>
              <a:rPr lang="en-US" sz="1600" dirty="0" smtClean="0"/>
              <a:t> ) can be computed as:</a:t>
            </a:r>
          </a:p>
          <a:p>
            <a:pPr>
              <a:buNone/>
            </a:pPr>
            <a:endParaRPr lang="en-US" sz="800" dirty="0" smtClean="0"/>
          </a:p>
          <a:p>
            <a:pPr>
              <a:buNone/>
            </a:pPr>
            <a:endParaRPr lang="en-US" sz="800" dirty="0" smtClean="0"/>
          </a:p>
          <a:p>
            <a:pPr>
              <a:buNone/>
            </a:pPr>
            <a:endParaRPr lang="en-US" sz="800" dirty="0" smtClean="0"/>
          </a:p>
          <a:p>
            <a:pPr>
              <a:buNone/>
            </a:pPr>
            <a:endParaRPr lang="en-US" sz="800" dirty="0" smtClean="0"/>
          </a:p>
          <a:p>
            <a:r>
              <a:rPr lang="en-US" sz="1600" dirty="0" smtClean="0"/>
              <a:t>The horizontal components of the object position </a:t>
            </a:r>
          </a:p>
          <a:p>
            <a:pPr>
              <a:buNone/>
            </a:pPr>
            <a:r>
              <a:rPr lang="en-US" sz="1600" dirty="0" smtClean="0"/>
              <a:t>	( </a:t>
            </a:r>
            <a:r>
              <a:rPr lang="en-US" sz="1600" dirty="0" err="1" smtClean="0"/>
              <a:t>x</a:t>
            </a:r>
            <a:r>
              <a:rPr lang="en-US" sz="1600" baseline="-25000" dirty="0" err="1" smtClean="0"/>
              <a:t>E</a:t>
            </a:r>
            <a:r>
              <a:rPr lang="en-US" sz="1600" dirty="0" smtClean="0"/>
              <a:t> and </a:t>
            </a:r>
            <a:r>
              <a:rPr lang="en-US" sz="1600" dirty="0" err="1" smtClean="0"/>
              <a:t>y</a:t>
            </a:r>
            <a:r>
              <a:rPr lang="en-US" sz="1600" baseline="-25000" dirty="0" err="1" smtClean="0"/>
              <a:t>E</a:t>
            </a:r>
            <a:r>
              <a:rPr lang="en-US" sz="1600" dirty="0" smtClean="0"/>
              <a:t>) can be computed as:</a:t>
            </a:r>
            <a:endParaRPr lang="en-US" sz="1800" dirty="0" smtClean="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17</a:t>
            </a:fld>
            <a:endParaRPr lang="en-US" dirty="0"/>
          </a:p>
        </p:txBody>
      </p:sp>
      <p:graphicFrame>
        <p:nvGraphicFramePr>
          <p:cNvPr id="25606" name="Object 43"/>
          <p:cNvGraphicFramePr>
            <a:graphicFrameLocks noChangeAspect="1"/>
          </p:cNvGraphicFramePr>
          <p:nvPr/>
        </p:nvGraphicFramePr>
        <p:xfrm>
          <a:off x="1016000" y="5125663"/>
          <a:ext cx="2828925" cy="628650"/>
        </p:xfrm>
        <a:graphic>
          <a:graphicData uri="http://schemas.openxmlformats.org/presentationml/2006/ole">
            <p:oleObj spid="_x0000_s25606" name="Equation" r:id="rId4" imgW="2120760" imgH="469800" progId="Equation.3">
              <p:embed/>
            </p:oleObj>
          </a:graphicData>
        </a:graphic>
      </p:graphicFrame>
      <p:graphicFrame>
        <p:nvGraphicFramePr>
          <p:cNvPr id="25607" name="Object 44"/>
          <p:cNvGraphicFramePr>
            <a:graphicFrameLocks noChangeAspect="1"/>
          </p:cNvGraphicFramePr>
          <p:nvPr/>
        </p:nvGraphicFramePr>
        <p:xfrm>
          <a:off x="1020781" y="5654712"/>
          <a:ext cx="2811463" cy="663575"/>
        </p:xfrm>
        <a:graphic>
          <a:graphicData uri="http://schemas.openxmlformats.org/presentationml/2006/ole">
            <p:oleObj spid="_x0000_s25607" name="Equation" r:id="rId5" imgW="2108160" imgH="495000" progId="Equation.3">
              <p:embed/>
            </p:oleObj>
          </a:graphicData>
        </a:graphic>
      </p:graphicFrame>
      <p:graphicFrame>
        <p:nvGraphicFramePr>
          <p:cNvPr id="25608" name="Object 75"/>
          <p:cNvGraphicFramePr>
            <a:graphicFrameLocks noChangeAspect="1"/>
          </p:cNvGraphicFramePr>
          <p:nvPr/>
        </p:nvGraphicFramePr>
        <p:xfrm>
          <a:off x="1000125" y="4521200"/>
          <a:ext cx="4465638" cy="1076325"/>
        </p:xfrm>
        <a:graphic>
          <a:graphicData uri="http://schemas.openxmlformats.org/presentationml/2006/ole">
            <p:oleObj spid="_x0000_s25608" name="Equation" r:id="rId6" imgW="2844720" imgH="685800" progId="Equation.3">
              <p:embed/>
            </p:oleObj>
          </a:graphicData>
        </a:graphic>
      </p:graphicFrame>
      <p:graphicFrame>
        <p:nvGraphicFramePr>
          <p:cNvPr id="25609" name="Object 76"/>
          <p:cNvGraphicFramePr>
            <a:graphicFrameLocks noChangeAspect="1"/>
          </p:cNvGraphicFramePr>
          <p:nvPr/>
        </p:nvGraphicFramePr>
        <p:xfrm>
          <a:off x="838200" y="3454382"/>
          <a:ext cx="4486275" cy="338137"/>
        </p:xfrm>
        <a:graphic>
          <a:graphicData uri="http://schemas.openxmlformats.org/presentationml/2006/ole">
            <p:oleObj spid="_x0000_s25609" name="Equation" r:id="rId7" imgW="2857320" imgH="215640" progId="Equation.3">
              <p:embed/>
            </p:oleObj>
          </a:graphicData>
        </a:graphic>
      </p:graphicFrame>
      <p:grpSp>
        <p:nvGrpSpPr>
          <p:cNvPr id="63" name="Group 72"/>
          <p:cNvGrpSpPr>
            <a:grpSpLocks noGrp="1"/>
          </p:cNvGrpSpPr>
          <p:nvPr>
            <p:ph sz="half" idx="2"/>
          </p:nvPr>
        </p:nvGrpSpPr>
        <p:grpSpPr bwMode="auto">
          <a:xfrm>
            <a:off x="6019800" y="1512887"/>
            <a:ext cx="2819400" cy="4811713"/>
            <a:chOff x="3456" y="567"/>
            <a:chExt cx="2165" cy="3652"/>
          </a:xfrm>
        </p:grpSpPr>
        <p:sp>
          <p:nvSpPr>
            <p:cNvPr id="64" name="Text Box 8"/>
            <p:cNvSpPr txBox="1">
              <a:spLocks noChangeArrowheads="1"/>
            </p:cNvSpPr>
            <p:nvPr/>
          </p:nvSpPr>
          <p:spPr bwMode="auto">
            <a:xfrm>
              <a:off x="5137" y="912"/>
              <a:ext cx="484" cy="346"/>
            </a:xfrm>
            <a:prstGeom prst="rect">
              <a:avLst/>
            </a:prstGeom>
            <a:noFill/>
            <a:ln w="9525">
              <a:noFill/>
              <a:miter lim="800000"/>
              <a:headEnd/>
              <a:tailEnd/>
            </a:ln>
          </p:spPr>
          <p:txBody>
            <a:bodyPr wrap="none">
              <a:spAutoFit/>
            </a:bodyPr>
            <a:lstStyle/>
            <a:p>
              <a:pPr algn="l"/>
              <a:r>
                <a:rPr lang="en-US" sz="1000"/>
                <a:t>Normal to </a:t>
              </a:r>
            </a:p>
            <a:p>
              <a:pPr algn="l"/>
              <a:r>
                <a:rPr lang="en-US" sz="1000"/>
                <a:t>ellipse at </a:t>
              </a:r>
            </a:p>
            <a:p>
              <a:pPr algn="l"/>
              <a:r>
                <a:rPr lang="en-US" sz="1000"/>
                <a:t>point P</a:t>
              </a:r>
            </a:p>
          </p:txBody>
        </p:sp>
        <p:grpSp>
          <p:nvGrpSpPr>
            <p:cNvPr id="65" name="Group 9"/>
            <p:cNvGrpSpPr>
              <a:grpSpLocks/>
            </p:cNvGrpSpPr>
            <p:nvPr/>
          </p:nvGrpSpPr>
          <p:grpSpPr bwMode="auto">
            <a:xfrm>
              <a:off x="3576" y="864"/>
              <a:ext cx="1536" cy="1536"/>
              <a:chOff x="3624" y="2640"/>
              <a:chExt cx="1536" cy="1536"/>
            </a:xfrm>
          </p:grpSpPr>
          <p:sp>
            <p:nvSpPr>
              <p:cNvPr id="154" name="Line 10"/>
              <p:cNvSpPr>
                <a:spLocks noChangeShapeType="1"/>
              </p:cNvSpPr>
              <p:nvPr/>
            </p:nvSpPr>
            <p:spPr bwMode="auto">
              <a:xfrm>
                <a:off x="4392" y="2640"/>
                <a:ext cx="0" cy="1536"/>
              </a:xfrm>
              <a:prstGeom prst="line">
                <a:avLst/>
              </a:prstGeom>
              <a:noFill/>
              <a:ln w="9525">
                <a:solidFill>
                  <a:schemeClr val="tx1"/>
                </a:solidFill>
                <a:round/>
                <a:headEnd type="triangle" w="med" len="med"/>
                <a:tailEnd/>
              </a:ln>
            </p:spPr>
            <p:txBody>
              <a:bodyPr/>
              <a:lstStyle/>
              <a:p>
                <a:endParaRPr lang="en-US"/>
              </a:p>
            </p:txBody>
          </p:sp>
          <p:sp>
            <p:nvSpPr>
              <p:cNvPr id="155" name="Oval 11"/>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66" name="Line 12"/>
            <p:cNvSpPr>
              <a:spLocks noChangeShapeType="1"/>
            </p:cNvSpPr>
            <p:nvPr/>
          </p:nvSpPr>
          <p:spPr bwMode="auto">
            <a:xfrm rot="5400000">
              <a:off x="4344" y="888"/>
              <a:ext cx="0" cy="1776"/>
            </a:xfrm>
            <a:prstGeom prst="line">
              <a:avLst/>
            </a:prstGeom>
            <a:noFill/>
            <a:ln w="9525">
              <a:solidFill>
                <a:schemeClr val="tx1"/>
              </a:solidFill>
              <a:round/>
              <a:headEnd/>
              <a:tailEnd/>
            </a:ln>
          </p:spPr>
          <p:txBody>
            <a:bodyPr/>
            <a:lstStyle/>
            <a:p>
              <a:endParaRPr lang="en-US"/>
            </a:p>
          </p:txBody>
        </p:sp>
        <p:sp>
          <p:nvSpPr>
            <p:cNvPr id="67" name="Text Box 13"/>
            <p:cNvSpPr txBox="1">
              <a:spLocks noChangeArrowheads="1"/>
            </p:cNvSpPr>
            <p:nvPr/>
          </p:nvSpPr>
          <p:spPr bwMode="auto">
            <a:xfrm>
              <a:off x="4802" y="980"/>
              <a:ext cx="203" cy="192"/>
            </a:xfrm>
            <a:prstGeom prst="rect">
              <a:avLst/>
            </a:prstGeom>
            <a:noFill/>
            <a:ln w="9525">
              <a:noFill/>
              <a:miter lim="800000"/>
              <a:headEnd/>
              <a:tailEnd/>
            </a:ln>
          </p:spPr>
          <p:txBody>
            <a:bodyPr wrap="none">
              <a:spAutoFit/>
            </a:bodyPr>
            <a:lstStyle/>
            <a:p>
              <a:pPr algn="l"/>
              <a:r>
                <a:rPr lang="en-US" sz="1400" dirty="0"/>
                <a:t>O</a:t>
              </a:r>
            </a:p>
          </p:txBody>
        </p:sp>
        <p:sp>
          <p:nvSpPr>
            <p:cNvPr id="68" name="Line 16"/>
            <p:cNvSpPr>
              <a:spLocks noChangeShapeType="1"/>
            </p:cNvSpPr>
            <p:nvPr/>
          </p:nvSpPr>
          <p:spPr bwMode="auto">
            <a:xfrm flipH="1">
              <a:off x="4344" y="1401"/>
              <a:ext cx="510" cy="657"/>
            </a:xfrm>
            <a:prstGeom prst="line">
              <a:avLst/>
            </a:prstGeom>
            <a:noFill/>
            <a:ln w="9525">
              <a:solidFill>
                <a:schemeClr val="tx1"/>
              </a:solidFill>
              <a:round/>
              <a:headEnd/>
              <a:tailEnd/>
            </a:ln>
          </p:spPr>
          <p:txBody>
            <a:bodyPr/>
            <a:lstStyle/>
            <a:p>
              <a:endParaRPr lang="en-US"/>
            </a:p>
          </p:txBody>
        </p:sp>
        <p:sp>
          <p:nvSpPr>
            <p:cNvPr id="69" name="Arc 17"/>
            <p:cNvSpPr>
              <a:spLocks/>
            </p:cNvSpPr>
            <p:nvPr/>
          </p:nvSpPr>
          <p:spPr bwMode="auto">
            <a:xfrm rot="273691">
              <a:off x="4644" y="1677"/>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70" name="Line 18"/>
            <p:cNvSpPr>
              <a:spLocks noChangeShapeType="1"/>
            </p:cNvSpPr>
            <p:nvPr/>
          </p:nvSpPr>
          <p:spPr bwMode="auto">
            <a:xfrm flipV="1">
              <a:off x="4878" y="993"/>
              <a:ext cx="288" cy="384"/>
            </a:xfrm>
            <a:prstGeom prst="line">
              <a:avLst/>
            </a:prstGeom>
            <a:noFill/>
            <a:ln w="9525">
              <a:solidFill>
                <a:schemeClr val="tx1"/>
              </a:solidFill>
              <a:round/>
              <a:headEnd/>
              <a:tailEnd type="triangle" w="med" len="med"/>
            </a:ln>
          </p:spPr>
          <p:txBody>
            <a:bodyPr/>
            <a:lstStyle/>
            <a:p>
              <a:endParaRPr lang="en-US"/>
            </a:p>
          </p:txBody>
        </p:sp>
        <p:sp>
          <p:nvSpPr>
            <p:cNvPr id="71" name="Text Box 19"/>
            <p:cNvSpPr txBox="1">
              <a:spLocks noChangeArrowheads="1"/>
            </p:cNvSpPr>
            <p:nvPr/>
          </p:nvSpPr>
          <p:spPr bwMode="auto">
            <a:xfrm>
              <a:off x="4640" y="1531"/>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72" name="Freeform 22"/>
            <p:cNvSpPr>
              <a:spLocks/>
            </p:cNvSpPr>
            <p:nvPr/>
          </p:nvSpPr>
          <p:spPr bwMode="auto">
            <a:xfrm rot="5400000">
              <a:off x="4422" y="1749"/>
              <a:ext cx="66" cy="55"/>
            </a:xfrm>
            <a:custGeom>
              <a:avLst/>
              <a:gdLst>
                <a:gd name="T0" fmla="*/ 56 w 72"/>
                <a:gd name="T1" fmla="*/ 9 h 60"/>
                <a:gd name="T2" fmla="*/ 0 w 72"/>
                <a:gd name="T3" fmla="*/ 0 h 60"/>
                <a:gd name="T4" fmla="*/ 27 w 72"/>
                <a:gd name="T5" fmla="*/ 46 h 60"/>
                <a:gd name="T6" fmla="*/ 56 w 72"/>
                <a:gd name="T7" fmla="*/ 9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73" name="Oval 26"/>
            <p:cNvSpPr>
              <a:spLocks noChangeArrowheads="1"/>
            </p:cNvSpPr>
            <p:nvPr/>
          </p:nvSpPr>
          <p:spPr bwMode="auto">
            <a:xfrm>
              <a:off x="5001" y="1152"/>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74" name="Text Box 27"/>
            <p:cNvSpPr txBox="1">
              <a:spLocks noChangeArrowheads="1"/>
            </p:cNvSpPr>
            <p:nvPr/>
          </p:nvSpPr>
          <p:spPr bwMode="auto">
            <a:xfrm>
              <a:off x="4944" y="1296"/>
              <a:ext cx="160" cy="154"/>
            </a:xfrm>
            <a:prstGeom prst="rect">
              <a:avLst/>
            </a:prstGeom>
            <a:noFill/>
            <a:ln w="9525">
              <a:noFill/>
              <a:miter lim="800000"/>
              <a:headEnd/>
              <a:tailEnd/>
            </a:ln>
          </p:spPr>
          <p:txBody>
            <a:bodyPr wrap="none">
              <a:spAutoFit/>
            </a:bodyPr>
            <a:lstStyle/>
            <a:p>
              <a:pPr algn="l"/>
              <a:r>
                <a:rPr lang="en-US" sz="1000"/>
                <a:t>h</a:t>
              </a:r>
            </a:p>
          </p:txBody>
        </p:sp>
        <p:sp>
          <p:nvSpPr>
            <p:cNvPr id="75" name="Line 28"/>
            <p:cNvSpPr>
              <a:spLocks noChangeShapeType="1"/>
            </p:cNvSpPr>
            <p:nvPr/>
          </p:nvSpPr>
          <p:spPr bwMode="auto">
            <a:xfrm flipH="1">
              <a:off x="4725" y="1506"/>
              <a:ext cx="294" cy="357"/>
            </a:xfrm>
            <a:prstGeom prst="line">
              <a:avLst/>
            </a:prstGeom>
            <a:noFill/>
            <a:ln w="9525">
              <a:solidFill>
                <a:schemeClr val="tx1"/>
              </a:solidFill>
              <a:round/>
              <a:headEnd type="triangle" w="med" len="med"/>
              <a:tailEnd type="triangle" w="med" len="med"/>
            </a:ln>
          </p:spPr>
          <p:txBody>
            <a:bodyPr/>
            <a:lstStyle/>
            <a:p>
              <a:endParaRPr lang="en-US"/>
            </a:p>
          </p:txBody>
        </p:sp>
        <p:sp>
          <p:nvSpPr>
            <p:cNvPr id="76" name="Line 29"/>
            <p:cNvSpPr>
              <a:spLocks noChangeShapeType="1"/>
            </p:cNvSpPr>
            <p:nvPr/>
          </p:nvSpPr>
          <p:spPr bwMode="auto">
            <a:xfrm flipH="1">
              <a:off x="4608" y="1584"/>
              <a:ext cx="502" cy="672"/>
            </a:xfrm>
            <a:prstGeom prst="line">
              <a:avLst/>
            </a:prstGeom>
            <a:noFill/>
            <a:ln w="9525">
              <a:solidFill>
                <a:schemeClr val="tx1"/>
              </a:solidFill>
              <a:round/>
              <a:headEnd type="triangle" w="med" len="med"/>
              <a:tailEnd type="triangle" w="med" len="med"/>
            </a:ln>
          </p:spPr>
          <p:txBody>
            <a:bodyPr/>
            <a:lstStyle/>
            <a:p>
              <a:endParaRPr lang="en-US"/>
            </a:p>
          </p:txBody>
        </p:sp>
        <p:sp>
          <p:nvSpPr>
            <p:cNvPr id="77" name="Line 30"/>
            <p:cNvSpPr>
              <a:spLocks noChangeShapeType="1"/>
            </p:cNvSpPr>
            <p:nvPr/>
          </p:nvSpPr>
          <p:spPr bwMode="auto">
            <a:xfrm>
              <a:off x="4866" y="1386"/>
              <a:ext cx="384" cy="288"/>
            </a:xfrm>
            <a:prstGeom prst="line">
              <a:avLst/>
            </a:prstGeom>
            <a:noFill/>
            <a:ln w="9525">
              <a:solidFill>
                <a:schemeClr val="tx1"/>
              </a:solidFill>
              <a:prstDash val="dash"/>
              <a:round/>
              <a:headEnd/>
              <a:tailEnd/>
            </a:ln>
          </p:spPr>
          <p:txBody>
            <a:bodyPr/>
            <a:lstStyle/>
            <a:p>
              <a:endParaRPr lang="en-US"/>
            </a:p>
          </p:txBody>
        </p:sp>
        <p:sp>
          <p:nvSpPr>
            <p:cNvPr id="78" name="Line 31"/>
            <p:cNvSpPr>
              <a:spLocks noChangeShapeType="1"/>
            </p:cNvSpPr>
            <p:nvPr/>
          </p:nvSpPr>
          <p:spPr bwMode="auto">
            <a:xfrm>
              <a:off x="4569" y="1770"/>
              <a:ext cx="225" cy="161"/>
            </a:xfrm>
            <a:prstGeom prst="line">
              <a:avLst/>
            </a:prstGeom>
            <a:noFill/>
            <a:ln w="9525">
              <a:solidFill>
                <a:schemeClr val="tx1"/>
              </a:solidFill>
              <a:prstDash val="dash"/>
              <a:round/>
              <a:headEnd/>
              <a:tailEnd/>
            </a:ln>
          </p:spPr>
          <p:txBody>
            <a:bodyPr/>
            <a:lstStyle/>
            <a:p>
              <a:endParaRPr lang="en-US"/>
            </a:p>
          </p:txBody>
        </p:sp>
        <p:sp>
          <p:nvSpPr>
            <p:cNvPr id="79" name="Line 32"/>
            <p:cNvSpPr>
              <a:spLocks noChangeShapeType="1"/>
            </p:cNvSpPr>
            <p:nvPr/>
          </p:nvSpPr>
          <p:spPr bwMode="auto">
            <a:xfrm>
              <a:off x="4359" y="2077"/>
              <a:ext cx="225" cy="161"/>
            </a:xfrm>
            <a:prstGeom prst="line">
              <a:avLst/>
            </a:prstGeom>
            <a:noFill/>
            <a:ln w="9525">
              <a:solidFill>
                <a:schemeClr val="tx1"/>
              </a:solidFill>
              <a:prstDash val="dash"/>
              <a:round/>
              <a:headEnd/>
              <a:tailEnd/>
            </a:ln>
          </p:spPr>
          <p:txBody>
            <a:bodyPr/>
            <a:lstStyle/>
            <a:p>
              <a:endParaRPr lang="en-US"/>
            </a:p>
          </p:txBody>
        </p:sp>
        <p:sp>
          <p:nvSpPr>
            <p:cNvPr id="80" name="Text Box 35"/>
            <p:cNvSpPr txBox="1">
              <a:spLocks noChangeArrowheads="1"/>
            </p:cNvSpPr>
            <p:nvPr/>
          </p:nvSpPr>
          <p:spPr bwMode="auto">
            <a:xfrm>
              <a:off x="4752" y="1200"/>
              <a:ext cx="191" cy="192"/>
            </a:xfrm>
            <a:prstGeom prst="rect">
              <a:avLst/>
            </a:prstGeom>
            <a:noFill/>
            <a:ln w="9525">
              <a:noFill/>
              <a:miter lim="800000"/>
              <a:headEnd/>
              <a:tailEnd/>
            </a:ln>
          </p:spPr>
          <p:txBody>
            <a:bodyPr wrap="none">
              <a:spAutoFit/>
            </a:bodyPr>
            <a:lstStyle/>
            <a:p>
              <a:pPr algn="l"/>
              <a:r>
                <a:rPr lang="en-US" sz="1400"/>
                <a:t>P</a:t>
              </a:r>
            </a:p>
          </p:txBody>
        </p:sp>
        <p:sp>
          <p:nvSpPr>
            <p:cNvPr id="81" name="Oval 36"/>
            <p:cNvSpPr>
              <a:spLocks noChangeArrowheads="1"/>
            </p:cNvSpPr>
            <p:nvPr/>
          </p:nvSpPr>
          <p:spPr bwMode="auto">
            <a:xfrm>
              <a:off x="4842" y="136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82" name="Line 37"/>
            <p:cNvSpPr>
              <a:spLocks noChangeShapeType="1"/>
            </p:cNvSpPr>
            <p:nvPr/>
          </p:nvSpPr>
          <p:spPr bwMode="auto">
            <a:xfrm flipV="1">
              <a:off x="4914" y="1212"/>
              <a:ext cx="165" cy="216"/>
            </a:xfrm>
            <a:prstGeom prst="line">
              <a:avLst/>
            </a:prstGeom>
            <a:noFill/>
            <a:ln w="9525">
              <a:solidFill>
                <a:schemeClr val="tx1"/>
              </a:solidFill>
              <a:round/>
              <a:headEnd type="triangle" w="med" len="med"/>
              <a:tailEnd type="triangle" w="med" len="med"/>
            </a:ln>
          </p:spPr>
          <p:txBody>
            <a:bodyPr/>
            <a:lstStyle/>
            <a:p>
              <a:endParaRPr lang="en-US"/>
            </a:p>
          </p:txBody>
        </p:sp>
        <p:sp>
          <p:nvSpPr>
            <p:cNvPr id="83" name="Text Box 39"/>
            <p:cNvSpPr txBox="1">
              <a:spLocks noChangeArrowheads="1"/>
            </p:cNvSpPr>
            <p:nvPr/>
          </p:nvSpPr>
          <p:spPr bwMode="auto">
            <a:xfrm>
              <a:off x="4509" y="1906"/>
              <a:ext cx="225" cy="192"/>
            </a:xfrm>
            <a:prstGeom prst="rect">
              <a:avLst/>
            </a:prstGeom>
            <a:noFill/>
            <a:ln w="9525">
              <a:noFill/>
              <a:miter lim="800000"/>
              <a:headEnd/>
              <a:tailEnd/>
            </a:ln>
          </p:spPr>
          <p:txBody>
            <a:bodyPr wrap="none">
              <a:spAutoFit/>
            </a:bodyPr>
            <a:lstStyle/>
            <a:p>
              <a:pPr algn="l"/>
              <a:r>
                <a:rPr lang="en-US" sz="1400" dirty="0">
                  <a:latin typeface="Symbol" pitchFamily="18" charset="2"/>
                </a:rPr>
                <a:t>r</a:t>
              </a:r>
              <a:r>
                <a:rPr lang="en-US" sz="1400" baseline="-25000" dirty="0"/>
                <a:t>V</a:t>
              </a:r>
            </a:p>
          </p:txBody>
        </p:sp>
        <p:sp>
          <p:nvSpPr>
            <p:cNvPr id="84" name="Text Box 40"/>
            <p:cNvSpPr txBox="1">
              <a:spLocks noChangeArrowheads="1"/>
            </p:cNvSpPr>
            <p:nvPr/>
          </p:nvSpPr>
          <p:spPr bwMode="auto">
            <a:xfrm>
              <a:off x="4743" y="1385"/>
              <a:ext cx="221" cy="192"/>
            </a:xfrm>
            <a:prstGeom prst="rect">
              <a:avLst/>
            </a:prstGeom>
            <a:noFill/>
            <a:ln w="9525">
              <a:noFill/>
              <a:miter lim="800000"/>
              <a:headEnd/>
              <a:tailEnd/>
            </a:ln>
          </p:spPr>
          <p:txBody>
            <a:bodyPr wrap="none">
              <a:spAutoFit/>
            </a:bodyPr>
            <a:lstStyle/>
            <a:p>
              <a:pPr algn="l"/>
              <a:r>
                <a:rPr lang="en-US" sz="1400" dirty="0">
                  <a:latin typeface="Symbol" pitchFamily="18" charset="2"/>
                </a:rPr>
                <a:t>r</a:t>
              </a:r>
              <a:r>
                <a:rPr lang="en-US" sz="1400" baseline="-25000" dirty="0"/>
                <a:t>Z</a:t>
              </a:r>
            </a:p>
          </p:txBody>
        </p:sp>
        <p:sp>
          <p:nvSpPr>
            <p:cNvPr id="85" name="Line 48"/>
            <p:cNvSpPr>
              <a:spLocks noChangeShapeType="1"/>
            </p:cNvSpPr>
            <p:nvPr/>
          </p:nvSpPr>
          <p:spPr bwMode="auto">
            <a:xfrm flipH="1">
              <a:off x="4194" y="1173"/>
              <a:ext cx="837" cy="0"/>
            </a:xfrm>
            <a:prstGeom prst="line">
              <a:avLst/>
            </a:prstGeom>
            <a:noFill/>
            <a:ln w="9525">
              <a:solidFill>
                <a:schemeClr val="tx1"/>
              </a:solidFill>
              <a:prstDash val="dash"/>
              <a:round/>
              <a:headEnd/>
              <a:tailEnd/>
            </a:ln>
          </p:spPr>
          <p:txBody>
            <a:bodyPr/>
            <a:lstStyle/>
            <a:p>
              <a:endParaRPr lang="en-US"/>
            </a:p>
          </p:txBody>
        </p:sp>
        <p:sp>
          <p:nvSpPr>
            <p:cNvPr id="86" name="Line 49"/>
            <p:cNvSpPr>
              <a:spLocks noChangeShapeType="1"/>
            </p:cNvSpPr>
            <p:nvPr/>
          </p:nvSpPr>
          <p:spPr bwMode="auto">
            <a:xfrm>
              <a:off x="4233" y="1173"/>
              <a:ext cx="0" cy="600"/>
            </a:xfrm>
            <a:prstGeom prst="line">
              <a:avLst/>
            </a:prstGeom>
            <a:noFill/>
            <a:ln w="9525">
              <a:solidFill>
                <a:schemeClr val="tx1"/>
              </a:solidFill>
              <a:round/>
              <a:headEnd type="triangle" w="med" len="med"/>
              <a:tailEnd type="triangle" w="med" len="med"/>
            </a:ln>
          </p:spPr>
          <p:txBody>
            <a:bodyPr/>
            <a:lstStyle/>
            <a:p>
              <a:endParaRPr lang="en-US"/>
            </a:p>
          </p:txBody>
        </p:sp>
        <p:sp>
          <p:nvSpPr>
            <p:cNvPr id="87" name="Text Box 50"/>
            <p:cNvSpPr txBox="1">
              <a:spLocks noChangeArrowheads="1"/>
            </p:cNvSpPr>
            <p:nvPr/>
          </p:nvSpPr>
          <p:spPr bwMode="auto">
            <a:xfrm>
              <a:off x="4014" y="1436"/>
              <a:ext cx="220" cy="192"/>
            </a:xfrm>
            <a:prstGeom prst="rect">
              <a:avLst/>
            </a:prstGeom>
            <a:noFill/>
            <a:ln w="9525">
              <a:noFill/>
              <a:miter lim="800000"/>
              <a:headEnd/>
              <a:tailEnd/>
            </a:ln>
          </p:spPr>
          <p:txBody>
            <a:bodyPr wrap="none">
              <a:spAutoFit/>
            </a:bodyPr>
            <a:lstStyle/>
            <a:p>
              <a:pPr algn="l"/>
              <a:r>
                <a:rPr lang="en-US" sz="1400"/>
                <a:t>z</a:t>
              </a:r>
              <a:r>
                <a:rPr lang="en-US" sz="1400" baseline="-25000"/>
                <a:t>E</a:t>
              </a:r>
            </a:p>
          </p:txBody>
        </p:sp>
        <p:sp>
          <p:nvSpPr>
            <p:cNvPr id="88" name="Line 51"/>
            <p:cNvSpPr>
              <a:spLocks noChangeShapeType="1"/>
            </p:cNvSpPr>
            <p:nvPr/>
          </p:nvSpPr>
          <p:spPr bwMode="auto">
            <a:xfrm>
              <a:off x="5025" y="1176"/>
              <a:ext cx="225" cy="159"/>
            </a:xfrm>
            <a:prstGeom prst="line">
              <a:avLst/>
            </a:prstGeom>
            <a:noFill/>
            <a:ln w="9525">
              <a:solidFill>
                <a:schemeClr val="tx1"/>
              </a:solidFill>
              <a:prstDash val="dash"/>
              <a:round/>
              <a:headEnd/>
              <a:tailEnd/>
            </a:ln>
          </p:spPr>
          <p:txBody>
            <a:bodyPr/>
            <a:lstStyle/>
            <a:p>
              <a:endParaRPr lang="en-US"/>
            </a:p>
          </p:txBody>
        </p:sp>
        <p:sp>
          <p:nvSpPr>
            <p:cNvPr id="89" name="Line 52"/>
            <p:cNvSpPr>
              <a:spLocks noChangeShapeType="1"/>
            </p:cNvSpPr>
            <p:nvPr/>
          </p:nvSpPr>
          <p:spPr bwMode="auto">
            <a:xfrm>
              <a:off x="4341" y="942"/>
              <a:ext cx="687" cy="0"/>
            </a:xfrm>
            <a:prstGeom prst="line">
              <a:avLst/>
            </a:prstGeom>
            <a:noFill/>
            <a:ln w="9525">
              <a:solidFill>
                <a:schemeClr val="tx1"/>
              </a:solidFill>
              <a:round/>
              <a:headEnd type="triangle" w="med" len="med"/>
              <a:tailEnd type="triangle" w="med" len="med"/>
            </a:ln>
          </p:spPr>
          <p:txBody>
            <a:bodyPr/>
            <a:lstStyle/>
            <a:p>
              <a:endParaRPr lang="en-US"/>
            </a:p>
          </p:txBody>
        </p:sp>
        <p:sp>
          <p:nvSpPr>
            <p:cNvPr id="90" name="Text Box 53"/>
            <p:cNvSpPr txBox="1">
              <a:spLocks noChangeArrowheads="1"/>
            </p:cNvSpPr>
            <p:nvPr/>
          </p:nvSpPr>
          <p:spPr bwMode="auto">
            <a:xfrm>
              <a:off x="4560" y="729"/>
              <a:ext cx="249"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xy</a:t>
              </a:r>
            </a:p>
          </p:txBody>
        </p:sp>
        <p:sp>
          <p:nvSpPr>
            <p:cNvPr id="91" name="Line 54"/>
            <p:cNvSpPr>
              <a:spLocks noChangeShapeType="1"/>
            </p:cNvSpPr>
            <p:nvPr/>
          </p:nvSpPr>
          <p:spPr bwMode="auto">
            <a:xfrm>
              <a:off x="5025" y="909"/>
              <a:ext cx="0" cy="246"/>
            </a:xfrm>
            <a:prstGeom prst="line">
              <a:avLst/>
            </a:prstGeom>
            <a:noFill/>
            <a:ln w="9525">
              <a:solidFill>
                <a:schemeClr val="tx1"/>
              </a:solidFill>
              <a:prstDash val="dash"/>
              <a:round/>
              <a:headEnd/>
              <a:tailEnd/>
            </a:ln>
          </p:spPr>
          <p:txBody>
            <a:bodyPr/>
            <a:lstStyle/>
            <a:p>
              <a:endParaRPr lang="en-US"/>
            </a:p>
          </p:txBody>
        </p:sp>
        <p:sp>
          <p:nvSpPr>
            <p:cNvPr id="92" name="Oval 55"/>
            <p:cNvSpPr>
              <a:spLocks noChangeArrowheads="1"/>
            </p:cNvSpPr>
            <p:nvPr/>
          </p:nvSpPr>
          <p:spPr bwMode="auto">
            <a:xfrm>
              <a:off x="3563" y="2461"/>
              <a:ext cx="1552" cy="1552"/>
            </a:xfrm>
            <a:prstGeom prst="ellipse">
              <a:avLst/>
            </a:prstGeom>
            <a:noFill/>
            <a:ln w="9525">
              <a:solidFill>
                <a:schemeClr val="tx1"/>
              </a:solidFill>
              <a:round/>
              <a:headEnd/>
              <a:tailEnd/>
            </a:ln>
          </p:spPr>
          <p:txBody>
            <a:bodyPr wrap="none" anchor="ctr"/>
            <a:lstStyle/>
            <a:p>
              <a:endParaRPr lang="en-US"/>
            </a:p>
          </p:txBody>
        </p:sp>
        <p:sp>
          <p:nvSpPr>
            <p:cNvPr id="93" name="Line 56"/>
            <p:cNvSpPr>
              <a:spLocks noChangeShapeType="1"/>
            </p:cNvSpPr>
            <p:nvPr/>
          </p:nvSpPr>
          <p:spPr bwMode="auto">
            <a:xfrm>
              <a:off x="4341" y="3256"/>
              <a:ext cx="1067" cy="0"/>
            </a:xfrm>
            <a:prstGeom prst="line">
              <a:avLst/>
            </a:prstGeom>
            <a:noFill/>
            <a:ln w="9525">
              <a:solidFill>
                <a:schemeClr val="tx1"/>
              </a:solidFill>
              <a:round/>
              <a:headEnd/>
              <a:tailEnd type="triangle" w="med" len="med"/>
            </a:ln>
          </p:spPr>
          <p:txBody>
            <a:bodyPr/>
            <a:lstStyle/>
            <a:p>
              <a:endParaRPr lang="en-US"/>
            </a:p>
          </p:txBody>
        </p:sp>
        <p:sp>
          <p:nvSpPr>
            <p:cNvPr id="114" name="Line 57"/>
            <p:cNvSpPr>
              <a:spLocks noChangeShapeType="1"/>
            </p:cNvSpPr>
            <p:nvPr/>
          </p:nvSpPr>
          <p:spPr bwMode="auto">
            <a:xfrm>
              <a:off x="4347" y="3264"/>
              <a:ext cx="0" cy="955"/>
            </a:xfrm>
            <a:prstGeom prst="line">
              <a:avLst/>
            </a:prstGeom>
            <a:noFill/>
            <a:ln w="9525">
              <a:solidFill>
                <a:schemeClr val="tx1"/>
              </a:solidFill>
              <a:round/>
              <a:headEnd/>
              <a:tailEnd type="triangle" w="med" len="med"/>
            </a:ln>
          </p:spPr>
          <p:txBody>
            <a:bodyPr/>
            <a:lstStyle/>
            <a:p>
              <a:endParaRPr lang="en-US"/>
            </a:p>
          </p:txBody>
        </p:sp>
        <p:sp>
          <p:nvSpPr>
            <p:cNvPr id="141" name="Text Box 58"/>
            <p:cNvSpPr txBox="1">
              <a:spLocks noChangeArrowheads="1"/>
            </p:cNvSpPr>
            <p:nvPr/>
          </p:nvSpPr>
          <p:spPr bwMode="auto">
            <a:xfrm>
              <a:off x="4995" y="3582"/>
              <a:ext cx="220" cy="192"/>
            </a:xfrm>
            <a:prstGeom prst="rect">
              <a:avLst/>
            </a:prstGeom>
            <a:noFill/>
            <a:ln w="9525">
              <a:noFill/>
              <a:miter lim="800000"/>
              <a:headEnd/>
              <a:tailEnd/>
            </a:ln>
          </p:spPr>
          <p:txBody>
            <a:bodyPr wrap="none">
              <a:spAutoFit/>
            </a:bodyPr>
            <a:lstStyle/>
            <a:p>
              <a:pPr algn="l"/>
              <a:r>
                <a:rPr lang="en-US" sz="1400"/>
                <a:t>x</a:t>
              </a:r>
              <a:r>
                <a:rPr lang="en-US" sz="1400" baseline="-25000"/>
                <a:t>E</a:t>
              </a:r>
            </a:p>
          </p:txBody>
        </p:sp>
        <p:sp>
          <p:nvSpPr>
            <p:cNvPr id="142" name="Text Box 59"/>
            <p:cNvSpPr txBox="1">
              <a:spLocks noChangeArrowheads="1"/>
            </p:cNvSpPr>
            <p:nvPr/>
          </p:nvSpPr>
          <p:spPr bwMode="auto">
            <a:xfrm>
              <a:off x="4558" y="3996"/>
              <a:ext cx="220" cy="192"/>
            </a:xfrm>
            <a:prstGeom prst="rect">
              <a:avLst/>
            </a:prstGeom>
            <a:noFill/>
            <a:ln w="9525">
              <a:noFill/>
              <a:miter lim="800000"/>
              <a:headEnd/>
              <a:tailEnd/>
            </a:ln>
          </p:spPr>
          <p:txBody>
            <a:bodyPr wrap="none">
              <a:spAutoFit/>
            </a:bodyPr>
            <a:lstStyle/>
            <a:p>
              <a:pPr algn="l"/>
              <a:r>
                <a:rPr lang="en-US" sz="1400"/>
                <a:t>y</a:t>
              </a:r>
              <a:r>
                <a:rPr lang="en-US" sz="1400" baseline="-25000"/>
                <a:t>E</a:t>
              </a:r>
            </a:p>
          </p:txBody>
        </p:sp>
        <p:sp>
          <p:nvSpPr>
            <p:cNvPr id="143" name="Line 60"/>
            <p:cNvSpPr>
              <a:spLocks noChangeShapeType="1"/>
            </p:cNvSpPr>
            <p:nvPr/>
          </p:nvSpPr>
          <p:spPr bwMode="auto">
            <a:xfrm rot="974043">
              <a:off x="4257" y="3366"/>
              <a:ext cx="821" cy="560"/>
            </a:xfrm>
            <a:prstGeom prst="line">
              <a:avLst/>
            </a:prstGeom>
            <a:noFill/>
            <a:ln w="9525">
              <a:solidFill>
                <a:schemeClr val="tx1"/>
              </a:solidFill>
              <a:round/>
              <a:headEnd type="triangle" w="med" len="med"/>
              <a:tailEnd type="triangle" w="med" len="med"/>
            </a:ln>
          </p:spPr>
          <p:txBody>
            <a:bodyPr/>
            <a:lstStyle/>
            <a:p>
              <a:endParaRPr lang="en-US"/>
            </a:p>
          </p:txBody>
        </p:sp>
        <p:sp>
          <p:nvSpPr>
            <p:cNvPr id="144" name="Text Box 61"/>
            <p:cNvSpPr txBox="1">
              <a:spLocks noChangeArrowheads="1"/>
            </p:cNvSpPr>
            <p:nvPr/>
          </p:nvSpPr>
          <p:spPr bwMode="auto">
            <a:xfrm>
              <a:off x="4635" y="3480"/>
              <a:ext cx="249"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xy</a:t>
              </a:r>
            </a:p>
          </p:txBody>
        </p:sp>
        <p:sp>
          <p:nvSpPr>
            <p:cNvPr id="145" name="Text Box 62"/>
            <p:cNvSpPr txBox="1">
              <a:spLocks noChangeArrowheads="1"/>
            </p:cNvSpPr>
            <p:nvPr/>
          </p:nvSpPr>
          <p:spPr bwMode="auto">
            <a:xfrm>
              <a:off x="4370" y="3523"/>
              <a:ext cx="225" cy="192"/>
            </a:xfrm>
            <a:prstGeom prst="rect">
              <a:avLst/>
            </a:prstGeom>
            <a:noFill/>
            <a:ln w="9525">
              <a:noFill/>
              <a:miter lim="800000"/>
              <a:headEnd/>
              <a:tailEnd/>
            </a:ln>
          </p:spPr>
          <p:txBody>
            <a:bodyPr wrap="none">
              <a:spAutoFit/>
            </a:bodyPr>
            <a:lstStyle/>
            <a:p>
              <a:pPr algn="l"/>
              <a:r>
                <a:rPr lang="en-US" sz="1400">
                  <a:latin typeface="Symbol" pitchFamily="18" charset="2"/>
                </a:rPr>
                <a:t>l</a:t>
              </a:r>
              <a:r>
                <a:rPr lang="en-US" sz="1400" baseline="-25000"/>
                <a:t>E</a:t>
              </a:r>
            </a:p>
          </p:txBody>
        </p:sp>
        <p:sp>
          <p:nvSpPr>
            <p:cNvPr id="146" name="Arc 64"/>
            <p:cNvSpPr>
              <a:spLocks/>
            </p:cNvSpPr>
            <p:nvPr/>
          </p:nvSpPr>
          <p:spPr bwMode="auto">
            <a:xfrm rot="6104749">
              <a:off x="4387" y="3438"/>
              <a:ext cx="93" cy="13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47" name="Line 65"/>
            <p:cNvSpPr>
              <a:spLocks noChangeShapeType="1"/>
            </p:cNvSpPr>
            <p:nvPr/>
          </p:nvSpPr>
          <p:spPr bwMode="auto">
            <a:xfrm>
              <a:off x="4989" y="3258"/>
              <a:ext cx="0" cy="750"/>
            </a:xfrm>
            <a:prstGeom prst="line">
              <a:avLst/>
            </a:prstGeom>
            <a:noFill/>
            <a:ln w="9525">
              <a:solidFill>
                <a:schemeClr val="tx1"/>
              </a:solidFill>
              <a:prstDash val="dash"/>
              <a:round/>
              <a:headEnd/>
              <a:tailEnd/>
            </a:ln>
          </p:spPr>
          <p:txBody>
            <a:bodyPr/>
            <a:lstStyle/>
            <a:p>
              <a:endParaRPr lang="en-US"/>
            </a:p>
          </p:txBody>
        </p:sp>
        <p:sp>
          <p:nvSpPr>
            <p:cNvPr id="148" name="Line 66"/>
            <p:cNvSpPr>
              <a:spLocks noChangeShapeType="1"/>
            </p:cNvSpPr>
            <p:nvPr/>
          </p:nvSpPr>
          <p:spPr bwMode="auto">
            <a:xfrm flipH="1">
              <a:off x="4344" y="4014"/>
              <a:ext cx="645" cy="0"/>
            </a:xfrm>
            <a:prstGeom prst="line">
              <a:avLst/>
            </a:prstGeom>
            <a:noFill/>
            <a:ln w="9525">
              <a:solidFill>
                <a:schemeClr val="tx1"/>
              </a:solidFill>
              <a:prstDash val="dash"/>
              <a:round/>
              <a:headEnd/>
              <a:tailEnd/>
            </a:ln>
          </p:spPr>
          <p:txBody>
            <a:bodyPr/>
            <a:lstStyle/>
            <a:p>
              <a:endParaRPr lang="en-US"/>
            </a:p>
          </p:txBody>
        </p:sp>
        <p:sp>
          <p:nvSpPr>
            <p:cNvPr id="149" name="Text Box 67"/>
            <p:cNvSpPr txBox="1">
              <a:spLocks noChangeArrowheads="1"/>
            </p:cNvSpPr>
            <p:nvPr/>
          </p:nvSpPr>
          <p:spPr bwMode="auto">
            <a:xfrm>
              <a:off x="5178" y="3048"/>
              <a:ext cx="245" cy="192"/>
            </a:xfrm>
            <a:prstGeom prst="rect">
              <a:avLst/>
            </a:prstGeom>
            <a:noFill/>
            <a:ln w="9525">
              <a:noFill/>
              <a:miter lim="800000"/>
              <a:headEnd/>
              <a:tailEnd/>
            </a:ln>
          </p:spPr>
          <p:txBody>
            <a:bodyPr wrap="none">
              <a:spAutoFit/>
            </a:bodyPr>
            <a:lstStyle/>
            <a:p>
              <a:pPr algn="l"/>
              <a:r>
                <a:rPr lang="en-US" sz="1400">
                  <a:latin typeface="Times New Roman" pitchFamily="18" charset="0"/>
                </a:rPr>
                <a:t>Y</a:t>
              </a:r>
              <a:r>
                <a:rPr lang="en-US" sz="1400" baseline="-25000"/>
                <a:t>E</a:t>
              </a:r>
            </a:p>
          </p:txBody>
        </p:sp>
        <p:sp>
          <p:nvSpPr>
            <p:cNvPr id="150" name="Text Box 68"/>
            <p:cNvSpPr txBox="1">
              <a:spLocks noChangeArrowheads="1"/>
            </p:cNvSpPr>
            <p:nvPr/>
          </p:nvSpPr>
          <p:spPr bwMode="auto">
            <a:xfrm>
              <a:off x="4098" y="4005"/>
              <a:ext cx="245" cy="192"/>
            </a:xfrm>
            <a:prstGeom prst="rect">
              <a:avLst/>
            </a:prstGeom>
            <a:noFill/>
            <a:ln w="9525">
              <a:noFill/>
              <a:miter lim="800000"/>
              <a:headEnd/>
              <a:tailEnd/>
            </a:ln>
          </p:spPr>
          <p:txBody>
            <a:bodyPr wrap="none">
              <a:spAutoFit/>
            </a:bodyPr>
            <a:lstStyle/>
            <a:p>
              <a:pPr algn="l"/>
              <a:r>
                <a:rPr lang="en-US" sz="1400">
                  <a:latin typeface="Times New Roman" pitchFamily="18" charset="0"/>
                </a:rPr>
                <a:t>X</a:t>
              </a:r>
              <a:r>
                <a:rPr lang="en-US" sz="1400" baseline="-25000"/>
                <a:t>E</a:t>
              </a:r>
            </a:p>
          </p:txBody>
        </p:sp>
        <p:sp>
          <p:nvSpPr>
            <p:cNvPr id="151" name="Text Box 69"/>
            <p:cNvSpPr txBox="1">
              <a:spLocks noChangeArrowheads="1"/>
            </p:cNvSpPr>
            <p:nvPr/>
          </p:nvSpPr>
          <p:spPr bwMode="auto">
            <a:xfrm>
              <a:off x="4074" y="750"/>
              <a:ext cx="232" cy="192"/>
            </a:xfrm>
            <a:prstGeom prst="rect">
              <a:avLst/>
            </a:prstGeom>
            <a:noFill/>
            <a:ln w="9525">
              <a:noFill/>
              <a:miter lim="800000"/>
              <a:headEnd/>
              <a:tailEnd/>
            </a:ln>
          </p:spPr>
          <p:txBody>
            <a:bodyPr wrap="none">
              <a:spAutoFit/>
            </a:bodyPr>
            <a:lstStyle/>
            <a:p>
              <a:pPr algn="l"/>
              <a:r>
                <a:rPr lang="en-US" sz="1400">
                  <a:latin typeface="Times New Roman" pitchFamily="18" charset="0"/>
                </a:rPr>
                <a:t>Z</a:t>
              </a:r>
              <a:r>
                <a:rPr lang="en-US" sz="1400" baseline="-25000"/>
                <a:t>E</a:t>
              </a:r>
            </a:p>
          </p:txBody>
        </p:sp>
        <p:sp>
          <p:nvSpPr>
            <p:cNvPr id="152" name="Text Box 70"/>
            <p:cNvSpPr txBox="1">
              <a:spLocks noChangeArrowheads="1"/>
            </p:cNvSpPr>
            <p:nvPr/>
          </p:nvSpPr>
          <p:spPr bwMode="auto">
            <a:xfrm>
              <a:off x="4054" y="2764"/>
              <a:ext cx="692" cy="231"/>
            </a:xfrm>
            <a:prstGeom prst="rect">
              <a:avLst/>
            </a:prstGeom>
            <a:noFill/>
            <a:ln w="9525">
              <a:noFill/>
              <a:miter lim="800000"/>
              <a:headEnd/>
              <a:tailEnd/>
            </a:ln>
          </p:spPr>
          <p:txBody>
            <a:bodyPr wrap="none">
              <a:spAutoFit/>
            </a:bodyPr>
            <a:lstStyle/>
            <a:p>
              <a:r>
                <a:rPr lang="en-US"/>
                <a:t>Top view</a:t>
              </a:r>
            </a:p>
          </p:txBody>
        </p:sp>
        <p:sp>
          <p:nvSpPr>
            <p:cNvPr id="153" name="Text Box 71"/>
            <p:cNvSpPr txBox="1">
              <a:spLocks noChangeArrowheads="1"/>
            </p:cNvSpPr>
            <p:nvPr/>
          </p:nvSpPr>
          <p:spPr bwMode="auto">
            <a:xfrm>
              <a:off x="3923" y="567"/>
              <a:ext cx="996" cy="231"/>
            </a:xfrm>
            <a:prstGeom prst="rect">
              <a:avLst/>
            </a:prstGeom>
            <a:noFill/>
            <a:ln w="9525">
              <a:noFill/>
              <a:miter lim="800000"/>
              <a:headEnd/>
              <a:tailEnd/>
            </a:ln>
          </p:spPr>
          <p:txBody>
            <a:bodyPr wrap="none">
              <a:spAutoFit/>
            </a:bodyPr>
            <a:lstStyle/>
            <a:p>
              <a:r>
                <a:rPr lang="en-US"/>
                <a:t>Meridian view</a:t>
              </a:r>
            </a:p>
          </p:txBody>
        </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610600" cy="685800"/>
          </a:xfrm>
        </p:spPr>
        <p:txBody>
          <a:bodyPr/>
          <a:lstStyle/>
          <a:p>
            <a:r>
              <a:rPr lang="en-US" dirty="0" smtClean="0"/>
              <a:t>Spherical to Rectangular Coordinates</a:t>
            </a:r>
            <a:endParaRPr lang="en-US" dirty="0"/>
          </a:p>
        </p:txBody>
      </p:sp>
      <p:sp>
        <p:nvSpPr>
          <p:cNvPr id="3" name="Content Placeholder 2"/>
          <p:cNvSpPr>
            <a:spLocks noGrp="1"/>
          </p:cNvSpPr>
          <p:nvPr>
            <p:ph sz="half" idx="1"/>
          </p:nvPr>
        </p:nvSpPr>
        <p:spPr>
          <a:xfrm>
            <a:off x="304800" y="2103437"/>
            <a:ext cx="5257800" cy="3840163"/>
          </a:xfrm>
        </p:spPr>
        <p:txBody>
          <a:bodyPr>
            <a:noAutofit/>
          </a:bodyPr>
          <a:lstStyle/>
          <a:p>
            <a:r>
              <a:rPr lang="en-US" sz="1600" dirty="0" smtClean="0"/>
              <a:t>The figures at right show a meridian view and zoomed in view of that meridian geometry</a:t>
            </a:r>
          </a:p>
          <a:p>
            <a:pPr lvl="1"/>
            <a:r>
              <a:rPr lang="en-US" sz="1400" dirty="0" smtClean="0"/>
              <a:t>Meridian view (upper figure) is looking normal to the meridian plane containing the object, O</a:t>
            </a:r>
          </a:p>
          <a:p>
            <a:pPr lvl="1"/>
            <a:r>
              <a:rPr lang="en-US" sz="1400" dirty="0" smtClean="0"/>
              <a:t>Lower figure zooms in to show the geocentric parameters</a:t>
            </a:r>
          </a:p>
          <a:p>
            <a:r>
              <a:rPr lang="en-US" sz="1600" dirty="0" smtClean="0"/>
              <a:t>The ECEF rectangular coordinates can be computed from their geocentric counterparts as:</a:t>
            </a:r>
          </a:p>
          <a:p>
            <a:endParaRPr lang="en-US" sz="1600" dirty="0" smtClean="0"/>
          </a:p>
          <a:p>
            <a:endParaRPr lang="en-US" sz="1600" dirty="0" smtClean="0"/>
          </a:p>
          <a:p>
            <a:endParaRPr lang="en-US" sz="1600" dirty="0" smtClean="0"/>
          </a:p>
          <a:p>
            <a:endParaRPr lang="en-US" sz="1600" dirty="0" smtClean="0"/>
          </a:p>
          <a:p>
            <a:pPr>
              <a:buNone/>
            </a:pPr>
            <a:r>
              <a:rPr lang="en-US" sz="1600" dirty="0" smtClean="0"/>
              <a:t>	where the geocentric radius (</a:t>
            </a:r>
            <a:r>
              <a:rPr lang="en-US" sz="1600" dirty="0" err="1" smtClean="0"/>
              <a:t>r</a:t>
            </a:r>
            <a:r>
              <a:rPr lang="en-US" sz="1600" baseline="-25000" dirty="0" err="1" smtClean="0"/>
              <a:t>C</a:t>
            </a:r>
            <a:r>
              <a:rPr lang="en-US" sz="1600" dirty="0" smtClean="0"/>
              <a:t>) and declination angle (</a:t>
            </a:r>
            <a:r>
              <a:rPr lang="en-US" sz="1600" dirty="0" err="1" smtClean="0">
                <a:latin typeface="Symbol" pitchFamily="18" charset="2"/>
              </a:rPr>
              <a:t>d</a:t>
            </a:r>
            <a:r>
              <a:rPr lang="en-US" sz="1600" baseline="-25000" dirty="0" err="1" smtClean="0"/>
              <a:t>O</a:t>
            </a:r>
            <a:r>
              <a:rPr lang="en-US" sz="1600" dirty="0" smtClean="0"/>
              <a:t>) were presented on pages 15 and 16</a:t>
            </a:r>
          </a:p>
          <a:p>
            <a:endParaRPr lang="en-US" sz="1400" dirty="0" smtClean="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18</a:t>
            </a:fld>
            <a:endParaRPr lang="en-US" dirty="0"/>
          </a:p>
        </p:txBody>
      </p:sp>
      <p:grpSp>
        <p:nvGrpSpPr>
          <p:cNvPr id="56" name="Content Placeholder 55"/>
          <p:cNvGrpSpPr>
            <a:grpSpLocks noGrp="1"/>
          </p:cNvGrpSpPr>
          <p:nvPr>
            <p:ph sz="half" idx="2"/>
          </p:nvPr>
        </p:nvGrpSpPr>
        <p:grpSpPr>
          <a:xfrm>
            <a:off x="6172200" y="1512888"/>
            <a:ext cx="2819400" cy="4506912"/>
            <a:chOff x="5988050" y="1190625"/>
            <a:chExt cx="3117850" cy="4559300"/>
          </a:xfrm>
        </p:grpSpPr>
        <p:grpSp>
          <p:nvGrpSpPr>
            <p:cNvPr id="57" name="Group 4"/>
            <p:cNvGrpSpPr>
              <a:grpSpLocks/>
            </p:cNvGrpSpPr>
            <p:nvPr/>
          </p:nvGrpSpPr>
          <p:grpSpPr bwMode="auto">
            <a:xfrm>
              <a:off x="5988050" y="1190625"/>
              <a:ext cx="3117850" cy="2819400"/>
              <a:chOff x="3772" y="750"/>
              <a:chExt cx="1964" cy="1776"/>
            </a:xfrm>
          </p:grpSpPr>
          <p:sp>
            <p:nvSpPr>
              <p:cNvPr id="107" name="Line 5"/>
              <p:cNvSpPr>
                <a:spLocks noChangeShapeType="1"/>
              </p:cNvSpPr>
              <p:nvPr/>
            </p:nvSpPr>
            <p:spPr bwMode="auto">
              <a:xfrm rot="5400000">
                <a:off x="4735" y="837"/>
                <a:ext cx="0" cy="1925"/>
              </a:xfrm>
              <a:prstGeom prst="line">
                <a:avLst/>
              </a:prstGeom>
              <a:noFill/>
              <a:ln w="9525">
                <a:solidFill>
                  <a:schemeClr val="tx1"/>
                </a:solidFill>
                <a:round/>
                <a:headEnd/>
                <a:tailEnd/>
              </a:ln>
            </p:spPr>
            <p:txBody>
              <a:bodyPr/>
              <a:lstStyle/>
              <a:p>
                <a:endParaRPr lang="en-US"/>
              </a:p>
            </p:txBody>
          </p:sp>
          <p:grpSp>
            <p:nvGrpSpPr>
              <p:cNvPr id="108" name="Group 6"/>
              <p:cNvGrpSpPr>
                <a:grpSpLocks/>
              </p:cNvGrpSpPr>
              <p:nvPr/>
            </p:nvGrpSpPr>
            <p:grpSpPr bwMode="auto">
              <a:xfrm>
                <a:off x="3902" y="750"/>
                <a:ext cx="1834" cy="1776"/>
                <a:chOff x="3902" y="732"/>
                <a:chExt cx="1834" cy="1776"/>
              </a:xfrm>
            </p:grpSpPr>
            <p:sp>
              <p:nvSpPr>
                <p:cNvPr id="109" name="Rectangle 7"/>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110" name="Group 8"/>
                <p:cNvGrpSpPr>
                  <a:grpSpLocks/>
                </p:cNvGrpSpPr>
                <p:nvPr/>
              </p:nvGrpSpPr>
              <p:grpSpPr bwMode="auto">
                <a:xfrm>
                  <a:off x="3902" y="766"/>
                  <a:ext cx="1665" cy="1742"/>
                  <a:chOff x="3624" y="2640"/>
                  <a:chExt cx="1536" cy="1536"/>
                </a:xfrm>
              </p:grpSpPr>
              <p:sp>
                <p:nvSpPr>
                  <p:cNvPr id="135" name="Line 9"/>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136" name="Oval 10"/>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111" name="Arc 11"/>
                <p:cNvSpPr>
                  <a:spLocks/>
                </p:cNvSpPr>
                <p:nvPr/>
              </p:nvSpPr>
              <p:spPr bwMode="auto">
                <a:xfrm rot="1483266">
                  <a:off x="4866" y="1701"/>
                  <a:ext cx="74" cy="9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12" name="Line 12"/>
                <p:cNvSpPr>
                  <a:spLocks noChangeShapeType="1"/>
                </p:cNvSpPr>
                <p:nvPr/>
              </p:nvSpPr>
              <p:spPr bwMode="auto">
                <a:xfrm flipV="1">
                  <a:off x="4728" y="1368"/>
                  <a:ext cx="572" cy="436"/>
                </a:xfrm>
                <a:prstGeom prst="line">
                  <a:avLst/>
                </a:prstGeom>
                <a:noFill/>
                <a:ln w="9525">
                  <a:solidFill>
                    <a:schemeClr val="tx1"/>
                  </a:solidFill>
                  <a:round/>
                  <a:headEnd/>
                  <a:tailEnd/>
                </a:ln>
              </p:spPr>
              <p:txBody>
                <a:bodyPr/>
                <a:lstStyle/>
                <a:p>
                  <a:endParaRPr lang="en-US"/>
                </a:p>
              </p:txBody>
            </p:sp>
            <p:sp>
              <p:nvSpPr>
                <p:cNvPr id="113" name="Arc 13"/>
                <p:cNvSpPr>
                  <a:spLocks/>
                </p:cNvSpPr>
                <p:nvPr/>
              </p:nvSpPr>
              <p:spPr bwMode="auto">
                <a:xfrm rot="273691">
                  <a:off x="5060" y="1688"/>
                  <a:ext cx="74" cy="10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15" name="Text Box 14"/>
                <p:cNvSpPr txBox="1">
                  <a:spLocks noChangeArrowheads="1"/>
                </p:cNvSpPr>
                <p:nvPr/>
              </p:nvSpPr>
              <p:spPr bwMode="auto">
                <a:xfrm>
                  <a:off x="5073" y="1528"/>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116" name="Text Box 15"/>
                <p:cNvSpPr txBox="1">
                  <a:spLocks noChangeArrowheads="1"/>
                </p:cNvSpPr>
                <p:nvPr/>
              </p:nvSpPr>
              <p:spPr bwMode="auto">
                <a:xfrm>
                  <a:off x="4448" y="1964"/>
                  <a:ext cx="226"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117" name="Freeform 16"/>
                <p:cNvSpPr>
                  <a:spLocks/>
                </p:cNvSpPr>
                <p:nvPr/>
              </p:nvSpPr>
              <p:spPr bwMode="auto">
                <a:xfrm rot="5400000">
                  <a:off x="4612" y="1828"/>
                  <a:ext cx="282" cy="228"/>
                </a:xfrm>
                <a:custGeom>
                  <a:avLst/>
                  <a:gdLst>
                    <a:gd name="T0" fmla="*/ 308 w 270"/>
                    <a:gd name="T1" fmla="*/ 228 h 228"/>
                    <a:gd name="T2" fmla="*/ 81 w 270"/>
                    <a:gd name="T3" fmla="*/ 78 h 228"/>
                    <a:gd name="T4" fmla="*/ 123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118" name="Freeform 17"/>
                <p:cNvSpPr>
                  <a:spLocks/>
                </p:cNvSpPr>
                <p:nvPr/>
              </p:nvSpPr>
              <p:spPr bwMode="auto">
                <a:xfrm rot="5400000">
                  <a:off x="4816" y="1772"/>
                  <a:ext cx="75" cy="60"/>
                </a:xfrm>
                <a:custGeom>
                  <a:avLst/>
                  <a:gdLst>
                    <a:gd name="T0" fmla="*/ 81 w 72"/>
                    <a:gd name="T1" fmla="*/ 12 h 60"/>
                    <a:gd name="T2" fmla="*/ 0 w 72"/>
                    <a:gd name="T3" fmla="*/ 0 h 60"/>
                    <a:gd name="T4" fmla="*/ 42 w 72"/>
                    <a:gd name="T5" fmla="*/ 60 h 60"/>
                    <a:gd name="T6" fmla="*/ 81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119" name="Text Box 18"/>
                <p:cNvSpPr txBox="1">
                  <a:spLocks noChangeArrowheads="1"/>
                </p:cNvSpPr>
                <p:nvPr/>
              </p:nvSpPr>
              <p:spPr bwMode="auto">
                <a:xfrm>
                  <a:off x="5003" y="768"/>
                  <a:ext cx="201" cy="192"/>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120" name="Text Box 19"/>
                <p:cNvSpPr txBox="1">
                  <a:spLocks noChangeArrowheads="1"/>
                </p:cNvSpPr>
                <p:nvPr/>
              </p:nvSpPr>
              <p:spPr bwMode="auto">
                <a:xfrm>
                  <a:off x="5211" y="1365"/>
                  <a:ext cx="191" cy="191"/>
                </a:xfrm>
                <a:prstGeom prst="rect">
                  <a:avLst/>
                </a:prstGeom>
                <a:noFill/>
                <a:ln w="9525">
                  <a:noFill/>
                  <a:miter lim="800000"/>
                  <a:headEnd/>
                  <a:tailEnd/>
                </a:ln>
              </p:spPr>
              <p:txBody>
                <a:bodyPr wrap="none">
                  <a:spAutoFit/>
                </a:bodyPr>
                <a:lstStyle/>
                <a:p>
                  <a:pPr algn="l"/>
                  <a:r>
                    <a:rPr lang="en-US" sz="1400"/>
                    <a:t>P</a:t>
                  </a:r>
                </a:p>
              </p:txBody>
            </p:sp>
            <p:sp>
              <p:nvSpPr>
                <p:cNvPr id="121" name="Oval 20"/>
                <p:cNvSpPr>
                  <a:spLocks noChangeArrowheads="1"/>
                </p:cNvSpPr>
                <p:nvPr/>
              </p:nvSpPr>
              <p:spPr bwMode="auto">
                <a:xfrm>
                  <a:off x="5274" y="1334"/>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122" name="Line 21"/>
                <p:cNvSpPr>
                  <a:spLocks noChangeShapeType="1"/>
                </p:cNvSpPr>
                <p:nvPr/>
              </p:nvSpPr>
              <p:spPr bwMode="auto">
                <a:xfrm flipH="1">
                  <a:off x="4839" y="1365"/>
                  <a:ext cx="455" cy="619"/>
                </a:xfrm>
                <a:prstGeom prst="line">
                  <a:avLst/>
                </a:prstGeom>
                <a:noFill/>
                <a:ln w="9525">
                  <a:solidFill>
                    <a:schemeClr val="tx1"/>
                  </a:solidFill>
                  <a:round/>
                  <a:headEnd/>
                  <a:tailEnd/>
                </a:ln>
              </p:spPr>
              <p:txBody>
                <a:bodyPr/>
                <a:lstStyle/>
                <a:p>
                  <a:endParaRPr lang="en-US"/>
                </a:p>
              </p:txBody>
            </p:sp>
            <p:sp>
              <p:nvSpPr>
                <p:cNvPr id="123" name="Line 22"/>
                <p:cNvSpPr>
                  <a:spLocks noChangeShapeType="1"/>
                </p:cNvSpPr>
                <p:nvPr/>
              </p:nvSpPr>
              <p:spPr bwMode="auto">
                <a:xfrm rot="2700000">
                  <a:off x="4805" y="1944"/>
                  <a:ext cx="68" cy="65"/>
                </a:xfrm>
                <a:prstGeom prst="line">
                  <a:avLst/>
                </a:prstGeom>
                <a:noFill/>
                <a:ln w="9525">
                  <a:solidFill>
                    <a:schemeClr val="tx1"/>
                  </a:solidFill>
                  <a:round/>
                  <a:headEnd/>
                  <a:tailEnd/>
                </a:ln>
              </p:spPr>
              <p:txBody>
                <a:bodyPr/>
                <a:lstStyle/>
                <a:p>
                  <a:endParaRPr lang="en-US"/>
                </a:p>
              </p:txBody>
            </p:sp>
            <p:sp>
              <p:nvSpPr>
                <p:cNvPr id="124" name="Line 23"/>
                <p:cNvSpPr>
                  <a:spLocks noChangeShapeType="1"/>
                </p:cNvSpPr>
                <p:nvPr/>
              </p:nvSpPr>
              <p:spPr bwMode="auto">
                <a:xfrm rot="-2700000">
                  <a:off x="4809" y="1947"/>
                  <a:ext cx="65" cy="68"/>
                </a:xfrm>
                <a:prstGeom prst="line">
                  <a:avLst/>
                </a:prstGeom>
                <a:noFill/>
                <a:ln w="9525">
                  <a:solidFill>
                    <a:schemeClr val="tx1"/>
                  </a:solidFill>
                  <a:round/>
                  <a:headEnd/>
                  <a:tailEnd/>
                </a:ln>
              </p:spPr>
              <p:txBody>
                <a:bodyPr/>
                <a:lstStyle/>
                <a:p>
                  <a:endParaRPr lang="en-US"/>
                </a:p>
              </p:txBody>
            </p:sp>
            <p:sp>
              <p:nvSpPr>
                <p:cNvPr id="125" name="Line 24"/>
                <p:cNvSpPr>
                  <a:spLocks noChangeShapeType="1"/>
                </p:cNvSpPr>
                <p:nvPr/>
              </p:nvSpPr>
              <p:spPr bwMode="auto">
                <a:xfrm flipH="1">
                  <a:off x="5302" y="1120"/>
                  <a:ext cx="178" cy="238"/>
                </a:xfrm>
                <a:prstGeom prst="line">
                  <a:avLst/>
                </a:prstGeom>
                <a:noFill/>
                <a:ln w="9525">
                  <a:solidFill>
                    <a:schemeClr val="tx1"/>
                  </a:solidFill>
                  <a:round/>
                  <a:headEnd/>
                  <a:tailEnd/>
                </a:ln>
              </p:spPr>
              <p:txBody>
                <a:bodyPr/>
                <a:lstStyle/>
                <a:p>
                  <a:endParaRPr lang="en-US"/>
                </a:p>
              </p:txBody>
            </p:sp>
            <p:sp>
              <p:nvSpPr>
                <p:cNvPr id="126" name="Text Box 25"/>
                <p:cNvSpPr txBox="1">
                  <a:spLocks noChangeArrowheads="1"/>
                </p:cNvSpPr>
                <p:nvPr/>
              </p:nvSpPr>
              <p:spPr bwMode="auto">
                <a:xfrm>
                  <a:off x="5493" y="911"/>
                  <a:ext cx="203" cy="192"/>
                </a:xfrm>
                <a:prstGeom prst="rect">
                  <a:avLst/>
                </a:prstGeom>
                <a:noFill/>
                <a:ln w="9525">
                  <a:noFill/>
                  <a:miter lim="800000"/>
                  <a:headEnd/>
                  <a:tailEnd/>
                </a:ln>
              </p:spPr>
              <p:txBody>
                <a:bodyPr wrap="none">
                  <a:spAutoFit/>
                </a:bodyPr>
                <a:lstStyle/>
                <a:p>
                  <a:pPr algn="l"/>
                  <a:r>
                    <a:rPr lang="en-US" sz="1400"/>
                    <a:t>O</a:t>
                  </a:r>
                </a:p>
              </p:txBody>
            </p:sp>
            <p:sp>
              <p:nvSpPr>
                <p:cNvPr id="127" name="Oval 26"/>
                <p:cNvSpPr>
                  <a:spLocks noChangeArrowheads="1"/>
                </p:cNvSpPr>
                <p:nvPr/>
              </p:nvSpPr>
              <p:spPr bwMode="auto">
                <a:xfrm>
                  <a:off x="5456" y="1089"/>
                  <a:ext cx="52" cy="55"/>
                </a:xfrm>
                <a:prstGeom prst="ellipse">
                  <a:avLst/>
                </a:prstGeom>
                <a:solidFill>
                  <a:srgbClr val="000000"/>
                </a:solidFill>
                <a:ln w="9525">
                  <a:solidFill>
                    <a:schemeClr val="tx1"/>
                  </a:solidFill>
                  <a:round/>
                  <a:headEnd/>
                  <a:tailEnd/>
                </a:ln>
              </p:spPr>
              <p:txBody>
                <a:bodyPr wrap="none" anchor="ctr"/>
                <a:lstStyle/>
                <a:p>
                  <a:endParaRPr lang="en-US"/>
                </a:p>
              </p:txBody>
            </p:sp>
            <p:sp>
              <p:nvSpPr>
                <p:cNvPr id="128" name="Text Box 27"/>
                <p:cNvSpPr txBox="1">
                  <a:spLocks noChangeArrowheads="1"/>
                </p:cNvSpPr>
                <p:nvPr/>
              </p:nvSpPr>
              <p:spPr bwMode="auto">
                <a:xfrm>
                  <a:off x="5346" y="1181"/>
                  <a:ext cx="179" cy="192"/>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129" name="Line 28"/>
                <p:cNvSpPr>
                  <a:spLocks noChangeShapeType="1"/>
                </p:cNvSpPr>
                <p:nvPr/>
              </p:nvSpPr>
              <p:spPr bwMode="auto">
                <a:xfrm flipV="1">
                  <a:off x="4739" y="1113"/>
                  <a:ext cx="737" cy="685"/>
                </a:xfrm>
                <a:prstGeom prst="line">
                  <a:avLst/>
                </a:prstGeom>
                <a:noFill/>
                <a:ln w="9525">
                  <a:solidFill>
                    <a:schemeClr val="tx1"/>
                  </a:solidFill>
                  <a:round/>
                  <a:headEnd/>
                  <a:tailEnd/>
                </a:ln>
              </p:spPr>
              <p:txBody>
                <a:bodyPr/>
                <a:lstStyle/>
                <a:p>
                  <a:endParaRPr lang="en-US"/>
                </a:p>
              </p:txBody>
            </p:sp>
            <p:sp>
              <p:nvSpPr>
                <p:cNvPr id="130" name="Line 29"/>
                <p:cNvSpPr>
                  <a:spLocks noChangeShapeType="1"/>
                </p:cNvSpPr>
                <p:nvPr/>
              </p:nvSpPr>
              <p:spPr bwMode="auto">
                <a:xfrm flipH="1" flipV="1">
                  <a:off x="4878" y="936"/>
                  <a:ext cx="121" cy="572"/>
                </a:xfrm>
                <a:prstGeom prst="line">
                  <a:avLst/>
                </a:prstGeom>
                <a:noFill/>
                <a:ln w="9525">
                  <a:solidFill>
                    <a:schemeClr val="tx1"/>
                  </a:solidFill>
                  <a:prstDash val="dash"/>
                  <a:round/>
                  <a:headEnd type="triangle" w="med" len="med"/>
                  <a:tailEnd/>
                </a:ln>
              </p:spPr>
              <p:txBody>
                <a:bodyPr/>
                <a:lstStyle/>
                <a:p>
                  <a:endParaRPr lang="en-US"/>
                </a:p>
              </p:txBody>
            </p:sp>
            <p:sp>
              <p:nvSpPr>
                <p:cNvPr id="131" name="Line 30"/>
                <p:cNvSpPr>
                  <a:spLocks noChangeShapeType="1"/>
                </p:cNvSpPr>
                <p:nvPr/>
              </p:nvSpPr>
              <p:spPr bwMode="auto">
                <a:xfrm>
                  <a:off x="5077" y="972"/>
                  <a:ext cx="13" cy="554"/>
                </a:xfrm>
                <a:prstGeom prst="line">
                  <a:avLst/>
                </a:prstGeom>
                <a:noFill/>
                <a:ln w="9525">
                  <a:solidFill>
                    <a:schemeClr val="tx1"/>
                  </a:solidFill>
                  <a:prstDash val="dash"/>
                  <a:round/>
                  <a:headEnd/>
                  <a:tailEnd type="triangle" w="med" len="med"/>
                </a:ln>
              </p:spPr>
              <p:txBody>
                <a:bodyPr/>
                <a:lstStyle/>
                <a:p>
                  <a:endParaRPr lang="en-US"/>
                </a:p>
              </p:txBody>
            </p:sp>
            <p:sp>
              <p:nvSpPr>
                <p:cNvPr id="132" name="Text Box 31"/>
                <p:cNvSpPr txBox="1">
                  <a:spLocks noChangeArrowheads="1"/>
                </p:cNvSpPr>
                <p:nvPr/>
              </p:nvSpPr>
              <p:spPr bwMode="auto">
                <a:xfrm>
                  <a:off x="4800" y="732"/>
                  <a:ext cx="204" cy="192"/>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133" name="Text Box 32"/>
                <p:cNvSpPr txBox="1">
                  <a:spLocks noChangeArrowheads="1"/>
                </p:cNvSpPr>
                <p:nvPr/>
              </p:nvSpPr>
              <p:spPr bwMode="auto">
                <a:xfrm>
                  <a:off x="4522" y="1642"/>
                  <a:ext cx="191" cy="192"/>
                </a:xfrm>
                <a:prstGeom prst="rect">
                  <a:avLst/>
                </a:prstGeom>
                <a:noFill/>
                <a:ln w="9525">
                  <a:noFill/>
                  <a:miter lim="800000"/>
                  <a:headEnd/>
                  <a:tailEnd/>
                </a:ln>
              </p:spPr>
              <p:txBody>
                <a:bodyPr wrap="none">
                  <a:spAutoFit/>
                </a:bodyPr>
                <a:lstStyle/>
                <a:p>
                  <a:pPr algn="l"/>
                  <a:r>
                    <a:rPr lang="en-US" sz="1400"/>
                    <a:t>E</a:t>
                  </a:r>
                </a:p>
              </p:txBody>
            </p:sp>
            <p:sp>
              <p:nvSpPr>
                <p:cNvPr id="134" name="Oval 33"/>
                <p:cNvSpPr>
                  <a:spLocks noChangeArrowheads="1"/>
                </p:cNvSpPr>
                <p:nvPr/>
              </p:nvSpPr>
              <p:spPr bwMode="auto">
                <a:xfrm>
                  <a:off x="4702" y="1761"/>
                  <a:ext cx="52" cy="54"/>
                </a:xfrm>
                <a:prstGeom prst="ellipse">
                  <a:avLst/>
                </a:prstGeom>
                <a:solidFill>
                  <a:srgbClr val="000000"/>
                </a:solidFill>
                <a:ln w="9525">
                  <a:solidFill>
                    <a:schemeClr val="tx1"/>
                  </a:solidFill>
                  <a:round/>
                  <a:headEnd/>
                  <a:tailEnd/>
                </a:ln>
              </p:spPr>
              <p:txBody>
                <a:bodyPr wrap="none" anchor="ctr"/>
                <a:lstStyle/>
                <a:p>
                  <a:endParaRPr lang="en-US"/>
                </a:p>
              </p:txBody>
            </p:sp>
          </p:grpSp>
        </p:grpSp>
        <p:grpSp>
          <p:nvGrpSpPr>
            <p:cNvPr id="58" name="Group 34"/>
            <p:cNvGrpSpPr>
              <a:grpSpLocks/>
            </p:cNvGrpSpPr>
            <p:nvPr/>
          </p:nvGrpSpPr>
          <p:grpSpPr bwMode="auto">
            <a:xfrm>
              <a:off x="6372225" y="3844925"/>
              <a:ext cx="2381250" cy="1905000"/>
              <a:chOff x="4440" y="2770"/>
              <a:chExt cx="1094" cy="872"/>
            </a:xfrm>
          </p:grpSpPr>
          <p:sp>
            <p:nvSpPr>
              <p:cNvPr id="59" name="Line 35"/>
              <p:cNvSpPr>
                <a:spLocks noChangeShapeType="1"/>
              </p:cNvSpPr>
              <p:nvPr/>
            </p:nvSpPr>
            <p:spPr bwMode="auto">
              <a:xfrm flipV="1">
                <a:off x="4636" y="3212"/>
                <a:ext cx="592" cy="328"/>
              </a:xfrm>
              <a:prstGeom prst="line">
                <a:avLst/>
              </a:prstGeom>
              <a:noFill/>
              <a:ln w="19050">
                <a:solidFill>
                  <a:schemeClr val="tx1"/>
                </a:solidFill>
                <a:round/>
                <a:headEnd/>
                <a:tailEnd/>
              </a:ln>
            </p:spPr>
            <p:txBody>
              <a:bodyPr/>
              <a:lstStyle/>
              <a:p>
                <a:endParaRPr lang="en-US"/>
              </a:p>
            </p:txBody>
          </p:sp>
          <p:sp>
            <p:nvSpPr>
              <p:cNvPr id="60" name="Line 36"/>
              <p:cNvSpPr>
                <a:spLocks noChangeShapeType="1"/>
              </p:cNvSpPr>
              <p:nvPr/>
            </p:nvSpPr>
            <p:spPr bwMode="auto">
              <a:xfrm flipV="1">
                <a:off x="5232" y="2932"/>
                <a:ext cx="160" cy="276"/>
              </a:xfrm>
              <a:prstGeom prst="line">
                <a:avLst/>
              </a:prstGeom>
              <a:noFill/>
              <a:ln w="19050">
                <a:solidFill>
                  <a:schemeClr val="tx1"/>
                </a:solidFill>
                <a:round/>
                <a:headEnd/>
                <a:tailEnd/>
              </a:ln>
            </p:spPr>
            <p:txBody>
              <a:bodyPr/>
              <a:lstStyle/>
              <a:p>
                <a:endParaRPr lang="en-US"/>
              </a:p>
            </p:txBody>
          </p:sp>
          <p:sp>
            <p:nvSpPr>
              <p:cNvPr id="61" name="Line 37"/>
              <p:cNvSpPr>
                <a:spLocks noChangeShapeType="1"/>
              </p:cNvSpPr>
              <p:nvPr/>
            </p:nvSpPr>
            <p:spPr bwMode="auto">
              <a:xfrm flipH="1">
                <a:off x="4648" y="2932"/>
                <a:ext cx="728" cy="588"/>
              </a:xfrm>
              <a:prstGeom prst="line">
                <a:avLst/>
              </a:prstGeom>
              <a:noFill/>
              <a:ln w="19050">
                <a:solidFill>
                  <a:schemeClr val="tx1"/>
                </a:solidFill>
                <a:round/>
                <a:headEnd/>
                <a:tailEnd/>
              </a:ln>
            </p:spPr>
            <p:txBody>
              <a:bodyPr/>
              <a:lstStyle/>
              <a:p>
                <a:endParaRPr lang="en-US"/>
              </a:p>
            </p:txBody>
          </p:sp>
          <p:sp>
            <p:nvSpPr>
              <p:cNvPr id="62" name="Oval 38"/>
              <p:cNvSpPr>
                <a:spLocks noChangeArrowheads="1"/>
              </p:cNvSpPr>
              <p:nvPr/>
            </p:nvSpPr>
            <p:spPr bwMode="auto">
              <a:xfrm>
                <a:off x="5354" y="2911"/>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63" name="Oval 39"/>
              <p:cNvSpPr>
                <a:spLocks noChangeArrowheads="1"/>
              </p:cNvSpPr>
              <p:nvPr/>
            </p:nvSpPr>
            <p:spPr bwMode="auto">
              <a:xfrm>
                <a:off x="5206" y="3183"/>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65" name="Oval 40"/>
              <p:cNvSpPr>
                <a:spLocks noChangeArrowheads="1"/>
              </p:cNvSpPr>
              <p:nvPr/>
            </p:nvSpPr>
            <p:spPr bwMode="auto">
              <a:xfrm>
                <a:off x="4626" y="349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94" name="Line 41"/>
              <p:cNvSpPr>
                <a:spLocks noChangeShapeType="1"/>
              </p:cNvSpPr>
              <p:nvPr/>
            </p:nvSpPr>
            <p:spPr bwMode="auto">
              <a:xfrm>
                <a:off x="4648" y="3524"/>
                <a:ext cx="540" cy="0"/>
              </a:xfrm>
              <a:prstGeom prst="line">
                <a:avLst/>
              </a:prstGeom>
              <a:noFill/>
              <a:ln w="9525">
                <a:solidFill>
                  <a:schemeClr val="tx1"/>
                </a:solidFill>
                <a:prstDash val="dash"/>
                <a:round/>
                <a:headEnd/>
                <a:tailEnd/>
              </a:ln>
            </p:spPr>
            <p:txBody>
              <a:bodyPr/>
              <a:lstStyle/>
              <a:p>
                <a:endParaRPr lang="en-US"/>
              </a:p>
            </p:txBody>
          </p:sp>
          <p:sp>
            <p:nvSpPr>
              <p:cNvPr id="95" name="Line 42"/>
              <p:cNvSpPr>
                <a:spLocks noChangeShapeType="1"/>
              </p:cNvSpPr>
              <p:nvPr/>
            </p:nvSpPr>
            <p:spPr bwMode="auto">
              <a:xfrm rot="-5400000">
                <a:off x="4376" y="3248"/>
                <a:ext cx="540" cy="0"/>
              </a:xfrm>
              <a:prstGeom prst="line">
                <a:avLst/>
              </a:prstGeom>
              <a:noFill/>
              <a:ln w="9525">
                <a:solidFill>
                  <a:schemeClr val="tx1"/>
                </a:solidFill>
                <a:prstDash val="dash"/>
                <a:round/>
                <a:headEnd/>
                <a:tailEnd/>
              </a:ln>
            </p:spPr>
            <p:txBody>
              <a:bodyPr/>
              <a:lstStyle/>
              <a:p>
                <a:endParaRPr lang="en-US"/>
              </a:p>
            </p:txBody>
          </p:sp>
          <p:sp>
            <p:nvSpPr>
              <p:cNvPr id="96" name="Arc 43"/>
              <p:cNvSpPr>
                <a:spLocks/>
              </p:cNvSpPr>
              <p:nvPr/>
            </p:nvSpPr>
            <p:spPr bwMode="auto">
              <a:xfrm rot="1483266">
                <a:off x="4869" y="3426"/>
                <a:ext cx="69" cy="8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97" name="Arc 44"/>
              <p:cNvSpPr>
                <a:spLocks/>
              </p:cNvSpPr>
              <p:nvPr/>
            </p:nvSpPr>
            <p:spPr bwMode="auto">
              <a:xfrm rot="321925">
                <a:off x="4960" y="3278"/>
                <a:ext cx="159" cy="23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98" name="Text Box 45"/>
              <p:cNvSpPr txBox="1">
                <a:spLocks noChangeArrowheads="1"/>
              </p:cNvSpPr>
              <p:nvPr/>
            </p:nvSpPr>
            <p:spPr bwMode="auto">
              <a:xfrm>
                <a:off x="5304" y="3020"/>
                <a:ext cx="130" cy="139"/>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99" name="Text Box 46"/>
              <p:cNvSpPr txBox="1">
                <a:spLocks noChangeArrowheads="1"/>
              </p:cNvSpPr>
              <p:nvPr/>
            </p:nvSpPr>
            <p:spPr bwMode="auto">
              <a:xfrm>
                <a:off x="5340" y="2770"/>
                <a:ext cx="148" cy="140"/>
              </a:xfrm>
              <a:prstGeom prst="rect">
                <a:avLst/>
              </a:prstGeom>
              <a:noFill/>
              <a:ln w="9525">
                <a:noFill/>
                <a:miter lim="800000"/>
                <a:headEnd/>
                <a:tailEnd/>
              </a:ln>
            </p:spPr>
            <p:txBody>
              <a:bodyPr wrap="none">
                <a:spAutoFit/>
              </a:bodyPr>
              <a:lstStyle/>
              <a:p>
                <a:pPr algn="l"/>
                <a:r>
                  <a:rPr lang="en-US" sz="1400"/>
                  <a:t>O</a:t>
                </a:r>
              </a:p>
            </p:txBody>
          </p:sp>
          <p:sp>
            <p:nvSpPr>
              <p:cNvPr id="100" name="Text Box 47"/>
              <p:cNvSpPr txBox="1">
                <a:spLocks noChangeArrowheads="1"/>
              </p:cNvSpPr>
              <p:nvPr/>
            </p:nvSpPr>
            <p:spPr bwMode="auto">
              <a:xfrm>
                <a:off x="5196" y="3186"/>
                <a:ext cx="139" cy="139"/>
              </a:xfrm>
              <a:prstGeom prst="rect">
                <a:avLst/>
              </a:prstGeom>
              <a:noFill/>
              <a:ln w="9525">
                <a:noFill/>
                <a:miter lim="800000"/>
                <a:headEnd/>
                <a:tailEnd/>
              </a:ln>
            </p:spPr>
            <p:txBody>
              <a:bodyPr wrap="none">
                <a:spAutoFit/>
              </a:bodyPr>
              <a:lstStyle/>
              <a:p>
                <a:pPr algn="l"/>
                <a:r>
                  <a:rPr lang="en-US" sz="1400"/>
                  <a:t>P</a:t>
                </a:r>
              </a:p>
            </p:txBody>
          </p:sp>
          <p:sp>
            <p:nvSpPr>
              <p:cNvPr id="101" name="Text Box 48"/>
              <p:cNvSpPr txBox="1">
                <a:spLocks noChangeArrowheads="1"/>
              </p:cNvSpPr>
              <p:nvPr/>
            </p:nvSpPr>
            <p:spPr bwMode="auto">
              <a:xfrm>
                <a:off x="4440" y="3502"/>
                <a:ext cx="139" cy="140"/>
              </a:xfrm>
              <a:prstGeom prst="rect">
                <a:avLst/>
              </a:prstGeom>
              <a:noFill/>
              <a:ln w="9525">
                <a:noFill/>
                <a:miter lim="800000"/>
                <a:headEnd/>
                <a:tailEnd/>
              </a:ln>
            </p:spPr>
            <p:txBody>
              <a:bodyPr wrap="none">
                <a:spAutoFit/>
              </a:bodyPr>
              <a:lstStyle/>
              <a:p>
                <a:pPr algn="l"/>
                <a:r>
                  <a:rPr lang="en-US" sz="1400"/>
                  <a:t>E</a:t>
                </a:r>
              </a:p>
            </p:txBody>
          </p:sp>
          <p:sp>
            <p:nvSpPr>
              <p:cNvPr id="102" name="Text Box 49"/>
              <p:cNvSpPr txBox="1">
                <a:spLocks noChangeArrowheads="1"/>
              </p:cNvSpPr>
              <p:nvPr/>
            </p:nvSpPr>
            <p:spPr bwMode="auto">
              <a:xfrm>
                <a:off x="4872" y="3342"/>
                <a:ext cx="165" cy="13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103" name="Text Box 50"/>
              <p:cNvSpPr txBox="1">
                <a:spLocks noChangeArrowheads="1"/>
              </p:cNvSpPr>
              <p:nvPr/>
            </p:nvSpPr>
            <p:spPr bwMode="auto">
              <a:xfrm>
                <a:off x="5048" y="3266"/>
                <a:ext cx="251" cy="140"/>
              </a:xfrm>
              <a:prstGeom prst="rect">
                <a:avLst/>
              </a:prstGeom>
              <a:noFill/>
              <a:ln w="9525">
                <a:noFill/>
                <a:miter lim="800000"/>
                <a:headEnd/>
                <a:tailEnd/>
              </a:ln>
            </p:spPr>
            <p:txBody>
              <a:bodyPr>
                <a:spAutoFit/>
              </a:bodyPr>
              <a:lstStyle/>
              <a:p>
                <a:pPr algn="l"/>
                <a:r>
                  <a:rPr lang="en-US" sz="1400">
                    <a:latin typeface="Symbol" pitchFamily="18" charset="2"/>
                  </a:rPr>
                  <a:t>d</a:t>
                </a:r>
                <a:r>
                  <a:rPr lang="en-US" sz="1400" baseline="-25000"/>
                  <a:t>O</a:t>
                </a:r>
              </a:p>
            </p:txBody>
          </p:sp>
          <p:sp>
            <p:nvSpPr>
              <p:cNvPr id="104" name="Text Box 51"/>
              <p:cNvSpPr txBox="1">
                <a:spLocks noChangeArrowheads="1"/>
              </p:cNvSpPr>
              <p:nvPr/>
            </p:nvSpPr>
            <p:spPr bwMode="auto">
              <a:xfrm>
                <a:off x="5020" y="2916"/>
                <a:ext cx="149" cy="139"/>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105" name="Text Box 52"/>
              <p:cNvSpPr txBox="1">
                <a:spLocks noChangeArrowheads="1"/>
              </p:cNvSpPr>
              <p:nvPr/>
            </p:nvSpPr>
            <p:spPr bwMode="auto">
              <a:xfrm>
                <a:off x="5388" y="3384"/>
                <a:ext cx="146" cy="139"/>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106" name="Freeform 53"/>
              <p:cNvSpPr>
                <a:spLocks/>
              </p:cNvSpPr>
              <p:nvPr/>
            </p:nvSpPr>
            <p:spPr bwMode="auto">
              <a:xfrm rot="-293946">
                <a:off x="5165" y="3266"/>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type="none" w="med" len="med"/>
                <a:tailEnd type="triangle" w="med" len="med"/>
              </a:ln>
            </p:spPr>
            <p:txBody>
              <a:bodyPr/>
              <a:lstStyle/>
              <a:p>
                <a:endParaRPr lang="en-US"/>
              </a:p>
            </p:txBody>
          </p:sp>
        </p:grpSp>
      </p:grpSp>
      <p:graphicFrame>
        <p:nvGraphicFramePr>
          <p:cNvPr id="26630" name="Object 54"/>
          <p:cNvGraphicFramePr>
            <a:graphicFrameLocks noChangeAspect="1"/>
          </p:cNvGraphicFramePr>
          <p:nvPr/>
        </p:nvGraphicFramePr>
        <p:xfrm>
          <a:off x="1096944" y="3987800"/>
          <a:ext cx="3908425" cy="965200"/>
        </p:xfrm>
        <a:graphic>
          <a:graphicData uri="http://schemas.openxmlformats.org/presentationml/2006/ole">
            <p:oleObj spid="_x0000_s26630" name="Equation" r:id="rId4" imgW="2641320" imgH="68580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Rectangular to Spherical Coordinates</a:t>
            </a:r>
            <a:endParaRPr lang="en-US" dirty="0"/>
          </a:p>
        </p:txBody>
      </p:sp>
      <p:sp>
        <p:nvSpPr>
          <p:cNvPr id="7" name="Content Placeholder 6"/>
          <p:cNvSpPr>
            <a:spLocks noGrp="1"/>
          </p:cNvSpPr>
          <p:nvPr>
            <p:ph idx="1"/>
          </p:nvPr>
        </p:nvSpPr>
        <p:spPr/>
        <p:txBody>
          <a:bodyPr/>
          <a:lstStyle/>
          <a:p>
            <a:r>
              <a:rPr lang="en-US" sz="1600" dirty="0" smtClean="0"/>
              <a:t>The calculation of the geodetic longitude is exact, and simple:</a:t>
            </a:r>
          </a:p>
          <a:p>
            <a:endParaRPr lang="en-US" sz="1600" dirty="0" smtClean="0"/>
          </a:p>
          <a:p>
            <a:endParaRPr lang="en-US" sz="1600" dirty="0" smtClean="0"/>
          </a:p>
          <a:p>
            <a:endParaRPr lang="en-US" sz="1600" dirty="0" smtClean="0"/>
          </a:p>
          <a:p>
            <a:r>
              <a:rPr lang="en-US" sz="1600" dirty="0" smtClean="0"/>
              <a:t>Next, the geodetic latitude must be computed, but it is not as simple</a:t>
            </a:r>
          </a:p>
          <a:p>
            <a:pPr lvl="1"/>
            <a:r>
              <a:rPr lang="en-US" sz="1400" dirty="0" smtClean="0"/>
              <a:t>Closed form solutions are available (e.g. – </a:t>
            </a:r>
            <a:r>
              <a:rPr lang="en-US" sz="1400" dirty="0" err="1" smtClean="0"/>
              <a:t>Sofair’s</a:t>
            </a:r>
            <a:r>
              <a:rPr lang="en-US" sz="1400" dirty="0" smtClean="0"/>
              <a:t> method), though very complicated, and prone to truncation errors, even for double precision calculations</a:t>
            </a:r>
          </a:p>
          <a:p>
            <a:pPr lvl="1"/>
            <a:r>
              <a:rPr lang="en-US" sz="1400" dirty="0" smtClean="0"/>
              <a:t>A preferred method is derived from a single pass Newton-</a:t>
            </a:r>
            <a:r>
              <a:rPr lang="en-US" sz="1400" dirty="0" err="1" smtClean="0"/>
              <a:t>Raphson</a:t>
            </a:r>
            <a:r>
              <a:rPr lang="en-US" sz="1400" dirty="0" smtClean="0"/>
              <a:t> iterative solution of the non-linear, coupled equations</a:t>
            </a:r>
          </a:p>
          <a:p>
            <a:pPr lvl="1"/>
            <a:r>
              <a:rPr lang="en-US" sz="1400" dirty="0" smtClean="0"/>
              <a:t>It can be shown that some closed form </a:t>
            </a:r>
            <a:r>
              <a:rPr lang="en-US" sz="1400" b="1" i="1" dirty="0" smtClean="0"/>
              <a:t>exact</a:t>
            </a:r>
            <a:r>
              <a:rPr lang="en-US" sz="1400" dirty="0" smtClean="0"/>
              <a:t> solutions (such as </a:t>
            </a:r>
            <a:r>
              <a:rPr lang="en-US" sz="1400" dirty="0" err="1" smtClean="0"/>
              <a:t>Sofair’s</a:t>
            </a:r>
            <a:r>
              <a:rPr lang="en-US" sz="1400" dirty="0" smtClean="0"/>
              <a:t>) are not as accurate as the approximate solution, due to numerical precision / </a:t>
            </a:r>
            <a:r>
              <a:rPr lang="en-US" sz="1400" dirty="0" err="1" smtClean="0"/>
              <a:t>roundoff</a:t>
            </a:r>
            <a:r>
              <a:rPr lang="en-US" sz="1400" dirty="0" smtClean="0"/>
              <a:t> errors</a:t>
            </a:r>
          </a:p>
          <a:p>
            <a:pPr lvl="1"/>
            <a:r>
              <a:rPr lang="en-US" sz="1400" dirty="0" smtClean="0"/>
              <a:t>After the geodetic latitude is computed (see next page), the exact equation for computing the geodetic altitude can then be computed as:</a:t>
            </a:r>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19</a:t>
            </a:fld>
            <a:endParaRPr lang="en-US" dirty="0"/>
          </a:p>
        </p:txBody>
      </p:sp>
      <p:graphicFrame>
        <p:nvGraphicFramePr>
          <p:cNvPr id="27650" name="Object 58"/>
          <p:cNvGraphicFramePr>
            <a:graphicFrameLocks noChangeAspect="1"/>
          </p:cNvGraphicFramePr>
          <p:nvPr/>
        </p:nvGraphicFramePr>
        <p:xfrm>
          <a:off x="1600200" y="2229896"/>
          <a:ext cx="4114800" cy="924941"/>
        </p:xfrm>
        <a:graphic>
          <a:graphicData uri="http://schemas.openxmlformats.org/presentationml/2006/ole">
            <p:oleObj spid="_x0000_s27650" name="Equation" r:id="rId4" imgW="3162240" imgH="711000" progId="Equation.3">
              <p:embed/>
            </p:oleObj>
          </a:graphicData>
        </a:graphic>
      </p:graphicFrame>
      <p:graphicFrame>
        <p:nvGraphicFramePr>
          <p:cNvPr id="27651" name="Object 10"/>
          <p:cNvGraphicFramePr>
            <a:graphicFrameLocks noChangeAspect="1"/>
          </p:cNvGraphicFramePr>
          <p:nvPr/>
        </p:nvGraphicFramePr>
        <p:xfrm>
          <a:off x="1600200" y="5334000"/>
          <a:ext cx="4840287" cy="1156480"/>
        </p:xfrm>
        <a:graphic>
          <a:graphicData uri="http://schemas.openxmlformats.org/presentationml/2006/ole">
            <p:oleObj spid="_x0000_s27651" name="Equation" r:id="rId5" imgW="4038480" imgH="9651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Rectangular to Spherical Coordinates</a:t>
            </a:r>
            <a:endParaRPr lang="en-US" dirty="0"/>
          </a:p>
        </p:txBody>
      </p:sp>
      <p:sp>
        <p:nvSpPr>
          <p:cNvPr id="7" name="Content Placeholder 6"/>
          <p:cNvSpPr>
            <a:spLocks noGrp="1"/>
          </p:cNvSpPr>
          <p:nvPr>
            <p:ph idx="1"/>
          </p:nvPr>
        </p:nvSpPr>
        <p:spPr/>
        <p:txBody>
          <a:bodyPr/>
          <a:lstStyle/>
          <a:p>
            <a:r>
              <a:rPr lang="en-US" sz="1800" dirty="0" smtClean="0"/>
              <a:t>The approximate solution for the geodetic latitude:</a:t>
            </a:r>
          </a:p>
          <a:p>
            <a:endParaRPr lang="en-US" sz="1800" dirty="0" smtClean="0"/>
          </a:p>
          <a:p>
            <a:endParaRPr lang="en-US" sz="1800" dirty="0" smtClean="0"/>
          </a:p>
          <a:p>
            <a:endParaRPr lang="en-US" sz="1800" dirty="0" smtClean="0"/>
          </a:p>
          <a:p>
            <a:endParaRPr lang="en-US" sz="1800" dirty="0" smtClean="0"/>
          </a:p>
          <a:p>
            <a:endParaRPr lang="en-US" sz="1800" dirty="0" smtClean="0"/>
          </a:p>
          <a:p>
            <a:endParaRPr lang="en-US" sz="1800" dirty="0" smtClean="0"/>
          </a:p>
          <a:p>
            <a:endParaRPr lang="en-US" sz="1800" dirty="0" smtClean="0"/>
          </a:p>
          <a:p>
            <a:pPr>
              <a:buNone/>
            </a:pPr>
            <a:endParaRPr lang="en-US" sz="2000" dirty="0" smtClean="0"/>
          </a:p>
          <a:p>
            <a:pPr>
              <a:buNone/>
            </a:pPr>
            <a:r>
              <a:rPr lang="en-US" sz="1600" dirty="0" smtClean="0"/>
              <a:t>	Principal value arc tangent calculations are adequate for both equations</a:t>
            </a:r>
          </a:p>
          <a:p>
            <a:endParaRPr lang="en-US"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20</a:t>
            </a:fld>
            <a:endParaRPr lang="en-US" dirty="0"/>
          </a:p>
        </p:txBody>
      </p:sp>
      <p:graphicFrame>
        <p:nvGraphicFramePr>
          <p:cNvPr id="28676" name="Object 11"/>
          <p:cNvGraphicFramePr>
            <a:graphicFrameLocks noChangeAspect="1"/>
          </p:cNvGraphicFramePr>
          <p:nvPr/>
        </p:nvGraphicFramePr>
        <p:xfrm>
          <a:off x="914400" y="2362200"/>
          <a:ext cx="4953000" cy="2777867"/>
        </p:xfrm>
        <a:graphic>
          <a:graphicData uri="http://schemas.openxmlformats.org/presentationml/2006/ole">
            <p:oleObj spid="_x0000_s28676" name="Equation" r:id="rId4" imgW="3962160" imgH="222228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Fundamentals of Geodetic Kinematics, </a:t>
            </a:r>
            <a:r>
              <a:rPr lang="en-US" sz="3200" i="1" dirty="0" smtClean="0"/>
              <a:t>Part 1 of 2 </a:t>
            </a:r>
            <a:r>
              <a:rPr lang="en-US" sz="3200" dirty="0" smtClean="0"/>
              <a:t/>
            </a:r>
            <a:br>
              <a:rPr lang="en-US" sz="3200" dirty="0" smtClean="0"/>
            </a:br>
            <a:r>
              <a:rPr lang="en-US" sz="3200" dirty="0" smtClean="0"/>
              <a:t>Summary </a:t>
            </a:r>
            <a:br>
              <a:rPr lang="en-US" sz="3200" dirty="0" smtClean="0"/>
            </a:br>
            <a:endParaRPr lang="en-US" sz="3200" dirty="0"/>
          </a:p>
        </p:txBody>
      </p:sp>
      <p:sp>
        <p:nvSpPr>
          <p:cNvPr id="3" name="Content Placeholder 2"/>
          <p:cNvSpPr>
            <a:spLocks noGrp="1"/>
          </p:cNvSpPr>
          <p:nvPr>
            <p:ph idx="1"/>
          </p:nvPr>
        </p:nvSpPr>
        <p:spPr>
          <a:xfrm>
            <a:off x="457200" y="2530512"/>
            <a:ext cx="8458200" cy="3840164"/>
          </a:xfrm>
        </p:spPr>
        <p:txBody>
          <a:bodyPr/>
          <a:lstStyle/>
          <a:p>
            <a:r>
              <a:rPr lang="en-US" sz="2000" dirty="0" smtClean="0"/>
              <a:t>In </a:t>
            </a:r>
            <a:r>
              <a:rPr lang="en-US" sz="2000" b="1" dirty="0" smtClean="0"/>
              <a:t>Part 1, “Introductions and Definitions”</a:t>
            </a:r>
            <a:r>
              <a:rPr lang="en-US" sz="2000" dirty="0" smtClean="0"/>
              <a:t> we covered the following:</a:t>
            </a:r>
          </a:p>
          <a:p>
            <a:pPr lvl="1"/>
            <a:r>
              <a:rPr lang="en-US" sz="1600" dirty="0" smtClean="0"/>
              <a:t>Mathematical relationships for ellipses</a:t>
            </a:r>
          </a:p>
          <a:p>
            <a:pPr lvl="1"/>
            <a:r>
              <a:rPr lang="en-US" sz="1600" dirty="0" smtClean="0"/>
              <a:t>Coordinate frames and definition of terms</a:t>
            </a:r>
          </a:p>
          <a:p>
            <a:pPr lvl="1"/>
            <a:r>
              <a:rPr lang="en-US" sz="1600" dirty="0" smtClean="0"/>
              <a:t>Equations used for geodetic kinematics</a:t>
            </a:r>
          </a:p>
          <a:p>
            <a:pPr lvl="1"/>
            <a:r>
              <a:rPr lang="en-US" sz="1600" dirty="0" smtClean="0"/>
              <a:t>Spherical to rectangular position coordinates and vice-versa</a:t>
            </a:r>
          </a:p>
          <a:p>
            <a:r>
              <a:rPr lang="en-US" sz="2000" dirty="0" smtClean="0"/>
              <a:t>In Part 2, “Implementation”, we will cover the following:</a:t>
            </a:r>
          </a:p>
          <a:p>
            <a:pPr marL="742886" lvl="3" indent="-318380"/>
            <a:r>
              <a:rPr lang="en-US" sz="1600" dirty="0" smtClean="0"/>
              <a:t>Sidereal “Time”</a:t>
            </a:r>
          </a:p>
          <a:p>
            <a:pPr marL="742886" lvl="3" indent="-318380"/>
            <a:r>
              <a:rPr lang="en-US" sz="1600" dirty="0" smtClean="0"/>
              <a:t>Summary of WGS-84 standard constants used for Earth and moon</a:t>
            </a:r>
          </a:p>
          <a:p>
            <a:pPr marL="742886" lvl="3" indent="-318380"/>
            <a:r>
              <a:rPr lang="en-US" sz="1600" dirty="0" smtClean="0"/>
              <a:t>Coordinate frames commonly used for modeling of geodetic kinematics</a:t>
            </a:r>
          </a:p>
          <a:p>
            <a:pPr marL="742886" lvl="3" indent="-318380"/>
            <a:r>
              <a:rPr lang="en-US" sz="1600" dirty="0" smtClean="0"/>
              <a:t>Equations for navigation over an oblate spheroid</a:t>
            </a:r>
          </a:p>
          <a:p>
            <a:pPr marL="742886" lvl="3" indent="-318380"/>
            <a:r>
              <a:rPr lang="en-US" sz="1600" dirty="0" smtClean="0"/>
              <a:t>Great circle distance calculations</a:t>
            </a:r>
          </a:p>
          <a:p>
            <a:pPr marL="742886" lvl="3" indent="-318380"/>
            <a:r>
              <a:rPr lang="en-US" sz="1600" dirty="0" smtClean="0"/>
              <a:t>Calculation of position and velocity of an object relative to planet fixed frames</a:t>
            </a:r>
          </a:p>
          <a:p>
            <a:pPr marL="742886" lvl="3" indent="-318380">
              <a:buNone/>
            </a:pPr>
            <a:endParaRPr lang="en-US" sz="160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21</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SM_508-ish_TEMPLATE</Template>
  <TotalTime>3350</TotalTime>
  <Words>2327</Words>
  <Application>Microsoft Office PowerPoint</Application>
  <PresentationFormat>On-screen Show (4:3)</PresentationFormat>
  <Paragraphs>568</Paragraphs>
  <Slides>21</Slides>
  <Notes>20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SM_508-ish_TEMPLATE</vt:lpstr>
      <vt:lpstr>Equation</vt:lpstr>
      <vt:lpstr>Fundamentals of Geodetic Kinematics  Part 1 of 2 (“Introduction and Definitions”)</vt:lpstr>
      <vt:lpstr>Overview </vt:lpstr>
      <vt:lpstr>What is Geodetic Kinematics?</vt:lpstr>
      <vt:lpstr>Mathematical relationships for ellipses</vt:lpstr>
      <vt:lpstr>Definition of Eccentricity</vt:lpstr>
      <vt:lpstr>Relationship between a and b</vt:lpstr>
      <vt:lpstr>Eccentricity and Flattening Ratio</vt:lpstr>
      <vt:lpstr>Radius of Curvature of Ellipse</vt:lpstr>
      <vt:lpstr>Position of Objects Relative to Oblate Spheroids</vt:lpstr>
      <vt:lpstr>Geodetic Coordinate Frames</vt:lpstr>
      <vt:lpstr>Spherical Geodetic Coordinates</vt:lpstr>
      <vt:lpstr>Spherical Geodetic Coordinates</vt:lpstr>
      <vt:lpstr>Spherical Geodetic Coordinates</vt:lpstr>
      <vt:lpstr>Geocentric Radius and Latitude</vt:lpstr>
      <vt:lpstr>Declination of Point Above Geoid</vt:lpstr>
      <vt:lpstr>Declination of Point Above Geoid</vt:lpstr>
      <vt:lpstr>Spherical to Rectangular Coordinates</vt:lpstr>
      <vt:lpstr>Spherical to Rectangular Coordinates</vt:lpstr>
      <vt:lpstr>Rectangular to Spherical Coordinates</vt:lpstr>
      <vt:lpstr>Rectangular to Spherical Coordinates</vt:lpstr>
      <vt:lpstr>Fundamentals of Geodetic Kinematics, Part 1 of 2  Summary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dc:creator>
  <cp:lastModifiedBy>jbeaty1</cp:lastModifiedBy>
  <cp:revision>168</cp:revision>
  <dcterms:created xsi:type="dcterms:W3CDTF">2011-03-16T16:13:23Z</dcterms:created>
  <dcterms:modified xsi:type="dcterms:W3CDTF">2011-10-28T20:35:32Z</dcterms:modified>
</cp:coreProperties>
</file>