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Masters/slideMaster19.xml" ContentType="application/vnd.openxmlformats-officedocument.presentationml.slideMaster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Masters/slideMaster26.xml" ContentType="application/vnd.openxmlformats-officedocument.presentationml.slideMaster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18.xml" ContentType="application/vnd.openxmlformats-officedocument.theme+xml"/>
  <Override PartName="/ppt/theme/theme29.xml" ContentType="application/vnd.openxmlformats-officedocument.theme+xml"/>
  <Override PartName="/ppt/notesSlides/notesSlide16.xml" ContentType="application/vnd.openxmlformats-officedocument.presentationml.notesSlide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22.xml" ContentType="application/vnd.openxmlformats-officedocument.presentationml.slideMaster+xml"/>
  <Override PartName="/ppt/theme/theme14.xml" ContentType="application/vnd.openxmlformats-officedocument.theme+xml"/>
  <Override PartName="/ppt/theme/theme25.xml" ContentType="application/vnd.openxmlformats-officedocument.them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heme/theme21.xml" ContentType="application/vnd.openxmlformats-officedocument.theme+xml"/>
  <Override PartName="/ppt/theme/theme32.xml" ContentType="application/vnd.openxmlformats-officedocument.theme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Masters/slideMaster27.xml" ContentType="application/vnd.openxmlformats-officedocument.presentationml.slideMaster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Masters/slideMaster16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19.xml" ContentType="application/vnd.openxmlformats-officedocument.theme+xml"/>
  <Override PartName="/ppt/theme/theme28.xml" ContentType="application/vnd.openxmlformats-officedocument.theme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Masters/slideMaster14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heme/theme17.xml" ContentType="application/vnd.openxmlformats-officedocument.theme+xml"/>
  <Override PartName="/ppt/theme/theme26.xml" ContentType="application/vnd.openxmlformats-officedocument.them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theme/theme24.xml" ContentType="application/vnd.openxmlformats-officedocument.theme+xml"/>
  <Override PartName="/ppt/theme/theme33.xml" ContentType="application/vnd.openxmlformats-officedocument.theme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theme/theme22.xml" ContentType="application/vnd.openxmlformats-officedocument.theme+xml"/>
  <Override PartName="/ppt/theme/theme31.xml" ContentType="application/vnd.openxmlformats-officedocument.them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theme/theme11.xml" ContentType="application/vnd.openxmlformats-officedocument.theme+xml"/>
  <Override PartName="/ppt/theme/theme20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Masters/slideMaster28.xml" ContentType="application/vnd.openxmlformats-officedocument.presentationml.slideMaster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  <Override PartName="/ppt/slideMasters/slideMaster24.xml" ContentType="application/vnd.openxmlformats-officedocument.presentationml.slideMaster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6.xml" ContentType="application/vnd.openxmlformats-officedocument.theme+xml"/>
  <Override PartName="/ppt/theme/theme27.xml" ContentType="application/vnd.openxmlformats-officedocument.theme+xml"/>
  <Override PartName="/ppt/notesSlides/notesSlide14.xml" ContentType="application/vnd.openxmlformats-officedocument.presentationml.notesSlide+xml"/>
  <Override PartName="/ppt/slideMasters/slideMaster13.xml" ContentType="application/vnd.openxmlformats-officedocument.presentationml.slideMaster+xml"/>
  <Override PartName="/ppt/slideMasters/slideMaster31.xml" ContentType="application/vnd.openxmlformats-officedocument.presentationml.slideMaster+xml"/>
  <Override PartName="/ppt/theme/theme23.xml" ContentType="application/vnd.openxmlformats-officedocument.them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heme/theme30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Masters/slideMaster29.xml" ContentType="application/vnd.openxmlformats-officedocument.presentationml.slideMaster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Masters/slideMaster18.xml" ContentType="application/vnd.openxmlformats-officedocument.presentationml.slideMaster+xml"/>
  <Override PartName="/ppt/slides/slide24.xml" ContentType="application/vnd.openxmlformats-officedocument.presentationml.slid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93" r:id="rId2"/>
    <p:sldMasterId id="2147483764" r:id="rId3"/>
    <p:sldMasterId id="2147483766" r:id="rId4"/>
    <p:sldMasterId id="2147483768" r:id="rId5"/>
    <p:sldMasterId id="2147483770" r:id="rId6"/>
    <p:sldMasterId id="2147483772" r:id="rId7"/>
    <p:sldMasterId id="2147483774" r:id="rId8"/>
    <p:sldMasterId id="2147483776" r:id="rId9"/>
    <p:sldMasterId id="2147483778" r:id="rId10"/>
    <p:sldMasterId id="2147483780" r:id="rId11"/>
    <p:sldMasterId id="2147483782" r:id="rId12"/>
    <p:sldMasterId id="2147483784" r:id="rId13"/>
    <p:sldMasterId id="2147483786" r:id="rId14"/>
    <p:sldMasterId id="2147483788" r:id="rId15"/>
    <p:sldMasterId id="2147483790" r:id="rId16"/>
    <p:sldMasterId id="2147483792" r:id="rId17"/>
    <p:sldMasterId id="2147483794" r:id="rId18"/>
    <p:sldMasterId id="2147483796" r:id="rId19"/>
    <p:sldMasterId id="2147483798" r:id="rId20"/>
    <p:sldMasterId id="2147483800" r:id="rId21"/>
    <p:sldMasterId id="2147483805" r:id="rId22"/>
    <p:sldMasterId id="2147483808" r:id="rId23"/>
    <p:sldMasterId id="2147483810" r:id="rId24"/>
    <p:sldMasterId id="2147483812" r:id="rId25"/>
    <p:sldMasterId id="2147483814" r:id="rId26"/>
    <p:sldMasterId id="2147483816" r:id="rId27"/>
    <p:sldMasterId id="2147483817" r:id="rId28"/>
    <p:sldMasterId id="2147483818" r:id="rId29"/>
    <p:sldMasterId id="2147483820" r:id="rId30"/>
    <p:sldMasterId id="2147483822" r:id="rId31"/>
  </p:sldMasterIdLst>
  <p:notesMasterIdLst>
    <p:notesMasterId r:id="rId62"/>
  </p:notesMasterIdLst>
  <p:handoutMasterIdLst>
    <p:handoutMasterId r:id="rId63"/>
  </p:handoutMasterIdLst>
  <p:sldIdLst>
    <p:sldId id="367" r:id="rId32"/>
    <p:sldId id="452" r:id="rId33"/>
    <p:sldId id="451" r:id="rId34"/>
    <p:sldId id="450" r:id="rId35"/>
    <p:sldId id="440" r:id="rId36"/>
    <p:sldId id="455" r:id="rId37"/>
    <p:sldId id="457" r:id="rId38"/>
    <p:sldId id="456" r:id="rId39"/>
    <p:sldId id="459" r:id="rId40"/>
    <p:sldId id="458" r:id="rId41"/>
    <p:sldId id="454" r:id="rId42"/>
    <p:sldId id="453" r:id="rId43"/>
    <p:sldId id="460" r:id="rId44"/>
    <p:sldId id="449" r:id="rId45"/>
    <p:sldId id="446" r:id="rId46"/>
    <p:sldId id="461" r:id="rId47"/>
    <p:sldId id="445" r:id="rId48"/>
    <p:sldId id="463" r:id="rId49"/>
    <p:sldId id="444" r:id="rId50"/>
    <p:sldId id="465" r:id="rId51"/>
    <p:sldId id="448" r:id="rId52"/>
    <p:sldId id="468" r:id="rId53"/>
    <p:sldId id="442" r:id="rId54"/>
    <p:sldId id="467" r:id="rId55"/>
    <p:sldId id="466" r:id="rId56"/>
    <p:sldId id="470" r:id="rId57"/>
    <p:sldId id="469" r:id="rId58"/>
    <p:sldId id="447" r:id="rId59"/>
    <p:sldId id="441" r:id="rId60"/>
    <p:sldId id="462" r:id="rId61"/>
  </p:sldIdLst>
  <p:sldSz cx="9144000" cy="6858000" type="screen4x3"/>
  <p:notesSz cx="7315200" cy="9601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bg2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336699"/>
    <a:srgbClr val="006699"/>
    <a:srgbClr val="003399"/>
    <a:srgbClr val="008080"/>
    <a:srgbClr val="009999"/>
    <a:srgbClr val="FF99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2" autoAdjust="0"/>
    <p:restoredTop sz="95479" autoAdjust="0"/>
  </p:normalViewPr>
  <p:slideViewPr>
    <p:cSldViewPr>
      <p:cViewPr>
        <p:scale>
          <a:sx n="66" d="100"/>
          <a:sy n="66" d="100"/>
        </p:scale>
        <p:origin x="-1380" y="-330"/>
      </p:cViewPr>
      <p:guideLst>
        <p:guide orient="horz" pos="2304"/>
        <p:guide pos="28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664"/>
    </p:cViewPr>
  </p:sorterViewPr>
  <p:notesViewPr>
    <p:cSldViewPr>
      <p:cViewPr varScale="1">
        <p:scale>
          <a:sx n="50" d="100"/>
          <a:sy n="50" d="100"/>
        </p:scale>
        <p:origin x="-1590" y="-84"/>
      </p:cViewPr>
      <p:guideLst>
        <p:guide orient="horz" pos="3024"/>
        <p:guide pos="2304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8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3.xml"/><Relationship Id="rId42" Type="http://schemas.openxmlformats.org/officeDocument/2006/relationships/slide" Target="slides/slide11.xml"/><Relationship Id="rId47" Type="http://schemas.openxmlformats.org/officeDocument/2006/relationships/slide" Target="slides/slide16.xml"/><Relationship Id="rId50" Type="http://schemas.openxmlformats.org/officeDocument/2006/relationships/slide" Target="slides/slide19.xml"/><Relationship Id="rId55" Type="http://schemas.openxmlformats.org/officeDocument/2006/relationships/slide" Target="slides/slide24.xml"/><Relationship Id="rId63" Type="http://schemas.openxmlformats.org/officeDocument/2006/relationships/handoutMaster" Target="handoutMasters/handoutMaster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1.xml"/><Relationship Id="rId37" Type="http://schemas.openxmlformats.org/officeDocument/2006/relationships/slide" Target="slides/slide6.xml"/><Relationship Id="rId40" Type="http://schemas.openxmlformats.org/officeDocument/2006/relationships/slide" Target="slides/slide9.xml"/><Relationship Id="rId45" Type="http://schemas.openxmlformats.org/officeDocument/2006/relationships/slide" Target="slides/slide14.xml"/><Relationship Id="rId53" Type="http://schemas.openxmlformats.org/officeDocument/2006/relationships/slide" Target="slides/slide22.xml"/><Relationship Id="rId58" Type="http://schemas.openxmlformats.org/officeDocument/2006/relationships/slide" Target="slides/slide27.xml"/><Relationship Id="rId66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5.xml"/><Relationship Id="rId49" Type="http://schemas.openxmlformats.org/officeDocument/2006/relationships/slide" Target="slides/slide18.xml"/><Relationship Id="rId57" Type="http://schemas.openxmlformats.org/officeDocument/2006/relationships/slide" Target="slides/slide26.xml"/><Relationship Id="rId61" Type="http://schemas.openxmlformats.org/officeDocument/2006/relationships/slide" Target="slides/slide30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13.xml"/><Relationship Id="rId52" Type="http://schemas.openxmlformats.org/officeDocument/2006/relationships/slide" Target="slides/slide21.xml"/><Relationship Id="rId60" Type="http://schemas.openxmlformats.org/officeDocument/2006/relationships/slide" Target="slides/slide29.xml"/><Relationship Id="rId65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" Target="slides/slide4.xml"/><Relationship Id="rId43" Type="http://schemas.openxmlformats.org/officeDocument/2006/relationships/slide" Target="slides/slide12.xml"/><Relationship Id="rId48" Type="http://schemas.openxmlformats.org/officeDocument/2006/relationships/slide" Target="slides/slide17.xml"/><Relationship Id="rId56" Type="http://schemas.openxmlformats.org/officeDocument/2006/relationships/slide" Target="slides/slide25.xml"/><Relationship Id="rId64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2.xml"/><Relationship Id="rId38" Type="http://schemas.openxmlformats.org/officeDocument/2006/relationships/slide" Target="slides/slide7.xml"/><Relationship Id="rId46" Type="http://schemas.openxmlformats.org/officeDocument/2006/relationships/slide" Target="slides/slide15.xml"/><Relationship Id="rId59" Type="http://schemas.openxmlformats.org/officeDocument/2006/relationships/slide" Target="slides/slide28.xml"/><Relationship Id="rId67" Type="http://schemas.openxmlformats.org/officeDocument/2006/relationships/tableStyles" Target="tableStyles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0.xml"/><Relationship Id="rId54" Type="http://schemas.openxmlformats.org/officeDocument/2006/relationships/slide" Target="slides/slide23.xml"/><Relationship Id="rId6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483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0B576344-8EE0-42A4-A66D-E1E1BD0CBA50}" type="datetime1">
              <a:rPr lang="en-US"/>
              <a:pPr>
                <a:defRPr/>
              </a:pPr>
              <a:t>11/8/2014</a:t>
            </a:fld>
            <a:endParaRPr lang="en-US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483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19B101F6-632A-489B-8ADB-34876B8AC9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Rectangle 8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5" name="Rectangle 9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258888" y="720725"/>
            <a:ext cx="4799012" cy="3598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8" name="Rectangle 10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5475" y="4560302"/>
            <a:ext cx="5364252" cy="4320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483" y="0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C3C7EAC-8B77-4574-8636-5672AB7D5F1C}" type="datetime1">
              <a:rPr lang="en-US"/>
              <a:pPr>
                <a:defRPr/>
              </a:pPr>
              <a:t>11/8/2014</a:t>
            </a:fld>
            <a:endParaRPr lang="en-US"/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483" y="9122138"/>
            <a:ext cx="3170717" cy="47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3EA6F24-0A1B-4A42-9D2C-8700FCE29F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3EA6F24-0A1B-4A42-9D2C-8700FCE29F10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27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28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29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3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2F25E2-0031-416E-9130-62F4ACEC4AE0}" type="slidenum">
              <a:rPr lang="en-US" smtClean="0"/>
              <a:pPr/>
              <a:t>30</a:t>
            </a:fld>
            <a:endParaRPr lang="en-US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c 3"/>
          <p:cNvSpPr>
            <a:spLocks/>
          </p:cNvSpPr>
          <p:nvPr/>
        </p:nvSpPr>
        <p:spPr bwMode="auto">
          <a:xfrm>
            <a:off x="0" y="842963"/>
            <a:ext cx="2895600" cy="6018212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2743200" y="427038"/>
            <a:ext cx="6399213" cy="1524000"/>
          </a:xfrm>
        </p:spPr>
        <p:txBody>
          <a:bodyPr anchor="b"/>
          <a:lstStyle>
            <a:lvl1pPr>
              <a:lnSpc>
                <a:spcPct val="80000"/>
              </a:lnSpc>
              <a:defRPr sz="3600">
                <a:solidFill>
                  <a:srgbClr val="003399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191000" y="1828800"/>
            <a:ext cx="4572000" cy="1752600"/>
          </a:xfrm>
        </p:spPr>
        <p:txBody>
          <a:bodyPr/>
          <a:lstStyle>
            <a:lvl1pPr marL="0" indent="0">
              <a:buFont typeface="Monotype Sorts" pitchFamily="2" charset="2"/>
              <a:buNone/>
              <a:defRPr sz="14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4CB6A-D3E5-42A1-83DC-239D3EDF2F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FC9F0-31E9-417E-8B69-A8A5EB1688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8CBDE1-BD50-4DBB-AF24-FB0DD745AE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24200" y="19812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981200"/>
            <a:ext cx="2667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C712E7-E139-40F7-8C67-AE062393ED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EEA76-729F-4202-9A85-C032E7DF20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8F7CC-8EE2-49EB-97A7-D0DC2DDC02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A3A1F-6012-4CB7-ADFF-7A0C9A02C5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EDFC9E-ADCB-4BB3-B7CD-8F1E8558FD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2D7EAD-7258-46B5-981B-756DC89182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B47FE9-60A0-4E6D-A902-4933B934A7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7600" y="533400"/>
            <a:ext cx="152400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533400"/>
            <a:ext cx="441960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B2C76-1587-4F60-B193-3364A4434B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33400"/>
            <a:ext cx="6096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124200" y="1981200"/>
            <a:ext cx="54864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F700C-E5F4-47BC-9BEA-15256ED5B1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33400"/>
            <a:ext cx="6096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124200" y="1981200"/>
            <a:ext cx="2667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981200"/>
            <a:ext cx="2667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8EFACF-6CE1-439C-92D0-B2D0D37C53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533400"/>
            <a:ext cx="6096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24200" y="1981200"/>
            <a:ext cx="2667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943600" y="1981200"/>
            <a:ext cx="2667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943600" y="4114800"/>
            <a:ext cx="2667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E56326-6B44-448C-B0DA-B4ECC0A5DF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6248400" y="618309"/>
            <a:ext cx="24847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kumimoji="0" lang="en-US" sz="2400" b="1" dirty="0">
                <a:solidFill>
                  <a:srgbClr val="003399"/>
                </a:solidFill>
                <a:cs typeface="Arial" pitchFamily="34" charset="0"/>
              </a:rPr>
              <a:t>NESC Academy</a:t>
            </a: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57200" y="1143000"/>
            <a:ext cx="81534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506206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19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1.xml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theme" Target="../theme/theme22.xml"/><Relationship Id="rId4" Type="http://schemas.openxmlformats.org/officeDocument/2006/relationships/image" Target="../media/image4.jpeg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3.xml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4.xml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5.xml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theme" Target="../theme/theme26.xml"/><Relationship Id="rId4" Type="http://schemas.openxmlformats.org/officeDocument/2006/relationships/image" Target="../media/image4.jpeg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7.xml"/></Relationships>
</file>

<file path=ppt/slideMasters/_rels/slideMaster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8.xml"/></Relationships>
</file>

<file path=ppt/slideMasters/_rels/slideMaster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9.xml"/></Relationships>
</file>

<file path=ppt/slideMasters/_rels/slideMaster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30.xml"/></Relationships>
</file>

<file path=ppt/slideMasters/_rels/slideMaster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95600" y="533400"/>
            <a:ext cx="6096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Click to edit Master title style</a:t>
            </a:r>
          </a:p>
        </p:txBody>
      </p:sp>
      <p:sp>
        <p:nvSpPr>
          <p:cNvPr id="4099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124200" y="19812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hlink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167ABAA-E0C0-4444-8782-211D0F6289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2819400" y="1295400"/>
            <a:ext cx="60531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defRPr/>
            </a:pPr>
            <a:r>
              <a:rPr kumimoji="0" lang="en-US" sz="2400" b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Vibrationdata</a:t>
            </a:r>
            <a:endParaRPr kumimoji="0" lang="en-US" sz="2400" b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kumimoji="0" lang="en-US" sz="2400">
              <a:solidFill>
                <a:schemeClr val="tx1"/>
              </a:solidFill>
            </a:endParaRPr>
          </a:p>
        </p:txBody>
      </p:sp>
      <p:sp>
        <p:nvSpPr>
          <p:cNvPr id="1033" name="Line 9"/>
          <p:cNvSpPr>
            <a:spLocks noChangeShapeType="1"/>
          </p:cNvSpPr>
          <p:nvPr/>
        </p:nvSpPr>
        <p:spPr bwMode="auto">
          <a:xfrm>
            <a:off x="914400" y="1752600"/>
            <a:ext cx="784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hf hdr="0" ftr="0" dt="0"/>
  <p:txStyles>
    <p:titleStyle>
      <a:lvl1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2pPr>
      <a:lvl3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3pPr>
      <a:lvl4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4pPr>
      <a:lvl5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5pPr>
      <a:lvl6pPr marL="4572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6pPr>
      <a:lvl7pPr marL="9144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7pPr>
      <a:lvl8pPr marL="13716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8pPr>
      <a:lvl9pPr marL="1828800"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kumimoji="1" sz="2400" b="1">
          <a:solidFill>
            <a:srgbClr val="009999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50000"/>
        <a:buFont typeface="Monotype Sorts" pitchFamily="2" charset="2"/>
        <a:buChar char="n"/>
        <a:defRPr kumimoji="1" sz="1600" b="1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3399"/>
        </a:buClr>
        <a:buSzPct val="75000"/>
        <a:buFont typeface="Monotype Sorts" pitchFamily="2" charset="2"/>
        <a:buChar char="u"/>
        <a:defRPr kumimoji="1" sz="16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Monotype Sorts" pitchFamily="2" charset="2"/>
        <a:buChar char="F"/>
        <a:defRPr kumimoji="1" sz="16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•"/>
        <a:defRPr kumimoji="1" sz="1600">
          <a:solidFill>
            <a:schemeClr val="bg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00000"/>
        <a:buChar char="–"/>
        <a:defRPr kumimoji="1" sz="1600">
          <a:solidFill>
            <a:schemeClr val="bg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C0089764-537F-4C54-83BE-B754A5236A51}" type="datetime1">
              <a:rPr kumimoji="0"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11/8/2014</a:t>
            </a:fld>
            <a:endParaRPr kumimoji="0"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kumimoji="0"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B484842E-5D5F-47DB-8A50-E3874C6A648E}" type="slidenum">
              <a:rPr kumimoji="0"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53265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5" descr="PPT_Cover_SCLV.jpg"/>
          <p:cNvPicPr>
            <a:picLocks noChangeAspect="1"/>
          </p:cNvPicPr>
          <p:nvPr userDrawn="1"/>
        </p:nvPicPr>
        <p:blipFill>
          <a:blip r:embed="rId2" cstate="print"/>
          <a:srcRect t="7007" b="6903"/>
          <a:stretch>
            <a:fillRect/>
          </a:stretch>
        </p:blipFill>
        <p:spPr bwMode="auto">
          <a:xfrm>
            <a:off x="0" y="0"/>
            <a:ext cx="9144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Date Placeholder 3"/>
          <p:cNvSpPr txBox="1">
            <a:spLocks/>
          </p:cNvSpPr>
          <p:nvPr/>
        </p:nvSpPr>
        <p:spPr>
          <a:xfrm>
            <a:off x="228600" y="6492875"/>
            <a:ext cx="2667000" cy="365125"/>
          </a:xfrm>
          <a:prstGeom prst="rect">
            <a:avLst/>
          </a:prstGeom>
        </p:spPr>
        <p:txBody>
          <a:bodyPr anchor="ctr"/>
          <a:lstStyle>
            <a:lvl1pPr>
              <a:defRPr sz="900" i="1">
                <a:solidFill>
                  <a:schemeClr val="bg1"/>
                </a:solidFill>
                <a:latin typeface="+mn-l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dirty="0" smtClean="0">
                <a:solidFill>
                  <a:prstClr val="white"/>
                </a:solidFill>
                <a:ea typeface="ＭＳ Ｐゴシック" pitchFamily="34" charset="-128"/>
              </a:rPr>
              <a:t>© The Aerospace Corporation 2010</a:t>
            </a:r>
            <a:endParaRPr kumimoji="0" lang="en-US" dirty="0">
              <a:solidFill>
                <a:prstClr val="white"/>
              </a:solidFill>
              <a:ea typeface="ＭＳ Ｐゴシック" pitchFamily="34" charset="-128"/>
            </a:endParaRPr>
          </a:p>
        </p:txBody>
      </p:sp>
      <p:pic>
        <p:nvPicPr>
          <p:cNvPr id="1028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9450" y="6165850"/>
            <a:ext cx="159226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8"/>
          <p:cNvSpPr txBox="1">
            <a:spLocks noChangeArrowheads="1"/>
          </p:cNvSpPr>
          <p:nvPr userDrawn="1"/>
        </p:nvSpPr>
        <p:spPr bwMode="auto">
          <a:xfrm>
            <a:off x="469900" y="6651625"/>
            <a:ext cx="2057400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en-US" i="1" baseline="-25000" dirty="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t>© The Aerospace Corporation 2012</a:t>
            </a:r>
          </a:p>
        </p:txBody>
      </p:sp>
      <p:pic>
        <p:nvPicPr>
          <p:cNvPr id="1030" name="Picture 16" descr="jpl_small.jp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4188" y="6061075"/>
            <a:ext cx="903287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5" descr="PPT_Cover_SCLV.jpg"/>
          <p:cNvPicPr>
            <a:picLocks noChangeAspect="1"/>
          </p:cNvPicPr>
          <p:nvPr userDrawn="1"/>
        </p:nvPicPr>
        <p:blipFill>
          <a:blip r:embed="rId2" cstate="print"/>
          <a:srcRect t="7007" b="6903"/>
          <a:stretch>
            <a:fillRect/>
          </a:stretch>
        </p:blipFill>
        <p:spPr bwMode="auto">
          <a:xfrm>
            <a:off x="0" y="0"/>
            <a:ext cx="91440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Date Placeholder 3"/>
          <p:cNvSpPr txBox="1">
            <a:spLocks/>
          </p:cNvSpPr>
          <p:nvPr/>
        </p:nvSpPr>
        <p:spPr>
          <a:xfrm>
            <a:off x="228600" y="6492875"/>
            <a:ext cx="2667000" cy="365125"/>
          </a:xfrm>
          <a:prstGeom prst="rect">
            <a:avLst/>
          </a:prstGeom>
        </p:spPr>
        <p:txBody>
          <a:bodyPr anchor="ctr"/>
          <a:lstStyle>
            <a:lvl1pPr>
              <a:defRPr sz="900" i="1">
                <a:solidFill>
                  <a:schemeClr val="bg1"/>
                </a:solidFill>
                <a:latin typeface="+mn-lt"/>
              </a:defRPr>
            </a:lvl1pPr>
          </a:lstStyle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dirty="0" smtClean="0">
                <a:solidFill>
                  <a:prstClr val="white"/>
                </a:solidFill>
                <a:ea typeface="ＭＳ Ｐゴシック" pitchFamily="34" charset="-128"/>
              </a:rPr>
              <a:t>© The Aerospace Corporation 2010</a:t>
            </a:r>
            <a:endParaRPr kumimoji="0" lang="en-US" dirty="0">
              <a:solidFill>
                <a:prstClr val="white"/>
              </a:solidFill>
              <a:ea typeface="ＭＳ Ｐゴシック" pitchFamily="34" charset="-128"/>
            </a:endParaRPr>
          </a:p>
        </p:txBody>
      </p:sp>
      <p:pic>
        <p:nvPicPr>
          <p:cNvPr id="1028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9450" y="6165850"/>
            <a:ext cx="1592263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8"/>
          <p:cNvSpPr txBox="1">
            <a:spLocks noChangeArrowheads="1"/>
          </p:cNvSpPr>
          <p:nvPr userDrawn="1"/>
        </p:nvSpPr>
        <p:spPr bwMode="auto">
          <a:xfrm>
            <a:off x="469900" y="6651625"/>
            <a:ext cx="2057400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0" lang="en-US" i="1" baseline="-25000" dirty="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t>© The Aerospace Corporation 2012</a:t>
            </a:r>
          </a:p>
        </p:txBody>
      </p:sp>
      <p:pic>
        <p:nvPicPr>
          <p:cNvPr id="1030" name="Picture 16" descr="jpl_small.jp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4188" y="6061075"/>
            <a:ext cx="903287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LV_Bann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3"/>
            <a:ext cx="91440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 userDrawn="1"/>
        </p:nvSpPr>
        <p:spPr>
          <a:xfrm>
            <a:off x="4179888" y="6459538"/>
            <a:ext cx="76200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4C480972-2BED-4CB6-9BED-C80F5E54C834}" type="slidenum">
              <a:rPr kumimoji="0" lang="en-US" sz="800">
                <a:solidFill>
                  <a:prstClr val="black"/>
                </a:solidFill>
                <a:latin typeface="Arial" pitchFamily="-110" charset="0"/>
                <a:ea typeface="ＭＳ Ｐゴシック" pitchFamily="-110" charset="-128"/>
                <a:cs typeface="ＭＳ Ｐゴシック" pitchFamily="-110" charset="-128"/>
              </a:rPr>
              <a:pPr algn="ctr">
                <a:defRPr/>
              </a:pPr>
              <a:t>‹#›</a:t>
            </a:fld>
            <a:endParaRPr kumimoji="0" lang="en-US" sz="800" dirty="0">
              <a:solidFill>
                <a:prstClr val="black"/>
              </a:solidFill>
              <a:latin typeface="Arial" pitchFamily="-110" charset="0"/>
              <a:ea typeface="ＭＳ Ｐゴシック" pitchFamily="-110" charset="-128"/>
              <a:cs typeface="ＭＳ Ｐゴシック" pitchFamily="-110" charset="-128"/>
            </a:endParaRPr>
          </a:p>
        </p:txBody>
      </p:sp>
      <p:pic>
        <p:nvPicPr>
          <p:cNvPr id="3076" name="Picture 58" descr="AeroLogo_208_notag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9788" y="6361113"/>
            <a:ext cx="1592262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B484842E-5D5F-47DB-8A50-E3874C6A648E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6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371600" y="1905000"/>
            <a:ext cx="6172200" cy="2667000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11100" dirty="0" smtClean="0">
                <a:solidFill>
                  <a:srgbClr val="006699"/>
                </a:solidFill>
                <a:latin typeface="Arial" pitchFamily="34" charset="0"/>
                <a:cs typeface="Arial" pitchFamily="34" charset="0"/>
              </a:rPr>
              <a:t>Acoustic Fatigue</a:t>
            </a:r>
            <a:br>
              <a:rPr lang="en-US" sz="11100" dirty="0" smtClean="0">
                <a:solidFill>
                  <a:srgbClr val="006699"/>
                </a:solidFill>
                <a:latin typeface="Arial" pitchFamily="34" charset="0"/>
                <a:cs typeface="Arial" pitchFamily="34" charset="0"/>
              </a:rPr>
            </a:br>
            <a:endParaRPr lang="en-US" sz="11100" dirty="0" smtClean="0">
              <a:solidFill>
                <a:srgbClr val="006699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defRPr/>
            </a:pPr>
            <a:endParaRPr lang="en-US" sz="6200" b="1" dirty="0" smtClean="0">
              <a:solidFill>
                <a:srgbClr val="006699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defRPr/>
            </a:pPr>
            <a:r>
              <a:rPr lang="en-US" sz="6200" dirty="0" smtClean="0">
                <a:solidFill>
                  <a:srgbClr val="006699"/>
                </a:solidFill>
                <a:latin typeface="Arial" pitchFamily="34" charset="0"/>
                <a:cs typeface="Arial" pitchFamily="34" charset="0"/>
              </a:rPr>
              <a:t>By Tom Irvine</a:t>
            </a:r>
            <a:endParaRPr lang="en-US" sz="6200" dirty="0">
              <a:solidFill>
                <a:srgbClr val="006699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r>
              <a:rPr lang="en-US" sz="1800" b="1" dirty="0" smtClean="0">
                <a:solidFill>
                  <a:srgbClr val="003366"/>
                </a:solidFill>
                <a:latin typeface="Helvetica" charset="0"/>
              </a:rPr>
              <a:t/>
            </a:r>
            <a:br>
              <a:rPr lang="en-US" sz="1800" b="1" dirty="0" smtClean="0">
                <a:solidFill>
                  <a:srgbClr val="003366"/>
                </a:solidFill>
                <a:latin typeface="Helvetica" charset="0"/>
              </a:rPr>
            </a:br>
            <a:endParaRPr lang="en-US" sz="1800" b="1" dirty="0" smtClean="0">
              <a:solidFill>
                <a:srgbClr val="003366"/>
              </a:solidFill>
              <a:latin typeface="Helvetica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1000" y="533400"/>
            <a:ext cx="15474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rgbClr val="0099CC"/>
                </a:solidFill>
              </a:rPr>
              <a:t>Webinar 37</a:t>
            </a:r>
            <a:endParaRPr lang="en-US" sz="2000" b="1" dirty="0">
              <a:solidFill>
                <a:srgbClr val="0099C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84441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5" name="TextBox 4"/>
          <p:cNvSpPr txBox="1"/>
          <p:nvPr/>
        </p:nvSpPr>
        <p:spPr>
          <a:xfrm>
            <a:off x="838200" y="2133600"/>
            <a:ext cx="7620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Sound waves propagate longitudinally </a:t>
            </a:r>
            <a:endParaRPr lang="en-US" sz="1800" dirty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 smtClean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>
              <a:latin typeface="Calibri" pitchFamily="34" charset="0"/>
            </a:endParaRP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1219200"/>
            <a:ext cx="495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</a:rPr>
              <a:t>Sound Waves</a:t>
            </a:r>
            <a:endParaRPr lang="en-US" sz="2000" b="1" dirty="0">
              <a:solidFill>
                <a:srgbClr val="006699"/>
              </a:solidFill>
            </a:endParaRPr>
          </a:p>
        </p:txBody>
      </p:sp>
      <p:pic>
        <p:nvPicPr>
          <p:cNvPr id="363522" name="Picture 2" descr="Loudspeaker and Wavefor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3048000"/>
            <a:ext cx="4857750" cy="2286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5" name="TextBox 4"/>
          <p:cNvSpPr txBox="1"/>
          <p:nvPr/>
        </p:nvSpPr>
        <p:spPr>
          <a:xfrm>
            <a:off x="914400" y="1981200"/>
            <a:ext cx="7315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Clr>
                <a:srgbClr val="002060"/>
              </a:buClr>
              <a:buSzPct val="80000"/>
            </a:pPr>
            <a:r>
              <a:rPr lang="en-US" sz="1800" dirty="0" smtClean="0">
                <a:latin typeface="Calibri" pitchFamily="34" charset="0"/>
              </a:rPr>
              <a:t>The overall sound pressure OASPL is </a:t>
            </a:r>
            <a:endParaRPr lang="en-US" sz="1800" dirty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 smtClean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>
              <a:latin typeface="Calibri" pitchFamily="34" charset="0"/>
            </a:endParaRP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1219200"/>
            <a:ext cx="495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</a:rPr>
              <a:t>Sound Pressure Level Formula</a:t>
            </a:r>
            <a:endParaRPr lang="en-US" sz="2000" b="1" dirty="0">
              <a:solidFill>
                <a:srgbClr val="006699"/>
              </a:solidFill>
            </a:endParaRPr>
          </a:p>
        </p:txBody>
      </p:sp>
      <p:sp>
        <p:nvSpPr>
          <p:cNvPr id="3461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46113" name="Object 1"/>
          <p:cNvGraphicFramePr>
            <a:graphicFrameLocks noChangeAspect="1"/>
          </p:cNvGraphicFramePr>
          <p:nvPr/>
        </p:nvGraphicFramePr>
        <p:xfrm>
          <a:off x="1828800" y="2514600"/>
          <a:ext cx="2286000" cy="814856"/>
        </p:xfrm>
        <a:graphic>
          <a:graphicData uri="http://schemas.openxmlformats.org/presentationml/2006/ole">
            <p:oleObj spid="_x0000_s346113" name="Equation" r:id="rId4" imgW="1574640" imgH="558720" progId="Equation.DSMT4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38200" y="3581400"/>
            <a:ext cx="7315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Clr>
                <a:srgbClr val="002060"/>
              </a:buClr>
              <a:buSzPct val="80000"/>
            </a:pPr>
            <a:r>
              <a:rPr lang="en-US" sz="1800" dirty="0" smtClean="0">
                <a:latin typeface="Calibri" pitchFamily="34" charset="0"/>
              </a:rPr>
              <a:t>where  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1800" dirty="0" smtClean="0">
                <a:latin typeface="Calibri" pitchFamily="34" charset="0"/>
              </a:rPr>
              <a:t> 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rms</a:t>
            </a:r>
            <a:r>
              <a:rPr lang="en-US" sz="1800" dirty="0" smtClean="0">
                <a:latin typeface="Calibri" pitchFamily="34" charset="0"/>
              </a:rPr>
              <a:t>    is the pressure RMS </a:t>
            </a:r>
            <a:endParaRPr lang="en-US" sz="1800" dirty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 smtClean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>
              <a:latin typeface="Calibri" pitchFamily="34" charset="0"/>
            </a:endParaRPr>
          </a:p>
          <a:p>
            <a:endParaRPr lang="en-US" dirty="0"/>
          </a:p>
        </p:txBody>
      </p:sp>
      <p:sp>
        <p:nvSpPr>
          <p:cNvPr id="34611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46116" name="Object 4"/>
          <p:cNvGraphicFramePr>
            <a:graphicFrameLocks noChangeAspect="1"/>
          </p:cNvGraphicFramePr>
          <p:nvPr/>
        </p:nvGraphicFramePr>
        <p:xfrm>
          <a:off x="1676400" y="4267200"/>
          <a:ext cx="2688336" cy="1066800"/>
        </p:xfrm>
        <a:graphic>
          <a:graphicData uri="http://schemas.openxmlformats.org/presentationml/2006/ole">
            <p:oleObj spid="_x0000_s346116" name="Equation" r:id="rId5" imgW="1803240" imgH="711000" progId="Equation.DSMT4">
              <p:embed/>
            </p:oleObj>
          </a:graphicData>
        </a:graphic>
      </p:graphicFrame>
      <p:sp>
        <p:nvSpPr>
          <p:cNvPr id="11" name="Rectangle 10"/>
          <p:cNvSpPr/>
          <p:nvPr/>
        </p:nvSpPr>
        <p:spPr>
          <a:xfrm>
            <a:off x="914400" y="5715000"/>
            <a:ext cx="7848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dirty="0" smtClean="0">
                <a:latin typeface="Calibri" pitchFamily="34" charset="0"/>
              </a:rPr>
              <a:t>The equivalent reference for air in terms of English units is :</a:t>
            </a:r>
          </a:p>
          <a:p>
            <a:pPr>
              <a:lnSpc>
                <a:spcPct val="150000"/>
              </a:lnSpc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                                  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baseline="-25000" dirty="0" err="1" smtClean="0">
                <a:latin typeface="Times New Roman" pitchFamily="18" charset="0"/>
                <a:cs typeface="Times New Roman" pitchFamily="18" charset="0"/>
              </a:rPr>
              <a:t>ref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baseline="-25000" dirty="0" smtClean="0">
                <a:latin typeface="Calibri" pitchFamily="34" charset="0"/>
              </a:rPr>
              <a:t> </a:t>
            </a:r>
            <a:r>
              <a:rPr lang="en-US" sz="1800" dirty="0" smtClean="0">
                <a:latin typeface="Calibri" pitchFamily="34" charset="0"/>
              </a:rPr>
              <a:t>≈ 2.9(10 </a:t>
            </a:r>
            <a:r>
              <a:rPr lang="en-US" sz="1800" baseline="30000" dirty="0" smtClean="0">
                <a:latin typeface="Calibri" pitchFamily="34" charset="0"/>
              </a:rPr>
              <a:t>-9</a:t>
            </a:r>
            <a:r>
              <a:rPr lang="en-US" sz="1800" dirty="0" smtClean="0">
                <a:latin typeface="Calibri" pitchFamily="34" charset="0"/>
              </a:rPr>
              <a:t>) psi rms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43400" y="2667000"/>
            <a:ext cx="76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Clr>
                <a:srgbClr val="002060"/>
              </a:buClr>
              <a:buSzPct val="80000"/>
            </a:pPr>
            <a:r>
              <a:rPr lang="en-US" sz="1800" dirty="0" smtClean="0">
                <a:latin typeface="Calibri" pitchFamily="34" charset="0"/>
              </a:rPr>
              <a:t>dB</a:t>
            </a: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>
              <a:latin typeface="Calibri" pitchFamily="34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5" name="TextBox 4"/>
          <p:cNvSpPr txBox="1"/>
          <p:nvPr/>
        </p:nvSpPr>
        <p:spPr>
          <a:xfrm>
            <a:off x="990600" y="2133600"/>
            <a:ext cx="76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Clr>
                <a:srgbClr val="002060"/>
              </a:buClr>
              <a:buSzPct val="80000"/>
            </a:pPr>
            <a:r>
              <a:rPr lang="en-US" sz="1800" dirty="0" smtClean="0">
                <a:latin typeface="Calibri" pitchFamily="34" charset="0"/>
              </a:rPr>
              <a:t>The sound pressure in a frequency band is</a:t>
            </a: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>
              <a:latin typeface="Calibri" pitchFamily="34" charset="0"/>
            </a:endParaRP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1219200"/>
            <a:ext cx="4953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</a:rPr>
              <a:t>Sound Pressure Level Formula (cont)</a:t>
            </a:r>
          </a:p>
          <a:p>
            <a:endParaRPr lang="en-US" sz="2000" b="1" dirty="0">
              <a:solidFill>
                <a:srgbClr val="006699"/>
              </a:solidFill>
            </a:endParaRPr>
          </a:p>
        </p:txBody>
      </p:sp>
      <p:graphicFrame>
        <p:nvGraphicFramePr>
          <p:cNvPr id="348161" name="Object 1"/>
          <p:cNvGraphicFramePr>
            <a:graphicFrameLocks noChangeAspect="1"/>
          </p:cNvGraphicFramePr>
          <p:nvPr/>
        </p:nvGraphicFramePr>
        <p:xfrm>
          <a:off x="1981200" y="3124201"/>
          <a:ext cx="2819400" cy="835880"/>
        </p:xfrm>
        <a:graphic>
          <a:graphicData uri="http://schemas.openxmlformats.org/presentationml/2006/ole">
            <p:oleObj spid="_x0000_s348161" name="Equation" r:id="rId4" imgW="1892300" imgH="558800" progId="Equation.DSMT4">
              <p:embed/>
            </p:oleObj>
          </a:graphicData>
        </a:graphic>
      </p:graphicFrame>
      <p:sp>
        <p:nvSpPr>
          <p:cNvPr id="7" name="Rectangle 6"/>
          <p:cNvSpPr/>
          <p:nvPr/>
        </p:nvSpPr>
        <p:spPr>
          <a:xfrm>
            <a:off x="1295400" y="4648200"/>
            <a:ext cx="4030847" cy="3795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31775" indent="-231775">
              <a:buClr>
                <a:srgbClr val="002060"/>
              </a:buClr>
              <a:buSzPct val="80000"/>
            </a:pPr>
            <a:r>
              <a:rPr lang="en-US" sz="1800" dirty="0" smtClean="0">
                <a:latin typeface="Calibri" pitchFamily="34" charset="0"/>
              </a:rPr>
              <a:t>where  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1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1800" dirty="0" smtClean="0">
                <a:latin typeface="Calibri" pitchFamily="34" charset="0"/>
              </a:rPr>
              <a:t>   is the band center frequency</a:t>
            </a:r>
            <a:endParaRPr lang="en-US" sz="1800" dirty="0">
              <a:latin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05400" y="3352800"/>
            <a:ext cx="1219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Clr>
                <a:srgbClr val="002060"/>
              </a:buClr>
              <a:buSzPct val="80000"/>
            </a:pPr>
            <a:r>
              <a:rPr lang="en-US" sz="1800" dirty="0" smtClean="0">
                <a:latin typeface="Calibri" pitchFamily="34" charset="0"/>
              </a:rPr>
              <a:t>dB</a:t>
            </a:r>
            <a:endParaRPr lang="en-US" sz="1800" dirty="0">
              <a:latin typeface="Calibri" pitchFamily="34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5" name="TextBox 4"/>
          <p:cNvSpPr txBox="1"/>
          <p:nvPr/>
        </p:nvSpPr>
        <p:spPr>
          <a:xfrm>
            <a:off x="838200" y="1981200"/>
            <a:ext cx="7620000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Sound pressure levels are typically represented in terms of one-third octave format</a:t>
            </a: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 smtClean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These are “proportional bandwidths” where the bandwidth increases with frequency</a:t>
            </a: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 smtClean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Each band has three frequency parameters</a:t>
            </a:r>
          </a:p>
          <a:p>
            <a:pPr marL="231775" indent="-231775">
              <a:buClr>
                <a:srgbClr val="002060"/>
              </a:buClr>
              <a:buSzPct val="80000"/>
            </a:pPr>
            <a:endParaRPr lang="en-US" sz="1800" dirty="0" smtClean="0">
              <a:latin typeface="Calibri" pitchFamily="34" charset="0"/>
            </a:endParaRPr>
          </a:p>
          <a:p>
            <a:pPr marL="231775" indent="-231775">
              <a:lnSpc>
                <a:spcPct val="150000"/>
              </a:lnSpc>
              <a:buClr>
                <a:srgbClr val="002060"/>
              </a:buClr>
              <a:buSzPct val="80000"/>
            </a:pPr>
            <a:r>
              <a:rPr lang="en-US" sz="1800" dirty="0" smtClean="0">
                <a:latin typeface="Calibri" pitchFamily="34" charset="0"/>
              </a:rPr>
              <a:t>			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1800" dirty="0" smtClean="0">
                <a:latin typeface="Calibri" pitchFamily="34" charset="0"/>
              </a:rPr>
              <a:t>  -   lower frequency limit</a:t>
            </a:r>
          </a:p>
          <a:p>
            <a:pPr marL="231775" indent="-231775">
              <a:lnSpc>
                <a:spcPct val="150000"/>
              </a:lnSpc>
              <a:buClr>
                <a:srgbClr val="002060"/>
              </a:buClr>
              <a:buSzPct val="80000"/>
            </a:pPr>
            <a:r>
              <a:rPr lang="en-US" sz="1800" dirty="0" smtClean="0">
                <a:latin typeface="Calibri" pitchFamily="34" charset="0"/>
              </a:rPr>
              <a:t>			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aseline="-25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1800" dirty="0" smtClean="0">
                <a:latin typeface="Calibri" pitchFamily="34" charset="0"/>
              </a:rPr>
              <a:t>  -  center frequency </a:t>
            </a:r>
          </a:p>
          <a:p>
            <a:pPr marL="231775" indent="-231775">
              <a:lnSpc>
                <a:spcPct val="150000"/>
              </a:lnSpc>
              <a:buClr>
                <a:srgbClr val="002060"/>
              </a:buClr>
              <a:buSzPct val="80000"/>
            </a:pPr>
            <a:r>
              <a:rPr lang="en-US" sz="1800" dirty="0" smtClean="0">
                <a:latin typeface="Calibri" pitchFamily="34" charset="0"/>
              </a:rPr>
              <a:t>			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baseline="-25000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1800" dirty="0" smtClean="0">
                <a:latin typeface="Calibri" pitchFamily="34" charset="0"/>
              </a:rPr>
              <a:t>  -  upper frequency limit</a:t>
            </a:r>
          </a:p>
          <a:p>
            <a:pPr marL="231775" indent="-231775">
              <a:buClr>
                <a:srgbClr val="002060"/>
              </a:buClr>
              <a:buSzPct val="80000"/>
            </a:pPr>
            <a:r>
              <a:rPr lang="en-US" sz="1800" dirty="0" smtClean="0">
                <a:latin typeface="Calibri" pitchFamily="34" charset="0"/>
              </a:rPr>
              <a:t>                                    </a:t>
            </a:r>
            <a:endParaRPr lang="en-US" sz="1800" dirty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 smtClean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>
              <a:latin typeface="Calibri" pitchFamily="34" charset="0"/>
            </a:endParaRP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1219200"/>
            <a:ext cx="495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</a:rPr>
              <a:t>Band Limits</a:t>
            </a:r>
            <a:endParaRPr lang="en-US" sz="2000" b="1" dirty="0">
              <a:solidFill>
                <a:srgbClr val="0066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5" name="TextBox 4"/>
          <p:cNvSpPr txBox="1"/>
          <p:nvPr/>
        </p:nvSpPr>
        <p:spPr>
          <a:xfrm>
            <a:off x="838200" y="2209800"/>
            <a:ext cx="7620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The formulas relating these parameters for one-third octave band is </a:t>
            </a:r>
            <a:endParaRPr lang="en-US" sz="1800" dirty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 smtClean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>
              <a:latin typeface="Calibri" pitchFamily="34" charset="0"/>
            </a:endParaRP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1219200"/>
            <a:ext cx="495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</a:rPr>
              <a:t>Band Limits (cont)</a:t>
            </a:r>
            <a:endParaRPr lang="en-US" sz="2000" b="1" dirty="0">
              <a:solidFill>
                <a:srgbClr val="006699"/>
              </a:solidFill>
            </a:endParaRPr>
          </a:p>
        </p:txBody>
      </p:sp>
      <p:sp>
        <p:nvSpPr>
          <p:cNvPr id="3573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57377" name="Object 1"/>
          <p:cNvGraphicFramePr>
            <a:graphicFrameLocks noChangeAspect="1"/>
          </p:cNvGraphicFramePr>
          <p:nvPr/>
        </p:nvGraphicFramePr>
        <p:xfrm>
          <a:off x="2743201" y="2971800"/>
          <a:ext cx="1219200" cy="449943"/>
        </p:xfrm>
        <a:graphic>
          <a:graphicData uri="http://schemas.openxmlformats.org/presentationml/2006/ole">
            <p:oleObj spid="_x0000_s357377" name="Equation" r:id="rId4" imgW="799753" imgH="291973" progId="Equation.DSMT4">
              <p:embed/>
            </p:oleObj>
          </a:graphicData>
        </a:graphic>
      </p:graphicFrame>
      <p:sp>
        <p:nvSpPr>
          <p:cNvPr id="3573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57379" name="Object 3"/>
          <p:cNvGraphicFramePr>
            <a:graphicFrameLocks noChangeAspect="1"/>
          </p:cNvGraphicFramePr>
          <p:nvPr/>
        </p:nvGraphicFramePr>
        <p:xfrm>
          <a:off x="2819399" y="3733800"/>
          <a:ext cx="1295401" cy="491359"/>
        </p:xfrm>
        <a:graphic>
          <a:graphicData uri="http://schemas.openxmlformats.org/presentationml/2006/ole">
            <p:oleObj spid="_x0000_s357379" name="Equation" r:id="rId5" imgW="825142" imgH="317362" progId="Equation.DSMT4">
              <p:embed/>
            </p:oleObj>
          </a:graphicData>
        </a:graphic>
      </p:graphicFrame>
      <p:sp>
        <p:nvSpPr>
          <p:cNvPr id="357381" name="Rectangle 5"/>
          <p:cNvSpPr>
            <a:spLocks noChangeArrowheads="1"/>
          </p:cNvSpPr>
          <p:nvPr/>
        </p:nvSpPr>
        <p:spPr bwMode="auto">
          <a:xfrm>
            <a:off x="1066800" y="4724400"/>
            <a:ext cx="71628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Furthermore, consider the respective center frequencies of two adjacent bands.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35738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57382" name="Object 6"/>
          <p:cNvGraphicFramePr>
            <a:graphicFrameLocks noChangeAspect="1"/>
          </p:cNvGraphicFramePr>
          <p:nvPr/>
        </p:nvGraphicFramePr>
        <p:xfrm>
          <a:off x="2406650" y="5410200"/>
          <a:ext cx="3035300" cy="492125"/>
        </p:xfrm>
        <a:graphic>
          <a:graphicData uri="http://schemas.openxmlformats.org/presentationml/2006/ole">
            <p:oleObj spid="_x0000_s357382" name="Equation" r:id="rId6" imgW="1930320" imgH="3171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5" name="TextBox 4"/>
          <p:cNvSpPr txBox="1"/>
          <p:nvPr/>
        </p:nvSpPr>
        <p:spPr>
          <a:xfrm>
            <a:off x="838200" y="2209800"/>
            <a:ext cx="76200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In practice, these formulas are applied in an approximate manner</a:t>
            </a: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 smtClean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An example of a one-third octave band spectrum is </a:t>
            </a:r>
            <a:endParaRPr lang="en-US" sz="1800" dirty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 smtClean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>
              <a:latin typeface="Calibri" pitchFamily="34" charset="0"/>
            </a:endParaRP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1219200"/>
            <a:ext cx="495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</a:rPr>
              <a:t>One-Third Octave Bands</a:t>
            </a:r>
            <a:endParaRPr lang="en-US" sz="2000" b="1" dirty="0">
              <a:solidFill>
                <a:srgbClr val="006699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219200" y="3505200"/>
          <a:ext cx="6096000" cy="191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Band</a:t>
                      </a:r>
                      <a:endParaRPr lang="en-US" sz="14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1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Lower Freq</a:t>
                      </a:r>
                      <a:endParaRPr lang="en-US" sz="1400" spc="1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(Hz)</a:t>
                      </a:r>
                      <a:endParaRPr lang="en-US" sz="14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Center Freq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(Hz)</a:t>
                      </a:r>
                      <a:endParaRPr lang="en-US" sz="14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Upper Freq</a:t>
                      </a:r>
                      <a:endParaRPr lang="en-US" sz="1400" spc="-5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(Hz)</a:t>
                      </a:r>
                      <a:endParaRPr lang="en-US" sz="14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 dirty="0">
                          <a:latin typeface="+mn-lt"/>
                          <a:ea typeface="Times New Roman"/>
                          <a:cs typeface="Times New Roman"/>
                        </a:rPr>
                        <a:t>1</a:t>
                      </a:r>
                      <a:endParaRPr lang="en-US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 dirty="0">
                          <a:latin typeface="+mn-lt"/>
                          <a:ea typeface="Times New Roman"/>
                          <a:cs typeface="Times New Roman"/>
                        </a:rPr>
                        <a:t>89</a:t>
                      </a:r>
                      <a:endParaRPr lang="en-US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 dirty="0">
                          <a:latin typeface="+mn-lt"/>
                          <a:ea typeface="Times New Roman"/>
                          <a:cs typeface="Times New Roman"/>
                        </a:rPr>
                        <a:t>100</a:t>
                      </a:r>
                      <a:endParaRPr lang="en-US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>
                          <a:latin typeface="+mn-lt"/>
                          <a:ea typeface="Times New Roman"/>
                          <a:cs typeface="Times New Roman"/>
                        </a:rPr>
                        <a:t>112</a:t>
                      </a:r>
                      <a:endParaRPr lang="en-US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>
                          <a:latin typeface="+mn-lt"/>
                          <a:ea typeface="Times New Roman"/>
                          <a:cs typeface="Times New Roman"/>
                        </a:rPr>
                        <a:t>2</a:t>
                      </a:r>
                      <a:endParaRPr lang="en-US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 dirty="0">
                          <a:latin typeface="+mn-lt"/>
                          <a:ea typeface="Times New Roman"/>
                          <a:cs typeface="Times New Roman"/>
                        </a:rPr>
                        <a:t>112</a:t>
                      </a:r>
                      <a:endParaRPr lang="en-US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 dirty="0">
                          <a:latin typeface="+mn-lt"/>
                          <a:ea typeface="Times New Roman"/>
                          <a:cs typeface="Times New Roman"/>
                        </a:rPr>
                        <a:t>125</a:t>
                      </a:r>
                      <a:endParaRPr lang="en-US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>
                          <a:latin typeface="+mn-lt"/>
                          <a:ea typeface="Times New Roman"/>
                          <a:cs typeface="Times New Roman"/>
                        </a:rPr>
                        <a:t>140</a:t>
                      </a:r>
                      <a:endParaRPr lang="en-US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>
                          <a:latin typeface="+mn-lt"/>
                          <a:ea typeface="Times New Roman"/>
                          <a:cs typeface="Times New Roman"/>
                        </a:rPr>
                        <a:t>3</a:t>
                      </a:r>
                      <a:endParaRPr lang="en-US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>
                          <a:latin typeface="+mn-lt"/>
                          <a:ea typeface="Times New Roman"/>
                          <a:cs typeface="Times New Roman"/>
                        </a:rPr>
                        <a:t>140</a:t>
                      </a:r>
                      <a:endParaRPr lang="en-US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 dirty="0">
                          <a:latin typeface="+mn-lt"/>
                          <a:ea typeface="Times New Roman"/>
                          <a:cs typeface="Times New Roman"/>
                        </a:rPr>
                        <a:t>160</a:t>
                      </a:r>
                      <a:endParaRPr lang="en-US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 dirty="0">
                          <a:latin typeface="+mn-lt"/>
                          <a:ea typeface="Times New Roman"/>
                          <a:cs typeface="Times New Roman"/>
                        </a:rPr>
                        <a:t>180</a:t>
                      </a:r>
                      <a:endParaRPr lang="en-US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>
                          <a:latin typeface="+mn-lt"/>
                          <a:ea typeface="Times New Roman"/>
                          <a:cs typeface="Times New Roman"/>
                        </a:rPr>
                        <a:t>4</a:t>
                      </a:r>
                      <a:endParaRPr lang="en-US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>
                          <a:latin typeface="+mn-lt"/>
                          <a:ea typeface="Times New Roman"/>
                          <a:cs typeface="Times New Roman"/>
                        </a:rPr>
                        <a:t>180</a:t>
                      </a:r>
                      <a:endParaRPr lang="en-US" sz="140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 dirty="0">
                          <a:latin typeface="+mn-lt"/>
                          <a:ea typeface="Times New Roman"/>
                          <a:cs typeface="Times New Roman"/>
                        </a:rPr>
                        <a:t>200</a:t>
                      </a:r>
                      <a:endParaRPr lang="en-US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spc="-5" dirty="0">
                          <a:latin typeface="+mn-lt"/>
                          <a:ea typeface="Times New Roman"/>
                          <a:cs typeface="Times New Roman"/>
                        </a:rPr>
                        <a:t>224</a:t>
                      </a:r>
                      <a:endParaRPr lang="en-US" sz="1400" dirty="0"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5" name="TextBox 4"/>
          <p:cNvSpPr txBox="1"/>
          <p:nvPr/>
        </p:nvSpPr>
        <p:spPr>
          <a:xfrm>
            <a:off x="685800" y="304800"/>
            <a:ext cx="7620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Clr>
                <a:srgbClr val="002060"/>
              </a:buClr>
              <a:buSzPct val="80000"/>
            </a:pPr>
            <a:r>
              <a:rPr lang="en-US" sz="1800" dirty="0" smtClean="0">
                <a:latin typeface="Calibri" pitchFamily="34" charset="0"/>
              </a:rPr>
              <a:t>Generate white noise pressure time history, 60 sec, std dev = 1 psi, </a:t>
            </a:r>
            <a:r>
              <a:rPr lang="en-US" sz="1800" dirty="0" err="1" smtClean="0">
                <a:latin typeface="Calibri" pitchFamily="34" charset="0"/>
              </a:rPr>
              <a:t>sr</a:t>
            </a:r>
            <a:r>
              <a:rPr lang="en-US" sz="1800" dirty="0" smtClean="0">
                <a:latin typeface="Calibri" pitchFamily="34" charset="0"/>
              </a:rPr>
              <a:t>=20000 Hz </a:t>
            </a:r>
            <a:endParaRPr lang="en-US" sz="1800" dirty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 smtClean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>
              <a:latin typeface="Calibri" pitchFamily="34" charset="0"/>
            </a:endParaRP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1219200"/>
            <a:ext cx="495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</a:rPr>
              <a:t>Objective</a:t>
            </a:r>
            <a:endParaRPr lang="en-US" sz="2000" b="1" dirty="0">
              <a:solidFill>
                <a:srgbClr val="006699"/>
              </a:solidFill>
            </a:endParaRPr>
          </a:p>
        </p:txBody>
      </p:sp>
      <p:pic>
        <p:nvPicPr>
          <p:cNvPr id="35532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2000"/>
            <a:ext cx="9144000" cy="580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6" name="TextBox 5"/>
          <p:cNvSpPr txBox="1"/>
          <p:nvPr/>
        </p:nvSpPr>
        <p:spPr>
          <a:xfrm>
            <a:off x="838200" y="1219200"/>
            <a:ext cx="495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</a:rPr>
              <a:t>White Noise Pressure Time History</a:t>
            </a:r>
            <a:endParaRPr lang="en-US" sz="2000" b="1" dirty="0">
              <a:solidFill>
                <a:srgbClr val="006699"/>
              </a:solidFill>
            </a:endParaRPr>
          </a:p>
        </p:txBody>
      </p:sp>
      <p:pic>
        <p:nvPicPr>
          <p:cNvPr id="3645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1981200"/>
            <a:ext cx="58674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6" name="TextBox 5"/>
          <p:cNvSpPr txBox="1"/>
          <p:nvPr/>
        </p:nvSpPr>
        <p:spPr>
          <a:xfrm>
            <a:off x="838200" y="1219200"/>
            <a:ext cx="495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</a:rPr>
              <a:t>Objective</a:t>
            </a:r>
            <a:endParaRPr lang="en-US" sz="2000" b="1" dirty="0">
              <a:solidFill>
                <a:srgbClr val="00669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4800" y="457200"/>
            <a:ext cx="7620000" cy="112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Clr>
                <a:srgbClr val="002060"/>
              </a:buClr>
              <a:buSzPct val="80000"/>
            </a:pPr>
            <a:r>
              <a:rPr lang="en-US" sz="1900" dirty="0" smtClean="0">
                <a:latin typeface="Calibri" pitchFamily="34" charset="0"/>
              </a:rPr>
              <a:t>Calculate SPL for the white noise pressure time history  </a:t>
            </a:r>
            <a:endParaRPr lang="en-US" sz="1900" dirty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 smtClean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>
              <a:latin typeface="Calibri" pitchFamily="34" charset="0"/>
            </a:endParaRPr>
          </a:p>
          <a:p>
            <a:endParaRPr lang="en-US" dirty="0"/>
          </a:p>
        </p:txBody>
      </p:sp>
      <p:pic>
        <p:nvPicPr>
          <p:cNvPr id="3655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13" y="990600"/>
            <a:ext cx="9132887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11</a:t>
            </a:fld>
            <a:endParaRPr lang="en-US" smtClean="0"/>
          </a:p>
        </p:txBody>
      </p:sp>
      <p:pic>
        <p:nvPicPr>
          <p:cNvPr id="35942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609600"/>
            <a:ext cx="8532813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6" name="TextBox 5"/>
          <p:cNvSpPr txBox="1"/>
          <p:nvPr/>
        </p:nvSpPr>
        <p:spPr>
          <a:xfrm>
            <a:off x="838200" y="1219200"/>
            <a:ext cx="495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</a:rPr>
              <a:t>White Noise SPL</a:t>
            </a:r>
            <a:endParaRPr lang="en-US" sz="2000" b="1" dirty="0">
              <a:solidFill>
                <a:srgbClr val="006699"/>
              </a:solidFill>
            </a:endParaRPr>
          </a:p>
        </p:txBody>
      </p:sp>
      <p:pic>
        <p:nvPicPr>
          <p:cNvPr id="36147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9812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7086600" y="39624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Slope is </a:t>
            </a:r>
          </a:p>
          <a:p>
            <a:r>
              <a:rPr lang="en-US" sz="1800" dirty="0" smtClean="0">
                <a:latin typeface="Calibri" pitchFamily="34" charset="0"/>
              </a:rPr>
              <a:t>3 dB/octave</a:t>
            </a:r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6" name="TextBox 5"/>
          <p:cNvSpPr txBox="1"/>
          <p:nvPr/>
        </p:nvSpPr>
        <p:spPr>
          <a:xfrm>
            <a:off x="838200" y="1219200"/>
            <a:ext cx="495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</a:rPr>
              <a:t>Typical dB Levels</a:t>
            </a:r>
            <a:endParaRPr lang="en-US" sz="2000" b="1" dirty="0">
              <a:solidFill>
                <a:srgbClr val="006699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609600" y="2057400"/>
          <a:ext cx="8001000" cy="439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4600"/>
                <a:gridCol w="1219200"/>
                <a:gridCol w="266700"/>
                <a:gridCol w="24765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Source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 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SPL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 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dB)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>
                          <a:solidFill>
                            <a:schemeClr val="tx1"/>
                          </a:solidFill>
                        </a:rPr>
                        <a:t>Source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 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SPL (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</a:rPr>
                        <a:t>dB)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algn="l"/>
                      <a:r>
                        <a:rPr lang="en-US" sz="1600" b="0" dirty="0" smtClean="0">
                          <a:latin typeface="Calibri" pitchFamily="34" charset="0"/>
                        </a:rPr>
                        <a:t>  Large </a:t>
                      </a:r>
                      <a:r>
                        <a:rPr lang="en-US" sz="1600" b="0" dirty="0">
                          <a:latin typeface="Calibri" pitchFamily="34" charset="0"/>
                        </a:rPr>
                        <a:t>Rocket (nearby)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>
                          <a:latin typeface="Calibri" pitchFamily="34" charset="0"/>
                        </a:rPr>
                        <a:t> 180 to 194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b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0" dirty="0" smtClean="0">
                          <a:latin typeface="Calibri" pitchFamily="34" charset="0"/>
                        </a:rPr>
                        <a:t>  Subway </a:t>
                      </a:r>
                      <a:r>
                        <a:rPr lang="en-US" sz="1600" b="0" dirty="0">
                          <a:latin typeface="Calibri" pitchFamily="34" charset="0"/>
                        </a:rPr>
                        <a:t>Train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>
                          <a:latin typeface="Calibri" pitchFamily="34" charset="0"/>
                        </a:rPr>
                        <a:t> 100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algn="l"/>
                      <a:r>
                        <a:rPr lang="en-US" sz="1600" b="0" dirty="0">
                          <a:latin typeface="Calibri" pitchFamily="34" charset="0"/>
                        </a:rPr>
                        <a:t> </a:t>
                      </a:r>
                      <a:r>
                        <a:rPr lang="en-US" sz="1600" b="0" dirty="0" smtClean="0">
                          <a:latin typeface="Calibri" pitchFamily="34" charset="0"/>
                        </a:rPr>
                        <a:t> Jet </a:t>
                      </a:r>
                      <a:r>
                        <a:rPr lang="en-US" sz="1600" b="0" dirty="0">
                          <a:latin typeface="Calibri" pitchFamily="34" charset="0"/>
                        </a:rPr>
                        <a:t>Aircraft, Artillery Fire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>
                          <a:latin typeface="Calibri" pitchFamily="34" charset="0"/>
                        </a:rPr>
                        <a:t> 150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b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0" dirty="0">
                          <a:latin typeface="Calibri" pitchFamily="34" charset="0"/>
                        </a:rPr>
                        <a:t> </a:t>
                      </a:r>
                      <a:r>
                        <a:rPr lang="en-US" sz="1600" b="0" dirty="0" smtClean="0">
                          <a:latin typeface="Calibri" pitchFamily="34" charset="0"/>
                        </a:rPr>
                        <a:t> Heavy </a:t>
                      </a:r>
                      <a:r>
                        <a:rPr lang="en-US" sz="1600" b="0" dirty="0">
                          <a:latin typeface="Calibri" pitchFamily="34" charset="0"/>
                        </a:rPr>
                        <a:t>Truck, </a:t>
                      </a:r>
                      <a:r>
                        <a:rPr lang="en-US" sz="1600" b="0" dirty="0" err="1">
                          <a:latin typeface="Calibri" pitchFamily="34" charset="0"/>
                        </a:rPr>
                        <a:t>Niagra</a:t>
                      </a:r>
                      <a:r>
                        <a:rPr lang="en-US" sz="1600" b="0" dirty="0">
                          <a:latin typeface="Calibri" pitchFamily="34" charset="0"/>
                        </a:rPr>
                        <a:t> Falls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>
                          <a:latin typeface="Calibri" pitchFamily="34" charset="0"/>
                        </a:rPr>
                        <a:t>  90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algn="l"/>
                      <a:r>
                        <a:rPr lang="en-US" sz="1600" b="0" dirty="0">
                          <a:latin typeface="Calibri" pitchFamily="34" charset="0"/>
                        </a:rPr>
                        <a:t> </a:t>
                      </a:r>
                      <a:r>
                        <a:rPr lang="en-US" sz="1600" b="0" dirty="0" smtClean="0">
                          <a:latin typeface="Calibri" pitchFamily="34" charset="0"/>
                        </a:rPr>
                        <a:t> Shotgun </a:t>
                      </a:r>
                      <a:r>
                        <a:rPr lang="en-US" sz="1600" b="0" dirty="0">
                          <a:latin typeface="Calibri" pitchFamily="34" charset="0"/>
                        </a:rPr>
                        <a:t>Blast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>
                          <a:latin typeface="Calibri" pitchFamily="34" charset="0"/>
                        </a:rPr>
                        <a:t> 145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b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0" dirty="0">
                          <a:latin typeface="Calibri" pitchFamily="34" charset="0"/>
                        </a:rPr>
                        <a:t> </a:t>
                      </a:r>
                      <a:r>
                        <a:rPr lang="en-US" sz="1600" b="0" dirty="0" smtClean="0">
                          <a:latin typeface="Calibri" pitchFamily="34" charset="0"/>
                        </a:rPr>
                        <a:t> Noisy Office</a:t>
                      </a:r>
                      <a:r>
                        <a:rPr lang="en-US" sz="1600" b="0" baseline="0" dirty="0" smtClean="0">
                          <a:latin typeface="Calibri" pitchFamily="34" charset="0"/>
                        </a:rPr>
                        <a:t> or </a:t>
                      </a:r>
                      <a:r>
                        <a:rPr lang="en-US" sz="1600" b="0" dirty="0" smtClean="0">
                          <a:latin typeface="Calibri" pitchFamily="34" charset="0"/>
                        </a:rPr>
                        <a:t>Restaurant</a:t>
                      </a:r>
                      <a:endParaRPr lang="en-US" sz="1600" b="0" dirty="0">
                        <a:latin typeface="Calibri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>
                          <a:latin typeface="Calibri" pitchFamily="34" charset="0"/>
                        </a:rPr>
                        <a:t>  80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algn="l"/>
                      <a:r>
                        <a:rPr lang="en-US" sz="1600" b="0" dirty="0">
                          <a:latin typeface="Calibri" pitchFamily="34" charset="0"/>
                        </a:rPr>
                        <a:t> </a:t>
                      </a:r>
                      <a:r>
                        <a:rPr lang="en-US" sz="1600" b="0" dirty="0" smtClean="0">
                          <a:latin typeface="Calibri" pitchFamily="34" charset="0"/>
                        </a:rPr>
                        <a:t> Propeller </a:t>
                      </a:r>
                      <a:r>
                        <a:rPr lang="en-US" sz="1600" b="0" dirty="0">
                          <a:latin typeface="Calibri" pitchFamily="34" charset="0"/>
                        </a:rPr>
                        <a:t>Aircraft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>
                          <a:latin typeface="Calibri" pitchFamily="34" charset="0"/>
                        </a:rPr>
                        <a:t> 140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b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0" dirty="0">
                          <a:latin typeface="Calibri" pitchFamily="34" charset="0"/>
                        </a:rPr>
                        <a:t> </a:t>
                      </a:r>
                      <a:r>
                        <a:rPr lang="en-US" sz="1600" b="0" dirty="0" smtClean="0">
                          <a:latin typeface="Calibri" pitchFamily="34" charset="0"/>
                        </a:rPr>
                        <a:t> Busy </a:t>
                      </a:r>
                      <a:r>
                        <a:rPr lang="en-US" sz="1600" b="0" dirty="0">
                          <a:latin typeface="Calibri" pitchFamily="34" charset="0"/>
                        </a:rPr>
                        <a:t>Traffic, </a:t>
                      </a:r>
                      <a:endParaRPr lang="en-US" sz="1600" b="0" dirty="0" smtClean="0">
                        <a:latin typeface="Calibri" pitchFamily="34" charset="0"/>
                      </a:endParaRPr>
                    </a:p>
                    <a:p>
                      <a:pPr algn="l"/>
                      <a:r>
                        <a:rPr lang="en-US" sz="1600" b="0" dirty="0" smtClean="0">
                          <a:latin typeface="Calibri" pitchFamily="34" charset="0"/>
                        </a:rPr>
                        <a:t>  Normal </a:t>
                      </a:r>
                      <a:r>
                        <a:rPr lang="en-US" sz="1600" b="0" dirty="0">
                          <a:latin typeface="Calibri" pitchFamily="34" charset="0"/>
                        </a:rPr>
                        <a:t>Radio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>
                          <a:latin typeface="Calibri" pitchFamily="34" charset="0"/>
                        </a:rPr>
                        <a:t>  70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algn="l"/>
                      <a:r>
                        <a:rPr lang="en-US" sz="1600" b="0" dirty="0">
                          <a:latin typeface="Calibri" pitchFamily="34" charset="0"/>
                        </a:rPr>
                        <a:t> </a:t>
                      </a:r>
                      <a:r>
                        <a:rPr lang="en-US" sz="1600" b="0" dirty="0" smtClean="0">
                          <a:latin typeface="Calibri" pitchFamily="34" charset="0"/>
                        </a:rPr>
                        <a:t> Pneumatic </a:t>
                      </a:r>
                      <a:r>
                        <a:rPr lang="en-US" sz="1600" b="0" dirty="0">
                          <a:latin typeface="Calibri" pitchFamily="34" charset="0"/>
                        </a:rPr>
                        <a:t>Riveter</a:t>
                      </a:r>
                      <a:r>
                        <a:rPr lang="en-US" sz="1600" b="0" dirty="0" smtClean="0">
                          <a:latin typeface="Calibri" pitchFamily="34" charset="0"/>
                        </a:rPr>
                        <a:t>,</a:t>
                      </a:r>
                    </a:p>
                    <a:p>
                      <a:pPr algn="l"/>
                      <a:r>
                        <a:rPr lang="en-US" sz="1600" b="0" dirty="0" smtClean="0">
                          <a:latin typeface="Calibri" pitchFamily="34" charset="0"/>
                        </a:rPr>
                        <a:t>  Jackhammer</a:t>
                      </a:r>
                      <a:r>
                        <a:rPr lang="en-US" sz="1600" b="0" dirty="0">
                          <a:latin typeface="Calibri" pitchFamily="34" charset="0"/>
                        </a:rPr>
                        <a:t>,  </a:t>
                      </a:r>
                      <a:endParaRPr lang="en-US" sz="1600" b="0" dirty="0" smtClean="0">
                        <a:latin typeface="Calibri" pitchFamily="34" charset="0"/>
                      </a:endParaRPr>
                    </a:p>
                    <a:p>
                      <a:pPr algn="l"/>
                      <a:r>
                        <a:rPr lang="en-US" sz="1600" b="0" dirty="0" smtClean="0">
                          <a:latin typeface="Calibri" pitchFamily="34" charset="0"/>
                        </a:rPr>
                        <a:t>  Pain </a:t>
                      </a:r>
                      <a:r>
                        <a:rPr lang="en-US" sz="1600" b="0" dirty="0">
                          <a:latin typeface="Calibri" pitchFamily="34" charset="0"/>
                        </a:rPr>
                        <a:t>Threshold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>
                          <a:latin typeface="Calibri" pitchFamily="34" charset="0"/>
                        </a:rPr>
                        <a:t> 130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b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0" dirty="0" smtClean="0">
                          <a:latin typeface="Calibri" pitchFamily="34" charset="0"/>
                        </a:rPr>
                        <a:t> </a:t>
                      </a:r>
                      <a:r>
                        <a:rPr lang="en-US" sz="1600" b="0" dirty="0">
                          <a:latin typeface="Calibri" pitchFamily="34" charset="0"/>
                        </a:rPr>
                        <a:t> </a:t>
                      </a:r>
                      <a:r>
                        <a:rPr lang="en-US" sz="1600" b="0" dirty="0" smtClean="0">
                          <a:latin typeface="Calibri" pitchFamily="34" charset="0"/>
                        </a:rPr>
                        <a:t>Normal Conversation</a:t>
                      </a:r>
                      <a:r>
                        <a:rPr lang="en-US" sz="1600" b="0" dirty="0">
                          <a:latin typeface="Calibri" pitchFamily="34" charset="0"/>
                        </a:rPr>
                        <a:t>,  </a:t>
                      </a:r>
                      <a:endParaRPr lang="en-US" sz="1600" b="0" dirty="0" smtClean="0">
                        <a:latin typeface="Calibri" pitchFamily="34" charset="0"/>
                      </a:endParaRPr>
                    </a:p>
                    <a:p>
                      <a:pPr algn="l"/>
                      <a:r>
                        <a:rPr lang="en-US" sz="1600" b="0" dirty="0" smtClean="0">
                          <a:latin typeface="Calibri" pitchFamily="34" charset="0"/>
                        </a:rPr>
                        <a:t>  Dishwasher</a:t>
                      </a:r>
                      <a:endParaRPr lang="en-US" sz="1600" b="0" dirty="0">
                        <a:latin typeface="Calibri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>
                          <a:latin typeface="Calibri" pitchFamily="34" charset="0"/>
                        </a:rPr>
                        <a:t>  60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algn="l"/>
                      <a:r>
                        <a:rPr lang="en-US" sz="1600" b="0" dirty="0">
                          <a:latin typeface="Calibri" pitchFamily="34" charset="0"/>
                        </a:rPr>
                        <a:t> </a:t>
                      </a:r>
                      <a:r>
                        <a:rPr lang="en-US" sz="1600" b="0" dirty="0" smtClean="0">
                          <a:latin typeface="Calibri" pitchFamily="34" charset="0"/>
                        </a:rPr>
                        <a:t> Rock</a:t>
                      </a:r>
                      <a:r>
                        <a:rPr lang="en-US" sz="1600" b="0" baseline="0" dirty="0" smtClean="0">
                          <a:latin typeface="Calibri" pitchFamily="34" charset="0"/>
                        </a:rPr>
                        <a:t> Concert, Thunder, </a:t>
                      </a:r>
                    </a:p>
                    <a:p>
                      <a:pPr algn="l"/>
                      <a:r>
                        <a:rPr lang="en-US" sz="1600" b="0" baseline="0" dirty="0" smtClean="0">
                          <a:latin typeface="Calibri" pitchFamily="34" charset="0"/>
                        </a:rPr>
                        <a:t>  Car  Horn</a:t>
                      </a:r>
                      <a:endParaRPr lang="en-US" sz="1600" b="0" dirty="0">
                        <a:latin typeface="Calibri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>
                          <a:latin typeface="Calibri" pitchFamily="34" charset="0"/>
                        </a:rPr>
                        <a:t> 120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b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0" dirty="0">
                          <a:latin typeface="Calibri" pitchFamily="34" charset="0"/>
                        </a:rPr>
                        <a:t> </a:t>
                      </a:r>
                      <a:r>
                        <a:rPr lang="en-US" sz="1600" b="0" dirty="0" smtClean="0">
                          <a:latin typeface="Calibri" pitchFamily="34" charset="0"/>
                        </a:rPr>
                        <a:t> Quiet </a:t>
                      </a:r>
                      <a:r>
                        <a:rPr lang="en-US" sz="1600" b="0" dirty="0">
                          <a:latin typeface="Calibri" pitchFamily="34" charset="0"/>
                        </a:rPr>
                        <a:t>Office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latin typeface="Calibri" pitchFamily="34" charset="0"/>
                        </a:rPr>
                        <a:t>  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640">
                <a:tc>
                  <a:txBody>
                    <a:bodyPr/>
                    <a:lstStyle/>
                    <a:p>
                      <a:pPr algn="l"/>
                      <a:r>
                        <a:rPr lang="en-US" sz="1600" b="0" dirty="0">
                          <a:latin typeface="Calibri" pitchFamily="34" charset="0"/>
                        </a:rPr>
                        <a:t> </a:t>
                      </a:r>
                      <a:r>
                        <a:rPr lang="en-US" sz="1600" b="0" dirty="0" smtClean="0">
                          <a:latin typeface="Calibri" pitchFamily="34" charset="0"/>
                        </a:rPr>
                        <a:t> Construction </a:t>
                      </a:r>
                      <a:r>
                        <a:rPr lang="en-US" sz="1600" b="0" dirty="0">
                          <a:latin typeface="Calibri" pitchFamily="34" charset="0"/>
                        </a:rPr>
                        <a:t>Noise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latin typeface="Calibri" pitchFamily="34" charset="0"/>
                        </a:rPr>
                        <a:t> 110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b="0"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b="0" dirty="0">
                          <a:latin typeface="Calibri" pitchFamily="34" charset="0"/>
                        </a:rPr>
                        <a:t> </a:t>
                      </a:r>
                      <a:r>
                        <a:rPr lang="en-US" sz="1600" b="0" dirty="0" smtClean="0">
                          <a:latin typeface="Calibri" pitchFamily="34" charset="0"/>
                        </a:rPr>
                        <a:t>  Library</a:t>
                      </a:r>
                      <a:endParaRPr lang="en-US" sz="1600" b="0" dirty="0">
                        <a:latin typeface="Calibri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>
                          <a:latin typeface="Calibri" pitchFamily="34" charset="0"/>
                        </a:rPr>
                        <a:t>  40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5" name="TextBox 4"/>
          <p:cNvSpPr txBox="1"/>
          <p:nvPr/>
        </p:nvSpPr>
        <p:spPr>
          <a:xfrm>
            <a:off x="838200" y="2209800"/>
            <a:ext cx="762000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Use </a:t>
            </a:r>
            <a:r>
              <a:rPr lang="en-US" sz="1800" dirty="0">
                <a:latin typeface="Calibri" pitchFamily="34" charset="0"/>
              </a:rPr>
              <a:t>frequency domain damage </a:t>
            </a:r>
            <a:r>
              <a:rPr lang="en-US" sz="1800" dirty="0" smtClean="0">
                <a:latin typeface="Calibri" pitchFamily="34" charset="0"/>
              </a:rPr>
              <a:t>methods to </a:t>
            </a:r>
            <a:r>
              <a:rPr lang="en-US" sz="1800" dirty="0">
                <a:latin typeface="Calibri" pitchFamily="34" charset="0"/>
              </a:rPr>
              <a:t>assess acoustic fatigue </a:t>
            </a:r>
            <a:r>
              <a:rPr lang="en-US" sz="1800" dirty="0" smtClean="0">
                <a:latin typeface="Calibri" pitchFamily="34" charset="0"/>
              </a:rPr>
              <a:t>damage </a:t>
            </a:r>
            <a:endParaRPr lang="en-US" sz="1800" dirty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 smtClean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>
                <a:latin typeface="Calibri" pitchFamily="34" charset="0"/>
              </a:rPr>
              <a:t>D</a:t>
            </a:r>
            <a:r>
              <a:rPr lang="en-US" sz="1800" dirty="0" smtClean="0">
                <a:latin typeface="Calibri" pitchFamily="34" charset="0"/>
              </a:rPr>
              <a:t>emonstrated </a:t>
            </a:r>
            <a:r>
              <a:rPr lang="en-US" sz="1800" dirty="0">
                <a:latin typeface="Calibri" pitchFamily="34" charset="0"/>
              </a:rPr>
              <a:t>for a rectangular plate subjected to a uniform acoustic pressure </a:t>
            </a:r>
            <a:r>
              <a:rPr lang="en-US" sz="1800" dirty="0" smtClean="0">
                <a:latin typeface="Calibri" pitchFamily="34" charset="0"/>
              </a:rPr>
              <a:t>field</a:t>
            </a: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>
                <a:latin typeface="Calibri" pitchFamily="34" charset="0"/>
              </a:rPr>
              <a:t>Consider a </a:t>
            </a:r>
            <a:r>
              <a:rPr lang="en-US" sz="1800" dirty="0" smtClean="0">
                <a:latin typeface="Calibri" pitchFamily="34" charset="0"/>
              </a:rPr>
              <a:t>baffled plate </a:t>
            </a:r>
            <a:r>
              <a:rPr lang="en-US" sz="1800" dirty="0">
                <a:latin typeface="Calibri" pitchFamily="34" charset="0"/>
              </a:rPr>
              <a:t>with dimensions 18 x 16 x 0.063 </a:t>
            </a:r>
            <a:r>
              <a:rPr lang="en-US" sz="1800" dirty="0" smtClean="0">
                <a:latin typeface="Calibri" pitchFamily="34" charset="0"/>
              </a:rPr>
              <a:t>inches</a:t>
            </a: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The </a:t>
            </a:r>
            <a:r>
              <a:rPr lang="en-US" sz="1800" dirty="0">
                <a:latin typeface="Calibri" pitchFamily="34" charset="0"/>
              </a:rPr>
              <a:t>material is aluminum </a:t>
            </a:r>
            <a:r>
              <a:rPr lang="en-US" sz="1800" dirty="0" smtClean="0">
                <a:latin typeface="Calibri" pitchFamily="34" charset="0"/>
              </a:rPr>
              <a:t>6061-T6</a:t>
            </a: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The </a:t>
            </a:r>
            <a:r>
              <a:rPr lang="en-US" sz="1800" dirty="0">
                <a:latin typeface="Calibri" pitchFamily="34" charset="0"/>
              </a:rPr>
              <a:t>plate is simply-supported on all four </a:t>
            </a:r>
            <a:r>
              <a:rPr lang="en-US" sz="1800" dirty="0" smtClean="0">
                <a:latin typeface="Calibri" pitchFamily="34" charset="0"/>
              </a:rPr>
              <a:t>edges</a:t>
            </a: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Assume </a:t>
            </a:r>
            <a:r>
              <a:rPr lang="en-US" sz="1800" dirty="0">
                <a:latin typeface="Calibri" pitchFamily="34" charset="0"/>
              </a:rPr>
              <a:t>3% damping for all </a:t>
            </a:r>
            <a:r>
              <a:rPr lang="en-US" sz="1800" dirty="0" smtClean="0">
                <a:latin typeface="Calibri" pitchFamily="34" charset="0"/>
              </a:rPr>
              <a:t>modes  ( Q=16.67 )</a:t>
            </a:r>
            <a:endParaRPr lang="en-US" sz="1800" dirty="0">
              <a:latin typeface="Calibri" pitchFamily="34" charset="0"/>
            </a:endParaRP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1219200"/>
            <a:ext cx="495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</a:rPr>
              <a:t>Analysis Example</a:t>
            </a:r>
            <a:endParaRPr lang="en-US" sz="2000" b="1" dirty="0">
              <a:solidFill>
                <a:srgbClr val="0066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4" name="TextBox 3"/>
          <p:cNvSpPr txBox="1"/>
          <p:nvPr/>
        </p:nvSpPr>
        <p:spPr>
          <a:xfrm>
            <a:off x="838200" y="1143000"/>
            <a:ext cx="495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</a:rPr>
              <a:t>Typical Boeing 737</a:t>
            </a:r>
            <a:endParaRPr lang="en-US" sz="2000" b="1" dirty="0">
              <a:solidFill>
                <a:srgbClr val="006699"/>
              </a:solidFill>
            </a:endParaRPr>
          </a:p>
        </p:txBody>
      </p:sp>
      <p:pic>
        <p:nvPicPr>
          <p:cNvPr id="283650" name="Picture 2" descr="http://www.aa.com/content/images/aboutUs/ourPlanes/737_ext_586_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2133600"/>
            <a:ext cx="5581650" cy="3048001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990600" y="5867400"/>
            <a:ext cx="67818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2060"/>
              </a:buClr>
              <a:buSzPct val="80000"/>
            </a:pPr>
            <a:r>
              <a:rPr lang="en-US" sz="1600" dirty="0" smtClean="0">
                <a:latin typeface="Calibri" pitchFamily="34" charset="0"/>
              </a:rPr>
              <a:t>The plate will be subjected to  flight levels from a 737 aircraft external fuselage.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3" name="TextBox 2"/>
          <p:cNvSpPr txBox="1"/>
          <p:nvPr/>
        </p:nvSpPr>
        <p:spPr>
          <a:xfrm>
            <a:off x="685800" y="1981200"/>
            <a:ext cx="777240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1775" indent="-231775">
              <a:buClr>
                <a:srgbClr val="002060"/>
              </a:buClr>
              <a:buSzPct val="80000"/>
            </a:pPr>
            <a:r>
              <a:rPr lang="en-US" sz="1600" dirty="0">
                <a:latin typeface="Calibri" pitchFamily="34" charset="0"/>
              </a:rPr>
              <a:t> </a:t>
            </a: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>
                <a:latin typeface="Calibri" pitchFamily="34" charset="0"/>
              </a:rPr>
              <a:t>The plate is subjected to the Boeing 737 Aft Mach 0.78 sound pressure </a:t>
            </a:r>
            <a:r>
              <a:rPr lang="en-US" sz="1800" dirty="0" smtClean="0">
                <a:latin typeface="Calibri" pitchFamily="34" charset="0"/>
              </a:rPr>
              <a:t>level  </a:t>
            </a: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Assume </a:t>
            </a:r>
            <a:r>
              <a:rPr lang="en-US" sz="1800" dirty="0">
                <a:latin typeface="Calibri" pitchFamily="34" charset="0"/>
              </a:rPr>
              <a:t>that the pressure is uniformly distributed across the </a:t>
            </a:r>
            <a:r>
              <a:rPr lang="en-US" sz="1800" dirty="0" smtClean="0">
                <a:latin typeface="Calibri" pitchFamily="34" charset="0"/>
              </a:rPr>
              <a:t>plate</a:t>
            </a: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endParaRPr lang="en-US" sz="1800" dirty="0" smtClean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 smtClean="0">
                <a:latin typeface="Calibri" pitchFamily="34" charset="0"/>
              </a:rPr>
              <a:t>The </a:t>
            </a:r>
            <a:r>
              <a:rPr lang="en-US" sz="1800" dirty="0">
                <a:latin typeface="Calibri" pitchFamily="34" charset="0"/>
              </a:rPr>
              <a:t>sound pressure level and its corresponding power spectral density are shown in </a:t>
            </a:r>
            <a:r>
              <a:rPr lang="en-US" sz="1800" dirty="0" smtClean="0">
                <a:latin typeface="Calibri" pitchFamily="34" charset="0"/>
              </a:rPr>
              <a:t>the following figures</a:t>
            </a:r>
            <a:endParaRPr lang="en-US" sz="1800" dirty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</a:pPr>
            <a:endParaRPr lang="en-US" sz="1800" dirty="0">
              <a:latin typeface="Calibri" pitchFamily="34" charset="0"/>
            </a:endParaRP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>
                <a:latin typeface="Calibri" pitchFamily="34" charset="0"/>
              </a:rPr>
              <a:t>Calculate the stress and cumulative fatigue damage at the center of the plate with a stress concentration factor of </a:t>
            </a:r>
            <a:r>
              <a:rPr lang="en-US" sz="1800" dirty="0" smtClean="0">
                <a:latin typeface="Calibri" pitchFamily="34" charset="0"/>
              </a:rPr>
              <a:t>3</a:t>
            </a:r>
          </a:p>
          <a:p>
            <a:pPr marL="231775" indent="-231775">
              <a:buClr>
                <a:srgbClr val="002060"/>
              </a:buClr>
              <a:buSzPct val="80000"/>
            </a:pPr>
            <a:r>
              <a:rPr lang="en-US" sz="1800" dirty="0">
                <a:latin typeface="Calibri" pitchFamily="34" charset="0"/>
              </a:rPr>
              <a:t> </a:t>
            </a:r>
          </a:p>
          <a:p>
            <a:pPr marL="231775" indent="-231775">
              <a:buClr>
                <a:srgbClr val="002060"/>
              </a:buClr>
              <a:buSzPct val="80000"/>
              <a:buFont typeface="Arial" pitchFamily="34" charset="0"/>
              <a:buChar char="•"/>
            </a:pPr>
            <a:r>
              <a:rPr lang="en-US" sz="1800" dirty="0">
                <a:latin typeface="Calibri" pitchFamily="34" charset="0"/>
              </a:rPr>
              <a:t>Determine the time until failure at the nominal level and at 6 dB </a:t>
            </a:r>
            <a:r>
              <a:rPr lang="en-US" sz="1800" dirty="0" smtClean="0">
                <a:latin typeface="Calibri" pitchFamily="34" charset="0"/>
              </a:rPr>
              <a:t>increments</a:t>
            </a:r>
            <a:endParaRPr lang="en-US" sz="1800" dirty="0">
              <a:latin typeface="Calibri" pitchFamily="34" charset="0"/>
            </a:endParaRP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38200" y="1143000"/>
            <a:ext cx="495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</a:rPr>
              <a:t>Applied Pressure</a:t>
            </a:r>
            <a:endParaRPr lang="en-US" sz="2000" b="1" dirty="0">
              <a:solidFill>
                <a:srgbClr val="0066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3" name="Rectangle 2"/>
          <p:cNvSpPr/>
          <p:nvPr/>
        </p:nvSpPr>
        <p:spPr bwMode="auto">
          <a:xfrm>
            <a:off x="533400" y="762000"/>
            <a:ext cx="8382000" cy="16002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14400" y="304800"/>
            <a:ext cx="708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336699"/>
                </a:solidFill>
                <a:latin typeface="Calibri" pitchFamily="34" charset="0"/>
              </a:rPr>
              <a:t>Boeing 737 Mach 0.78 , Equivalent PSD, Aft External Fuselage</a:t>
            </a:r>
            <a:endParaRPr lang="en-US" sz="2000" b="1" dirty="0">
              <a:solidFill>
                <a:srgbClr val="336699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6096000"/>
            <a:ext cx="8001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err="1" smtClean="0">
                <a:latin typeface="Calibri" pitchFamily="34" charset="0"/>
              </a:rPr>
              <a:t>vibrationdata</a:t>
            </a:r>
            <a:r>
              <a:rPr lang="en-US" sz="1600" dirty="0" smtClean="0">
                <a:latin typeface="Calibri" pitchFamily="34" charset="0"/>
              </a:rPr>
              <a:t> &gt; </a:t>
            </a:r>
            <a:r>
              <a:rPr lang="en-US" sz="1600" dirty="0" err="1" smtClean="0">
                <a:latin typeface="Calibri" pitchFamily="34" charset="0"/>
              </a:rPr>
              <a:t>vibrationdata_read_data</a:t>
            </a:r>
            <a:r>
              <a:rPr lang="en-US" sz="1600" dirty="0" smtClean="0">
                <a:latin typeface="Calibri" pitchFamily="34" charset="0"/>
              </a:rPr>
              <a:t> &gt; PSD Library Array &gt; </a:t>
            </a:r>
          </a:p>
          <a:p>
            <a:r>
              <a:rPr lang="en-US" sz="1600" dirty="0" smtClean="0">
                <a:latin typeface="Calibri" pitchFamily="34" charset="0"/>
              </a:rPr>
              <a:t>Aircraft External Fuselage Pressure PSD in Flight</a:t>
            </a:r>
            <a:endParaRPr lang="en-US" sz="1600" dirty="0">
              <a:latin typeface="Calibri" pitchFamily="34" charset="0"/>
            </a:endParaRPr>
          </a:p>
        </p:txBody>
      </p:sp>
      <p:pic>
        <p:nvPicPr>
          <p:cNvPr id="27955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762000"/>
            <a:ext cx="7418387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3" name="Rectangle 2"/>
          <p:cNvSpPr/>
          <p:nvPr/>
        </p:nvSpPr>
        <p:spPr bwMode="auto">
          <a:xfrm>
            <a:off x="533400" y="762000"/>
            <a:ext cx="8382000" cy="16002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66800" y="533400"/>
            <a:ext cx="708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336699"/>
                </a:solidFill>
                <a:latin typeface="Calibri" pitchFamily="34" charset="0"/>
              </a:rPr>
              <a:t>Boeing 737 Mach 0.78 , SPL, Aft External Fuselage</a:t>
            </a:r>
            <a:endParaRPr lang="en-US" sz="2000" b="1" dirty="0">
              <a:solidFill>
                <a:srgbClr val="336699"/>
              </a:solidFill>
            </a:endParaRPr>
          </a:p>
        </p:txBody>
      </p:sp>
      <p:pic>
        <p:nvPicPr>
          <p:cNvPr id="3747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1143000"/>
            <a:ext cx="6400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3" name="Rectangle 2"/>
          <p:cNvSpPr/>
          <p:nvPr/>
        </p:nvSpPr>
        <p:spPr bwMode="auto">
          <a:xfrm>
            <a:off x="533400" y="762000"/>
            <a:ext cx="8382000" cy="16002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66800" y="533400"/>
            <a:ext cx="708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336699"/>
                </a:solidFill>
                <a:latin typeface="Calibri" pitchFamily="34" charset="0"/>
              </a:rPr>
              <a:t>Boeing 737 Mach 0.78  Pressure PSD, Aft External Fuselage</a:t>
            </a:r>
            <a:endParaRPr lang="en-US" sz="2000" b="1" dirty="0">
              <a:solidFill>
                <a:srgbClr val="336699"/>
              </a:solidFill>
            </a:endParaRPr>
          </a:p>
        </p:txBody>
      </p:sp>
      <p:pic>
        <p:nvPicPr>
          <p:cNvPr id="28160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219200"/>
            <a:ext cx="65024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3" name="Rectangle 2"/>
          <p:cNvSpPr/>
          <p:nvPr/>
        </p:nvSpPr>
        <p:spPr bwMode="auto">
          <a:xfrm>
            <a:off x="533400" y="838200"/>
            <a:ext cx="8382000" cy="16002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1000" y="6019800"/>
            <a:ext cx="7848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latin typeface="Calibri" pitchFamily="34" charset="0"/>
              </a:rPr>
              <a:t>vibrationdata</a:t>
            </a:r>
            <a:r>
              <a:rPr lang="en-US" sz="1600" dirty="0" smtClean="0">
                <a:latin typeface="Calibri" pitchFamily="34" charset="0"/>
              </a:rPr>
              <a:t> &gt; Acoustics &amp; </a:t>
            </a:r>
            <a:r>
              <a:rPr lang="en-US" sz="1600" dirty="0" err="1" smtClean="0">
                <a:latin typeface="Calibri" pitchFamily="34" charset="0"/>
              </a:rPr>
              <a:t>Vibroacoustics</a:t>
            </a:r>
            <a:r>
              <a:rPr lang="en-US" sz="1600" dirty="0" smtClean="0">
                <a:latin typeface="Calibri" pitchFamily="34" charset="0"/>
              </a:rPr>
              <a:t> &gt; </a:t>
            </a:r>
            <a:r>
              <a:rPr lang="en-US" sz="1600" dirty="0" err="1" smtClean="0">
                <a:latin typeface="Calibri" pitchFamily="34" charset="0"/>
              </a:rPr>
              <a:t>Vibroacoustics</a:t>
            </a:r>
            <a:r>
              <a:rPr lang="en-US" sz="1600" dirty="0" smtClean="0">
                <a:latin typeface="Calibri" pitchFamily="34" charset="0"/>
              </a:rPr>
              <a:t> &gt; Rectangular Plate Subjected to Uniform Acoustic Pressure Field </a:t>
            </a:r>
            <a:endParaRPr lang="en-US" dirty="0"/>
          </a:p>
        </p:txBody>
      </p:sp>
      <p:pic>
        <p:nvPicPr>
          <p:cNvPr id="3758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4800"/>
            <a:ext cx="8980487" cy="555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5" name="Rectangle 4"/>
          <p:cNvSpPr/>
          <p:nvPr/>
        </p:nvSpPr>
        <p:spPr bwMode="auto">
          <a:xfrm>
            <a:off x="533400" y="685800"/>
            <a:ext cx="8458200" cy="14478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6800" y="533400"/>
            <a:ext cx="708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336699"/>
                </a:solidFill>
              </a:rPr>
              <a:t>Rectangular Plate Natural Frequencies</a:t>
            </a:r>
            <a:endParaRPr lang="en-US" sz="2000" b="1" dirty="0">
              <a:solidFill>
                <a:srgbClr val="33669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5800" y="1447800"/>
            <a:ext cx="72390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      fn(Hz)   m                 n                      PF         EMM ratio</a:t>
            </a:r>
          </a:p>
          <a:p>
            <a:r>
              <a:rPr lang="en-US" sz="1400" dirty="0" smtClean="0"/>
              <a:t>    41.576 	 1	 1	  0.05557	    0.657  </a:t>
            </a:r>
          </a:p>
          <a:p>
            <a:r>
              <a:rPr lang="en-US" sz="1400" dirty="0" smtClean="0"/>
              <a:t>    96.628 	 2	 1	       -0	        0  </a:t>
            </a:r>
          </a:p>
          <a:p>
            <a:r>
              <a:rPr lang="en-US" sz="1400" dirty="0" smtClean="0"/>
              <a:t>    111.25 	 1	 2	       -0	        0  </a:t>
            </a:r>
          </a:p>
          <a:p>
            <a:r>
              <a:rPr lang="en-US" sz="1400" dirty="0" smtClean="0"/>
              <a:t>     166.3 	 2	 2	        0	        0  </a:t>
            </a:r>
          </a:p>
          <a:p>
            <a:r>
              <a:rPr lang="en-US" sz="1400" dirty="0" smtClean="0"/>
              <a:t>    188.38 	 3	 1	  0.01852	    0.073  </a:t>
            </a:r>
          </a:p>
          <a:p>
            <a:r>
              <a:rPr lang="en-US" sz="1400" dirty="0" smtClean="0"/>
              <a:t>    227.38 	 1	 3	  0.01852	    0.073  </a:t>
            </a:r>
          </a:p>
          <a:p>
            <a:r>
              <a:rPr lang="en-US" sz="1400" dirty="0" smtClean="0"/>
              <a:t>    258.06 	 3	 2	       -0	        0  </a:t>
            </a:r>
          </a:p>
          <a:p>
            <a:r>
              <a:rPr lang="en-US" sz="1400" dirty="0" smtClean="0"/>
              <a:t>    282.43 	 2	 3	       -0	        0  </a:t>
            </a:r>
          </a:p>
          <a:p>
            <a:r>
              <a:rPr lang="en-US" sz="1400" dirty="0" smtClean="0"/>
              <a:t>    316.84 	 4	 1	       -0	        0  </a:t>
            </a:r>
          </a:p>
          <a:p>
            <a:r>
              <a:rPr lang="en-US" sz="1400" dirty="0" smtClean="0"/>
              <a:t>    374.18 	 3	 3	 0.006175	 0.008111  </a:t>
            </a:r>
          </a:p>
          <a:p>
            <a:r>
              <a:rPr lang="en-US" sz="1400" dirty="0" smtClean="0"/>
              <a:t>    386.51 	 4	 2	        0	        0  </a:t>
            </a:r>
          </a:p>
          <a:p>
            <a:r>
              <a:rPr lang="en-US" sz="1400" dirty="0" smtClean="0"/>
              <a:t>    389.95 	 1	 4	       -0	        0  </a:t>
            </a:r>
          </a:p>
          <a:p>
            <a:r>
              <a:rPr lang="en-US" sz="1400" dirty="0" smtClean="0"/>
              <a:t>    445.01 	 2	 4	        0	        0  </a:t>
            </a:r>
          </a:p>
          <a:p>
            <a:r>
              <a:rPr lang="en-US" sz="1400" dirty="0" smtClean="0"/>
              <a:t>       482 	 5	 1	  0.01111	  0.02628  </a:t>
            </a:r>
          </a:p>
          <a:p>
            <a:r>
              <a:rPr lang="en-US" sz="1400" dirty="0" smtClean="0"/>
              <a:t>    502.64 	 4	 3	       -0	        0  </a:t>
            </a:r>
          </a:p>
          <a:p>
            <a:r>
              <a:rPr lang="en-US" sz="1400" dirty="0" smtClean="0"/>
              <a:t>    536.76 	 3	 4	       -0	        0 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5" name="Rectangle 4"/>
          <p:cNvSpPr/>
          <p:nvPr/>
        </p:nvSpPr>
        <p:spPr bwMode="auto">
          <a:xfrm>
            <a:off x="533400" y="685800"/>
            <a:ext cx="8458200" cy="14478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6800" y="533400"/>
            <a:ext cx="708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336699"/>
                </a:solidFill>
              </a:rPr>
              <a:t>Fundamental Bending Mode</a:t>
            </a:r>
            <a:endParaRPr lang="en-US" sz="2000" b="1" dirty="0">
              <a:solidFill>
                <a:srgbClr val="336699"/>
              </a:solidFill>
            </a:endParaRPr>
          </a:p>
        </p:txBody>
      </p:sp>
      <p:pic>
        <p:nvPicPr>
          <p:cNvPr id="37683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990600"/>
            <a:ext cx="6629400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6" name="TextBox 5"/>
          <p:cNvSpPr txBox="1"/>
          <p:nvPr/>
        </p:nvSpPr>
        <p:spPr>
          <a:xfrm>
            <a:off x="457200" y="5410200"/>
            <a:ext cx="7391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 </a:t>
            </a:r>
          </a:p>
          <a:p>
            <a:r>
              <a:rPr lang="en-US" sz="1600" dirty="0">
                <a:latin typeface="Calibri" pitchFamily="34" charset="0"/>
              </a:rPr>
              <a:t>The stress concentration factor is applied separately by multiply the magnitude by 3.  </a:t>
            </a:r>
            <a:endParaRPr lang="en-US" sz="1600" dirty="0" smtClean="0">
              <a:latin typeface="Calibri" pitchFamily="34" charset="0"/>
            </a:endParaRPr>
          </a:p>
          <a:p>
            <a:endParaRPr lang="en-US" sz="800" dirty="0">
              <a:latin typeface="Calibri" pitchFamily="34" charset="0"/>
            </a:endParaRPr>
          </a:p>
          <a:p>
            <a:r>
              <a:rPr lang="en-US" sz="1600" dirty="0" smtClean="0">
                <a:latin typeface="Calibri" pitchFamily="34" charset="0"/>
              </a:rPr>
              <a:t>The </a:t>
            </a:r>
            <a:r>
              <a:rPr lang="en-US" sz="1600" dirty="0">
                <a:latin typeface="Calibri" pitchFamily="34" charset="0"/>
              </a:rPr>
              <a:t>magnitude is then squared prior to multiplying by the force </a:t>
            </a:r>
            <a:r>
              <a:rPr lang="en-US" sz="1600" dirty="0" smtClean="0">
                <a:latin typeface="Calibri" pitchFamily="34" charset="0"/>
              </a:rPr>
              <a:t>PSD.</a:t>
            </a:r>
            <a:endParaRPr lang="en-US" sz="1600" dirty="0">
              <a:latin typeface="Calibri" pitchFamily="34" charset="0"/>
            </a:endParaRPr>
          </a:p>
          <a:p>
            <a:endParaRPr lang="en-US" dirty="0"/>
          </a:p>
        </p:txBody>
      </p:sp>
      <p:sp>
        <p:nvSpPr>
          <p:cNvPr id="8" name="Rectangle 7"/>
          <p:cNvSpPr/>
          <p:nvPr/>
        </p:nvSpPr>
        <p:spPr bwMode="auto">
          <a:xfrm>
            <a:off x="533400" y="457200"/>
            <a:ext cx="8305800" cy="15240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pic>
        <p:nvPicPr>
          <p:cNvPr id="2928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533400"/>
            <a:ext cx="6553200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7162800" y="9906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Calibri" pitchFamily="34" charset="0"/>
              </a:rPr>
              <a:t>Center of </a:t>
            </a:r>
          </a:p>
          <a:p>
            <a:r>
              <a:rPr lang="en-US" sz="1800" dirty="0" smtClean="0">
                <a:latin typeface="Calibri" pitchFamily="34" charset="0"/>
              </a:rPr>
              <a:t>the Plate</a:t>
            </a:r>
            <a:endParaRPr lang="en-US" sz="1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5" name="Rectangle 4"/>
          <p:cNvSpPr/>
          <p:nvPr/>
        </p:nvSpPr>
        <p:spPr bwMode="auto">
          <a:xfrm>
            <a:off x="533400" y="685800"/>
            <a:ext cx="8458200" cy="14478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pic>
        <p:nvPicPr>
          <p:cNvPr id="4044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304800"/>
            <a:ext cx="8694737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5" name="Rectangle 4"/>
          <p:cNvSpPr/>
          <p:nvPr/>
        </p:nvSpPr>
        <p:spPr bwMode="auto">
          <a:xfrm>
            <a:off x="533400" y="685800"/>
            <a:ext cx="8458200" cy="14478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6800" y="533400"/>
            <a:ext cx="708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336699"/>
                </a:solidFill>
              </a:rPr>
              <a:t>Center of the Plate Stress Response PSD</a:t>
            </a:r>
            <a:endParaRPr lang="en-US" sz="2000" b="1" dirty="0">
              <a:solidFill>
                <a:srgbClr val="336699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19200" y="6172200"/>
            <a:ext cx="5562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" pitchFamily="34" charset="0"/>
              </a:rPr>
              <a:t>Press “Calculate Response PSD” on previous dialog.</a:t>
            </a:r>
            <a:endParaRPr lang="en-US" sz="1600" dirty="0">
              <a:latin typeface="Calibri" pitchFamily="34" charset="0"/>
            </a:endParaRPr>
          </a:p>
        </p:txBody>
      </p:sp>
      <p:pic>
        <p:nvPicPr>
          <p:cNvPr id="4044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1143000"/>
            <a:ext cx="6248400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5" name="Rectangle 4"/>
          <p:cNvSpPr/>
          <p:nvPr/>
        </p:nvSpPr>
        <p:spPr bwMode="auto">
          <a:xfrm>
            <a:off x="533400" y="685800"/>
            <a:ext cx="8458200" cy="14478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4400" y="381000"/>
            <a:ext cx="708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336699"/>
                </a:solidFill>
              </a:rPr>
              <a:t>Fatigue Toolbox</a:t>
            </a:r>
            <a:endParaRPr lang="en-US" sz="2000" b="1" dirty="0">
              <a:solidFill>
                <a:srgbClr val="336699"/>
              </a:solidFill>
            </a:endParaRPr>
          </a:p>
        </p:txBody>
      </p:sp>
      <p:pic>
        <p:nvPicPr>
          <p:cNvPr id="3809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85838"/>
            <a:ext cx="9191625" cy="488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27</a:t>
            </a:fld>
            <a:endParaRPr lang="en-US" smtClean="0"/>
          </a:p>
        </p:txBody>
      </p:sp>
      <p:sp>
        <p:nvSpPr>
          <p:cNvPr id="5" name="Rectangle 4"/>
          <p:cNvSpPr/>
          <p:nvPr/>
        </p:nvSpPr>
        <p:spPr bwMode="auto">
          <a:xfrm>
            <a:off x="533400" y="685800"/>
            <a:ext cx="8458200" cy="14478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2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6800" y="533400"/>
            <a:ext cx="708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336699"/>
                </a:solidFill>
              </a:rPr>
              <a:t>Fatigue Calculation</a:t>
            </a:r>
            <a:endParaRPr lang="en-US" sz="2000" b="1" dirty="0">
              <a:solidFill>
                <a:srgbClr val="336699"/>
              </a:solidFill>
            </a:endParaRPr>
          </a:p>
        </p:txBody>
      </p:sp>
      <p:pic>
        <p:nvPicPr>
          <p:cNvPr id="37888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066800"/>
            <a:ext cx="8485187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685800" y="5943600"/>
            <a:ext cx="7620000" cy="338554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" pitchFamily="34" charset="0"/>
              </a:rPr>
              <a:t>Set duration = 1 sec, because only fatigue  rate is needed.    Stress Concentration =3</a:t>
            </a:r>
            <a:endParaRPr lang="en-US" sz="16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28</a:t>
            </a:fld>
            <a:endParaRPr lang="en-US" smtClean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838200" y="2133600"/>
          <a:ext cx="6781800" cy="3733799"/>
        </p:xfrm>
        <a:graphic>
          <a:graphicData uri="http://schemas.openxmlformats.org/drawingml/2006/table">
            <a:tbl>
              <a:tblPr/>
              <a:tblGrid>
                <a:gridCol w="1405216"/>
                <a:gridCol w="1277694"/>
                <a:gridCol w="1415980"/>
                <a:gridCol w="1341455"/>
                <a:gridCol w="1341455"/>
              </a:tblGrid>
              <a:tr h="648967">
                <a:tc gridSpan="5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Cumulative </a:t>
                      </a:r>
                      <a:r>
                        <a:rPr lang="en-US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Damage, Simply-Supported Rectangular Plate, Center, Stress Concentration=3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4896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Calibri"/>
                          <a:cs typeface="Times New Roman"/>
                        </a:rPr>
                        <a:t>Margin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Stress*</a:t>
                      </a:r>
                      <a:endParaRPr lang="en-US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Calibri"/>
                          <a:cs typeface="Times New Roman"/>
                        </a:rPr>
                        <a:t>Damage Rate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Calibri"/>
                          <a:cs typeface="Times New Roman"/>
                        </a:rPr>
                        <a:t>Time to Failure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717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Calibri" pitchFamily="34" charset="0"/>
                          <a:ea typeface="Calibri"/>
                          <a:cs typeface="Times New Roman"/>
                        </a:rPr>
                        <a:t> (dB)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(psi rms)</a:t>
                      </a:r>
                      <a:endParaRPr lang="en-US" sz="16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Calibri"/>
                          <a:cs typeface="Times New Roman"/>
                        </a:rPr>
                        <a:t> (1/sec)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Calibri"/>
                          <a:cs typeface="Times New Roman"/>
                        </a:rPr>
                        <a:t> (sec)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Calibri"/>
                          <a:cs typeface="Times New Roman"/>
                        </a:rPr>
                        <a:t> (Days)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17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263.5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9.53E-15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7.35E+13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8.50E+08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17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5.80E-12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1.21E+11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1.40E+06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17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Calibri"/>
                          <a:cs typeface="Times New Roman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3.53E-09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1.98E+08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2290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17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Calibri" pitchFamily="34" charset="0"/>
                          <a:ea typeface="Calibri"/>
                          <a:cs typeface="Times New Roman"/>
                        </a:rPr>
                        <a:t>18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2.15E-06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3.25E+05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3.77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38200" y="1143000"/>
            <a:ext cx="3657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336699"/>
                </a:solidFill>
              </a:rPr>
              <a:t>Damage Results</a:t>
            </a:r>
            <a:endParaRPr lang="en-US" sz="2000" b="1" dirty="0">
              <a:solidFill>
                <a:srgbClr val="33669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6096000"/>
            <a:ext cx="693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Calibri" pitchFamily="34" charset="0"/>
                <a:ea typeface="Calibri"/>
                <a:cs typeface="Times New Roman"/>
              </a:rPr>
              <a:t>* Prior to accounting for stress concentration factor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29</a:t>
            </a:fld>
            <a:endParaRPr lang="en-US" smtClean="0"/>
          </a:p>
        </p:txBody>
      </p:sp>
      <p:sp>
        <p:nvSpPr>
          <p:cNvPr id="5" name="TextBox 4"/>
          <p:cNvSpPr txBox="1"/>
          <p:nvPr/>
        </p:nvSpPr>
        <p:spPr>
          <a:xfrm>
            <a:off x="685800" y="2057400"/>
            <a:ext cx="81534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  <a:tabLst>
                <a:tab pos="174625" algn="l"/>
              </a:tabLst>
            </a:pPr>
            <a:r>
              <a:rPr lang="en-US" sz="1600" dirty="0" smtClean="0">
                <a:latin typeface="Calibri" pitchFamily="34" charset="0"/>
              </a:rPr>
              <a:t>Aircraft fuselages undergo repetitive cycles of differential pressure with each flight</a:t>
            </a: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  <a:tabLst>
                <a:tab pos="174625" algn="l"/>
              </a:tabLst>
            </a:pPr>
            <a:endParaRPr lang="en-US" sz="1600" dirty="0" smtClean="0"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  <a:tabLst>
                <a:tab pos="174625" algn="l"/>
              </a:tabLst>
            </a:pPr>
            <a:r>
              <a:rPr lang="en-US" sz="1600" dirty="0" smtClean="0">
                <a:latin typeface="Calibri" pitchFamily="34" charset="0"/>
              </a:rPr>
              <a:t>The difference between the cabin and the external ambient pressure is about 6 or 7 psi at an altitude of 36,000 feet</a:t>
            </a: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  <a:tabLst>
                <a:tab pos="174625" algn="l"/>
              </a:tabLst>
            </a:pPr>
            <a:endParaRPr lang="en" sz="1600" dirty="0" smtClean="0"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  <a:tabLst>
                <a:tab pos="174625" algn="l"/>
              </a:tabLst>
            </a:pPr>
            <a:r>
              <a:rPr lang="en-US" sz="1600" dirty="0" smtClean="0">
                <a:latin typeface="Calibri" pitchFamily="34" charset="0"/>
              </a:rPr>
              <a:t>Note that cabin pressure at high altitudes is maintained at about 75% of sea level pressure, which corresponds to the air pressure at 8000 ft</a:t>
            </a: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  <a:tabLst>
                <a:tab pos="174625" algn="l"/>
              </a:tabLst>
            </a:pPr>
            <a:endParaRPr lang="en-US" sz="1600" dirty="0" smtClean="0"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  <a:tabLst>
                <a:tab pos="174625" algn="l"/>
              </a:tabLst>
            </a:pPr>
            <a:r>
              <a:rPr lang="en-US" sz="1600" dirty="0" smtClean="0">
                <a:latin typeface="Calibri" pitchFamily="34" charset="0"/>
              </a:rPr>
              <a:t>This is done by pumping air into the cabin</a:t>
            </a: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  <a:tabLst>
                <a:tab pos="174625" algn="l"/>
              </a:tabLst>
            </a:pPr>
            <a:endParaRPr lang="en-US" sz="1600" dirty="0" smtClean="0"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  <a:tabLst>
                <a:tab pos="174625" algn="l"/>
              </a:tabLst>
            </a:pPr>
            <a:r>
              <a:rPr lang="en-US" sz="1600" dirty="0" smtClean="0">
                <a:latin typeface="Calibri" pitchFamily="34" charset="0"/>
              </a:rPr>
              <a:t>Note that there is some variation in these numbers depending on the aircraft model</a:t>
            </a: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  <a:tabLst>
                <a:tab pos="174625" algn="l"/>
              </a:tabLst>
            </a:pPr>
            <a:endParaRPr lang="en" sz="1600" dirty="0" smtClean="0">
              <a:latin typeface="Calibri" pitchFamily="34" charset="0"/>
            </a:endParaRPr>
          </a:p>
          <a:p>
            <a:pPr marL="174625" indent="-174625">
              <a:buClr>
                <a:srgbClr val="336699"/>
              </a:buClr>
              <a:buSzPct val="80000"/>
              <a:buFont typeface="Arial" pitchFamily="34" charset="0"/>
              <a:buChar char="•"/>
              <a:tabLst>
                <a:tab pos="174625" algn="l"/>
              </a:tabLst>
            </a:pPr>
            <a:r>
              <a:rPr lang="en-US" sz="1600" dirty="0" smtClean="0">
                <a:latin typeface="Calibri" pitchFamily="34" charset="0"/>
              </a:rPr>
              <a:t>Pressurization cycles along with vibration, corrosion, and thermal cycling can cause fatigue cracks to form and propagate</a:t>
            </a:r>
            <a:endParaRPr lang="en-US" sz="1600" dirty="0"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4400" y="1219200"/>
            <a:ext cx="3657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336699"/>
                </a:solidFill>
              </a:rPr>
              <a:t>Pressurization Cycles</a:t>
            </a:r>
            <a:endParaRPr lang="en-US" sz="2000" b="1" dirty="0">
              <a:solidFill>
                <a:srgbClr val="3366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F74998C-E64F-420F-A5E5-C3A8EE4064AE}" type="slidenum">
              <a:rPr lang="en-US" smtClean="0"/>
              <a:pPr/>
              <a:t>30</a:t>
            </a:fld>
            <a:endParaRPr lang="en-US" smtClean="0"/>
          </a:p>
        </p:txBody>
      </p:sp>
      <p:pic>
        <p:nvPicPr>
          <p:cNvPr id="373762" name="Picture 2" descr="http://vibrationdata.files.wordpress.com/2014/03/aloh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81200"/>
            <a:ext cx="4229100" cy="200025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914400" y="1219200"/>
            <a:ext cx="3657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336699"/>
                </a:solidFill>
              </a:rPr>
              <a:t>Aloha Airlines Flight 243</a:t>
            </a:r>
            <a:endParaRPr lang="en-US" sz="2000" b="1" dirty="0">
              <a:solidFill>
                <a:srgbClr val="33669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2000" y="4191000"/>
            <a:ext cx="7620000" cy="2716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5888" indent="-115888">
              <a:spcBef>
                <a:spcPts val="300"/>
              </a:spcBef>
              <a:spcAft>
                <a:spcPts val="300"/>
              </a:spcAft>
              <a:buClr>
                <a:srgbClr val="006699"/>
              </a:buClr>
              <a:buFont typeface="Arial" pitchFamily="34" charset="0"/>
              <a:buChar char="•"/>
            </a:pPr>
            <a:r>
              <a:rPr lang="en-US" sz="1400" dirty="0" smtClean="0"/>
              <a:t>Aloha Airlines Flight 243 between Hilo and Honolulu in Hawaii suffered extensive damage after an explosive decompression in flight, on April 28, 1988</a:t>
            </a:r>
          </a:p>
          <a:p>
            <a:pPr marL="115888" indent="-115888">
              <a:spcBef>
                <a:spcPts val="300"/>
              </a:spcBef>
              <a:spcAft>
                <a:spcPts val="300"/>
              </a:spcAft>
              <a:buClr>
                <a:srgbClr val="006699"/>
              </a:buClr>
              <a:buFont typeface="Arial" pitchFamily="34" charset="0"/>
              <a:buChar char="•"/>
            </a:pPr>
            <a:r>
              <a:rPr lang="en-US" sz="1400" dirty="0" smtClean="0"/>
              <a:t>The aircraft was a Boeing 737-297. It was able to land safely at </a:t>
            </a:r>
            <a:r>
              <a:rPr lang="en-US" sz="1400" dirty="0" err="1" smtClean="0"/>
              <a:t>Kahului</a:t>
            </a:r>
            <a:r>
              <a:rPr lang="en-US" sz="1400" dirty="0" smtClean="0"/>
              <a:t> Airport on Maui. </a:t>
            </a:r>
          </a:p>
          <a:p>
            <a:pPr marL="115888" indent="-115888">
              <a:spcBef>
                <a:spcPts val="300"/>
              </a:spcBef>
              <a:spcAft>
                <a:spcPts val="300"/>
              </a:spcAft>
              <a:buClr>
                <a:srgbClr val="006699"/>
              </a:buClr>
              <a:buFont typeface="Arial" pitchFamily="34" charset="0"/>
              <a:buChar char="•"/>
            </a:pPr>
            <a:r>
              <a:rPr lang="en-US" sz="1400" dirty="0" smtClean="0"/>
              <a:t>There was one fatality — a flight attendant was swept overboard</a:t>
            </a:r>
          </a:p>
          <a:p>
            <a:pPr marL="115888" indent="-115888">
              <a:spcBef>
                <a:spcPts val="300"/>
              </a:spcBef>
              <a:spcAft>
                <a:spcPts val="300"/>
              </a:spcAft>
              <a:buClr>
                <a:srgbClr val="006699"/>
              </a:buClr>
              <a:buFont typeface="Arial" pitchFamily="34" charset="0"/>
              <a:buChar char="•"/>
            </a:pPr>
            <a:r>
              <a:rPr lang="en-US" sz="1400" dirty="0" smtClean="0"/>
              <a:t>Fatigue cracks occurred due to disbanding of cold bonded lap joints and hot bonded tear joints in the fuselage panels.</a:t>
            </a:r>
          </a:p>
          <a:p>
            <a:pPr marL="115888" indent="-115888">
              <a:spcBef>
                <a:spcPts val="300"/>
              </a:spcBef>
              <a:spcAft>
                <a:spcPts val="300"/>
              </a:spcAft>
              <a:buClr>
                <a:srgbClr val="006699"/>
              </a:buClr>
              <a:buFont typeface="Arial" pitchFamily="34" charset="0"/>
              <a:buChar char="•"/>
            </a:pPr>
            <a:r>
              <a:rPr lang="en-US" sz="1400" dirty="0" smtClean="0"/>
              <a:t>This caused the rivets to be over-stressed </a:t>
            </a:r>
          </a:p>
          <a:p>
            <a:pPr marL="115888" indent="-115888">
              <a:spcBef>
                <a:spcPts val="300"/>
              </a:spcBef>
              <a:spcAft>
                <a:spcPts val="300"/>
              </a:spcAft>
              <a:buClr>
                <a:srgbClr val="006699"/>
              </a:buClr>
              <a:buFont typeface="Arial" pitchFamily="34" charset="0"/>
              <a:buChar char="•"/>
            </a:pPr>
            <a:r>
              <a:rPr lang="en-US" sz="1400" dirty="0" smtClean="0"/>
              <a:t>A large number of small cracks in the fuselage may have joined to form a large crack </a:t>
            </a:r>
          </a:p>
          <a:p>
            <a:pPr marL="115888" indent="-115888">
              <a:spcBef>
                <a:spcPts val="300"/>
              </a:spcBef>
              <a:spcAft>
                <a:spcPts val="300"/>
              </a:spcAft>
              <a:buClr>
                <a:srgbClr val="006699"/>
              </a:buClr>
              <a:buFont typeface="Arial" pitchFamily="34" charset="0"/>
              <a:buChar char="•"/>
            </a:pPr>
            <a:r>
              <a:rPr lang="en-US" sz="1400" dirty="0" smtClean="0"/>
              <a:t>Corrosion was also a related factor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21\s1c.mp3"/>
  <p:tag name="PPSNARRATION" val="100,1126764742,C:\unit_21\NA_Unit_21_PP_pptx\Media.ppc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BBAC508F-AE0A-4983-BFAC-F8F8A0397610}&quot;/&gt;&lt;filename val=&quot;C:\Users\TOMIRV~1\AppData\Local\Temp\PR\data\asimages\{BBAC508F-AE0A-4983-BFAC-F8F8A0397610}.png&quot;/&gt;&lt;hasEffects val=&quot;1&quot;/&gt;&lt;left val=&quot;101.28&quot;/&gt;&lt;top val=&quot;155.28&quot;/&gt;&lt;width val=&quot;502.8&quot;/&gt;&lt;height val=&quot;220.8&quot;/&gt;&lt;/ThreeDShapeInfo&gt;"/>
</p:tagLst>
</file>

<file path=ppt/theme/theme1.xml><?xml version="1.0" encoding="utf-8"?>
<a:theme xmlns:a="http://schemas.openxmlformats.org/drawingml/2006/main" name="Generic (Standard)">
  <a:themeElements>
    <a:clrScheme name="Generic (Standard) 4">
      <a:dk1>
        <a:srgbClr val="000000"/>
      </a:dk1>
      <a:lt1>
        <a:srgbClr val="FFFFFF"/>
      </a:lt1>
      <a:dk2>
        <a:srgbClr val="000000"/>
      </a:dk2>
      <a:lt2>
        <a:srgbClr val="010000"/>
      </a:lt2>
      <a:accent1>
        <a:srgbClr val="CCECFF"/>
      </a:accent1>
      <a:accent2>
        <a:srgbClr val="FFFFCC"/>
      </a:accent2>
      <a:accent3>
        <a:srgbClr val="FFFFFF"/>
      </a:accent3>
      <a:accent4>
        <a:srgbClr val="000000"/>
      </a:accent4>
      <a:accent5>
        <a:srgbClr val="E2F4FF"/>
      </a:accent5>
      <a:accent6>
        <a:srgbClr val="E7E7B9"/>
      </a:accent6>
      <a:hlink>
        <a:srgbClr val="FF9966"/>
      </a:hlink>
      <a:folHlink>
        <a:srgbClr val="FFFFCC"/>
      </a:folHlink>
    </a:clrScheme>
    <a:fontScheme name="Generic (Standard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12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1200" b="0" i="0" u="none" strike="noStrike" cap="none" normalizeH="0" baseline="0" smtClean="0">
            <a:ln>
              <a:noFill/>
            </a:ln>
            <a:solidFill>
              <a:schemeClr val="bg2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Generic (Standard) 1">
        <a:dk1>
          <a:srgbClr val="009999"/>
        </a:dk1>
        <a:lt1>
          <a:srgbClr val="FFFFFF"/>
        </a:lt1>
        <a:dk2>
          <a:srgbClr val="336699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8282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(Standard) 2">
        <a:dk1>
          <a:srgbClr val="800000"/>
        </a:dk1>
        <a:lt1>
          <a:srgbClr val="FFFFFF"/>
        </a:lt1>
        <a:dk2>
          <a:srgbClr val="000000"/>
        </a:dk2>
        <a:lt2>
          <a:srgbClr val="FFFFCC"/>
        </a:lt2>
        <a:accent1>
          <a:srgbClr val="000000"/>
        </a:accent1>
        <a:accent2>
          <a:srgbClr val="000099"/>
        </a:accent2>
        <a:accent3>
          <a:srgbClr val="AAAAAA"/>
        </a:accent3>
        <a:accent4>
          <a:srgbClr val="DADADA"/>
        </a:accent4>
        <a:accent5>
          <a:srgbClr val="AAAAAA"/>
        </a:accent5>
        <a:accent6>
          <a:srgbClr val="00008A"/>
        </a:accent6>
        <a:hlink>
          <a:srgbClr val="800000"/>
        </a:hlink>
        <a:folHlink>
          <a:srgbClr val="00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(Standard)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5F5F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(Standard) 4">
        <a:dk1>
          <a:srgbClr val="000000"/>
        </a:dk1>
        <a:lt1>
          <a:srgbClr val="FFFFFF"/>
        </a:lt1>
        <a:dk2>
          <a:srgbClr val="000000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3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3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3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3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4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4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4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4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4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4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4.xml><?xml version="1.0" encoding="utf-8"?>
<a:theme xmlns:a="http://schemas.openxmlformats.org/drawingml/2006/main" name="4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5.xml><?xml version="1.0" encoding="utf-8"?>
<a:theme xmlns:a="http://schemas.openxmlformats.org/drawingml/2006/main" name="4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6.xml><?xml version="1.0" encoding="utf-8"?>
<a:theme xmlns:a="http://schemas.openxmlformats.org/drawingml/2006/main" name="4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7.xml><?xml version="1.0" encoding="utf-8"?>
<a:theme xmlns:a="http://schemas.openxmlformats.org/drawingml/2006/main" name="4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8.xml><?xml version="1.0" encoding="utf-8"?>
<a:theme xmlns:a="http://schemas.openxmlformats.org/drawingml/2006/main" name="5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9.xml><?xml version="1.0" encoding="utf-8"?>
<a:theme xmlns:a="http://schemas.openxmlformats.org/drawingml/2006/main" name="5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0.xml><?xml version="1.0" encoding="utf-8"?>
<a:theme xmlns:a="http://schemas.openxmlformats.org/drawingml/2006/main" name="5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1.xml><?xml version="1.0" encoding="utf-8"?>
<a:theme xmlns:a="http://schemas.openxmlformats.org/drawingml/2006/main" name="5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2.xml><?xml version="1.0" encoding="utf-8"?>
<a:theme xmlns:a="http://schemas.openxmlformats.org/drawingml/2006/main" name="Corp Standard Title with Moon">
  <a:themeElements>
    <a:clrScheme name="Accent Color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D6E9F"/>
      </a:accent1>
      <a:accent2>
        <a:srgbClr val="7D797A"/>
      </a:accent2>
      <a:accent3>
        <a:srgbClr val="854D4E"/>
      </a:accent3>
      <a:accent4>
        <a:srgbClr val="8F6D50"/>
      </a:accent4>
      <a:accent5>
        <a:srgbClr val="2F8491"/>
      </a:accent5>
      <a:accent6>
        <a:srgbClr val="8B995E"/>
      </a:accent6>
      <a:hlink>
        <a:srgbClr val="0F75BC"/>
      </a:hlink>
      <a:folHlink>
        <a:srgbClr val="13A89E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3.xml><?xml version="1.0" encoding="utf-8"?>
<a:theme xmlns:a="http://schemas.openxmlformats.org/drawingml/2006/main" name="5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4.xml><?xml version="1.0" encoding="utf-8"?>
<a:theme xmlns:a="http://schemas.openxmlformats.org/drawingml/2006/main" name="5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5.xml><?xml version="1.0" encoding="utf-8"?>
<a:theme xmlns:a="http://schemas.openxmlformats.org/drawingml/2006/main" name="5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6.xml><?xml version="1.0" encoding="utf-8"?>
<a:theme xmlns:a="http://schemas.openxmlformats.org/drawingml/2006/main" name="1_Corp Standard Title with Moon">
  <a:themeElements>
    <a:clrScheme name="Accent Color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D6E9F"/>
      </a:accent1>
      <a:accent2>
        <a:srgbClr val="7D797A"/>
      </a:accent2>
      <a:accent3>
        <a:srgbClr val="854D4E"/>
      </a:accent3>
      <a:accent4>
        <a:srgbClr val="8F6D50"/>
      </a:accent4>
      <a:accent5>
        <a:srgbClr val="2F8491"/>
      </a:accent5>
      <a:accent6>
        <a:srgbClr val="8B995E"/>
      </a:accent6>
      <a:hlink>
        <a:srgbClr val="0F75BC"/>
      </a:hlink>
      <a:folHlink>
        <a:srgbClr val="13A89E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7.xml><?xml version="1.0" encoding="utf-8"?>
<a:theme xmlns:a="http://schemas.openxmlformats.org/drawingml/2006/main" name="5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8.xml><?xml version="1.0" encoding="utf-8"?>
<a:theme xmlns:a="http://schemas.openxmlformats.org/drawingml/2006/main" name="5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9.xml><?xml version="1.0" encoding="utf-8"?>
<a:theme xmlns:a="http://schemas.openxmlformats.org/drawingml/2006/main" name="6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0.xml><?xml version="1.0" encoding="utf-8"?>
<a:theme xmlns:a="http://schemas.openxmlformats.org/drawingml/2006/main" name="6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1.xml><?xml version="1.0" encoding="utf-8"?>
<a:theme xmlns:a="http://schemas.openxmlformats.org/drawingml/2006/main" name="6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Office\Templates\Presentations\Generic (Standard).pot</Template>
  <TotalTime>3014</TotalTime>
  <Words>786</Words>
  <Application>Microsoft Office PowerPoint</Application>
  <PresentationFormat>On-screen Show (4:3)</PresentationFormat>
  <Paragraphs>287</Paragraphs>
  <Slides>30</Slides>
  <Notes>30</Notes>
  <HiddenSlides>0</HiddenSlides>
  <MMClips>0</MMClips>
  <ScaleCrop>false</ScaleCrop>
  <HeadingPairs>
    <vt:vector size="6" baseType="variant">
      <vt:variant>
        <vt:lpstr>Theme</vt:lpstr>
      </vt:variant>
      <vt:variant>
        <vt:i4>31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62" baseType="lpstr">
      <vt:lpstr>Generic (Standard)</vt:lpstr>
      <vt:lpstr>Office Theme</vt:lpstr>
      <vt:lpstr>35_Office Theme</vt:lpstr>
      <vt:lpstr>36_Office Theme</vt:lpstr>
      <vt:lpstr>37_Office Theme</vt:lpstr>
      <vt:lpstr>38_Office Theme</vt:lpstr>
      <vt:lpstr>39_Office Theme</vt:lpstr>
      <vt:lpstr>40_Office Theme</vt:lpstr>
      <vt:lpstr>41_Office Theme</vt:lpstr>
      <vt:lpstr>42_Office Theme</vt:lpstr>
      <vt:lpstr>43_Office Theme</vt:lpstr>
      <vt:lpstr>44_Office Theme</vt:lpstr>
      <vt:lpstr>45_Office Theme</vt:lpstr>
      <vt:lpstr>46_Office Theme</vt:lpstr>
      <vt:lpstr>47_Office Theme</vt:lpstr>
      <vt:lpstr>48_Office Theme</vt:lpstr>
      <vt:lpstr>49_Office Theme</vt:lpstr>
      <vt:lpstr>50_Office Theme</vt:lpstr>
      <vt:lpstr>51_Office Theme</vt:lpstr>
      <vt:lpstr>52_Office Theme</vt:lpstr>
      <vt:lpstr>53_Office Theme</vt:lpstr>
      <vt:lpstr>Corp Standard Title with Moon</vt:lpstr>
      <vt:lpstr>55_Office Theme</vt:lpstr>
      <vt:lpstr>56_Office Theme</vt:lpstr>
      <vt:lpstr>57_Office Theme</vt:lpstr>
      <vt:lpstr>1_Corp Standard Title with Moon</vt:lpstr>
      <vt:lpstr>58_Office Theme</vt:lpstr>
      <vt:lpstr>59_Office Theme</vt:lpstr>
      <vt:lpstr>60_Office Theme</vt:lpstr>
      <vt:lpstr>61_Office Theme</vt:lpstr>
      <vt:lpstr>62_Office Theme</vt:lpstr>
      <vt:lpstr>Equation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The Morgans</dc:creator>
  <cp:lastModifiedBy>tirvine</cp:lastModifiedBy>
  <cp:revision>202</cp:revision>
  <cp:lastPrinted>2001-04-16T17:12:56Z</cp:lastPrinted>
  <dcterms:created xsi:type="dcterms:W3CDTF">2001-04-06T05:17:03Z</dcterms:created>
  <dcterms:modified xsi:type="dcterms:W3CDTF">2014-11-08T18:18:27Z</dcterms:modified>
</cp:coreProperties>
</file>