
<file path=[Content_Types].xml><?xml version="1.0" encoding="utf-8"?>
<Types xmlns="http://schemas.openxmlformats.org/package/2006/content-types">
  <Default Extension="png" ContentType="image/png"/>
  <Default Extension="mpg" ContentType="video/mpe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9"/>
  </p:notesMasterIdLst>
  <p:sldIdLst>
    <p:sldId id="256" r:id="rId5"/>
    <p:sldId id="313" r:id="rId6"/>
    <p:sldId id="273" r:id="rId7"/>
    <p:sldId id="275" r:id="rId8"/>
    <p:sldId id="303" r:id="rId9"/>
    <p:sldId id="304" r:id="rId10"/>
    <p:sldId id="406" r:id="rId11"/>
    <p:sldId id="380" r:id="rId12"/>
    <p:sldId id="407" r:id="rId13"/>
    <p:sldId id="269" r:id="rId14"/>
    <p:sldId id="375" r:id="rId15"/>
    <p:sldId id="357" r:id="rId16"/>
    <p:sldId id="371" r:id="rId17"/>
    <p:sldId id="408" r:id="rId18"/>
    <p:sldId id="368" r:id="rId19"/>
    <p:sldId id="270" r:id="rId20"/>
    <p:sldId id="369" r:id="rId21"/>
    <p:sldId id="376" r:id="rId22"/>
    <p:sldId id="388" r:id="rId23"/>
    <p:sldId id="393" r:id="rId24"/>
    <p:sldId id="392" r:id="rId25"/>
    <p:sldId id="374" r:id="rId26"/>
    <p:sldId id="391" r:id="rId27"/>
    <p:sldId id="386" r:id="rId28"/>
    <p:sldId id="387" r:id="rId29"/>
    <p:sldId id="397" r:id="rId30"/>
    <p:sldId id="379" r:id="rId31"/>
    <p:sldId id="385" r:id="rId32"/>
    <p:sldId id="405" r:id="rId33"/>
    <p:sldId id="384" r:id="rId34"/>
    <p:sldId id="383" r:id="rId35"/>
    <p:sldId id="389" r:id="rId36"/>
    <p:sldId id="367" r:id="rId37"/>
    <p:sldId id="372" r:id="rId38"/>
    <p:sldId id="378" r:id="rId39"/>
    <p:sldId id="381" r:id="rId40"/>
    <p:sldId id="394" r:id="rId41"/>
    <p:sldId id="395" r:id="rId42"/>
    <p:sldId id="370" r:id="rId43"/>
    <p:sldId id="373" r:id="rId44"/>
    <p:sldId id="399" r:id="rId45"/>
    <p:sldId id="398" r:id="rId46"/>
    <p:sldId id="412" r:id="rId47"/>
    <p:sldId id="400" r:id="rId48"/>
    <p:sldId id="401" r:id="rId49"/>
    <p:sldId id="402" r:id="rId50"/>
    <p:sldId id="403" r:id="rId51"/>
    <p:sldId id="404" r:id="rId52"/>
    <p:sldId id="382" r:id="rId53"/>
    <p:sldId id="263" r:id="rId54"/>
    <p:sldId id="410" r:id="rId55"/>
    <p:sldId id="411" r:id="rId56"/>
    <p:sldId id="409" r:id="rId57"/>
    <p:sldId id="257" r:id="rId5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8901" autoAdjust="0"/>
  </p:normalViewPr>
  <p:slideViewPr>
    <p:cSldViewPr>
      <p:cViewPr>
        <p:scale>
          <a:sx n="70" d="100"/>
          <a:sy n="70" d="100"/>
        </p:scale>
        <p:origin x="-1386" y="-162"/>
      </p:cViewPr>
      <p:guideLst>
        <p:guide orient="horz" pos="2160"/>
        <p:guide pos="2880"/>
      </p:guideLst>
    </p:cSldViewPr>
  </p:slideViewPr>
  <p:notesTextViewPr>
    <p:cViewPr>
      <p:scale>
        <a:sx n="100" d="100"/>
        <a:sy n="100" d="100"/>
      </p:scale>
      <p:origin x="0" y="0"/>
    </p:cViewPr>
  </p:notesTextViewPr>
  <p:sorterViewPr>
    <p:cViewPr>
      <p:scale>
        <a:sx n="70" d="100"/>
        <a:sy n="70" d="100"/>
      </p:scale>
      <p:origin x="0" y="399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5.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image" Target="../media/image5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7AAADAD-6E17-47FA-B94C-2439C35439A7}" type="datetimeFigureOut">
              <a:rPr lang="en-US" smtClean="0"/>
              <a:t>2/23/2012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AC907BC-92FA-49F6-BD89-45BB056015E3}" type="slidenum">
              <a:rPr lang="en-US" smtClean="0"/>
              <a:t>‹#›</a:t>
            </a:fld>
            <a:endParaRPr lang="en-US"/>
          </a:p>
        </p:txBody>
      </p:sp>
    </p:spTree>
    <p:extLst>
      <p:ext uri="{BB962C8B-B14F-4D97-AF65-F5344CB8AC3E}">
        <p14:creationId xmlns:p14="http://schemas.microsoft.com/office/powerpoint/2010/main" val="31179570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ea typeface="ＭＳ Ｐゴシック" pitchFamily="34" charset="-128"/>
              </a:defRPr>
            </a:lvl1pPr>
            <a:lvl2pPr marL="37931725" indent="-37474525" eaLnBrk="0" hangingPunct="0">
              <a:defRPr sz="2400">
                <a:solidFill>
                  <a:schemeClr val="tx1"/>
                </a:solidFill>
                <a:latin typeface="Times New Roman" pitchFamily="18" charset="0"/>
                <a:ea typeface="ＭＳ Ｐゴシック" pitchFamily="34" charset="-128"/>
              </a:defRPr>
            </a:lvl2pPr>
            <a:lvl3pPr eaLnBrk="0" hangingPunct="0">
              <a:defRPr sz="2400">
                <a:solidFill>
                  <a:schemeClr val="tx1"/>
                </a:solidFill>
                <a:latin typeface="Times New Roman" pitchFamily="18" charset="0"/>
                <a:ea typeface="ＭＳ Ｐゴシック" pitchFamily="34" charset="-128"/>
              </a:defRPr>
            </a:lvl3pPr>
            <a:lvl4pPr eaLnBrk="0" hangingPunct="0">
              <a:defRPr sz="2400">
                <a:solidFill>
                  <a:schemeClr val="tx1"/>
                </a:solidFill>
                <a:latin typeface="Times New Roman" pitchFamily="18" charset="0"/>
                <a:ea typeface="ＭＳ Ｐゴシック" pitchFamily="34" charset="-128"/>
              </a:defRPr>
            </a:lvl4pPr>
            <a:lvl5pPr eaLnBrk="0" hangingPunct="0">
              <a:defRPr sz="2400">
                <a:solidFill>
                  <a:schemeClr val="tx1"/>
                </a:solidFill>
                <a:latin typeface="Times New Roman" pitchFamily="18" charset="0"/>
                <a:ea typeface="ＭＳ Ｐゴシック" pitchFamily="34" charset="-128"/>
              </a:defRPr>
            </a:lvl5pPr>
            <a:lvl6pPr marL="457200"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914400"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1371600"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1828800"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fld id="{3C0315E4-6C6C-4548-AAC0-E15ACE827322}" type="slidenum">
              <a:rPr lang="en-US" sz="1200"/>
              <a:pPr eaLnBrk="1" hangingPunct="1"/>
              <a:t>2</a:t>
            </a:fld>
            <a:endParaRPr lang="en-US" sz="1200"/>
          </a:p>
        </p:txBody>
      </p:sp>
      <p:sp>
        <p:nvSpPr>
          <p:cNvPr id="60419" name="Rectangle 2"/>
          <p:cNvSpPr>
            <a:spLocks noGrp="1" noRot="1" noChangeAspect="1" noChangeArrowheads="1" noTextEdit="1"/>
          </p:cNvSpPr>
          <p:nvPr>
            <p:ph type="sldImg"/>
          </p:nvPr>
        </p:nvSpPr>
        <p:spPr>
          <a:solidFill>
            <a:srgbClr val="FFFFFF"/>
          </a:solidFill>
          <a:ln/>
        </p:spPr>
      </p:sp>
      <p:sp>
        <p:nvSpPr>
          <p:cNvPr id="60420"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b="1" smtClean="0">
                <a:solidFill>
                  <a:srgbClr val="000000"/>
                </a:solidFill>
                <a:latin typeface="Times New Roman" pitchFamily="18" charset="0"/>
                <a:cs typeface="Arial" pitchFamily="34" charset="0"/>
              </a:rPr>
              <a:t>MARS</a:t>
            </a:r>
            <a:r>
              <a:rPr lang="en-US" smtClean="0">
                <a:solidFill>
                  <a:srgbClr val="000000"/>
                </a:solidFill>
                <a:latin typeface="Times New Roman" pitchFamily="18" charset="0"/>
                <a:cs typeface="Arial" pitchFamily="34" charset="0"/>
              </a:rPr>
              <a:t>  -  7/5/2001</a:t>
            </a:r>
          </a:p>
          <a:p>
            <a:pPr eaLnBrk="1" hangingPunct="1"/>
            <a:r>
              <a:rPr lang="en-US" smtClean="0">
                <a:solidFill>
                  <a:srgbClr val="000000"/>
                </a:solidFill>
                <a:latin typeface="Times New Roman" pitchFamily="18" charset="0"/>
                <a:cs typeface="Arial" pitchFamily="34" charset="0"/>
              </a:rPr>
              <a:t> Frosty white water ice clouds and swirling orange dust storms above a vivid rusty landscape reveal Mars as a dynamic planet in this sharpest view ever obtained by an Earth-based telescope. The Earth-orbiting Hubble telescope snapped this picture on June 26, 2001, when Mars was approximately 43 million miles (68 million km) from Earth -- its closest approach to our planet since 1988. Hubble can see details as small as 10 miles (16 km) across. Especially striking is the large amount of seasonal dust storm activity seen in this image. One large storm system is churning high above the northern polar cap [top of image], and a smaller dust storm cloud can be seen nearby. Another large duststorm is spilling out of the giant Hellas impact basin in the Southern Hemisphere [lower right].</a:t>
            </a:r>
            <a:r>
              <a:rPr lang="en-US" smtClean="0">
                <a:latin typeface="Times New Roman" pitchFamily="18" charset="0"/>
              </a:rPr>
              <a:t>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96630" eaLnBrk="0" hangingPunct="0">
              <a:defRPr sz="2800">
                <a:solidFill>
                  <a:schemeClr val="tx1"/>
                </a:solidFill>
                <a:latin typeface="Times New Roman" pitchFamily="18" charset="0"/>
              </a:defRPr>
            </a:lvl1pPr>
            <a:lvl2pPr marL="732326" indent="-281664" defTabSz="896630" eaLnBrk="0" hangingPunct="0">
              <a:defRPr sz="2800">
                <a:solidFill>
                  <a:schemeClr val="tx1"/>
                </a:solidFill>
                <a:latin typeface="Times New Roman" pitchFamily="18" charset="0"/>
              </a:defRPr>
            </a:lvl2pPr>
            <a:lvl3pPr marL="1126655" indent="-225331" defTabSz="896630" eaLnBrk="0" hangingPunct="0">
              <a:defRPr sz="2800">
                <a:solidFill>
                  <a:schemeClr val="tx1"/>
                </a:solidFill>
                <a:latin typeface="Times New Roman" pitchFamily="18" charset="0"/>
              </a:defRPr>
            </a:lvl3pPr>
            <a:lvl4pPr marL="1577317" indent="-225331" defTabSz="896630" eaLnBrk="0" hangingPunct="0">
              <a:defRPr sz="2800">
                <a:solidFill>
                  <a:schemeClr val="tx1"/>
                </a:solidFill>
                <a:latin typeface="Times New Roman" pitchFamily="18" charset="0"/>
              </a:defRPr>
            </a:lvl4pPr>
            <a:lvl5pPr marL="2027979" indent="-225331" defTabSz="896630" eaLnBrk="0" hangingPunct="0">
              <a:defRPr sz="2800">
                <a:solidFill>
                  <a:schemeClr val="tx1"/>
                </a:solidFill>
                <a:latin typeface="Times New Roman" pitchFamily="18" charset="0"/>
              </a:defRPr>
            </a:lvl5pPr>
            <a:lvl6pPr marL="2478641" indent="-225331" defTabSz="896630" eaLnBrk="0" fontAlgn="base" hangingPunct="0">
              <a:spcBef>
                <a:spcPct val="0"/>
              </a:spcBef>
              <a:spcAft>
                <a:spcPct val="0"/>
              </a:spcAft>
              <a:defRPr sz="2800">
                <a:solidFill>
                  <a:schemeClr val="tx1"/>
                </a:solidFill>
                <a:latin typeface="Times New Roman" pitchFamily="18" charset="0"/>
              </a:defRPr>
            </a:lvl6pPr>
            <a:lvl7pPr marL="2929303" indent="-225331" defTabSz="896630" eaLnBrk="0" fontAlgn="base" hangingPunct="0">
              <a:spcBef>
                <a:spcPct val="0"/>
              </a:spcBef>
              <a:spcAft>
                <a:spcPct val="0"/>
              </a:spcAft>
              <a:defRPr sz="2800">
                <a:solidFill>
                  <a:schemeClr val="tx1"/>
                </a:solidFill>
                <a:latin typeface="Times New Roman" pitchFamily="18" charset="0"/>
              </a:defRPr>
            </a:lvl7pPr>
            <a:lvl8pPr marL="3379965" indent="-225331" defTabSz="896630" eaLnBrk="0" fontAlgn="base" hangingPunct="0">
              <a:spcBef>
                <a:spcPct val="0"/>
              </a:spcBef>
              <a:spcAft>
                <a:spcPct val="0"/>
              </a:spcAft>
              <a:defRPr sz="2800">
                <a:solidFill>
                  <a:schemeClr val="tx1"/>
                </a:solidFill>
                <a:latin typeface="Times New Roman" pitchFamily="18" charset="0"/>
              </a:defRPr>
            </a:lvl8pPr>
            <a:lvl9pPr marL="3830627" indent="-225331" defTabSz="896630" eaLnBrk="0" fontAlgn="base" hangingPunct="0">
              <a:spcBef>
                <a:spcPct val="0"/>
              </a:spcBef>
              <a:spcAft>
                <a:spcPct val="0"/>
              </a:spcAft>
              <a:defRPr sz="2800">
                <a:solidFill>
                  <a:schemeClr val="tx1"/>
                </a:solidFill>
                <a:latin typeface="Times New Roman" pitchFamily="18" charset="0"/>
              </a:defRPr>
            </a:lvl9pPr>
          </a:lstStyle>
          <a:p>
            <a:fld id="{D52BEF53-8E6D-426E-AE83-C35E030B9551}" type="slidenum">
              <a:rPr lang="en-US" sz="1200"/>
              <a:pPr/>
              <a:t>4</a:t>
            </a:fld>
            <a:endParaRPr lang="en-US" sz="1200"/>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AF88DCB-2252-4D45-AB36-1E228A2E982F}"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4CF5F6E-CC78-44D5-888A-1E2DACA0B297}"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FB27246-DDCC-4F09-99DE-C0B1CE4CCA49}"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9E3EA4A-92F6-45CA-9F6B-C163166D2A6F}"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AAD44CB4-21A1-4A91-BB4F-7A6319018549}"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548C9286-BC05-42BD-B8AC-B2CD46FC644A}"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3F6DD521-969C-45D3-A444-6B59FF1C39C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CCFAD83-6C5F-4065-9FC1-E19F7622D379}"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E54FB2F-CE68-4D50-90B3-3C3A3C7504A6}"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F000AE0-847F-4CDB-AE99-02262F74C4FE}"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F9FADA5-1090-4C82-88EC-8B3CC5D8F3FC}"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62309243-4A8F-4619-8F00-488CF366682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3.gif"/></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4.xml"/><Relationship Id="rId1" Type="http://schemas.openxmlformats.org/officeDocument/2006/relationships/tags" Target="../tags/tag4.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g"/><Relationship Id="rId1" Type="http://schemas.microsoft.com/office/2007/relationships/media" Target="../media/media1.mpg"/><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4.xml"/><Relationship Id="rId1" Type="http://schemas.openxmlformats.org/officeDocument/2006/relationships/tags" Target="../tags/tag5.xml"/></Relationships>
</file>

<file path=ppt/slides/_rels/slide1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4.xml"/><Relationship Id="rId1" Type="http://schemas.openxmlformats.org/officeDocument/2006/relationships/tags" Target="../tags/tag6.xml"/><Relationship Id="rId4" Type="http://schemas.openxmlformats.org/officeDocument/2006/relationships/image" Target="../media/image32.jpeg"/></Relationships>
</file>

<file path=ppt/slides/_rels/slide1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slideLayout" Target="../slideLayouts/slideLayout4.xml"/><Relationship Id="rId1" Type="http://schemas.openxmlformats.org/officeDocument/2006/relationships/tags" Target="../tags/tag7.xml"/></Relationships>
</file>

<file path=ppt/slides/_rels/slide1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slideLayout" Target="../slideLayouts/slideLayout4.xml"/><Relationship Id="rId1" Type="http://schemas.openxmlformats.org/officeDocument/2006/relationships/tags" Target="../tags/tag8.xml"/><Relationship Id="rId4" Type="http://schemas.openxmlformats.org/officeDocument/2006/relationships/image" Target="../media/image35.jpeg"/></Relationships>
</file>

<file path=ppt/slides/_rels/slide1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slideLayout" Target="../slideLayouts/slideLayout4.xml"/><Relationship Id="rId1" Type="http://schemas.openxmlformats.org/officeDocument/2006/relationships/tags" Target="../tags/tag9.xml"/></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slideLayout" Target="../slideLayouts/slideLayout4.xml"/><Relationship Id="rId1" Type="http://schemas.openxmlformats.org/officeDocument/2006/relationships/tags" Target="../tags/tag10.xml"/></Relationships>
</file>

<file path=ppt/slides/_rels/slide1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slideLayout" Target="../slideLayouts/slideLayout4.xml"/><Relationship Id="rId1" Type="http://schemas.openxmlformats.org/officeDocument/2006/relationships/tags" Target="../tags/tag11.xml"/></Relationships>
</file>

<file path=ppt/slides/_rels/slide1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slideLayout" Target="../slideLayouts/slideLayout4.xml"/><Relationship Id="rId1" Type="http://schemas.openxmlformats.org/officeDocument/2006/relationships/tags" Target="../tags/tag12.xml"/></Relationships>
</file>

<file path=ppt/slides/_rels/slide2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1.wmf"/><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slideLayout" Target="../slideLayouts/slideLayout4.xml"/><Relationship Id="rId1" Type="http://schemas.openxmlformats.org/officeDocument/2006/relationships/tags" Target="../tags/tag13.xml"/><Relationship Id="rId4" Type="http://schemas.openxmlformats.org/officeDocument/2006/relationships/image" Target="../media/image43.jpeg"/></Relationships>
</file>

<file path=ppt/slides/_rels/slide2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slideLayout" Target="../slideLayouts/slideLayout4.xml"/><Relationship Id="rId1" Type="http://schemas.openxmlformats.org/officeDocument/2006/relationships/tags" Target="../tags/tag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 Id="rId4" Type="http://schemas.openxmlformats.org/officeDocument/2006/relationships/image" Target="../media/image45.wmf"/></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15.xml"/></Relationships>
</file>

<file path=ppt/slides/_rels/slide2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slideLayout" Target="../slideLayouts/slideLayout4.xml"/><Relationship Id="rId1" Type="http://schemas.openxmlformats.org/officeDocument/2006/relationships/tags" Target="../tags/tag16.xml"/></Relationships>
</file>

<file path=ppt/slides/_rels/slide2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slideLayout" Target="../slideLayouts/slideLayout4.xml"/><Relationship Id="rId1" Type="http://schemas.openxmlformats.org/officeDocument/2006/relationships/tags" Target="../tags/tag17.xml"/></Relationships>
</file>

<file path=ppt/slides/_rels/slide2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slideLayout" Target="../slideLayouts/slideLayout4.xml"/><Relationship Id="rId1" Type="http://schemas.openxmlformats.org/officeDocument/2006/relationships/tags" Target="../tags/tag18.xml"/></Relationships>
</file>

<file path=ppt/slides/_rels/slide3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slideLayout" Target="../slideLayouts/slideLayout4.xml"/><Relationship Id="rId1" Type="http://schemas.openxmlformats.org/officeDocument/2006/relationships/tags" Target="../tags/tag19.xml"/><Relationship Id="rId4" Type="http://schemas.openxmlformats.org/officeDocument/2006/relationships/image" Target="../media/image50.jpeg"/></Relationships>
</file>

<file path=ppt/slides/_rels/slide3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slideLayout" Target="../slideLayouts/slideLayout4.xml"/><Relationship Id="rId1" Type="http://schemas.openxmlformats.org/officeDocument/2006/relationships/tags" Target="../tags/tag20.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53.png"/><Relationship Id="rId2" Type="http://schemas.openxmlformats.org/officeDocument/2006/relationships/tags" Target="../tags/tag21.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52.png"/><Relationship Id="rId4" Type="http://schemas.openxmlformats.org/officeDocument/2006/relationships/oleObject" Target="../embeddings/oleObject2.bin"/></Relationships>
</file>

<file path=ppt/slides/_rels/slide3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slideLayout" Target="../slideLayouts/slideLayout4.xml"/><Relationship Id="rId1" Type="http://schemas.openxmlformats.org/officeDocument/2006/relationships/tags" Target="../tags/tag22.xml"/><Relationship Id="rId4" Type="http://schemas.openxmlformats.org/officeDocument/2006/relationships/image" Target="../media/image55.jpeg"/></Relationships>
</file>

<file path=ppt/slides/_rels/slide34.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slideLayout" Target="../slideLayouts/slideLayout4.xml"/><Relationship Id="rId1" Type="http://schemas.openxmlformats.org/officeDocument/2006/relationships/tags" Target="../tags/tag23.xml"/></Relationships>
</file>

<file path=ppt/slides/_rels/slide35.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slideLayout" Target="../slideLayouts/slideLayout4.xml"/><Relationship Id="rId1" Type="http://schemas.openxmlformats.org/officeDocument/2006/relationships/tags" Target="../tags/tag24.xml"/></Relationships>
</file>

<file path=ppt/slides/_rels/slide3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slideLayout" Target="../slideLayouts/slideLayout4.xml"/><Relationship Id="rId1" Type="http://schemas.openxmlformats.org/officeDocument/2006/relationships/tags" Target="../tags/tag25.xml"/></Relationships>
</file>

<file path=ppt/slides/_rels/slide3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slideLayout" Target="../slideLayouts/slideLayout4.xml"/><Relationship Id="rId1" Type="http://schemas.openxmlformats.org/officeDocument/2006/relationships/tags" Target="../tags/tag26.xml"/></Relationships>
</file>

<file path=ppt/slides/_rels/slide3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slideLayout" Target="../slideLayouts/slideLayout4.xml"/><Relationship Id="rId1" Type="http://schemas.openxmlformats.org/officeDocument/2006/relationships/tags" Target="../tags/tag27.xml"/><Relationship Id="rId5" Type="http://schemas.openxmlformats.org/officeDocument/2006/relationships/image" Target="../media/image62.jpeg"/><Relationship Id="rId4" Type="http://schemas.openxmlformats.org/officeDocument/2006/relationships/image" Target="../media/image61.jpeg"/></Relationships>
</file>

<file path=ppt/slides/_rels/slide39.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slideLayout" Target="../slideLayouts/slideLayout4.xml"/><Relationship Id="rId1" Type="http://schemas.openxmlformats.org/officeDocument/2006/relationships/tags" Target="../tags/tag28.xml"/></Relationships>
</file>

<file path=ppt/slides/_rels/slide40.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slideLayout" Target="../slideLayouts/slideLayout4.xml"/><Relationship Id="rId1" Type="http://schemas.openxmlformats.org/officeDocument/2006/relationships/tags" Target="../tags/tag29.xml"/></Relationships>
</file>

<file path=ppt/slides/_rels/slide4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slideLayout" Target="../slideLayouts/slideLayout4.xml"/><Relationship Id="rId1" Type="http://schemas.openxmlformats.org/officeDocument/2006/relationships/tags" Target="../tags/tag30.xml"/><Relationship Id="rId5" Type="http://schemas.openxmlformats.org/officeDocument/2006/relationships/image" Target="../media/image67.jpeg"/><Relationship Id="rId4" Type="http://schemas.openxmlformats.org/officeDocument/2006/relationships/image" Target="../media/image66.jpeg"/></Relationships>
</file>

<file path=ppt/slides/_rels/slide42.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slideLayout" Target="../slideLayouts/slideLayout4.xml"/><Relationship Id="rId1" Type="http://schemas.openxmlformats.org/officeDocument/2006/relationships/tags" Target="../tags/tag31.xml"/></Relationships>
</file>

<file path=ppt/slides/_rels/slide43.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slideLayout" Target="../slideLayouts/slideLayout4.xml"/><Relationship Id="rId1" Type="http://schemas.openxmlformats.org/officeDocument/2006/relationships/tags" Target="../tags/tag32.xml"/><Relationship Id="rId4" Type="http://schemas.openxmlformats.org/officeDocument/2006/relationships/image" Target="../media/image70.jpeg"/></Relationships>
</file>

<file path=ppt/slides/_rels/slide44.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slideLayout" Target="../slideLayouts/slideLayout4.xml"/><Relationship Id="rId1" Type="http://schemas.openxmlformats.org/officeDocument/2006/relationships/tags" Target="../tags/tag33.xml"/></Relationships>
</file>

<file path=ppt/slides/_rels/slide50.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4.xml"/><Relationship Id="rId5" Type="http://schemas.openxmlformats.org/officeDocument/2006/relationships/image" Target="../media/image85.png"/><Relationship Id="rId4" Type="http://schemas.openxmlformats.org/officeDocument/2006/relationships/image" Target="../media/image84.jpeg"/></Relationships>
</file>

<file path=ppt/slides/_rels/slide51.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eg"/><Relationship Id="rId1" Type="http://schemas.openxmlformats.org/officeDocument/2006/relationships/slideLayout" Target="../slideLayouts/slideLayout4.xml"/><Relationship Id="rId4" Type="http://schemas.openxmlformats.org/officeDocument/2006/relationships/image" Target="../media/image88.jpeg"/></Relationships>
</file>

<file path=ppt/slides/_rels/slide52.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jpe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hyperlink" Target="http://twitter.com/#!/SPOTScott"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0" y="0"/>
            <a:ext cx="9144000" cy="990599"/>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TPS Inspection &amp; Repair</a:t>
            </a:r>
          </a:p>
        </p:txBody>
      </p:sp>
      <p:sp>
        <p:nvSpPr>
          <p:cNvPr id="2051" name="Rectangle 3"/>
          <p:cNvSpPr>
            <a:spLocks noGrp="1" noChangeArrowheads="1"/>
          </p:cNvSpPr>
          <p:nvPr>
            <p:ph type="subTitle" idx="1"/>
          </p:nvPr>
        </p:nvSpPr>
        <p:spPr>
          <a:xfrm>
            <a:off x="0" y="4876800"/>
            <a:ext cx="9144000" cy="1524000"/>
          </a:xfrm>
        </p:spPr>
        <p:txBody>
          <a:bodyPr/>
          <a:lstStyle/>
          <a:p>
            <a:pPr eaLnBrk="1" hangingPunct="1"/>
            <a:r>
              <a:rPr lang="en-US" sz="2000" b="1" dirty="0" smtClean="0">
                <a:solidFill>
                  <a:schemeClr val="bg1"/>
                </a:solidFill>
              </a:rPr>
              <a:t>Scott </a:t>
            </a:r>
            <a:r>
              <a:rPr lang="en-US" sz="2000" b="1" dirty="0" err="1" smtClean="0">
                <a:solidFill>
                  <a:schemeClr val="bg1"/>
                </a:solidFill>
              </a:rPr>
              <a:t>Parazynski</a:t>
            </a:r>
            <a:r>
              <a:rPr lang="en-US" sz="2000" b="1" dirty="0" smtClean="0">
                <a:solidFill>
                  <a:schemeClr val="bg1"/>
                </a:solidFill>
              </a:rPr>
              <a:t>, MD</a:t>
            </a:r>
          </a:p>
          <a:p>
            <a:pPr eaLnBrk="1" hangingPunct="1"/>
            <a:r>
              <a:rPr lang="en-US" sz="2000" dirty="0" smtClean="0">
                <a:solidFill>
                  <a:schemeClr val="bg1"/>
                </a:solidFill>
              </a:rPr>
              <a:t>“US Spacesuit Knowledge Capture Series” </a:t>
            </a:r>
          </a:p>
          <a:p>
            <a:pPr eaLnBrk="1" hangingPunct="1"/>
            <a:r>
              <a:rPr lang="en-US" sz="2000" dirty="0" smtClean="0">
                <a:solidFill>
                  <a:schemeClr val="bg1"/>
                </a:solidFill>
              </a:rPr>
              <a:t>23 February 2012</a:t>
            </a:r>
          </a:p>
        </p:txBody>
      </p:sp>
      <p:sp>
        <p:nvSpPr>
          <p:cNvPr id="5" name="TextBox 4"/>
          <p:cNvSpPr txBox="1"/>
          <p:nvPr/>
        </p:nvSpPr>
        <p:spPr>
          <a:xfrm>
            <a:off x="0" y="63246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2" name="Picture 2" descr="http://site.thespacestore.com/googleimages/ev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0400" y="1828800"/>
            <a:ext cx="2671785" cy="2559080"/>
          </a:xfrm>
          <a:prstGeom prst="rect">
            <a:avLst/>
          </a:prstGeom>
          <a:noFill/>
          <a:effectLst>
            <a:glow rad="635000">
              <a:schemeClr val="accent6">
                <a:alpha val="40000"/>
              </a:schemeClr>
            </a:glow>
            <a:softEdge rad="1270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147047"/>
    </mc:Choice>
    <mc:Fallback xmlns="">
      <p:transition spd="slow" advTm="14704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7" name="Picture 3" descr="F:\Scott's Data\Scott's Laptop Data\My Documents\My Pictures\IMG_1368.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4137" t="2981" r="17327" b="1"/>
          <a:stretch/>
        </p:blipFill>
        <p:spPr bwMode="auto">
          <a:xfrm>
            <a:off x="5053907" y="-1"/>
            <a:ext cx="4083269" cy="6852313"/>
          </a:xfrm>
          <a:prstGeom prst="rect">
            <a:avLst/>
          </a:prstGeom>
          <a:noFill/>
          <a:extLst>
            <a:ext uri="{909E8E84-426E-40DD-AFC4-6F175D3DCCD1}">
              <a14:hiddenFill xmlns:a14="http://schemas.microsoft.com/office/drawing/2010/main">
                <a:solidFill>
                  <a:srgbClr val="FFFFFF"/>
                </a:solidFill>
              </a14:hiddenFill>
            </a:ext>
          </a:extLst>
        </p:spPr>
      </p:pic>
      <p:pic>
        <p:nvPicPr>
          <p:cNvPr id="31746" name="Picture 2" descr="F:\Scott's Data\Scott's Laptop Data\My Documents\My Pictures\IMG_1369.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099" y="1137"/>
            <a:ext cx="5028808" cy="67044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10242" name="Picture 2" descr="F:\Scott's Data\Scott's Laptop Data\My Documents\My Pictures\IMG_1366.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24" y="1137"/>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2226" name="Picture 2" descr="http://t1.gstatic.com/images?q=tbn:ANd9GcS-dR21icxl7a9Va_J88kgDf7aqgvR4Jv7CoE-LZJpGU1FQn8VIJQ"/>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92074" y="4572000"/>
            <a:ext cx="3051926" cy="22860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673307550"/>
      </p:ext>
    </p:extLst>
  </p:cSld>
  <p:clrMapOvr>
    <a:masterClrMapping/>
  </p:clrMapOvr>
  <mc:AlternateContent xmlns:mc="http://schemas.openxmlformats.org/markup-compatibility/2006" xmlns:p14="http://schemas.microsoft.com/office/powerpoint/2010/main">
    <mc:Choice Requires="p14">
      <p:transition spd="slow" p14:dur="2000" advTm="92141"/>
    </mc:Choice>
    <mc:Fallback xmlns="">
      <p:transition spd="slow" advTm="9214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fade">
                                      <p:cBhvr>
                                        <p:cTn id="7" dur="1000"/>
                                        <p:tgtEl>
                                          <p:spTgt spid="5222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999"/>
                                          </p:stCondLst>
                                        </p:cTn>
                                        <p:tgtEl>
                                          <p:spTgt spid="102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57200" y="3810000"/>
            <a:ext cx="5105400" cy="1219200"/>
          </a:xfrm>
          <a:prstGeom prst="rect">
            <a:avLst/>
          </a:prstGeom>
          <a:ln w="38100"/>
          <a:effectLst>
            <a:outerShdw blurRad="50800" dist="38100" dir="5400000" algn="t"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2050" name="Rectangle 2"/>
          <p:cNvSpPr>
            <a:spLocks noGrp="1" noChangeArrowheads="1"/>
          </p:cNvSpPr>
          <p:nvPr>
            <p:ph type="title"/>
          </p:nvPr>
        </p:nvSpPr>
        <p:spPr>
          <a:xfrm>
            <a:off x="0" y="0"/>
            <a:ext cx="9144000" cy="1143000"/>
          </a:xfrm>
          <a:solidFill>
            <a:schemeClr val="bg1">
              <a:alpha val="30196"/>
            </a:schemeClr>
          </a:solidFill>
        </p:spPr>
        <p:txBody>
          <a:bodyPr/>
          <a:lstStyle/>
          <a:p>
            <a:pPr eaLnBrk="1" hangingPunct="1"/>
            <a:r>
              <a:rPr lang="en-US" sz="2400"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“US Spacesuit Knowledge Capture Series”</a:t>
            </a:r>
          </a:p>
        </p:txBody>
      </p:sp>
      <p:sp>
        <p:nvSpPr>
          <p:cNvPr id="2" name="Content Placeholder 1"/>
          <p:cNvSpPr>
            <a:spLocks noGrp="1"/>
          </p:cNvSpPr>
          <p:nvPr>
            <p:ph idx="1"/>
          </p:nvPr>
        </p:nvSpPr>
        <p:spPr>
          <a:xfrm>
            <a:off x="457200" y="1295400"/>
            <a:ext cx="8229600" cy="4525963"/>
          </a:xfrm>
        </p:spPr>
        <p:txBody>
          <a:bodyPr/>
          <a:lstStyle/>
          <a:p>
            <a:pPr marL="0" indent="0">
              <a:lnSpc>
                <a:spcPct val="150000"/>
              </a:lnSpc>
              <a:buNone/>
            </a:pPr>
            <a:r>
              <a:rPr lang="en-US" sz="2400" b="1" dirty="0">
                <a:solidFill>
                  <a:schemeClr val="bg1"/>
                </a:solidFill>
              </a:rPr>
              <a:t>1. “EVA Physiology &amp; Medical Considerations Working </a:t>
            </a:r>
            <a:r>
              <a:rPr lang="en-US" sz="2400" b="1" dirty="0" smtClean="0">
                <a:solidFill>
                  <a:schemeClr val="bg1"/>
                </a:solidFill>
              </a:rPr>
              <a:t>	in </a:t>
            </a:r>
            <a:r>
              <a:rPr lang="en-US" sz="2400" b="1" dirty="0">
                <a:solidFill>
                  <a:schemeClr val="bg1"/>
                </a:solidFill>
              </a:rPr>
              <a:t>a </a:t>
            </a:r>
            <a:r>
              <a:rPr lang="en-US" sz="2400" b="1" dirty="0" smtClean="0">
                <a:solidFill>
                  <a:schemeClr val="bg1"/>
                </a:solidFill>
              </a:rPr>
              <a:t>Suit” --- </a:t>
            </a:r>
            <a:r>
              <a:rPr lang="en-US" sz="2400" dirty="0" smtClean="0">
                <a:solidFill>
                  <a:schemeClr val="bg1"/>
                </a:solidFill>
              </a:rPr>
              <a:t>Tuesday</a:t>
            </a:r>
            <a:r>
              <a:rPr lang="en-US" sz="2400" dirty="0">
                <a:solidFill>
                  <a:schemeClr val="bg1"/>
                </a:solidFill>
              </a:rPr>
              <a:t>, January 24, </a:t>
            </a:r>
            <a:r>
              <a:rPr lang="en-US" sz="2400" dirty="0" smtClean="0">
                <a:solidFill>
                  <a:schemeClr val="bg1"/>
                </a:solidFill>
              </a:rPr>
              <a:t>2012 </a:t>
            </a:r>
          </a:p>
          <a:p>
            <a:pPr marL="0" indent="0">
              <a:lnSpc>
                <a:spcPct val="150000"/>
              </a:lnSpc>
              <a:buNone/>
            </a:pPr>
            <a:r>
              <a:rPr lang="en-US" sz="2400" b="1" dirty="0" smtClean="0">
                <a:solidFill>
                  <a:schemeClr val="bg1"/>
                </a:solidFill>
              </a:rPr>
              <a:t>2</a:t>
            </a:r>
            <a:r>
              <a:rPr lang="en-US" sz="2400" b="1" dirty="0">
                <a:solidFill>
                  <a:schemeClr val="bg1"/>
                </a:solidFill>
              </a:rPr>
              <a:t>. “Real-time EVA Troubleshooting</a:t>
            </a:r>
            <a:r>
              <a:rPr lang="en-US" sz="2400" b="1" dirty="0" smtClean="0">
                <a:solidFill>
                  <a:schemeClr val="bg1"/>
                </a:solidFill>
              </a:rPr>
              <a:t>” --- </a:t>
            </a:r>
          </a:p>
          <a:p>
            <a:pPr marL="0" indent="0">
              <a:lnSpc>
                <a:spcPct val="150000"/>
              </a:lnSpc>
              <a:buNone/>
            </a:pPr>
            <a:r>
              <a:rPr lang="en-US" sz="2400" dirty="0" smtClean="0">
                <a:solidFill>
                  <a:schemeClr val="bg1"/>
                </a:solidFill>
              </a:rPr>
              <a:t>	Thursday</a:t>
            </a:r>
            <a:r>
              <a:rPr lang="en-US" sz="2400" dirty="0">
                <a:solidFill>
                  <a:schemeClr val="bg1"/>
                </a:solidFill>
              </a:rPr>
              <a:t>, February 16, </a:t>
            </a:r>
            <a:r>
              <a:rPr lang="en-US" sz="2400" dirty="0" smtClean="0">
                <a:solidFill>
                  <a:schemeClr val="bg1"/>
                </a:solidFill>
              </a:rPr>
              <a:t>2012 </a:t>
            </a:r>
          </a:p>
          <a:p>
            <a:pPr marL="0" indent="0">
              <a:lnSpc>
                <a:spcPct val="150000"/>
              </a:lnSpc>
              <a:buNone/>
            </a:pPr>
            <a:r>
              <a:rPr lang="en-US" sz="2400" b="1" dirty="0" smtClean="0">
                <a:solidFill>
                  <a:schemeClr val="bg1"/>
                </a:solidFill>
              </a:rPr>
              <a:t>3. “TPS </a:t>
            </a:r>
            <a:r>
              <a:rPr lang="en-US" sz="2400" b="1" dirty="0">
                <a:solidFill>
                  <a:schemeClr val="bg1"/>
                </a:solidFill>
              </a:rPr>
              <a:t>Inspection &amp; Repair</a:t>
            </a:r>
            <a:r>
              <a:rPr lang="en-US" sz="2400" b="1" dirty="0" smtClean="0">
                <a:solidFill>
                  <a:schemeClr val="bg1"/>
                </a:solidFill>
              </a:rPr>
              <a:t>” ---</a:t>
            </a:r>
            <a:endParaRPr lang="en-US" sz="2400" b="1" dirty="0">
              <a:solidFill>
                <a:schemeClr val="bg1"/>
              </a:solidFill>
            </a:endParaRPr>
          </a:p>
          <a:p>
            <a:pPr marL="0" indent="0">
              <a:lnSpc>
                <a:spcPct val="150000"/>
              </a:lnSpc>
              <a:buNone/>
            </a:pPr>
            <a:r>
              <a:rPr lang="en-US" sz="2400" dirty="0" smtClean="0">
                <a:solidFill>
                  <a:schemeClr val="bg1"/>
                </a:solidFill>
              </a:rPr>
              <a:t>	Thursday</a:t>
            </a:r>
            <a:r>
              <a:rPr lang="en-US" sz="2400" dirty="0">
                <a:solidFill>
                  <a:schemeClr val="bg1"/>
                </a:solidFill>
              </a:rPr>
              <a:t>, February 23, </a:t>
            </a:r>
            <a:r>
              <a:rPr lang="en-US" sz="2400" dirty="0" smtClean="0">
                <a:solidFill>
                  <a:schemeClr val="bg1"/>
                </a:solidFill>
              </a:rPr>
              <a:t>2012 </a:t>
            </a:r>
          </a:p>
          <a:p>
            <a:pPr marL="0" indent="0">
              <a:lnSpc>
                <a:spcPct val="150000"/>
              </a:lnSpc>
              <a:buNone/>
            </a:pPr>
            <a:r>
              <a:rPr lang="en-US" sz="2400" b="1" dirty="0" smtClean="0">
                <a:solidFill>
                  <a:schemeClr val="bg1"/>
                </a:solidFill>
              </a:rPr>
              <a:t>4</a:t>
            </a:r>
            <a:r>
              <a:rPr lang="en-US" sz="2400" b="1" dirty="0">
                <a:solidFill>
                  <a:schemeClr val="bg1"/>
                </a:solidFill>
              </a:rPr>
              <a:t>. “EVA Skills Training</a:t>
            </a:r>
            <a:r>
              <a:rPr lang="en-US" sz="2400" b="1" dirty="0" smtClean="0">
                <a:solidFill>
                  <a:schemeClr val="bg1"/>
                </a:solidFill>
              </a:rPr>
              <a:t>” ---</a:t>
            </a:r>
            <a:endParaRPr lang="en-US" sz="2400" b="1" dirty="0">
              <a:solidFill>
                <a:schemeClr val="bg1"/>
              </a:solidFill>
            </a:endParaRPr>
          </a:p>
          <a:p>
            <a:pPr marL="0" indent="0">
              <a:lnSpc>
                <a:spcPct val="150000"/>
              </a:lnSpc>
              <a:buNone/>
            </a:pPr>
            <a:r>
              <a:rPr lang="en-US" sz="2400" dirty="0" smtClean="0">
                <a:solidFill>
                  <a:schemeClr val="bg1"/>
                </a:solidFill>
              </a:rPr>
              <a:t>	Tuesday</a:t>
            </a:r>
            <a:r>
              <a:rPr lang="en-US" sz="2400" dirty="0">
                <a:solidFill>
                  <a:schemeClr val="bg1"/>
                </a:solidFill>
              </a:rPr>
              <a:t>, March 6, </a:t>
            </a:r>
            <a:r>
              <a:rPr lang="en-US" sz="2400" dirty="0" smtClean="0">
                <a:solidFill>
                  <a:schemeClr val="bg1"/>
                </a:solidFill>
              </a:rPr>
              <a:t>2012 </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spTree>
    <p:custDataLst>
      <p:tags r:id="rId1"/>
    </p:custDataLst>
    <p:extLst>
      <p:ext uri="{BB962C8B-B14F-4D97-AF65-F5344CB8AC3E}">
        <p14:creationId xmlns:p14="http://schemas.microsoft.com/office/powerpoint/2010/main" val="3644419725"/>
      </p:ext>
    </p:extLst>
  </p:cSld>
  <p:clrMapOvr>
    <a:masterClrMapping/>
  </p:clrMapOvr>
  <mc:AlternateContent xmlns:mc="http://schemas.openxmlformats.org/markup-compatibility/2006" xmlns:p14="http://schemas.microsoft.com/office/powerpoint/2010/main">
    <mc:Choice Requires="p14">
      <p:transition spd="slow" p14:dur="2000" advTm="147699"/>
    </mc:Choice>
    <mc:Fallback xmlns="">
      <p:transition spd="slow" advTm="14769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17"/>
          <p:cNvSpPr txBox="1">
            <a:spLocks noChangeArrowheads="1"/>
          </p:cNvSpPr>
          <p:nvPr/>
        </p:nvSpPr>
        <p:spPr bwMode="auto">
          <a:xfrm>
            <a:off x="0" y="225425"/>
            <a:ext cx="9144000"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Times New Roman" pitchFamily="18" charset="0"/>
              </a:defRPr>
            </a:lvl1pPr>
            <a:lvl2pPr marL="742950" indent="-285750" eaLnBrk="0" hangingPunct="0">
              <a:defRPr sz="2800">
                <a:solidFill>
                  <a:schemeClr val="tx1"/>
                </a:solidFill>
                <a:latin typeface="Times New Roman" pitchFamily="18" charset="0"/>
              </a:defRPr>
            </a:lvl2pPr>
            <a:lvl3pPr marL="1143000" indent="-228600" eaLnBrk="0" hangingPunct="0">
              <a:defRPr sz="2800">
                <a:solidFill>
                  <a:schemeClr val="tx1"/>
                </a:solidFill>
                <a:latin typeface="Times New Roman" pitchFamily="18" charset="0"/>
              </a:defRPr>
            </a:lvl3pPr>
            <a:lvl4pPr marL="1600200" indent="-228600" eaLnBrk="0" hangingPunct="0">
              <a:defRPr sz="2800">
                <a:solidFill>
                  <a:schemeClr val="tx1"/>
                </a:solidFill>
                <a:latin typeface="Times New Roman" pitchFamily="18" charset="0"/>
              </a:defRPr>
            </a:lvl4pPr>
            <a:lvl5pPr marL="2057400" indent="-228600" eaLnBrk="0" hangingPunct="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lgn="ctr"/>
            <a:r>
              <a:rPr lang="en-US" sz="2900">
                <a:solidFill>
                  <a:schemeClr val="bg1"/>
                </a:solidFill>
                <a:latin typeface="Times" pitchFamily="18" charset="0"/>
                <a:cs typeface="Times" pitchFamily="18" charset="0"/>
              </a:rPr>
              <a:t>“Parazynski” is like “Smith” or “Doe” in Poland…</a:t>
            </a:r>
          </a:p>
        </p:txBody>
      </p:sp>
      <p:pic>
        <p:nvPicPr>
          <p:cNvPr id="13315" name="Picture 2" descr="Scott 5 Rocket.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887413"/>
            <a:ext cx="2914650" cy="507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Rectangle 3" descr="ISS016E009182"/>
          <p:cNvSpPr>
            <a:spLocks noGrp="1" noChangeAspect="1" noChangeArrowheads="1"/>
          </p:cNvSpPr>
          <p:nvPr isPhoto="1"/>
        </p:nvSpPr>
        <p:spPr bwMode="auto">
          <a:xfrm rot="10800000">
            <a:off x="3016250" y="865188"/>
            <a:ext cx="5822950" cy="2892425"/>
          </a:xfrm>
          <a:prstGeom prst="rect">
            <a:avLst/>
          </a:prstGeom>
          <a:blipFill dpi="0" rotWithShape="1">
            <a:blip r:embed="rId5"/>
            <a:srcRect/>
            <a:stretch>
              <a:fillRect/>
            </a:stretch>
          </a:blipFill>
          <a:ln w="9525">
            <a:solidFill>
              <a:schemeClr val="tx1"/>
            </a:solidFill>
            <a:miter lim="800000"/>
            <a:headEnd/>
            <a:tailEnd/>
          </a:ln>
        </p:spPr>
        <p:txBody>
          <a:bodyPr lIns="130622" tIns="65311" rIns="130622" bIns="65311"/>
          <a:lstStyle/>
          <a:p>
            <a:endParaRPr lang="en-US"/>
          </a:p>
        </p:txBody>
      </p:sp>
      <p:pic>
        <p:nvPicPr>
          <p:cNvPr id="13317" name="Picture 1" descr="IMG_0128.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638800" y="3581400"/>
            <a:ext cx="35052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Parazynski 2.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211388" y="3395663"/>
            <a:ext cx="3521075"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spTree>
    <p:custDataLst>
      <p:tags r:id="rId1"/>
    </p:custDataLst>
    <p:extLst>
      <p:ext uri="{BB962C8B-B14F-4D97-AF65-F5344CB8AC3E}">
        <p14:creationId xmlns:p14="http://schemas.microsoft.com/office/powerpoint/2010/main" val="184341406"/>
      </p:ext>
    </p:extLst>
  </p:cSld>
  <p:clrMapOvr>
    <a:masterClrMapping/>
  </p:clrMapOvr>
  <mc:AlternateContent xmlns:mc="http://schemas.openxmlformats.org/markup-compatibility/2006" xmlns:p14="http://schemas.microsoft.com/office/powerpoint/2010/main">
    <mc:Choice Requires="p14">
      <p:transition spd="slow" p14:dur="2000" advTm="64558"/>
    </mc:Choice>
    <mc:Fallback xmlns="">
      <p:transition spd="slow" advTm="6455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6" descr="sts-6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418715"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7" descr="sts-8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5794" y="0"/>
            <a:ext cx="2688206" cy="294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Picture 8" descr="sts-100"/>
          <p:cNvPicPr>
            <a:picLocks noChangeAspect="1" noChangeArrowheads="1"/>
          </p:cNvPicPr>
          <p:nvPr/>
        </p:nvPicPr>
        <p:blipFill>
          <a:blip r:embed="rId4">
            <a:lum contrast="24000"/>
            <a:extLst>
              <a:ext uri="{28A0092B-C50C-407E-A947-70E740481C1C}">
                <a14:useLocalDpi xmlns:a14="http://schemas.microsoft.com/office/drawing/2010/main" val="0"/>
              </a:ext>
            </a:extLst>
          </a:blip>
          <a:srcRect/>
          <a:stretch>
            <a:fillRect/>
          </a:stretch>
        </p:blipFill>
        <p:spPr bwMode="auto">
          <a:xfrm>
            <a:off x="11465" y="3886200"/>
            <a:ext cx="2960335"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Picture 9" descr="sts-9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1182" y="3886200"/>
            <a:ext cx="2932818"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8" name="Picture 11" descr="STS-12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00400" y="1752600"/>
            <a:ext cx="2881313"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spTree>
    <p:extLst>
      <p:ext uri="{BB962C8B-B14F-4D97-AF65-F5344CB8AC3E}">
        <p14:creationId xmlns:p14="http://schemas.microsoft.com/office/powerpoint/2010/main" val="437962989"/>
      </p:ext>
    </p:extLst>
  </p:cSld>
  <p:clrMapOvr>
    <a:masterClrMapping/>
  </p:clrMapOvr>
  <mc:AlternateContent xmlns:mc="http://schemas.openxmlformats.org/markup-compatibility/2006" xmlns:p14="http://schemas.microsoft.com/office/powerpoint/2010/main">
    <mc:Choice Requires="p14">
      <p:transition spd="slow" p14:dur="2000" advTm="10929"/>
    </mc:Choice>
    <mc:Fallback xmlns="">
      <p:transition spd="slow" advTm="1092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sts-66 cre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173642"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Picture 3" descr="sts-86 cre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16261" y="0"/>
            <a:ext cx="3227739" cy="2557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Picture 4" descr="sts-100 cre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343400"/>
            <a:ext cx="3173552"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1" name="Picture 5" descr="sts-95 crew"/>
          <p:cNvPicPr>
            <a:picLocks noChangeAspect="1" noChangeArrowheads="1"/>
          </p:cNvPicPr>
          <p:nvPr/>
        </p:nvPicPr>
        <p:blipFill>
          <a:blip r:embed="rId5">
            <a:lum contrast="24000"/>
            <a:extLst>
              <a:ext uri="{28A0092B-C50C-407E-A947-70E740481C1C}">
                <a14:useLocalDpi xmlns:a14="http://schemas.microsoft.com/office/drawing/2010/main" val="0"/>
              </a:ext>
            </a:extLst>
          </a:blip>
          <a:srcRect/>
          <a:stretch>
            <a:fillRect/>
          </a:stretch>
        </p:blipFill>
        <p:spPr bwMode="auto">
          <a:xfrm>
            <a:off x="6019800" y="4392612"/>
            <a:ext cx="3111615" cy="2465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Picture 6" descr="sts120-s-002"/>
          <p:cNvPicPr>
            <a:picLocks noChangeAspect="1" noChangeArrowheads="1"/>
          </p:cNvPicPr>
          <p:nvPr/>
        </p:nvPicPr>
        <p:blipFill>
          <a:blip r:embed="rId6">
            <a:lum contrast="24000"/>
            <a:extLst>
              <a:ext uri="{28A0092B-C50C-407E-A947-70E740481C1C}">
                <a14:useLocalDpi xmlns:a14="http://schemas.microsoft.com/office/drawing/2010/main" val="0"/>
              </a:ext>
            </a:extLst>
          </a:blip>
          <a:srcRect/>
          <a:stretch>
            <a:fillRect/>
          </a:stretch>
        </p:blipFill>
        <p:spPr bwMode="auto">
          <a:xfrm>
            <a:off x="2971800" y="2286000"/>
            <a:ext cx="3200400" cy="256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spTree>
    <p:extLst>
      <p:ext uri="{BB962C8B-B14F-4D97-AF65-F5344CB8AC3E}">
        <p14:creationId xmlns:p14="http://schemas.microsoft.com/office/powerpoint/2010/main" val="3661494923"/>
      </p:ext>
    </p:extLst>
  </p:cSld>
  <p:clrMapOvr>
    <a:masterClrMapping/>
  </p:clrMapOvr>
  <mc:AlternateContent xmlns:mc="http://schemas.openxmlformats.org/markup-compatibility/2006" xmlns:p14="http://schemas.microsoft.com/office/powerpoint/2010/main">
    <mc:Choice Requires="p14">
      <p:transition spd="slow" p14:dur="2000" advTm="22993"/>
    </mc:Choice>
    <mc:Fallback xmlns="">
      <p:transition spd="slow" advTm="2299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32770" name="Picture 2" descr="F:\Scott's Data\Scott's Laptop Data\My Documents\My Pictures\13A.1 EVA Tea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000" y="0"/>
            <a:ext cx="8128000" cy="6096000"/>
          </a:xfrm>
          <a:prstGeom prst="rect">
            <a:avLst/>
          </a:prstGeom>
          <a:noFill/>
          <a:extLst>
            <a:ext uri="{909E8E84-426E-40DD-AFC4-6F175D3DCCD1}">
              <a14:hiddenFill xmlns:a14="http://schemas.microsoft.com/office/drawing/2010/main">
                <a:solidFill>
                  <a:srgbClr val="FFFFFF"/>
                </a:solidFill>
              </a14:hiddenFill>
            </a:ext>
          </a:extLst>
        </p:spPr>
      </p:pic>
      <p:pic>
        <p:nvPicPr>
          <p:cNvPr id="32771" name="Picture 3" descr="F:\Scott's Data\Scott's Laptop Data\My Documents\My Pictures\crewW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000" y="0"/>
            <a:ext cx="8178800" cy="6134100"/>
          </a:xfrm>
          <a:prstGeom prst="rect">
            <a:avLst/>
          </a:prstGeom>
          <a:noFill/>
          <a:extLst>
            <a:ext uri="{909E8E84-426E-40DD-AFC4-6F175D3DCCD1}">
              <a14:hiddenFill xmlns:a14="http://schemas.microsoft.com/office/drawing/2010/main">
                <a:solidFill>
                  <a:srgbClr val="FFFFFF"/>
                </a:solidFill>
              </a14:hiddenFill>
            </a:ext>
          </a:extLst>
        </p:spPr>
      </p:pic>
      <p:pic>
        <p:nvPicPr>
          <p:cNvPr id="32772" name="Picture 4" descr="F:\Scott's Data\SPARAZYN\STS-118\Patch.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11993" y="4876801"/>
            <a:ext cx="2932008" cy="198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9128239"/>
      </p:ext>
    </p:extLst>
  </p:cSld>
  <p:clrMapOvr>
    <a:masterClrMapping/>
  </p:clrMapOvr>
  <mc:AlternateContent xmlns:mc="http://schemas.openxmlformats.org/markup-compatibility/2006" xmlns:p14="http://schemas.microsoft.com/office/powerpoint/2010/main">
    <mc:Choice Requires="p14">
      <p:transition spd="slow" p14:dur="2000" advTm="22993"/>
    </mc:Choice>
    <mc:Fallback xmlns="">
      <p:transition spd="slow" advTm="229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fade">
                                      <p:cBhvr>
                                        <p:cTn id="7" dur="1000"/>
                                        <p:tgtEl>
                                          <p:spTgt spid="327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30352" cy="1143000"/>
          </a:xfrm>
          <a:solidFill>
            <a:schemeClr val="bg1">
              <a:alpha val="30196"/>
            </a:schemeClr>
          </a:solidFill>
        </p:spPr>
        <p:txBody>
          <a:bodyPr/>
          <a:lstStyle/>
          <a:p>
            <a:pPr eaLnBrk="1" hangingPunct="1"/>
            <a:r>
              <a:rPr lang="en-US" sz="3600"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Fun &amp; Games at the Launch of STS-107</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24578" name="Picture 2" descr="F:\Scott's Data\Scott's Laptop Data\My Documents\My Pictures\WillieandScott_launchreception_jan_0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3000" y="1219200"/>
            <a:ext cx="6629400" cy="49720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94898204"/>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2" name="ET208.mpg">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812800" y="609600"/>
            <a:ext cx="7416800" cy="5562600"/>
          </a:xfrm>
          <a:prstGeom prst="rect">
            <a:avLst/>
          </a:prstGeom>
        </p:spPr>
      </p:pic>
    </p:spTree>
    <p:extLst>
      <p:ext uri="{BB962C8B-B14F-4D97-AF65-F5344CB8AC3E}">
        <p14:creationId xmlns:p14="http://schemas.microsoft.com/office/powerpoint/2010/main" val="1386626670"/>
      </p:ext>
    </p:extLst>
  </p:cSld>
  <p:clrMapOvr>
    <a:masterClrMapping/>
  </p:clrMapOvr>
  <mc:AlternateContent xmlns:mc="http://schemas.openxmlformats.org/markup-compatibility/2006" xmlns:p14="http://schemas.microsoft.com/office/powerpoint/2010/main">
    <mc:Choice Requires="p14">
      <p:transition spd="slow" p14:dur="2000" advTm="22993"/>
    </mc:Choice>
    <mc:Fallback xmlns="">
      <p:transition spd="slow" advTm="22993"/>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after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44000" cy="1752600"/>
          </a:xfrm>
          <a:solidFill>
            <a:schemeClr val="bg1">
              <a:alpha val="30196"/>
            </a:schemeClr>
          </a:solidFill>
        </p:spPr>
        <p:txBody>
          <a:bodyPr/>
          <a:lstStyle/>
          <a:p>
            <a:pPr eaLnBrk="1" hangingPunct="1"/>
            <a:r>
              <a:rPr lang="en-US" sz="4000"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STS-107: Hail Columbia ---</a:t>
            </a:r>
            <a:br>
              <a:rPr lang="en-US" sz="4000"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br>
            <a:r>
              <a:rPr lang="en-US" sz="4000" dirty="0" err="1"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Kalpana</a:t>
            </a:r>
            <a:r>
              <a:rPr lang="en-US" sz="4000"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 Mike, Willie, Rick, </a:t>
            </a:r>
            <a:br>
              <a:rPr lang="en-US" sz="4000"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br>
            <a:r>
              <a:rPr lang="en-US" sz="4000"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Laurel, Dave and </a:t>
            </a:r>
            <a:r>
              <a:rPr lang="en-US" sz="4000" dirty="0" err="1"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Ilan</a:t>
            </a:r>
            <a:endParaRPr lang="en-US" sz="4000"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endParaRP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9222" name="Picture 6" descr="http://www.stevesairshow.com/sts-107-columbia-crew.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2750" y="1869222"/>
            <a:ext cx="6191250" cy="4379178"/>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http://t1.gstatic.com/images?q=tbn:ANd9GcS4QXlDmyHEjH5Lp84VF94ub4wZTSp1v1VVTSFpl0USSJWftJY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845876"/>
            <a:ext cx="3255505" cy="440252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45430"/>
    </mc:Choice>
    <mc:Fallback xmlns="">
      <p:transition spd="slow" advTm="4543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19458" name="Picture 2" descr="F:\Scott's Data\Scott's Laptop Data\My Documents\My Pictures\sts107-735-03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3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82608932"/>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44000"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Our Motivation</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3" name="Content Placeholder 2"/>
          <p:cNvPicPr>
            <a:picLocks noGrp="1" noChangeAspect="1"/>
          </p:cNvPicPr>
          <p:nvPr>
            <p:ph sz="quarter" idx="4"/>
          </p:nvPr>
        </p:nvPicPr>
        <p:blipFill>
          <a:blip r:embed="rId2" cstate="print">
            <a:extLst>
              <a:ext uri="{28A0092B-C50C-407E-A947-70E740481C1C}">
                <a14:useLocalDpi xmlns:a14="http://schemas.microsoft.com/office/drawing/2010/main" val="0"/>
              </a:ext>
            </a:extLst>
          </a:blip>
          <a:stretch>
            <a:fillRect/>
          </a:stretch>
        </p:blipFill>
        <p:spPr>
          <a:xfrm>
            <a:off x="4800601" y="2000250"/>
            <a:ext cx="4343400" cy="3257550"/>
          </a:xfr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006600"/>
            <a:ext cx="4876800" cy="3251200"/>
          </a:xfrm>
          <a:prstGeom prst="rect">
            <a:avLst/>
          </a:prstGeom>
        </p:spPr>
      </p:pic>
    </p:spTree>
    <p:extLst>
      <p:ext uri="{BB962C8B-B14F-4D97-AF65-F5344CB8AC3E}">
        <p14:creationId xmlns:p14="http://schemas.microsoft.com/office/powerpoint/2010/main" val="966704122"/>
      </p:ext>
    </p:extLst>
  </p:cSld>
  <p:clrMapOvr>
    <a:masterClrMapping/>
  </p:clrMapOvr>
  <mc:AlternateContent xmlns:mc="http://schemas.openxmlformats.org/markup-compatibility/2006" xmlns:p14="http://schemas.microsoft.com/office/powerpoint/2010/main">
    <mc:Choice Requires="p14">
      <p:transition spd="slow" p14:dur="2000" advTm="25971"/>
    </mc:Choice>
    <mc:Fallback xmlns="">
      <p:transition spd="slow" advTm="2597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30352"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Columbia Point</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9218" name="Picture 2" descr="F:\Scott's Data\Scott's Laptop Data\My Documents\My Pictures\Columbia Repair Group.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67200" y="2057400"/>
            <a:ext cx="4876800" cy="3657600"/>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descr="F:\Scott's Data\Scott's Laptop Data\My Documents\My Pictures\Cairns surrounding summi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057400"/>
            <a:ext cx="4876800" cy="36576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376751888"/>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30352"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Columbia Point</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33794" name="Picture 2" descr="F:\Scott's Data\SPARAZYN\Columbia Point\DSCN297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9716" y="1163638"/>
            <a:ext cx="6881284" cy="516096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992862148"/>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30352"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Columbia Point Dedication</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15362" name="Picture 2" descr="F:\Scott's Data\Scott's Laptop Data\My Documents\My Pictures\Plaque Crestone Pea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1219200"/>
            <a:ext cx="6705600" cy="5029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F:\Scott's Data\Scott's Laptop Data\My Documents\My Pictures\summit plaque phot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1219200"/>
            <a:ext cx="6705600" cy="50292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300418967"/>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30352"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Return To Flight</a:t>
            </a:r>
          </a:p>
        </p:txBody>
      </p:sp>
      <p:sp>
        <p:nvSpPr>
          <p:cNvPr id="3" name="Content Placeholder 2"/>
          <p:cNvSpPr>
            <a:spLocks noGrp="1"/>
          </p:cNvSpPr>
          <p:nvPr>
            <p:ph sz="half" idx="1"/>
          </p:nvPr>
        </p:nvSpPr>
        <p:spPr>
          <a:xfrm>
            <a:off x="304800" y="1143000"/>
            <a:ext cx="4648200" cy="4525963"/>
          </a:xfrm>
        </p:spPr>
        <p:txBody>
          <a:bodyPr/>
          <a:lstStyle/>
          <a:p>
            <a:r>
              <a:rPr lang="en-US" b="1" dirty="0" smtClean="0">
                <a:solidFill>
                  <a:schemeClr val="bg1"/>
                </a:solidFill>
              </a:rPr>
              <a:t>Emotion-</a:t>
            </a:r>
            <a:r>
              <a:rPr lang="en-US" b="1" dirty="0" err="1" smtClean="0">
                <a:solidFill>
                  <a:schemeClr val="bg1"/>
                </a:solidFill>
              </a:rPr>
              <a:t>laiden</a:t>
            </a:r>
            <a:endParaRPr lang="en-US" b="1" dirty="0" smtClean="0">
              <a:solidFill>
                <a:schemeClr val="bg1"/>
              </a:solidFill>
            </a:endParaRPr>
          </a:p>
          <a:p>
            <a:r>
              <a:rPr lang="en-US" b="1" dirty="0" smtClean="0">
                <a:solidFill>
                  <a:schemeClr val="bg1"/>
                </a:solidFill>
              </a:rPr>
              <a:t>Enormous challenges</a:t>
            </a:r>
          </a:p>
          <a:p>
            <a:pPr lvl="1"/>
            <a:r>
              <a:rPr lang="en-US" b="1" dirty="0" smtClean="0">
                <a:solidFill>
                  <a:schemeClr val="bg1"/>
                </a:solidFill>
              </a:rPr>
              <a:t>Prevention</a:t>
            </a:r>
          </a:p>
          <a:p>
            <a:pPr lvl="1"/>
            <a:r>
              <a:rPr lang="en-US" b="1" dirty="0" smtClean="0">
                <a:solidFill>
                  <a:schemeClr val="bg1"/>
                </a:solidFill>
              </a:rPr>
              <a:t>Inspection</a:t>
            </a:r>
          </a:p>
          <a:p>
            <a:pPr lvl="1"/>
            <a:r>
              <a:rPr lang="en-US" b="1" u="sng" dirty="0" smtClean="0">
                <a:solidFill>
                  <a:schemeClr val="bg1"/>
                </a:solidFill>
              </a:rPr>
              <a:t>Access</a:t>
            </a:r>
            <a:r>
              <a:rPr lang="en-US" b="1" dirty="0" smtClean="0">
                <a:solidFill>
                  <a:schemeClr val="bg1"/>
                </a:solidFill>
              </a:rPr>
              <a:t> &amp; </a:t>
            </a:r>
            <a:r>
              <a:rPr lang="en-US" b="1" u="sng" dirty="0" smtClean="0">
                <a:solidFill>
                  <a:schemeClr val="bg1"/>
                </a:solidFill>
              </a:rPr>
              <a:t>Repair</a:t>
            </a:r>
            <a:r>
              <a:rPr lang="en-US" b="1" dirty="0" smtClean="0">
                <a:solidFill>
                  <a:schemeClr val="bg1"/>
                </a:solidFill>
              </a:rPr>
              <a:t> where EVA crewmember was never meant to go</a:t>
            </a:r>
          </a:p>
          <a:p>
            <a:pPr lvl="1"/>
            <a:r>
              <a:rPr lang="en-US" b="1" dirty="0" smtClean="0">
                <a:solidFill>
                  <a:schemeClr val="bg1"/>
                </a:solidFill>
              </a:rPr>
              <a:t>Tile and RCC repair materials</a:t>
            </a:r>
          </a:p>
          <a:p>
            <a:r>
              <a:rPr lang="en-US" b="1" dirty="0" smtClean="0">
                <a:solidFill>
                  <a:schemeClr val="bg1"/>
                </a:solidFill>
              </a:rPr>
              <a:t>Urgency to safely RTF before mandatory Shuttle retirement</a:t>
            </a:r>
          </a:p>
          <a:p>
            <a:endParaRPr lang="en-US" b="1" dirty="0">
              <a:solidFill>
                <a:schemeClr val="bg1"/>
              </a:solidFill>
            </a:endParaRP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sp>
        <p:nvSpPr>
          <p:cNvPr id="2" name="AutoShape 2" descr="data:image/jpeg;base64,/9j/4AAQSkZJRgABAQAAAQABAAD/2wCEAAkGBhQSEBUUExMWExUVGR0ZGRYYFxwaGhsYIB0YFxweFxocHyYeHBkjGhgZHy8gJCcpLSwsGB4xNTAqNScrLCkBCQoKDgwOGg8PGikkHyQsLCwwLTIsLywsLCwsKiwpLCwsLCwpLCwsLCwsLCwsLCwsLCwsLCwsLCwsLCwsLCwsLP/AABEIALcBFAMBIgACEQEDEQH/xAAcAAACAgMBAQAAAAAAAAAAAAAEBQIDAAEGBwj/xABIEAACAQIEBAMFBAcFBwQCAwABAhEDIQAEEjEFIkFRE2FxBjKBkaFCUrHRFCNigpLB8AczctLhFVNjorLi8RZDk8Kj0yQ0VP/EABkBAAMBAQEAAAAAAAAAAAAAAAABAgMEBf/EAC4RAAICAQMCBQMFAAMBAAAAAAABAhEhAxIxQVEEYYGh8CKx0RNxkcHhBTJyUv/aAAwDAQACEQMRAD8A46kmrkUhEWAf1pg9SFkfM4qzWaafDpECO1W0dhbfB+abwlCoKmo8qz4Ynpfl2Ei/wnAKUW5+WpNixJUXkztbtHYTjMeCqlOmS2lBvLi56xyyfhOAM9x4PRFIU4IafEJaSOxUHRG3STGNZtyVUAaZAlpmfQDzwPT4SWZJJgsFNzuZ/mMUhOhpwzLsQHZZnbaMNSpKnlI2vbuD3xlD2LUqfemPvHFvC/Y9KlJHhpYAnmIvsevfAIK4ACwaFKjW0alIsTPXpfHUZLhyE89RR5agMcnT9jU8dqZQkaFYAsbXIO59MEP7BUw9KU0qzhTcHe3fAB2PDaFJMySXTTDCS6x9hh1v1x0H6flwP76l/wDKn545Gn/Zdl+un+AfniHBf7OaD0VZom4PKOhI/lhiOi4vxDLFP7+iZEf3i9479iflgyj7T5RQAc1RmBP6xd4v1xyr/wBn9BcyigCGRj7o3BXy88X572DoJTZwBKgtEC4AvsO04eQOib2yyX/+qkfRpwi4t7R5V6upayFSkEyd9YNreWG68BysA+BTv5YByfB8uK1aaaRKxbYFRt8ZwWBz/EOL5Zq36uuGkCJm7BthYdCcWeOv3l+Yw641w6h4cqiAhl2H7S4N/Q8v/u6Y/dGEM5cZlPvr/EMQrZ2msFnUAH1+gk4Y8BytIVa0qkarSBtJ2ww4nQokIAqDnXaBb4YAEeX9psoKKjW2uL/q6hEwRblw4yXt9k0pqpapyqP/AGn6CO3lholKjHu09uwxRwmlRU1LU7uYsu3xxQis/wBpGSAktVgf8F/ywNV9vMnUemVNQlH1EeE+0HywdxrKUKhpCKcF7kQLRN46WxZT9nsr2H8R/PBkQOn9o+RA96r/APC5H4Y1U/tNyPVqt/8Agv8AljfBeA5Y0ELKCTMnUe57HtjeZ4HlfHpcoiHkaj+zHXzwZAQ5P2yyaeIT4pDGQfBeIJY9R3OF2b9rMi8lS/wpNjss1wHK6WOldj9o9v8AFjn+F+zlM0kOtRKiRb88LIzjs/xWl4gIJMKbFGm5EdIi30wDmONrBuTHXS31kY7ejwRDma3OLKg6die/ngT2h4OgokBlMlR06soPXthAea5nNFnB1FXmzKCPSDMg+eK8pxF1qHxW1X5tWqel9V7+s49C4hwen3WPhjiOJ5SL23YT3AYqD9IwwL1ZGNmYjddVQggiNonY7Dc+XQzL1pGliNakc2upzdO3SbxHX0xz2XpAuAJU6hyzaduUnYyRY4YVK5ViDUcEGQdjvINxPX4ziaLxQyrQy7IHHU653NyAvum536YJpVlenBWkGi66SGn4L8e0YXpxUupBqnWBvaCpI6xt5dMV1M4x51qHUPIC3ZvKdj54VMVocnMMhiBU/a0zNgOpHbG8AZbjBZZ8Ug9QQJB7YzE1Ir6ez/n/AAtSnXY6tLksYnSoAgggAknbfzM4sqZatpdEUmRZmYRqDSQRAmwb3vIXxlTMeHrcU+cky0hYkCVm5IBn1vhLk8w9SoJbVqJkkk8uxj4des4pE0W5fhLknUwJAkxPQTANr/hhxXyJCMQfdhxAjYg2+E4J4Pw91AUnTpsRpvN1bfzGGlPh5MKWNxoNh01Uz07kYAHmQ4eSo5jBHZfyxfwDhEU2Uk8lR1ifPUPo2LvZtNWXpnUZ0gHbcWPTuMH8MoBa9dSTfQ4v3BU/VMNIVi+pw0Lm6RMkOrr7x3GlheZ6HFvHsoq0tQEFGVvebownc9sG8ZoKGoOCbVVB5jswZP5jFvGcopo1BF9DdW3j1w6AMXLJ2P8AE354B4LQQI6kTpq1BcnbUWH0bBXDkV6NNrksin3m6gHvgDK0xTq5jqoZWgsZhlXYzvI264YgjOUUFegdI3dSP3CR+GLuIZOmaT8iTpa+kbwevrgDOoGak+wFVRpkyJ1Lz33vt+OGlaihUgqNowAVZDQaSHSt1U+6Ow8sLazBK1ZlUSBTIsB94Hp5YK4LoNCnygnSAfXY/XAWcRRXeFX+6UiRaQ79PiMICji2cDpMLaOoP2lO0eWH3ir2X5DHJ8QdShhUBANgkdzvPljqKdRI91f4R+WBAKeBuFr5iwjUOmD+KVFYILf3if8AUMAcHqKMxmLLErAgdvpg/ipUqll99Og+8PLAAZSzIgbbYH4TXC+JcXqN/LBKVkjZfkMB8KqqPEsv943QdxhgW5/NKatC4s5/6ThmM0sbj54TZ2uhrUTC2LdB904YV8yuhvd2PbthpgV8BzIXLUhIHKDv3vjKuZU5lDItTfr3an+WA+FZkU6FMKQ3IpYGOUwDIPU/s/UdZ5dqZzTNIP6pbkjcs3y22wWIL4zmR+j1bj3G/DEOHKq00Eiyjr5Yq9oqy/ozjlkwBt1YYY5eqkbgfEYYCnhqKauYYkSakTPRVVfxxRx3LK3hLIM1R16AM34jB/BcynhsZUaqlRum2to+mIZ+ujV6IJWAHbp2VR/1HCAR8UyiX2+mPOc5kvERSQsxO33mZr9/eP8AQx6hx3MUxSqEFSdJjbsccxkfZYZjUF0L4elRKzfQf5kH4YAOA4LwvVUUeE7MCWEC8LLD1uF/o4aZz2TemjeJSzaqNhUpG3chgAAB2mMdrwj2KzFHMo1SqDTgIgRpgyjNIZditNpNumPSXcz/AF/XTCRbeEfNv/p1Sh010l496BEXgwdzAt5YrPstV5eZJbYSQG69vTHv9Xh6Vaz+JTSoFVRDKGEksx3HbTgLP+w+Q0Fzk1kEf3OpGkkCQEZR1n0BwsiPDH9ja5/9tW89Y/mcbx7kf7OcodqubpCSNP6RIsSLagxj441gA8Q4xmGq1vCphzqM6QOZiwBACgSTfbyx12V/syzFCktWo9P9ZGlVNwpGvm1qALTN+uG1WlmEpVK9TKClTB8RiBSDiSAYR9XLDGSTI5vXCE8aRZ0b6leWFNmRRIdSxB0ydLCEWw64id1g0hFdRjl+HaNcuZDEABdRYnmtCEC4O5HTve0KZblqLpOpSwC61I1ArKg+8sbdR64ScVNctNVKjU6pRdSoZkSAwaXDKAZ3GwuNsTGp6DCgjrVOlWYhlbSskkahymSpkSBtfcpNjkopHS8Cz1On4i1KsKtRtPOFIUwwN/eHN0g+uL141SWv4njfqzTaRqLEBSCuvTLKSC1ottczjmV4FUOnUwIEagbk+WoEAEC0+QscWtwSr7xqsTo8OwEeGNlubxe219sQ9SfYNsO50nE+NU62W1UmKzDIGYlmcFXhVnoOu9umGNbjdBkgGZ5dQ1MLg+6BJLWPL0gkmN+My/A6oABqtZpDfaFiOXyIYyLb9cELwZoA1sADNjeSL2uo6juYnyDlOfRISUOp0nAuM0qeWpioWYw1l1FoBJ2WxUKL7R18qKGfpVK7kFgalLVT98AMoqTpJIkgD3u8xhCnAe9RrEwOXr+6YxbQ9nDqkFyVnblix6gCbdMZxnqXmqG1DpZ0eep0/CqMNa+G9NgWYswWVm8m2+K897SUkQ/qnfQP1jogIVT7pIYgAt0F489sLMxw4mnANSoTYhqhX4Q7Dv17/HClOCgyKiusgggVEYgAWYkCI1MLC+LnOfMRQjHhnRcG4ugoqQodZMEiWu0ACCLmQYNom9sQp54VWWqVFMNSY6bWhlEEXBN5+IwkyXAKSe5IE/Z1nawlvdkx36Yk/DQILNp7Sx9Jk9vPF2QMc+wqI1ghAOwAmAewmPLDTOcdpZehqdVMQC2lTvt0u02gfTCCpwjl95iOlztuJE9bGPzxGvwdWQAjWARIsYv0DEC39bYNwqNZbjwy9WrVqGnp3IEGTMC0bCbkbfTDPjntHRcKAVXQylgukmbGCVE2B8pJHbCStwETApKSAb6bEzqPQ2mJt9nbfFdT2fpeKVIAOpZ1qRewJaCABuZgAQIEGxvwVFK8nRZH2mFSqFEaASpfSke6IkCnvJ3mOt8HZPiFPL06jnSVDuSIBgAm8x9OvQTjnspwMhxzBvsSTsoXSsbqYCi/xwJW9nPEcE2F7I0CZkBlgBiSpgdPhgUxzSukM6ntnl6lWk8sJnRCgE7TyxyxI96Z1eRAY572tpmlVQgDShuNPPIaIgkASLwT8BjmafslTJEAgp7s61gX2B6GPp54JHsyrA38rM9x8+l8ZSepeGUtnVDvIcWpV6ZAoD9XSCc0Wb7yRPbEM37VU6WaqulLVcIBYA6WYGewMiI7YGyfA6fQS3bmYW3MmYt0kY1T9kQwJXnYseVmKAdd0Wwn/wA3nF7puKSeSVtTysDPiHGqeYyyuRoiosoLkKGiSVuZny9MO/8AaarYkaP95afQx8tf4b45bK+zD0W1BlWxFpc6tgPsncxLEe9tbB9ThVYgXMi8Rq7k2Dx1t6Ye6YqjyFcIz60stTCQzaQWBMCTcm/2o6C1rwb4Br8ZQ5rUA5KrpDECNWq8iQNP2Y+M9cTqcOLITqJAkEtIsN5ki0fDAf8AsPVJ/wCYEsCOhvGHKUugkl1Icc4vTdQpKhmZVCLe+oE3HvcoJnaOmL/ZXiiMKgDqHLeIQImJEW7ERf8Aawjz/svrUB15wdWoKNHwgA7dCOvxwlb2Wr5ZFeiQd1LMhez6UE6QTa5FpmIxan3FtyeuZfN6qlOSLByPP3VH0LfI4YGvBMn4H4dfj1x5Pk+IVqKg0BLU1YMAKrISbA0vF/WFRJmSCCCOuOx4L7RLmEZtDIEJlX3sS8kdDPQ3ti7XQQ+4cznWx0nU7dxZeQXv93aMHCvtIIv/AFf1jCvh/EU/RlZD4gUc5U+6Y1MTPYz88Q4ZnnPKSah5SSdMQwBIERIB/HrGEMC9oq1apXIo3VAFMfe9/wDBhjMOODgFGeJ8R2b4TpX/AJVXGYKC2KePcZoPTq0GqBhURlIUbBgR7xGkRO+OMyHANMMJaIhovew0khQJAFxFvhieXz7cq+NVrGdOp4OpdjzAEspkbb43xus9JQ9OdSka9I1cm7gyqqpsCblrCxxDY4rsNP8AZAgEzPnDfL+d8SPCFJBIkiw+MTyg6bwN5wozPtFTpoXp1JI0BywMMCJIU6lTWIkhbyDYyMSo+3tOk2gTXFVbzTACzMFXY8qzAgz3k4WHwNxcXTVMIy+Zy9RytOsHYGdCsCw0/dA5o8hY9jg6llKTLCWWSCFDI09dri/zwky3DsvVPKzKQdf6sj3mhIDqsFoNwDYasdRRpwoWAoEdiSNr2vPdr4nNjqO3zBqdIDk5QR9lZkL0m3WD8sUZqlVUDw0lbzFzaDGnrIn6ASSYOoZUqst4aoswFF9O5JYiWJjaABGLctm0q09ayq1LliApM2liRYn54TkTQlyPEKrOVqigEuSEILNaADDXYH7MHzg4urLBINBwQLFSYNgsm7gkLAAjcElRAOKmz7BaK0VIZ2Ia6PpUE3FxJI5hAIhrkXGFnB/b1P1a1qZVnc0PEAEK0xNQWWY5hGxLRtgi1JltUjqUo8qyoBi22obbmJBt0xBaJUC56HTqIBO4Lf1f0xPx1uAZYdL29bb+WIVW0I1RiYAJO94/r+pxWOTMgad5MeQ/rp/XpVpMBmIny2J8vKIxrh7Myh6k05vuZA9bX7bdBjf6CdWpGaJ5dQiBF40wSdxcnE3Y6KNM3MGPS56f12nEqQ9IFztfr36m3xwbUyEQJJj/ABb9ev8AXxxMUtKne/k3T49/wxLeP3GJVoIagZ95FzHee/r88BcX41RokGusBzaVLsSqx1nSBqi1sdLUpwLBjNm0reDAlZYARPWd9rYF4qAYaqqadQUDTtMwSzGWJi9ht54boaEvD/avLlIaouu3JsSOkEkARbDlK6OoYNykiJ/aMLN95jftjY9n6AGpafhupMlSwO/Q2IFyfKBvgujTUqoLSSQsSIJHKGCgTNrm/vDD3IKZV+iBTKwAb2A3/wDI+mLK9ExPL67Qfnbv/wCMWgWHKxuOmwO5Mt3jacX5fJlpEGLTv3gHfz+U4ESKMjklSrUq+LOu+kMoVW21KoHWBPmDtOGnD6QFNQGlwtyIE2ud+vbFGfooG8OPEKiwAIVgblTMSDEQd+gIwVUBUj0EdYAAAEgxYQPlia7Mr9yrOZqqF/VvpbqBpBI66SbKxBO4I3tfAWZzFQqp1+G1ruykkzOmFgH3SQdY62NxhqyF0OmNQHUEib7hTqi3QHHOcaRaLB6tNjrF4rPA5Q+mEJCm1u/nc4pStCob5HjbENTVkd0MOZBI5VZCFI2bmAvA0m/U7yvEVKaNfhxZTrVjYCdJkzAInf54ScI41lBqqIoUhSJFVlqQAZVSoWWNrTJ6Xwwy+d8XlQVJCyWPO8mBJ/WarCBLQfLubimg0Z+mWMVUZhEkwdxabwSRe3lijM0EKXAcH7Q5h1NxNxt3/niFXI5mqnLXRNLatIUmCALFWYgmYMSTcbYuo5hzClqaFbaRRqqW8z+tiCbR3BmZwWTQjqcEp0gXJ5AIKqxgAmW0KW5Gv8L2tjb8ERqCoxNQDmBDGZuJBnUNz164fVgwVkLA1FBZF06dI32kwJjmjtbCrjnE6poav0eqjA2hiy/tE+GZYQCACBuNhg4ZWKrqF8MqLl8saKgwbczEkAxqvF7T88F/+oaaZyjQSkzCsGJdYCqyqXOrvtBja2OFy9bNZ1UARaBoMG95pe4N1ncXHMIMkW2x0/DcuWXUZ1SQR8eg7RECTi96VInY6bCK/t7Ty+mloJCqAIPTYTveBjMKuL8Gp1nBqq0ougaWKiASdgd5JxmHuY8CfPZzPUM2KtJPFQLCsKBdgbTz6SdxsTEdBAwq4l/aFxRRDchLiP1agldtJQWIIsZFxbDvK+xqhGerWerUCwqms4Jc21EyRYE2MehmMO8ilZIDVCygz4lRhVqKRtoJgAGBIvOo2xIhRw3xcyijMUpINkB0gC8BKaQidNhfT1wdS9nqKkxl10jmK3c6gbRrJJiSPU4K4W1Vmdn0802IFiTBAWI0aCd+aTM4J4nRYZd6YcKzJoWDpgRA6G3wxKlGl5lakXGTXb1RzlP2ip03KhK5Jb3vD5yxtCgLpNibdgDeBhxluJlFcJNYowGmNJWYaWYsQRBJHX5GFPCeCsrry6Qn2iQQeUKWZby5iA1jbzjHSrnqWXVtkNQglhoDbQSZCgkkAEyLbYb4zwT5C/OcQfSA41GoSvh64MEfaY8iggxc4899nc5ny7ZZHXw6Zak6OoanElmmRYkg3kHtGPRqKU6g5lQobhqmgkx/uwNVr3JjsAd8a/RqdOsyJQVnYDXoAAI7PUGm+0gGROEsLBSaTzkEp1XFTSDSDvKqLF431EDm02BIkCWseuBeI+zXiSCxUiqHFlPuyQel5c+QgeeOnrcbKBaNJFAYEslIDfrIJ1NJ63nA2TrrUpmrrXQIJJgGPQ7fH8cUpXlkNdi6jQRFkwovZbSYmAB1gfh3AIuZqh6lC6hWM6WVixkHRpj3YbeRhg3kV2sI6fLCWrTL1aL1E0lHYLENbQZLadrgCPje2Hl8iFXBvbmnWzFagyuVD8hbsAFhiznqGIHXUAB0x1lTiPhQK2mnAHhqzgM0iTpRiDA3kTMjHBZrgVI8VqpUvTzSAAAov6www3uAWo1NhO2+O2qZanSooBoKovKzgwVEBmYwSe5+Akb4mSt4Kwbr0jVYeG7U9BU9V8SehBvAiDMHmtO4LqkSQSIGwExC3JY7+9tEb9cCezubQ02YPTYi50km5JCxqhgOoEWjc7kulWBYmxAgbfE/iPliIrdK+33CTpUBVarVFV0bSuqGUBgWHlIMEEdiL9MJuJ+MSjFGKmWA0c6x+2Vg97aRtY4ecSqVVZPDSnoMwWJUs3UBfdMb2E+YGFuQ4exo1GFUVWaoQ1MsekFhdSqWIkCSZ3w9rKTRVknzquddTL1miBSZHo3kAayYIvHrqsdsPfDIQI706moGdzB2IIN19CThbnsu1KgssVFJidCIrcu0AwSfM2t2waHSfFrLpqBbuNbKB2LRpFhF/phU+QwW0sitMKqItyahAgKG90kBRqutjcAWMHpbXU+FVSY8QBYQwRP2g7RpIkmRe9gMB57O0hGusEHvXJEp1KgXcR2kbYuGZWoupaisosSsEd7npy9x0xdNMiwLO5dijeGE1yJatULPANnlVYN0EQI5YODlrlAeUlikgoGJmPfCxJQarxf64HBKsNI1IJJkydP3RYczbA2Ei5G4rNDUwY+KtrKzStxHuKxT6b+YxG1lWia11GkhrwCSQReN47HHK+1fshmM7X8WlmFACgaOZY3mAABfv+WOpbJOy8oL3tCyY3aB1AEt6jzOBxmDTCvqMM2meUKDN5diqgA9ZiR1wNPmLyCYqXg+Y0U9dQNWQBSzEsHERzWB2A7kG4O4IH6DnNQb/wDiqAQC6VHUwIMTAEbWI+WOmzHtErUjUWjXKKSpcLTNMEWtUFTSfKO9sbyvEKdRzISTAuE1EgAyOUAteJEkxfocNVJeYNtfsEZfLOFBcKHgao1D4jqRHXpgTj2ZqpS1UgurUL6XaBILEgRYKG7kz0OHGUyhc8hWOhFvpuNvpiitTpuShdSRYlb9x2lSY7QQeoMl8C8zjP8A1DmKatLo9KpUj3AAQYPIVEoQWgqyGd4uMPfZnhjLT1VVakQs6OZlI33UgSBcgqYtfBXD+EIlA0XMgE9CCLysGZBAi4id+uCsojqzcwKyNNpcgLHO0SYaWBB+0dsU8chd8FmUNEqGp6O0ib7bkX3A+WLHA66dt7/PscDZiiXYt4rIdMDRbmvdwZDG/kbDeL6SgwU+K5qy2otTUIxPqWjVHeJvhUILymSNVdVMh16EEkd/54zAOay3Dqjamzxyp/3VVQjL6KYGnzEgmTPbMZPf/wDPv/h2R0/DtLdqNP8A8/6A0c9R0MxDLpBIBpVhLdFFrk99haTfFnD+N0qoZvCrwnakX9QCCBq6xtES02wc2Sp6/wBKR3fwthTIKgqNpF5M7E/a7WwMeKLVbw10lwuoCdKIYlQS4U6p30qQBeemNFJyeOO/4OSqL6XtDQ1+GddG0h3o1N+xESB5/jbEEGsahzL3CsJ6/ag7Ebj+eFtCnUqOAa1HSzAHRV38hKi/xw04ZVLVHp+HppLs2hl1NI5jNQqftXCgAEemGoRjlCbbKXrMpEZdqigyfsiBvczNuvl16VUeF0q6tWNJZqg6TqZnSd4YtpEXAhQe56YbigJhTJ6k/wCuw+p8hgbK8GqIxmtTKS2lQBZTp0yQdxBHnqw6advjsVujsaSzfPl2IZSiaCqKdOo1UCA71dQQC2xcGI6AqPMbYsGX0UmRCAWHMRA1HuY88a4jmKVFNVWqES0s1p6Dc9+gxbSy6kSDaJmOnffz+uB939iEBZ7hxqUQgVRp07JTNxaYqBgWO/c4S1eDlWAqUaNRz4jqaVRBUVg4g1lZTSDkW0qAenKRfpyVkaWYAdhF+++As3kstocViQjX90Dnndj70ExYESd5nCbdWUgfh7O6+GHSQztosXVjBhVYltIEi5/kMJWzRVTJeobqAtM0yTeADU5ZvGrVy9F6Ya187l0pqFStRE8tOmVQFJsxNOpZtUm4nf0wrzHF2qgU6YZAonl/WDTMTG+0yT22uMLpfUfUbezlCo9FzXprReomgFrEKogMh95iXLSQQO1iQOfzGTZTUJLIQdD1HRtEGwOpdRabCwO5tjpsi9dUGoBiUhVZdTAdOYWYr01JImTEnBtLIkszagtJQGbxUmo0A69AUtNgPe0+mFfcf7Cn2bpnnApaaLKreKACjMo0goHbWVIncLHTthjnhUp0NSqxYkFiio2hbsxIbeBb+rHIfHpGoAaSMdKqyEFlHRbwvIDvgGvncyaoShTZb/3jMApveAC242JWR6YIJqNtEt3IhRrVOSoSjK8FdZCsUgFiBqVQAASYHTp0o9oOCM1OaTlCzS5pVFgLfkCEUwWC3BLGYMkAA4sqe0hoIKNRyKtUnS5QVELzyuFtENDRAvHvYU5nMKaLg0q4ZtRZmEkuwGotLWGxuLRsMCyiqoa0MvVo0CpZ6VRnbSxrhSwAULAQsrMFU7CbnbGNnDUpv4TeI5eVVtXKjck1DUUaiNTEqDcA98D5CrrRGrNVaihUqwLMDmDYKqahrMnTqA/Gz9XBEywExLIUvMfaI629bYpLBLYqyeSzNKjdjWZTLFaopwbqdPSCPsFQqkRFpJeSSlXA0qKaSabAVZqK40sD713NxqBjmBB3GLOI8Kbxg/iVNSzCu1SEDCToCupBE+Y8u0MvkysrTARAZLar6jckJoHqeZjJn0OYh1N8Ryhdk5kApNygqrELYEXNmMbiPTBTKpX3qdMKpJY3Hc+6ZB7AdvPAeVTW9QU6e6u2qG99Xg6gouYgSfvHtgHJ5mor/rJhmBRW0KO50uokEEEwzMdgJi8ydoaWck6C1HeXRYGxYgEbXAUg6iLQTAm+o2BPEs0opjSqF0klWqU1sAQdOxDRy2knaLnEsrQqiqdVaKbG+hApAknSW5oER7onbbAmZ4GnjM1NlQTK6A+npupcedo+PettKxbrZX/sejmHTUwlSHFOlUUq0SG0lbEFtILRPmMO6fAqJUFKagDcTN+5uQ3q0kYSJwx6ZDoKi1A0iorJomInSRqU6ZF9ZiRqw6y2ZI3Mnry7n+I4y1It/VHlDT6MF4lweo7LohGBuwfQdMQYZdiQSJxRwumtEfo6E6aZOlWj5gkRfvN4x0JAdbE+nb64oeiVvzD1WxHY32xejJTbfXt2HqTago4pX7g5ABXVpGqwkpci/LO5vt54qzgdF1JT8S9gpQH1E9u2Lc1WpkqGYSDKo0Eg7Ssn4SMTSuO5+Q/PGsv2MkU0mL0wzKEJ3U6dQP7Q/mPx22oYdhP+GI/mMbzSSjGk0NuAyyO/3hbpPTFWWrSvMjL3RtLX8iGj47+mJx2GQzGeKsV8N2j7S+HpNgbajPl8MZi+EP2o8ik/gcZicfEMB4NSy9FdbI6oDBEmq25gFaYJ/dHx64ryFamSzCDTJZU00/BU+rGmGquAOth26nn6FOgQtMkU6Vi+YqPVVqhA+wkSqCwllmNo3Jq1G8EVKFJFU6lpvUqFQFEc+moFIQyIUHU1rTtrXckdZbh2Xpw+hQVEayVmPUgfy+AxVl+LVKjMNCrSEaXDq2o3mCJDCI5hA3gYA4NSqhWNdteoyFkwo7AGTHWCTvfDQJJki3efoLb4K28jeSxCOxAG5n/Tf8cZUrg2E+mr6tAxSWBtpFpMF4mPOLk/1GEHtPlK9s5QptlyeU0wZRyLK4U+8xBUHfYQThVX1S+4vJDCv7L0KtUVDTPiTJcvO2wAYFUAubCfPDtaAICqp0jbmPmfgJNhfc7E4S8L47UrJS00VRYHiszNqZoBIRNMKoOxkzYnthwcwOgj4/6YfW0FdCL5UyIBj1H5YEEV9dI5erpG7uAqkgxCyNVr3AjczthjSzJWGg6jtB2Hfbft8fLE2zl5Mknclp/lhXu6BVHP8M9jcrSlFA+9pLBiJtsVm4H0w+o8MRF0qCJ6SBbpsOpv8BiGUzFMuUNKou5B0roMftDYnYAxc4JYA9I/wt/KIwVeM/PUMor8DSIBIWbjlv8AErqHwMYvBTQxg3Gi5vffp2/HFDgT1P4/hgfiWVeQviMoW4Ci4JgmWBk/QeWFqrdUOb/oI/TngV8FpBM2zBGbxFFR3YgormYUwJEgGN+1rS1/QhVDsxKMjswAqsityBlAABIUGxF+pA6Y1w+v+j0nIqKL6i5PMDGkALBJgdzeTOFXj0dVCrTzCl6QDMgpspLASxNgASBuAbiO2JmnCNUb6SjqTdypZz6Y/kjxAIrUvGyrs5U8lJzUqBUYaeR6SMDqZSSD8LiH5TLpSJrVEps66hTeqoJOkAbElgYiAPLA1PM09I8WprUaipqKyMhaxVqsSFiCCqnzjfC3jfGKtHJK1OrmAramV1QVKTLzaU8Q84YEQDABgHzw5cXRC7E+OezKa9aZarVqQNDJmCEVmAgLTHTVuqmAFEnqLRnEpNRWqalYEkFfDVm1LC8qtIAUjoT3kGRhZwqvWqp+uIzFGEBqBh7rG66p1PUAMQAYjpvgjODKJmS6PUCCNNIVGCQo0p+riBAUR5id8JU1gHjkecRC1dJbxI1TOuG5TaY3sRaYwgzeVanXC0WrVmck0Q6M1OkkwXqkoUsAYHNAXaThg3GVYBFp1JJkWM3E9FNoAM7RfEqr2ZSGWRB5o/8AreN74qMbwQ5UgbguVIAqGrUm5ZRpCtLGSFCjTJKmBG2G1VVqLpYFlH2SQR8iLYGyTqmmxaBE2FogwCLSJxutmkRwl9RIFjO532Fuv54pR2Yfz0E5b22F0dCjQF0r0uIHbpbf64FrZumrANpUkwAzqpJmIAIuZ6DEeJZ2lRANSbmPeAvB8gMWvRpus6LGxHQjoTIvIt8PPEtJPr89QyDVOK0qZ0sygsdOjxF1arWIiVaYgGDtYicZXz9FCB4iybxPSQIkiNUna5sTsJxGjkKVJCKaBBe4iOpvbYdsRyT6k0uVqCbOBEHziQRtNht1wcZS+fyOhhTCyCC8A3hhe4sRpjy26nDXM1g4BuVAiC0x5bbYQjlMFSD2nr8sZmeJVKSA0qRczzDflvOkct9rEjGWpGTalDkpVwwjOUVBDFRK3VjB0nvcbYFr1CxBRhTIMspGoMv7Fxt8Y7EYbUqivQDEVKdQgWBHKSOu9pnYn6YQZLK1ySarU6ibq1MlGVge2kR8PnjaGotWNmbW1h6Z5P6b/TE6/EaKgFmCkmBfc3MQBvbA1NwTDDn6EGA/wiz+Wx6dsQrUKVQaHphh2Jn+VjgrPn88ysB6VVIkAEd9X+mN4EymUCIEp8qLYKdLR1tqUkCemMwrl29x0u5zfGssmpAlJHrExrNQtoUQ16AGgmTA1MepgAYZ0aRLa61WpVaeUMVIpjsgsJvvGJjIvudTN1Ygk+gnYf0ZxamQMyVaO0GT/p5/Lye6MVzkRYKyRJ1Aeguewv8A+PkDn6UD94DoIFh/FjGyjEzDD90wPIeWI/obfdY/unCVctgRqMGtLfwj/NgPP5FnqahVfVp0lokwd1kvcWHl2w1GVKfYbUd+U2Hb179tu8QNA/db5HCvd1wAEMs1PwtLByxOvmMqL3EiCfIH8MMUVTJJaBFtO56AHVub/AHEKeTY2Aa/cG3nMdMTrKYgK0Dax+JPn+QHTF4liLz84Itrkreqs7mT+x/3WGM8Re5/h/7sQp0z2MdDFsE0MvHMRYXgjc9B8T9AcJ4XJZcWVQFk9CeXysN+x+vlifjDoT/D/rgUOZvMm+NscEVXUA3IwziSYFzaLC/fFNbMBmJJMkzsfzxNH00WPVzpFugufrHywA9YASxAHc2+ZxlD6pylfGPz88hvCoMDKRc/TG2oU/DN7E/dkconY/4hganUUgEGQes2+mLqjrpUT0J+ZI/+oxs28KyaQNWqgfan90j+Zx53xr20r0s5VosRUQaQisI0AEVEKab7G+92noMd3nWtbaR18wcRz/sHlcxVTM+KEqeGgDahEBVX9YgEs2mRqn4QMVPbtTk+/wDQoXuaXl/Zz/8AZLxLxqlVHBbTUQ0xLEIG1qYF7bb7X7nHQ87Pqy6AqqBFpwSxjd20idUzse0g46b2W4LksjVrVaVbmzBBcMwgRJsItd2N+/ljk0zT0Q2hwAWK2EvE/ZMwAe8T67YyThTafYt3uSMy9OrW1salTLVQsDw9aldJDm5Ak8ptcd8E5fK0k6lnvLssuZib9BImBAm+LOGVgxRrgEgEEzH2TPe04j4RBIO4N7dcNLPIjVcgCxLHtEWxcqqyrUKgukgK6krqAIUtF40kfFcUHfBFAzKweYW/xC4+d1/ewSjWbGEJXUUqawqFAPcVtx/ia9+sYGoFUqO+t28QywNx+6JgHb5L0AxCmxPQx6YjVp+Rw3FPqKy/NaCpRiWDCPdsVI9diDiFEolKnTQEBBGrTdtrsdVziIUskRdLieq9fkb+hbtioG+kAk7x1jr8MKOcWBbxDMMVGiuaMe8YIkDYCHFxeL7WvABV53jL0NBZa9QVTZ6s6nsP7sQQABG8Yvz2TFddJDEgzKkjSfMjc32wdQ4eEyyUwHbSSWJP2rwdIECxIkdr9MPYoZb5Fu3YQXlswDZidPQRuP2r3H7P44LdFiQSB6C3kb/1+CUEz7rfI4PytVgIKkj0P1/q2OXXUovfB+nzqXCuGazeXRgQZg9I+PfCTIcMFGoQar6CeXUqkX6OZ1b7NMd4x0tXLHoCR6G3rgOrkyZ5W+RxrpasdSNpikmmVNUCmDrBH7P/AHYzGko1FAAXUBtqp6iB2B7YzGtvv7oWPllaUQBJHoO/mf2fx+uMCE3Jn4fhidTSZJZviv8A3YiFW1z/AA/64Sff7MCAaT7p+n0xeiFL/a6CPd8z59u2/bF1KmqiS3SwKn5kdu3f03iUU3179w35YW7djp6gDaf6jGlp3k+sRghaan7Yj0b8sWBVUatQn7Nm3HX3dh+PocNySAhV5V0zzG7W27L/ADPoB0xSxtufmfwxEINV3X/n/wAuJeGOtRY6e8P/AK4caQFJDA8vym3+hxXSz9bxWplGCLfVMc1rRMmLjoLWmcNMnQA5tamNt7t06dN/gO+BsxkA4IFQAkESDf5xit8ZupdOpG1xzH+BTmfaapTc6VPJ1cE0ztckep5RBMXIw4yXE6uaLMlN/DVZZ15EEAnqQTMdJNxbC2jwRPBelX0u7e7UDBV0jYERdt57+V8LeE+xlRHZRmiuXEsyhhcwFUEx7sxa2M9ZrTW7p9y4NSwddmcyxKqCSEESGME7k795wHnsuaoCszadQLCZkAzF7YjkcoUUAspjrrX88FViFUkkQOxBPwvg01GEUgeWD0/1YIUsFG0sbDf4Dyxr2k4tXBVcqgZNK6naodRIg8pFgLecycC8X4ZUCeOoLUjA1X0g97xbpPe3lhGueejrMnlUtA2MDpNj2wm4x5KUWx9lMxVdF8QkMW2DExckCep2viHF6z0bvTqsCYkbTMe8xAF7b4KyPENHgu5TmImCJGoaZHNMjVPwOG/G+GhqfhkMSCSo5zPykXtdiAMaycKWDNRabYgoVjX1PTFSANrj3dKMVIOlgG6qTvhDxn2oWmChFSpN7HYwB1O/nhhn+D5ulW1KKVOkXEMKlRnKyoYRYXnVp2HnE4ur8MWrUIZUeVVpYqDDCYEnp5YWnGNNVSr+0Obpr9/6ZD2SzjMtUq5NMsChBIF1E/HYfDHQZ+q+skM0Nze8eoDfzwDlMjTpFKYanTWJ96ALmwIUqWJ6T1wwz3hBEhyKhEaX5Yi8X33iZ7YioporLyU5WuNX612CwdiTeLbEGJ/DEcwzIw01ddpkE9+omxttigUGZgoWTMTaPjJHz2xfw3hj1n0LpBiYJAPxFz9MX9D7CpojmK7apDsAw1ASbTuPgZHwxDx3gnWbAk3OwEnr2wTXyhUFTp1U2NtQHKbHeLaoP7+E3Ec6tIi1Ny1ipaQAbSdJB/lY4yepCEXfQ20dGetqKEeWMKeaYEMahAF5Mx/4wozPBT4/iLWqKhOtQY1WO2r3goIiCfphn+hzuyk/4lt+frgihQkFNakm63HvdR+8I+IGNZShp5WWcyUpc4RSKh++e5v1NyfWcbTNEHcnuJsR1GI+GPvJ/EMVlf20/ixLcXyXRvMiDIZip2M/MHzH5dxjSVyLajjdOPdZ00nzNj0It8x1HwxFqBUkFkn1Pr0FxHXEqceGOg/I56LHbzP9fA4KrU+omDsf5Ef18oOFFNhtrp/83+XB3+1EpL+sdSDYC4lugkgAevQTuJB5Jw2z36fqi07VM2++/wAvn8fXGY5XgnDa6Cqalc0S9Vqi06U6FVoYAApKXJ5bfXGY3/V011+4tr7DosTvgnLpA1H4Dv8A9v8A47xAgASXSAY3Ik9tvST0nuQCKxcmS9P01AADoB2Axq5qTogNJJMk3ONq4JjAiZdjsyE/41/mcXUsixIAZST0Dpc/PF7o9wCqdHV1gC5P5efTFOcr9YHkOwxmbRgAiMhAuT4lPmbv70x0HxPXAq5ZzuQf30/zYScbtsCl6h/0xZTUmBEkmAOuNjIPOw+an+eC8vk3VS0X91bjfqd+gt6sO2HLUilhoVGswwEKDZbep6n529AMRpDGqXDqhN1MYKOSfoj/AMJw4uKXIFFdhF74k1Q06AtIqnbchRIHqDfz23xBeG1WIGl7mLqfxjBPEsu5aFRtKjSOU7C07dd8ZT1E5x0+Vy/Tj3DZavqLqeYPS4wFxDOsrAsNVI2LD7B7kfd7npg39DcXCsD/AIGg+tvriMMxgqQT9kjfv0uPPHTOEZxw8e6IjqOLqXPs/nYqadGhmJQGySdI7wNpwLUy8pAtBB3vysGFxtcA46TLfpZyD0zl1rIPcqMdMJG8KCWZSDcASInrPM1uHZoSNKNIixZCpjuQZvfp2vjglovozqWoupXQLVGRFabG52Pum0/Dbvg9eLPliRUDvSWBIAJX0DDVPl5b4Cr8NfREQwUk2mCW8o7YX0faHPp4AOWSqtJiWVwxDhgQygwSog2nVB7i2O6SSUU+39s5Yt/U13/B33A88ufUsvNSWFAAuzkaobsFDCQALnqMc/maTU83UVk0xYAdVFgR6iDPc4Are02fo1qhy+USnTcKyUyW5CyoZMcpMWsBeJ2jBXDM9XSvSrVWcuWMm5MG0c3SPphaMk2/2ftkWpwn5r70Ncuus6CIMTDdRtYHftgCtlglUUstJO5QABRb7Rty32226xh9lODNmXBzDaNXMYgmR0LWAPmJ2PrgPQtDNGjSKuNVtI1HbaZPS0bgDtvxakm8vg7IR7A7cK8VYqSWS5USqdiACeaZJ7bYranNtgBB6QNrdo+kYI45xh3inQ1KQb1NAIt0pqQQ8940jvgHL5JwOfW53MyZO8sevoLDHXo6dRuTpe5zampbpZZLh+VIqSKtQqRpJZtQCmx0iLkbyZ2wBxX2VV6ly6OPeZGjVFiDuD674dJTY/ZPyOCMzQYhX0tJGk2O6wPquk+s4Jyje1JUGnui9157/gByuUCIFWwUQBPT1N8bIjqcFJlnj3X/AITiD5B+iP8Awn8sFoZVnE1AP96x8m6/Pf5jphdWQxucNaGXeSpR9LWJ0NY9G26H6SOuBa2RqyQabSP2SfLtfGcZRX02OgCjTYkCdyBc9TgbhXtEubZ6ShlamSEDCCwn3YJ1eYJ6mOojlvaT2nb9IaioZFWVYRcRIv5zOLfYjJ1qrs6qzqFILxPUCmCRedIY+hHcYc44tsaZ1zVwBqJAgSScKKdIZ1yWqfqlkLTEB9QlSxnsbi24meUYVe2vtRDIml1Y3dtNmKsylluJh0M9CQT5Y4+pn6i1LllqBovIYNPXqDOFudcG2npRkm3Kj1vMs3KG/WEKBrLhWIH3pBlvPr2xmPNz7ak3qIjNsToUzFhcqe3fGY53oq8R9y0sf9j0yo8mdgLAdAP6uT1JJxJRa++AwRjPEvtGO9KlSOMMVvngtnNNJ+2w/hU/zYf8v+KwWWUAa290WAP2m3j/AAixPwH2sVl9TEklibknqcZ/9nXQYQx88QBn88RI2gxiQp9ST88aCCaFIswXqf6v5YnnswvSYUaV9O/qTJ+OKw+imTJmpIHkmzH4nl9A+AoBO5xC+p32GFUa8+XwwRSgtfbv5Yqy1Ixb54KoZViJm2DVnGEbk6HFN8B+SRF1VBbQLHzNh8dz+7hdWZYOliW64YZvKMKCoN2OprjbZR8hP72FD0ipjt6Y8/w8Yzm5Kbfr0RpLCqiIc/8Ai2NO5PUmPO49Djd+5xvT0k/18MemsO0YtWqYuPC61NvFXM1RTOr9VJaWAReXcKbyW/Z2ODuGcZ8Riq1SSvvEvzbdhYmbWjY2Btg3MoIpKTHLJ6+8zNt/hK4A9s+F0aX6PUyempWFRaju2xFOdIMRBJYj0W/Q4ioz+rh+3+fOCk5L6eV7htR3DySwJRSLm4MkfC+IGo33m/iP54FyvtEc0DqAQoehJmd9/MfXBOvzBwKcNVblXb+C9Xw+p4aThqKnz/OQvM1G1LzH3E+0fuL54oqq1RkGonm82tF7Tew2xZnTdD/w0/6RgHNZ40kaolmXaRIk8vp1wtJw04bnjD+1EfpT1pKEMttfcbcb4tXp6aNJQGIJaqxBUX+yAAX69vXC2jk6rFVqZhmRmBZdCqDNr6YbTBNpk98a4ZxZq1NWeC9xOmAIJ2Hyvgrw27/HD01pyjuWbL146unOWnLFPJpKBp8oJUry77AdPIeWNVMw332/iOCOI/3hMxqhtvvAN+JOA3H9Rir3q2YpKOEb/SGP2j8zgrJ1WYMmoyRqW/2lk/VSw9Ywsap5/TE6OZZWDA3Ugi3UXGJlFNFWFGsfvH5nFVTMeZ+eJZ1Ic6fdMMv+EiR8pj4HAyU9TAdzgVNWgINmPIx643mKutA0cyQpvuuyt8PdP7nfFFdJvMDta3zwOjaG1EyNmFhKmzCfTbsYPTESjatLKHZw3GOFnNcTREhVZ1R3WAQSAzyepC3xc2Vq8NqaalQAs5XmWaRRZaSV+2ZX0kzbBnshky1StUqFjpLsilYOpmCyfhqFrSfLDniNHxldagWpqBADjbaGX9oRY9JPfEttyotPBwfE86tfNFqxCRpCoIMCQTJFtieo36bYK45TQVjXamQlYOEEyVKhRL2gtpO3Yqca4n7Hk6nDEsTMdz+Z74hSyRBIqamajT1mmu+rlEg9uYE2PunFtZTJT6Ct+FeISyjQp2UBmjylrnGYaUuPlxIsBb3Z2A3O5PmcZiH+reKNV+nWT0VfBP8AvQP3MFZXL0WaA1QWJJKqYABYn3ugBxvGYqacYtpsxMqtRcjmqhVEKuhTA338QSSZJPUn4YklGl0qP8aQ/wD2YzGYuOnSpN+34FdlwoU/97/+M/5sSpZZHYAVhf8AYbYAk/IAnGsZidRSjFtSfHl+Bms2tNmnxkC2CrpeyiwHu3t8zJxGnkkG1dPlU/yYzGYFFxwm/b8CD0orFqqH4P8A5MGZHJszKoqLv01bfFRjMZjm8Q/od5NILJZxCnUaoxVlC7AX6W7fD4YC/wBk1SZhT8cZjMckNV6UE4pcdimr5INwKtNk/wCZfzxsez+Y+5/zL+eMxmJf/Iat8L56j/TQZneB1TUMU5AgDmW4VQo6+WA81wWvp5aQnpLLH4nG8ZjSPiZShTS+eol9ElJdBHwz2Ur03P6qAf8AiKfy64bDhNb7n1X88ZjMZaXiHpJqKXPn+TbxOvqeJlv1Xb4Lc7w2qSkL/wC2o3XoPXAfEOCV2SAogwCDBESD0YXBAOMxmNF4mUobWlXzzMYScJKcXTRLhXs/WpiCAR0Agesyxk4YHIVY9z6r+eMxmOnT1dkaikLUnLUk5zdtlmZyFQrTOi4BU3HRjHXsR8sCVOFVfufVfzxmMxmvFzXRfPUhxKjwesR7n1X88YvAa/3Pqv8AmxmMxEvHai6L56htQZ/sKsaa8nMhI95bqeYdejav4sZS9nqwDTThh7vMt5BBHvRax+J8sZjMPR8VOSfA3FIX5j2XzO/hx+8v54W1fZvMmzU/ky/5sZjMcmr/AMlqxdJL3/Ja00wenw6oieC96jkhBInQbkFttOqSBO898RX2erBoiD5sMZjMXLxc400llWVsQQfZyqQC0KOpmSMN+H8YSmhprTELImLnvON4zHqeB1ZasHKXcw1YpMCqUMnP/wDWQE3OkEX9B1xmMxmOtxV8EKz/2Q=="/>
          <p:cNvSpPr>
            <a:spLocks noChangeAspect="1" noChangeArrowheads="1"/>
          </p:cNvSpPr>
          <p:nvPr/>
        </p:nvSpPr>
        <p:spPr bwMode="auto">
          <a:xfrm>
            <a:off x="63500" y="-839788"/>
            <a:ext cx="2628900"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data:image/jpeg;base64,/9j/4AAQSkZJRgABAQAAAQABAAD/2wCEAAkGBhQSEBUUExMWExUVGR0ZGRYYFxwaGhsYIB0YFxweFxocHyYeHBkjGhgZHy8gJCcpLSwsGB4xNTAqNScrLCkBCQoKDgwOGg8PGikkHyQsLCwwLTIsLywsLCwsKiwpLCwsLCwpLCwsLCwsLCwsLCwsLCwsLCwsLCwsLCwsLCwsLP/AABEIALcBFAMBIgACEQEDEQH/xAAcAAACAgMBAQAAAAAAAAAAAAAEBQIDAAEGBwj/xABIEAACAQIEBAMFBAcFBwQCAwABAhEDIQAEEjEFIkFRE2FxBjKBkaFCUrHRFCNigpLB8AczctLhFVNjorLi8RZDk8Kj0yQ0VP/EABkBAAMBAQEAAAAAAAAAAAAAAAABAgMEBf/EAC4RAAICAQMCBQMFAAMBAAAAAAABAhEhAxIxQVEEYYGh8CKx0RNxkcHhBTJyUv/aAAwDAQACEQMRAD8A46kmrkUhEWAf1pg9SFkfM4qzWaafDpECO1W0dhbfB+abwlCoKmo8qz4Ynpfl2Ei/wnAKUW5+WpNixJUXkztbtHYTjMeCqlOmS2lBvLi56xyyfhOAM9x4PRFIU4IafEJaSOxUHRG3STGNZtyVUAaZAlpmfQDzwPT4SWZJJgsFNzuZ/mMUhOhpwzLsQHZZnbaMNSpKnlI2vbuD3xlD2LUqfemPvHFvC/Y9KlJHhpYAnmIvsevfAIK4ACwaFKjW0alIsTPXpfHUZLhyE89RR5agMcnT9jU8dqZQkaFYAsbXIO59MEP7BUw9KU0qzhTcHe3fAB2PDaFJMySXTTDCS6x9hh1v1x0H6flwP76l/wDKn545Gn/Zdl+un+AfniHBf7OaD0VZom4PKOhI/lhiOi4vxDLFP7+iZEf3i9479iflgyj7T5RQAc1RmBP6xd4v1xyr/wBn9BcyigCGRj7o3BXy88X572DoJTZwBKgtEC4AvsO04eQOib2yyX/+qkfRpwi4t7R5V6upayFSkEyd9YNreWG68BysA+BTv5YByfB8uK1aaaRKxbYFRt8ZwWBz/EOL5Zq36uuGkCJm7BthYdCcWeOv3l+Yw641w6h4cqiAhl2H7S4N/Q8v/u6Y/dGEM5cZlPvr/EMQrZ2msFnUAH1+gk4Y8BytIVa0qkarSBtJ2ww4nQokIAqDnXaBb4YAEeX9psoKKjW2uL/q6hEwRblw4yXt9k0pqpapyqP/AGn6CO3lholKjHu09uwxRwmlRU1LU7uYsu3xxQis/wBpGSAktVgf8F/ywNV9vMnUemVNQlH1EeE+0HywdxrKUKhpCKcF7kQLRN46WxZT9nsr2H8R/PBkQOn9o+RA96r/APC5H4Y1U/tNyPVqt/8Agv8AljfBeA5Y0ELKCTMnUe57HtjeZ4HlfHpcoiHkaj+zHXzwZAQ5P2yyaeIT4pDGQfBeIJY9R3OF2b9rMi8lS/wpNjss1wHK6WOldj9o9v8AFjn+F+zlM0kOtRKiRb88LIzjs/xWl4gIJMKbFGm5EdIi30wDmONrBuTHXS31kY7ejwRDma3OLKg6die/ngT2h4OgokBlMlR06soPXthAea5nNFnB1FXmzKCPSDMg+eK8pxF1qHxW1X5tWqel9V7+s49C4hwen3WPhjiOJ5SL23YT3AYqD9IwwL1ZGNmYjddVQggiNonY7Dc+XQzL1pGliNakc2upzdO3SbxHX0xz2XpAuAJU6hyzaduUnYyRY4YVK5ViDUcEGQdjvINxPX4ziaLxQyrQy7IHHU653NyAvum536YJpVlenBWkGi66SGn4L8e0YXpxUupBqnWBvaCpI6xt5dMV1M4x51qHUPIC3ZvKdj54VMVocnMMhiBU/a0zNgOpHbG8AZbjBZZ8Ug9QQJB7YzE1Ir6ez/n/AAtSnXY6tLksYnSoAgggAknbfzM4sqZatpdEUmRZmYRqDSQRAmwb3vIXxlTMeHrcU+cky0hYkCVm5IBn1vhLk8w9SoJbVqJkkk8uxj4des4pE0W5fhLknUwJAkxPQTANr/hhxXyJCMQfdhxAjYg2+E4J4Pw91AUnTpsRpvN1bfzGGlPh5MKWNxoNh01Uz07kYAHmQ4eSo5jBHZfyxfwDhEU2Uk8lR1ifPUPo2LvZtNWXpnUZ0gHbcWPTuMH8MoBa9dSTfQ4v3BU/VMNIVi+pw0Lm6RMkOrr7x3GlheZ6HFvHsoq0tQEFGVvebownc9sG8ZoKGoOCbVVB5jswZP5jFvGcopo1BF9DdW3j1w6AMXLJ2P8AE354B4LQQI6kTpq1BcnbUWH0bBXDkV6NNrksin3m6gHvgDK0xTq5jqoZWgsZhlXYzvI264YgjOUUFegdI3dSP3CR+GLuIZOmaT8iTpa+kbwevrgDOoGak+wFVRpkyJ1Lz33vt+OGlaihUgqNowAVZDQaSHSt1U+6Ow8sLazBK1ZlUSBTIsB94Hp5YK4LoNCnygnSAfXY/XAWcRRXeFX+6UiRaQ79PiMICji2cDpMLaOoP2lO0eWH3ir2X5DHJ8QdShhUBANgkdzvPljqKdRI91f4R+WBAKeBuFr5iwjUOmD+KVFYILf3if8AUMAcHqKMxmLLErAgdvpg/ipUqll99Og+8PLAAZSzIgbbYH4TXC+JcXqN/LBKVkjZfkMB8KqqPEsv943QdxhgW5/NKatC4s5/6ThmM0sbj54TZ2uhrUTC2LdB904YV8yuhvd2PbthpgV8BzIXLUhIHKDv3vjKuZU5lDItTfr3an+WA+FZkU6FMKQ3IpYGOUwDIPU/s/UdZ5dqZzTNIP6pbkjcs3y22wWIL4zmR+j1bj3G/DEOHKq00Eiyjr5Yq9oqy/ozjlkwBt1YYY5eqkbgfEYYCnhqKauYYkSakTPRVVfxxRx3LK3hLIM1R16AM34jB/BcynhsZUaqlRum2to+mIZ+ujV6IJWAHbp2VR/1HCAR8UyiX2+mPOc5kvERSQsxO33mZr9/eP8AQx6hx3MUxSqEFSdJjbsccxkfZYZjUF0L4elRKzfQf5kH4YAOA4LwvVUUeE7MCWEC8LLD1uF/o4aZz2TemjeJSzaqNhUpG3chgAAB2mMdrwj2KzFHMo1SqDTgIgRpgyjNIZditNpNumPSXcz/AF/XTCRbeEfNv/p1Sh010l496BEXgwdzAt5YrPstV5eZJbYSQG69vTHv9Xh6Vaz+JTSoFVRDKGEksx3HbTgLP+w+Q0Fzk1kEf3OpGkkCQEZR1n0BwsiPDH9ja5/9tW89Y/mcbx7kf7OcodqubpCSNP6RIsSLagxj441gA8Q4xmGq1vCphzqM6QOZiwBACgSTfbyx12V/syzFCktWo9P9ZGlVNwpGvm1qALTN+uG1WlmEpVK9TKClTB8RiBSDiSAYR9XLDGSTI5vXCE8aRZ0b6leWFNmRRIdSxB0ydLCEWw64id1g0hFdRjl+HaNcuZDEABdRYnmtCEC4O5HTve0KZblqLpOpSwC61I1ArKg+8sbdR64ScVNctNVKjU6pRdSoZkSAwaXDKAZ3GwuNsTGp6DCgjrVOlWYhlbSskkahymSpkSBtfcpNjkopHS8Cz1On4i1KsKtRtPOFIUwwN/eHN0g+uL141SWv4njfqzTaRqLEBSCuvTLKSC1ottczjmV4FUOnUwIEagbk+WoEAEC0+QscWtwSr7xqsTo8OwEeGNlubxe219sQ9SfYNsO50nE+NU62W1UmKzDIGYlmcFXhVnoOu9umGNbjdBkgGZ5dQ1MLg+6BJLWPL0gkmN+My/A6oABqtZpDfaFiOXyIYyLb9cELwZoA1sADNjeSL2uo6juYnyDlOfRISUOp0nAuM0qeWpioWYw1l1FoBJ2WxUKL7R18qKGfpVK7kFgalLVT98AMoqTpJIkgD3u8xhCnAe9RrEwOXr+6YxbQ9nDqkFyVnblix6gCbdMZxnqXmqG1DpZ0eep0/CqMNa+G9NgWYswWVm8m2+K897SUkQ/qnfQP1jogIVT7pIYgAt0F489sLMxw4mnANSoTYhqhX4Q7Dv17/HClOCgyKiusgggVEYgAWYkCI1MLC+LnOfMRQjHhnRcG4ugoqQodZMEiWu0ACCLmQYNom9sQp54VWWqVFMNSY6bWhlEEXBN5+IwkyXAKSe5IE/Z1nawlvdkx36Yk/DQILNp7Sx9Jk9vPF2QMc+wqI1ghAOwAmAewmPLDTOcdpZehqdVMQC2lTvt0u02gfTCCpwjl95iOlztuJE9bGPzxGvwdWQAjWARIsYv0DEC39bYNwqNZbjwy9WrVqGnp3IEGTMC0bCbkbfTDPjntHRcKAVXQylgukmbGCVE2B8pJHbCStwETApKSAb6bEzqPQ2mJt9nbfFdT2fpeKVIAOpZ1qRewJaCABuZgAQIEGxvwVFK8nRZH2mFSqFEaASpfSke6IkCnvJ3mOt8HZPiFPL06jnSVDuSIBgAm8x9OvQTjnspwMhxzBvsSTsoXSsbqYCi/xwJW9nPEcE2F7I0CZkBlgBiSpgdPhgUxzSukM6ntnl6lWk8sJnRCgE7TyxyxI96Z1eRAY572tpmlVQgDShuNPPIaIgkASLwT8BjmafslTJEAgp7s61gX2B6GPp54JHsyrA38rM9x8+l8ZSepeGUtnVDvIcWpV6ZAoD9XSCc0Wb7yRPbEM37VU6WaqulLVcIBYA6WYGewMiI7YGyfA6fQS3bmYW3MmYt0kY1T9kQwJXnYseVmKAdd0Wwn/wA3nF7puKSeSVtTysDPiHGqeYyyuRoiosoLkKGiSVuZny9MO/8AaarYkaP95afQx8tf4b45bK+zD0W1BlWxFpc6tgPsncxLEe9tbB9ThVYgXMi8Rq7k2Dx1t6Ye6YqjyFcIz60stTCQzaQWBMCTcm/2o6C1rwb4Br8ZQ5rUA5KrpDECNWq8iQNP2Y+M9cTqcOLITqJAkEtIsN5ki0fDAf8AsPVJ/wCYEsCOhvGHKUugkl1Icc4vTdQpKhmZVCLe+oE3HvcoJnaOmL/ZXiiMKgDqHLeIQImJEW7ERf8Aawjz/svrUB15wdWoKNHwgA7dCOvxwlb2Wr5ZFeiQd1LMhez6UE6QTa5FpmIxan3FtyeuZfN6qlOSLByPP3VH0LfI4YGvBMn4H4dfj1x5Pk+IVqKg0BLU1YMAKrISbA0vF/WFRJmSCCCOuOx4L7RLmEZtDIEJlX3sS8kdDPQ3ti7XQQ+4cznWx0nU7dxZeQXv93aMHCvtIIv/AFf1jCvh/EU/RlZD4gUc5U+6Y1MTPYz88Q4ZnnPKSah5SSdMQwBIERIB/HrGEMC9oq1apXIo3VAFMfe9/wDBhjMOODgFGeJ8R2b4TpX/AJVXGYKC2KePcZoPTq0GqBhURlIUbBgR7xGkRO+OMyHANMMJaIhovew0khQJAFxFvhieXz7cq+NVrGdOp4OpdjzAEspkbb43xus9JQ9OdSka9I1cm7gyqqpsCblrCxxDY4rsNP8AZAgEzPnDfL+d8SPCFJBIkiw+MTyg6bwN5wozPtFTpoXp1JI0BywMMCJIU6lTWIkhbyDYyMSo+3tOk2gTXFVbzTACzMFXY8qzAgz3k4WHwNxcXTVMIy+Zy9RytOsHYGdCsCw0/dA5o8hY9jg6llKTLCWWSCFDI09dri/zwky3DsvVPKzKQdf6sj3mhIDqsFoNwDYasdRRpwoWAoEdiSNr2vPdr4nNjqO3zBqdIDk5QR9lZkL0m3WD8sUZqlVUDw0lbzFzaDGnrIn6ASSYOoZUqst4aoswFF9O5JYiWJjaABGLctm0q09ayq1LliApM2liRYn54TkTQlyPEKrOVqigEuSEILNaADDXYH7MHzg4urLBINBwQLFSYNgsm7gkLAAjcElRAOKmz7BaK0VIZ2Ia6PpUE3FxJI5hAIhrkXGFnB/b1P1a1qZVnc0PEAEK0xNQWWY5hGxLRtgi1JltUjqUo8qyoBi22obbmJBt0xBaJUC56HTqIBO4Lf1f0xPx1uAZYdL29bb+WIVW0I1RiYAJO94/r+pxWOTMgad5MeQ/rp/XpVpMBmIny2J8vKIxrh7Myh6k05vuZA9bX7bdBjf6CdWpGaJ5dQiBF40wSdxcnE3Y6KNM3MGPS56f12nEqQ9IFztfr36m3xwbUyEQJJj/ABb9ev8AXxxMUtKne/k3T49/wxLeP3GJVoIagZ95FzHee/r88BcX41RokGusBzaVLsSqx1nSBqi1sdLUpwLBjNm0reDAlZYARPWd9rYF4qAYaqqadQUDTtMwSzGWJi9ht54boaEvD/avLlIaouu3JsSOkEkARbDlK6OoYNykiJ/aMLN95jftjY9n6AGpafhupMlSwO/Q2IFyfKBvgujTUqoLSSQsSIJHKGCgTNrm/vDD3IKZV+iBTKwAb2A3/wDI+mLK9ExPL67Qfnbv/wCMWgWHKxuOmwO5Mt3jacX5fJlpEGLTv3gHfz+U4ESKMjklSrUq+LOu+kMoVW21KoHWBPmDtOGnD6QFNQGlwtyIE2ud+vbFGfooG8OPEKiwAIVgblTMSDEQd+gIwVUBUj0EdYAAAEgxYQPlia7Mr9yrOZqqF/VvpbqBpBI66SbKxBO4I3tfAWZzFQqp1+G1ruykkzOmFgH3SQdY62NxhqyF0OmNQHUEib7hTqi3QHHOcaRaLB6tNjrF4rPA5Q+mEJCm1u/nc4pStCob5HjbENTVkd0MOZBI5VZCFI2bmAvA0m/U7yvEVKaNfhxZTrVjYCdJkzAInf54ScI41lBqqIoUhSJFVlqQAZVSoWWNrTJ6Xwwy+d8XlQVJCyWPO8mBJ/WarCBLQfLubimg0Z+mWMVUZhEkwdxabwSRe3lijM0EKXAcH7Q5h1NxNxt3/niFXI5mqnLXRNLatIUmCALFWYgmYMSTcbYuo5hzClqaFbaRRqqW8z+tiCbR3BmZwWTQjqcEp0gXJ5AIKqxgAmW0KW5Gv8L2tjb8ERqCoxNQDmBDGZuJBnUNz164fVgwVkLA1FBZF06dI32kwJjmjtbCrjnE6poav0eqjA2hiy/tE+GZYQCACBuNhg4ZWKrqF8MqLl8saKgwbczEkAxqvF7T88F/+oaaZyjQSkzCsGJdYCqyqXOrvtBja2OFy9bNZ1UARaBoMG95pe4N1ncXHMIMkW2x0/DcuWXUZ1SQR8eg7RECTi96VInY6bCK/t7Ty+mloJCqAIPTYTveBjMKuL8Gp1nBqq0ougaWKiASdgd5JxmHuY8CfPZzPUM2KtJPFQLCsKBdgbTz6SdxsTEdBAwq4l/aFxRRDchLiP1agldtJQWIIsZFxbDvK+xqhGerWerUCwqms4Jc21EyRYE2MehmMO8ilZIDVCygz4lRhVqKRtoJgAGBIvOo2xIhRw3xcyijMUpINkB0gC8BKaQidNhfT1wdS9nqKkxl10jmK3c6gbRrJJiSPU4K4W1Vmdn0802IFiTBAWI0aCd+aTM4J4nRYZd6YcKzJoWDpgRA6G3wxKlGl5lakXGTXb1RzlP2ip03KhK5Jb3vD5yxtCgLpNibdgDeBhxluJlFcJNYowGmNJWYaWYsQRBJHX5GFPCeCsrry6Qn2iQQeUKWZby5iA1jbzjHSrnqWXVtkNQglhoDbQSZCgkkAEyLbYb4zwT5C/OcQfSA41GoSvh64MEfaY8iggxc4899nc5ny7ZZHXw6Zak6OoanElmmRYkg3kHtGPRqKU6g5lQobhqmgkx/uwNVr3JjsAd8a/RqdOsyJQVnYDXoAAI7PUGm+0gGROEsLBSaTzkEp1XFTSDSDvKqLF431EDm02BIkCWseuBeI+zXiSCxUiqHFlPuyQel5c+QgeeOnrcbKBaNJFAYEslIDfrIJ1NJ63nA2TrrUpmrrXQIJJgGPQ7fH8cUpXlkNdi6jQRFkwovZbSYmAB1gfh3AIuZqh6lC6hWM6WVixkHRpj3YbeRhg3kV2sI6fLCWrTL1aL1E0lHYLENbQZLadrgCPje2Hl8iFXBvbmnWzFagyuVD8hbsAFhiznqGIHXUAB0x1lTiPhQK2mnAHhqzgM0iTpRiDA3kTMjHBZrgVI8VqpUvTzSAAAov6www3uAWo1NhO2+O2qZanSooBoKovKzgwVEBmYwSe5+Akb4mSt4Kwbr0jVYeG7U9BU9V8SehBvAiDMHmtO4LqkSQSIGwExC3JY7+9tEb9cCezubQ02YPTYi50km5JCxqhgOoEWjc7kulWBYmxAgbfE/iPliIrdK+33CTpUBVarVFV0bSuqGUBgWHlIMEEdiL9MJuJ+MSjFGKmWA0c6x+2Vg97aRtY4ecSqVVZPDSnoMwWJUs3UBfdMb2E+YGFuQ4exo1GFUVWaoQ1MsekFhdSqWIkCSZ3w9rKTRVknzquddTL1miBSZHo3kAayYIvHrqsdsPfDIQI706moGdzB2IIN19CThbnsu1KgssVFJidCIrcu0AwSfM2t2waHSfFrLpqBbuNbKB2LRpFhF/phU+QwW0sitMKqItyahAgKG90kBRqutjcAWMHpbXU+FVSY8QBYQwRP2g7RpIkmRe9gMB57O0hGusEHvXJEp1KgXcR2kbYuGZWoupaisosSsEd7npy9x0xdNMiwLO5dijeGE1yJatULPANnlVYN0EQI5YODlrlAeUlikgoGJmPfCxJQarxf64HBKsNI1IJJkydP3RYczbA2Ei5G4rNDUwY+KtrKzStxHuKxT6b+YxG1lWia11GkhrwCSQReN47HHK+1fshmM7X8WlmFACgaOZY3mAABfv+WOpbJOy8oL3tCyY3aB1AEt6jzOBxmDTCvqMM2meUKDN5diqgA9ZiR1wNPmLyCYqXg+Y0U9dQNWQBSzEsHERzWB2A7kG4O4IH6DnNQb/wDiqAQC6VHUwIMTAEbWI+WOmzHtErUjUWjXKKSpcLTNMEWtUFTSfKO9sbyvEKdRzISTAuE1EgAyOUAteJEkxfocNVJeYNtfsEZfLOFBcKHgao1D4jqRHXpgTj2ZqpS1UgurUL6XaBILEgRYKG7kz0OHGUyhc8hWOhFvpuNvpiitTpuShdSRYlb9x2lSY7QQeoMl8C8zjP8A1DmKatLo9KpUj3AAQYPIVEoQWgqyGd4uMPfZnhjLT1VVakQs6OZlI33UgSBcgqYtfBXD+EIlA0XMgE9CCLysGZBAi4id+uCsojqzcwKyNNpcgLHO0SYaWBB+0dsU8chd8FmUNEqGp6O0ib7bkX3A+WLHA66dt7/PscDZiiXYt4rIdMDRbmvdwZDG/kbDeL6SgwU+K5qy2otTUIxPqWjVHeJvhUILymSNVdVMh16EEkd/54zAOay3Dqjamzxyp/3VVQjL6KYGnzEgmTPbMZPf/wDPv/h2R0/DtLdqNP8A8/6A0c9R0MxDLpBIBpVhLdFFrk99haTfFnD+N0qoZvCrwnakX9QCCBq6xtES02wc2Sp6/wBKR3fwthTIKgqNpF5M7E/a7WwMeKLVbw10lwuoCdKIYlQS4U6p30qQBeemNFJyeOO/4OSqL6XtDQ1+GddG0h3o1N+xESB5/jbEEGsahzL3CsJ6/ag7Ebj+eFtCnUqOAa1HSzAHRV38hKi/xw04ZVLVHp+HppLs2hl1NI5jNQqftXCgAEemGoRjlCbbKXrMpEZdqigyfsiBvczNuvl16VUeF0q6tWNJZqg6TqZnSd4YtpEXAhQe56YbigJhTJ6k/wCuw+p8hgbK8GqIxmtTKS2lQBZTp0yQdxBHnqw6advjsVujsaSzfPl2IZSiaCqKdOo1UCA71dQQC2xcGI6AqPMbYsGX0UmRCAWHMRA1HuY88a4jmKVFNVWqES0s1p6Dc9+gxbSy6kSDaJmOnffz+uB939iEBZ7hxqUQgVRp07JTNxaYqBgWO/c4S1eDlWAqUaNRz4jqaVRBUVg4g1lZTSDkW0qAenKRfpyVkaWYAdhF+++As3kstocViQjX90Dnndj70ExYESd5nCbdWUgfh7O6+GHSQztosXVjBhVYltIEi5/kMJWzRVTJeobqAtM0yTeADU5ZvGrVy9F6Ya187l0pqFStRE8tOmVQFJsxNOpZtUm4nf0wrzHF2qgU6YZAonl/WDTMTG+0yT22uMLpfUfUbezlCo9FzXprReomgFrEKogMh95iXLSQQO1iQOfzGTZTUJLIQdD1HRtEGwOpdRabCwO5tjpsi9dUGoBiUhVZdTAdOYWYr01JImTEnBtLIkszagtJQGbxUmo0A69AUtNgPe0+mFfcf7Cn2bpnnApaaLKreKACjMo0goHbWVIncLHTthjnhUp0NSqxYkFiio2hbsxIbeBb+rHIfHpGoAaSMdKqyEFlHRbwvIDvgGvncyaoShTZb/3jMApveAC242JWR6YIJqNtEt3IhRrVOSoSjK8FdZCsUgFiBqVQAASYHTp0o9oOCM1OaTlCzS5pVFgLfkCEUwWC3BLGYMkAA4sqe0hoIKNRyKtUnS5QVELzyuFtENDRAvHvYU5nMKaLg0q4ZtRZmEkuwGotLWGxuLRsMCyiqoa0MvVo0CpZ6VRnbSxrhSwAULAQsrMFU7CbnbGNnDUpv4TeI5eVVtXKjck1DUUaiNTEqDcA98D5CrrRGrNVaihUqwLMDmDYKqahrMnTqA/Gz9XBEywExLIUvMfaI629bYpLBLYqyeSzNKjdjWZTLFaopwbqdPSCPsFQqkRFpJeSSlXA0qKaSabAVZqK40sD713NxqBjmBB3GLOI8Kbxg/iVNSzCu1SEDCToCupBE+Y8u0MvkysrTARAZLar6jckJoHqeZjJn0OYh1N8Ryhdk5kApNygqrELYEXNmMbiPTBTKpX3qdMKpJY3Hc+6ZB7AdvPAeVTW9QU6e6u2qG99Xg6gouYgSfvHtgHJ5mor/rJhmBRW0KO50uokEEEwzMdgJi8ydoaWck6C1HeXRYGxYgEbXAUg6iLQTAm+o2BPEs0opjSqF0klWqU1sAQdOxDRy2knaLnEsrQqiqdVaKbG+hApAknSW5oER7onbbAmZ4GnjM1NlQTK6A+npupcedo+PettKxbrZX/sejmHTUwlSHFOlUUq0SG0lbEFtILRPmMO6fAqJUFKagDcTN+5uQ3q0kYSJwx6ZDoKi1A0iorJomInSRqU6ZF9ZiRqw6y2ZI3Mnry7n+I4y1It/VHlDT6MF4lweo7LohGBuwfQdMQYZdiQSJxRwumtEfo6E6aZOlWj5gkRfvN4x0JAdbE+nb64oeiVvzD1WxHY32xejJTbfXt2HqTago4pX7g5ABXVpGqwkpci/LO5vt54qzgdF1JT8S9gpQH1E9u2Lc1WpkqGYSDKo0Eg7Ssn4SMTSuO5+Q/PGsv2MkU0mL0wzKEJ3U6dQP7Q/mPx22oYdhP+GI/mMbzSSjGk0NuAyyO/3hbpPTFWWrSvMjL3RtLX8iGj47+mJx2GQzGeKsV8N2j7S+HpNgbajPl8MZi+EP2o8ik/gcZicfEMB4NSy9FdbI6oDBEmq25gFaYJ/dHx64ryFamSzCDTJZU00/BU+rGmGquAOth26nn6FOgQtMkU6Vi+YqPVVqhA+wkSqCwllmNo3Jq1G8EVKFJFU6lpvUqFQFEc+moFIQyIUHU1rTtrXckdZbh2Xpw+hQVEayVmPUgfy+AxVl+LVKjMNCrSEaXDq2o3mCJDCI5hA3gYA4NSqhWNdteoyFkwo7AGTHWCTvfDQJJki3efoLb4K28jeSxCOxAG5n/Tf8cZUrg2E+mr6tAxSWBtpFpMF4mPOLk/1GEHtPlK9s5QptlyeU0wZRyLK4U+8xBUHfYQThVX1S+4vJDCv7L0KtUVDTPiTJcvO2wAYFUAubCfPDtaAICqp0jbmPmfgJNhfc7E4S8L47UrJS00VRYHiszNqZoBIRNMKoOxkzYnthwcwOgj4/6YfW0FdCL5UyIBj1H5YEEV9dI5erpG7uAqkgxCyNVr3AjczthjSzJWGg6jtB2Hfbft8fLE2zl5Mknclp/lhXu6BVHP8M9jcrSlFA+9pLBiJtsVm4H0w+o8MRF0qCJ6SBbpsOpv8BiGUzFMuUNKou5B0roMftDYnYAxc4JYA9I/wt/KIwVeM/PUMor8DSIBIWbjlv8AErqHwMYvBTQxg3Gi5vffp2/HFDgT1P4/hgfiWVeQviMoW4Ci4JgmWBk/QeWFqrdUOb/oI/TngV8FpBM2zBGbxFFR3YgormYUwJEgGN+1rS1/QhVDsxKMjswAqsityBlAABIUGxF+pA6Y1w+v+j0nIqKL6i5PMDGkALBJgdzeTOFXj0dVCrTzCl6QDMgpspLASxNgASBuAbiO2JmnCNUb6SjqTdypZz6Y/kjxAIrUvGyrs5U8lJzUqBUYaeR6SMDqZSSD8LiH5TLpSJrVEps66hTeqoJOkAbElgYiAPLA1PM09I8WprUaipqKyMhaxVqsSFiCCqnzjfC3jfGKtHJK1OrmAramV1QVKTLzaU8Q84YEQDABgHzw5cXRC7E+OezKa9aZarVqQNDJmCEVmAgLTHTVuqmAFEnqLRnEpNRWqalYEkFfDVm1LC8qtIAUjoT3kGRhZwqvWqp+uIzFGEBqBh7rG66p1PUAMQAYjpvgjODKJmS6PUCCNNIVGCQo0p+riBAUR5id8JU1gHjkecRC1dJbxI1TOuG5TaY3sRaYwgzeVanXC0WrVmck0Q6M1OkkwXqkoUsAYHNAXaThg3GVYBFp1JJkWM3E9FNoAM7RfEqr2ZSGWRB5o/8AreN74qMbwQ5UgbguVIAqGrUm5ZRpCtLGSFCjTJKmBG2G1VVqLpYFlH2SQR8iLYGyTqmmxaBE2FogwCLSJxutmkRwl9RIFjO532Fuv54pR2Yfz0E5b22F0dCjQF0r0uIHbpbf64FrZumrANpUkwAzqpJmIAIuZ6DEeJZ2lRANSbmPeAvB8gMWvRpus6LGxHQjoTIvIt8PPEtJPr89QyDVOK0qZ0sygsdOjxF1arWIiVaYgGDtYicZXz9FCB4iybxPSQIkiNUna5sTsJxGjkKVJCKaBBe4iOpvbYdsRyT6k0uVqCbOBEHziQRtNht1wcZS+fyOhhTCyCC8A3hhe4sRpjy26nDXM1g4BuVAiC0x5bbYQjlMFSD2nr8sZmeJVKSA0qRczzDflvOkct9rEjGWpGTalDkpVwwjOUVBDFRK3VjB0nvcbYFr1CxBRhTIMspGoMv7Fxt8Y7EYbUqivQDEVKdQgWBHKSOu9pnYn6YQZLK1ySarU6ibq1MlGVge2kR8PnjaGotWNmbW1h6Z5P6b/TE6/EaKgFmCkmBfc3MQBvbA1NwTDDn6EGA/wiz+Wx6dsQrUKVQaHphh2Jn+VjgrPn88ysB6VVIkAEd9X+mN4EymUCIEp8qLYKdLR1tqUkCemMwrl29x0u5zfGssmpAlJHrExrNQtoUQ16AGgmTA1MepgAYZ0aRLa61WpVaeUMVIpjsgsJvvGJjIvudTN1Ygk+gnYf0ZxamQMyVaO0GT/p5/Lye6MVzkRYKyRJ1Aeguewv8A+PkDn6UD94DoIFh/FjGyjEzDD90wPIeWI/obfdY/unCVctgRqMGtLfwj/NgPP5FnqahVfVp0lokwd1kvcWHl2w1GVKfYbUd+U2Hb179tu8QNA/db5HCvd1wAEMs1PwtLByxOvmMqL3EiCfIH8MMUVTJJaBFtO56AHVub/AHEKeTY2Aa/cG3nMdMTrKYgK0Dax+JPn+QHTF4liLz84Itrkreqs7mT+x/3WGM8Re5/h/7sQp0z2MdDFsE0MvHMRYXgjc9B8T9AcJ4XJZcWVQFk9CeXysN+x+vlifjDoT/D/rgUOZvMm+NscEVXUA3IwziSYFzaLC/fFNbMBmJJMkzsfzxNH00WPVzpFugufrHywA9YASxAHc2+ZxlD6pylfGPz88hvCoMDKRc/TG2oU/DN7E/dkconY/4hganUUgEGQes2+mLqjrpUT0J+ZI/+oxs28KyaQNWqgfan90j+Zx53xr20r0s5VosRUQaQisI0AEVEKab7G+92noMd3nWtbaR18wcRz/sHlcxVTM+KEqeGgDahEBVX9YgEs2mRqn4QMVPbtTk+/wDQoXuaXl/Zz/8AZLxLxqlVHBbTUQ0xLEIG1qYF7bb7X7nHQ87Pqy6AqqBFpwSxjd20idUzse0g46b2W4LksjVrVaVbmzBBcMwgRJsItd2N+/ljk0zT0Q2hwAWK2EvE/ZMwAe8T67YyThTafYt3uSMy9OrW1salTLVQsDw9aldJDm5Ak8ptcd8E5fK0k6lnvLssuZib9BImBAm+LOGVgxRrgEgEEzH2TPe04j4RBIO4N7dcNLPIjVcgCxLHtEWxcqqyrUKgukgK6krqAIUtF40kfFcUHfBFAzKweYW/xC4+d1/ewSjWbGEJXUUqawqFAPcVtx/ia9+sYGoFUqO+t28QywNx+6JgHb5L0AxCmxPQx6YjVp+Rw3FPqKy/NaCpRiWDCPdsVI9diDiFEolKnTQEBBGrTdtrsdVziIUskRdLieq9fkb+hbtioG+kAk7x1jr8MKOcWBbxDMMVGiuaMe8YIkDYCHFxeL7WvABV53jL0NBZa9QVTZ6s6nsP7sQQABG8Yvz2TFddJDEgzKkjSfMjc32wdQ4eEyyUwHbSSWJP2rwdIECxIkdr9MPYoZb5Fu3YQXlswDZidPQRuP2r3H7P44LdFiQSB6C3kb/1+CUEz7rfI4PytVgIKkj0P1/q2OXXUovfB+nzqXCuGazeXRgQZg9I+PfCTIcMFGoQar6CeXUqkX6OZ1b7NMd4x0tXLHoCR6G3rgOrkyZ5W+RxrpasdSNpikmmVNUCmDrBH7P/AHYzGko1FAAXUBtqp6iB2B7YzGtvv7oWPllaUQBJHoO/mf2fx+uMCE3Jn4fhidTSZJZviv8A3YiFW1z/AA/64Sff7MCAaT7p+n0xeiFL/a6CPd8z59u2/bF1KmqiS3SwKn5kdu3f03iUU3179w35YW7djp6gDaf6jGlp3k+sRghaan7Yj0b8sWBVUatQn7Nm3HX3dh+PocNySAhV5V0zzG7W27L/ADPoB0xSxtufmfwxEINV3X/n/wAuJeGOtRY6e8P/AK4caQFJDA8vym3+hxXSz9bxWplGCLfVMc1rRMmLjoLWmcNMnQA5tamNt7t06dN/gO+BsxkA4IFQAkESDf5xit8ZupdOpG1xzH+BTmfaapTc6VPJ1cE0ztckep5RBMXIw4yXE6uaLMlN/DVZZ15EEAnqQTMdJNxbC2jwRPBelX0u7e7UDBV0jYERdt57+V8LeE+xlRHZRmiuXEsyhhcwFUEx7sxa2M9ZrTW7p9y4NSwddmcyxKqCSEESGME7k795wHnsuaoCszadQLCZkAzF7YjkcoUUAspjrrX88FViFUkkQOxBPwvg01GEUgeWD0/1YIUsFG0sbDf4Dyxr2k4tXBVcqgZNK6naodRIg8pFgLecycC8X4ZUCeOoLUjA1X0g97xbpPe3lhGueejrMnlUtA2MDpNj2wm4x5KUWx9lMxVdF8QkMW2DExckCep2viHF6z0bvTqsCYkbTMe8xAF7b4KyPENHgu5TmImCJGoaZHNMjVPwOG/G+GhqfhkMSCSo5zPykXtdiAMaycKWDNRabYgoVjX1PTFSANrj3dKMVIOlgG6qTvhDxn2oWmChFSpN7HYwB1O/nhhn+D5ulW1KKVOkXEMKlRnKyoYRYXnVp2HnE4ur8MWrUIZUeVVpYqDDCYEnp5YWnGNNVSr+0Obpr9/6ZD2SzjMtUq5NMsChBIF1E/HYfDHQZ+q+skM0Nze8eoDfzwDlMjTpFKYanTWJ96ALmwIUqWJ6T1wwz3hBEhyKhEaX5Yi8X33iZ7YioporLyU5WuNX612CwdiTeLbEGJ/DEcwzIw01ddpkE9+omxttigUGZgoWTMTaPjJHz2xfw3hj1n0LpBiYJAPxFz9MX9D7CpojmK7apDsAw1ASbTuPgZHwxDx3gnWbAk3OwEnr2wTXyhUFTp1U2NtQHKbHeLaoP7+E3Ec6tIi1Ny1ipaQAbSdJB/lY4yepCEXfQ20dGetqKEeWMKeaYEMahAF5Mx/4wozPBT4/iLWqKhOtQY1WO2r3goIiCfphn+hzuyk/4lt+frgihQkFNakm63HvdR+8I+IGNZShp5WWcyUpc4RSKh++e5v1NyfWcbTNEHcnuJsR1GI+GPvJ/EMVlf20/ixLcXyXRvMiDIZip2M/MHzH5dxjSVyLajjdOPdZ00nzNj0It8x1HwxFqBUkFkn1Pr0FxHXEqceGOg/I56LHbzP9fA4KrU+omDsf5Ef18oOFFNhtrp/83+XB3+1EpL+sdSDYC4lugkgAevQTuJB5Jw2z36fqi07VM2++/wAvn8fXGY5XgnDa6Cqalc0S9Vqi06U6FVoYAApKXJ5bfXGY3/V011+4tr7DosTvgnLpA1H4Dv8A9v8A47xAgASXSAY3Ik9tvST0nuQCKxcmS9P01AADoB2Axq5qTogNJJMk3ONq4JjAiZdjsyE/41/mcXUsixIAZST0Dpc/PF7o9wCqdHV1gC5P5efTFOcr9YHkOwxmbRgAiMhAuT4lPmbv70x0HxPXAq5ZzuQf30/zYScbtsCl6h/0xZTUmBEkmAOuNjIPOw+an+eC8vk3VS0X91bjfqd+gt6sO2HLUilhoVGswwEKDZbep6n529AMRpDGqXDqhN1MYKOSfoj/AMJw4uKXIFFdhF74k1Q06AtIqnbchRIHqDfz23xBeG1WIGl7mLqfxjBPEsu5aFRtKjSOU7C07dd8ZT1E5x0+Vy/Tj3DZavqLqeYPS4wFxDOsrAsNVI2LD7B7kfd7npg39DcXCsD/AIGg+tvriMMxgqQT9kjfv0uPPHTOEZxw8e6IjqOLqXPs/nYqadGhmJQGySdI7wNpwLUy8pAtBB3vysGFxtcA46TLfpZyD0zl1rIPcqMdMJG8KCWZSDcASInrPM1uHZoSNKNIixZCpjuQZvfp2vjglovozqWoupXQLVGRFabG52Pum0/Dbvg9eLPliRUDvSWBIAJX0DDVPl5b4Cr8NfREQwUk2mCW8o7YX0faHPp4AOWSqtJiWVwxDhgQygwSog2nVB7i2O6SSUU+39s5Yt/U13/B33A88ufUsvNSWFAAuzkaobsFDCQALnqMc/maTU83UVk0xYAdVFgR6iDPc4Are02fo1qhy+USnTcKyUyW5CyoZMcpMWsBeJ2jBXDM9XSvSrVWcuWMm5MG0c3SPphaMk2/2ftkWpwn5r70Ncuus6CIMTDdRtYHftgCtlglUUstJO5QABRb7Rty32226xh9lODNmXBzDaNXMYgmR0LWAPmJ2PrgPQtDNGjSKuNVtI1HbaZPS0bgDtvxakm8vg7IR7A7cK8VYqSWS5USqdiACeaZJ7bYranNtgBB6QNrdo+kYI45xh3inQ1KQb1NAIt0pqQQ8940jvgHL5JwOfW53MyZO8sevoLDHXo6dRuTpe5zampbpZZLh+VIqSKtQqRpJZtQCmx0iLkbyZ2wBxX2VV6ly6OPeZGjVFiDuD674dJTY/ZPyOCMzQYhX0tJGk2O6wPquk+s4Jyje1JUGnui9157/gByuUCIFWwUQBPT1N8bIjqcFJlnj3X/AITiD5B+iP8Awn8sFoZVnE1AP96x8m6/Pf5jphdWQxucNaGXeSpR9LWJ0NY9G26H6SOuBa2RqyQabSP2SfLtfGcZRX02OgCjTYkCdyBc9TgbhXtEubZ6ShlamSEDCCwn3YJ1eYJ6mOojlvaT2nb9IaioZFWVYRcRIv5zOLfYjJ1qrs6qzqFILxPUCmCRedIY+hHcYc44tsaZ1zVwBqJAgSScKKdIZ1yWqfqlkLTEB9QlSxnsbi24meUYVe2vtRDIml1Y3dtNmKsylluJh0M9CQT5Y4+pn6i1LllqBovIYNPXqDOFudcG2npRkm3Kj1vMs3KG/WEKBrLhWIH3pBlvPr2xmPNz7ak3qIjNsToUzFhcqe3fGY53oq8R9y0sf9j0yo8mdgLAdAP6uT1JJxJRa++AwRjPEvtGO9KlSOMMVvngtnNNJ+2w/hU/zYf8v+KwWWUAa290WAP2m3j/AAixPwH2sVl9TEklibknqcZ/9nXQYQx88QBn88RI2gxiQp9ST88aCCaFIswXqf6v5YnnswvSYUaV9O/qTJ+OKw+imTJmpIHkmzH4nl9A+AoBO5xC+p32GFUa8+XwwRSgtfbv5Yqy1Ixb54KoZViJm2DVnGEbk6HFN8B+SRF1VBbQLHzNh8dz+7hdWZYOliW64YZvKMKCoN2OprjbZR8hP72FD0ipjt6Y8/w8Yzm5Kbfr0RpLCqiIc/8Ai2NO5PUmPO49Djd+5xvT0k/18MemsO0YtWqYuPC61NvFXM1RTOr9VJaWAReXcKbyW/Z2ODuGcZ8Riq1SSvvEvzbdhYmbWjY2Btg3MoIpKTHLJ6+8zNt/hK4A9s+F0aX6PUyempWFRaju2xFOdIMRBJYj0W/Q4ioz+rh+3+fOCk5L6eV7htR3DySwJRSLm4MkfC+IGo33m/iP54FyvtEc0DqAQoehJmd9/MfXBOvzBwKcNVblXb+C9Xw+p4aThqKnz/OQvM1G1LzH3E+0fuL54oqq1RkGonm82tF7Tew2xZnTdD/w0/6RgHNZ40kaolmXaRIk8vp1wtJw04bnjD+1EfpT1pKEMttfcbcb4tXp6aNJQGIJaqxBUX+yAAX69vXC2jk6rFVqZhmRmBZdCqDNr6YbTBNpk98a4ZxZq1NWeC9xOmAIJ2Hyvgrw27/HD01pyjuWbL146unOWnLFPJpKBp8oJUry77AdPIeWNVMw332/iOCOI/3hMxqhtvvAN+JOA3H9Rir3q2YpKOEb/SGP2j8zgrJ1WYMmoyRqW/2lk/VSw9Ywsap5/TE6OZZWDA3Ugi3UXGJlFNFWFGsfvH5nFVTMeZ+eJZ1Ic6fdMMv+EiR8pj4HAyU9TAdzgVNWgINmPIx643mKutA0cyQpvuuyt8PdP7nfFFdJvMDta3zwOjaG1EyNmFhKmzCfTbsYPTESjatLKHZw3GOFnNcTREhVZ1R3WAQSAzyepC3xc2Vq8NqaalQAs5XmWaRRZaSV+2ZX0kzbBnshky1StUqFjpLsilYOpmCyfhqFrSfLDniNHxldagWpqBADjbaGX9oRY9JPfEttyotPBwfE86tfNFqxCRpCoIMCQTJFtieo36bYK45TQVjXamQlYOEEyVKhRL2gtpO3Yqca4n7Hk6nDEsTMdz+Z74hSyRBIqamajT1mmu+rlEg9uYE2PunFtZTJT6Ct+FeISyjQp2UBmjylrnGYaUuPlxIsBb3Z2A3O5PmcZiH+reKNV+nWT0VfBP8AvQP3MFZXL0WaA1QWJJKqYABYn3ugBxvGYqacYtpsxMqtRcjmqhVEKuhTA338QSSZJPUn4YklGl0qP8aQ/wD2YzGYuOnSpN+34FdlwoU/97/+M/5sSpZZHYAVhf8AYbYAk/IAnGsZidRSjFtSfHl+Bms2tNmnxkC2CrpeyiwHu3t8zJxGnkkG1dPlU/yYzGYFFxwm/b8CD0orFqqH4P8A5MGZHJszKoqLv01bfFRjMZjm8Q/od5NILJZxCnUaoxVlC7AX6W7fD4YC/wBk1SZhT8cZjMckNV6UE4pcdimr5INwKtNk/wCZfzxsez+Y+5/zL+eMxmJf/Iat8L56j/TQZneB1TUMU5AgDmW4VQo6+WA81wWvp5aQnpLLH4nG8ZjSPiZShTS+eol9ElJdBHwz2Ur03P6qAf8AiKfy64bDhNb7n1X88ZjMZaXiHpJqKXPn+TbxOvqeJlv1Xb4Lc7w2qSkL/wC2o3XoPXAfEOCV2SAogwCDBESD0YXBAOMxmNF4mUobWlXzzMYScJKcXTRLhXs/WpiCAR0Agesyxk4YHIVY9z6r+eMxmOnT1dkaikLUnLUk5zdtlmZyFQrTOi4BU3HRjHXsR8sCVOFVfufVfzxmMxmvFzXRfPUhxKjwesR7n1X88YvAa/3Pqv8AmxmMxEvHai6L56htQZ/sKsaa8nMhI95bqeYdejav4sZS9nqwDTThh7vMt5BBHvRax+J8sZjMPR8VOSfA3FIX5j2XzO/hx+8v54W1fZvMmzU/ky/5sZjMcmr/AMlqxdJL3/Ja00wenw6oieC96jkhBInQbkFttOqSBO898RX2erBoiD5sMZjMXLxc400llWVsQQfZyqQC0KOpmSMN+H8YSmhprTELImLnvON4zHqeB1ZasHKXcw1YpMCqUMnP/wDWQE3OkEX9B1xmMxmOtxV8EKz/2Q=="/>
          <p:cNvSpPr>
            <a:spLocks noChangeAspect="1" noChangeArrowheads="1"/>
          </p:cNvSpPr>
          <p:nvPr/>
        </p:nvSpPr>
        <p:spPr bwMode="auto">
          <a:xfrm>
            <a:off x="215900" y="-687388"/>
            <a:ext cx="2628900"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4822" name="Picture 6" descr="http://www.virginmedia.com/images/space-shuttle-columbia-431x3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5567" y="1752600"/>
            <a:ext cx="4488434" cy="31242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30352"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Commitment to Fly Again</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14338" name="Picture 2" descr="F:\Scott's Data\Scott's Laptop Data\My Documents\My Pictures\Luke&amp;Da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5400" y="1236574"/>
            <a:ext cx="6629400" cy="484609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66398934"/>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30352"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Flat Stanley &amp; Friends</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20482" name="Picture 2" descr="F:\Scott's Data\Scott's Laptop Data\My Documents\My Pictures\STS-120 meets Exp16 and Gorby.Oct0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47648" y="1164336"/>
            <a:ext cx="6677152" cy="500786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55398594"/>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30352"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Tile Repair Pre-STS-1</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6" name="Picture 4" descr="D:\My Documents\Orbital Repairs\Admin\EMUMMU.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1219200"/>
            <a:ext cx="7607288" cy="50292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5052425"/>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613" y="358588"/>
            <a:ext cx="8728364" cy="62192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625929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0" y="274638"/>
            <a:ext cx="9144000" cy="1143000"/>
          </a:xfrm>
        </p:spPr>
        <p:txBody>
          <a:bodyPr/>
          <a:lstStyle/>
          <a:p>
            <a:r>
              <a:rPr lang="en-US" sz="3200" dirty="0"/>
              <a:t>Preliminary TPS Critical Detection Threshold*</a:t>
            </a:r>
          </a:p>
        </p:txBody>
      </p:sp>
      <p:grpSp>
        <p:nvGrpSpPr>
          <p:cNvPr id="27651" name="Group 3"/>
          <p:cNvGrpSpPr>
            <a:grpSpLocks/>
          </p:cNvGrpSpPr>
          <p:nvPr/>
        </p:nvGrpSpPr>
        <p:grpSpPr bwMode="auto">
          <a:xfrm>
            <a:off x="2238376" y="1518957"/>
            <a:ext cx="6905625" cy="5034243"/>
            <a:chOff x="975" y="726"/>
            <a:chExt cx="4785" cy="3594"/>
          </a:xfrm>
        </p:grpSpPr>
        <p:pic>
          <p:nvPicPr>
            <p:cNvPr id="27652"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5" y="726"/>
              <a:ext cx="4785" cy="35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7653" name="Group 5"/>
            <p:cNvGrpSpPr>
              <a:grpSpLocks/>
            </p:cNvGrpSpPr>
            <p:nvPr/>
          </p:nvGrpSpPr>
          <p:grpSpPr bwMode="auto">
            <a:xfrm>
              <a:off x="1096" y="1097"/>
              <a:ext cx="4334" cy="2969"/>
              <a:chOff x="1096" y="1097"/>
              <a:chExt cx="4334" cy="2969"/>
            </a:xfrm>
          </p:grpSpPr>
          <p:sp>
            <p:nvSpPr>
              <p:cNvPr id="27654" name="Rectangle 6"/>
              <p:cNvSpPr>
                <a:spLocks noChangeArrowheads="1"/>
              </p:cNvSpPr>
              <p:nvPr/>
            </p:nvSpPr>
            <p:spPr bwMode="auto">
              <a:xfrm>
                <a:off x="1157" y="2496"/>
                <a:ext cx="353" cy="163"/>
              </a:xfrm>
              <a:prstGeom prst="rect">
                <a:avLst/>
              </a:prstGeom>
              <a:solidFill>
                <a:srgbClr val="FFFF00">
                  <a:alpha val="50000"/>
                </a:srgbClr>
              </a:solidFill>
              <a:ln w="31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7655" name="Rectangle 7"/>
              <p:cNvSpPr>
                <a:spLocks noChangeArrowheads="1"/>
              </p:cNvSpPr>
              <p:nvPr/>
            </p:nvSpPr>
            <p:spPr bwMode="auto">
              <a:xfrm>
                <a:off x="3600" y="2040"/>
                <a:ext cx="485" cy="199"/>
              </a:xfrm>
              <a:prstGeom prst="rect">
                <a:avLst/>
              </a:prstGeom>
              <a:solidFill>
                <a:srgbClr val="FFFF00">
                  <a:alpha val="50000"/>
                </a:srgbClr>
              </a:solidFill>
              <a:ln w="31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7656" name="Rectangle 8"/>
              <p:cNvSpPr>
                <a:spLocks noChangeArrowheads="1"/>
              </p:cNvSpPr>
              <p:nvPr/>
            </p:nvSpPr>
            <p:spPr bwMode="auto">
              <a:xfrm>
                <a:off x="3604" y="2914"/>
                <a:ext cx="485" cy="199"/>
              </a:xfrm>
              <a:prstGeom prst="rect">
                <a:avLst/>
              </a:prstGeom>
              <a:solidFill>
                <a:srgbClr val="FFFF00">
                  <a:alpha val="50000"/>
                </a:srgbClr>
              </a:solidFill>
              <a:ln w="31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7657" name="Rectangle 9"/>
              <p:cNvSpPr>
                <a:spLocks noChangeArrowheads="1"/>
              </p:cNvSpPr>
              <p:nvPr/>
            </p:nvSpPr>
            <p:spPr bwMode="auto">
              <a:xfrm>
                <a:off x="4468" y="2253"/>
                <a:ext cx="159" cy="158"/>
              </a:xfrm>
              <a:prstGeom prst="rect">
                <a:avLst/>
              </a:prstGeom>
              <a:solidFill>
                <a:srgbClr val="FFFF00">
                  <a:alpha val="50000"/>
                </a:srgbClr>
              </a:solidFill>
              <a:ln w="31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7658" name="Rectangle 10"/>
              <p:cNvSpPr>
                <a:spLocks noChangeArrowheads="1"/>
              </p:cNvSpPr>
              <p:nvPr/>
            </p:nvSpPr>
            <p:spPr bwMode="auto">
              <a:xfrm>
                <a:off x="4464" y="2748"/>
                <a:ext cx="166" cy="158"/>
              </a:xfrm>
              <a:prstGeom prst="rect">
                <a:avLst/>
              </a:prstGeom>
              <a:solidFill>
                <a:srgbClr val="FFFF00">
                  <a:alpha val="50000"/>
                </a:srgbClr>
              </a:solidFill>
              <a:ln w="31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7659" name="Rectangle 11"/>
              <p:cNvSpPr>
                <a:spLocks noChangeArrowheads="1"/>
              </p:cNvSpPr>
              <p:nvPr/>
            </p:nvSpPr>
            <p:spPr bwMode="auto">
              <a:xfrm>
                <a:off x="5133" y="2162"/>
                <a:ext cx="46" cy="831"/>
              </a:xfrm>
              <a:prstGeom prst="rect">
                <a:avLst/>
              </a:prstGeom>
              <a:solidFill>
                <a:srgbClr val="00FF00">
                  <a:alpha val="50000"/>
                </a:srgbClr>
              </a:solidFill>
              <a:ln w="31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7660" name="Rectangle 12"/>
              <p:cNvSpPr>
                <a:spLocks noChangeArrowheads="1"/>
              </p:cNvSpPr>
              <p:nvPr/>
            </p:nvSpPr>
            <p:spPr bwMode="auto">
              <a:xfrm>
                <a:off x="4686" y="1110"/>
                <a:ext cx="42" cy="1102"/>
              </a:xfrm>
              <a:prstGeom prst="rect">
                <a:avLst/>
              </a:prstGeom>
              <a:solidFill>
                <a:srgbClr val="00FF00">
                  <a:alpha val="50000"/>
                </a:srgbClr>
              </a:solidFill>
              <a:ln w="31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7661" name="Rectangle 13"/>
              <p:cNvSpPr>
                <a:spLocks noChangeArrowheads="1"/>
              </p:cNvSpPr>
              <p:nvPr/>
            </p:nvSpPr>
            <p:spPr bwMode="auto">
              <a:xfrm>
                <a:off x="4686" y="2946"/>
                <a:ext cx="39" cy="1102"/>
              </a:xfrm>
              <a:prstGeom prst="rect">
                <a:avLst/>
              </a:prstGeom>
              <a:solidFill>
                <a:srgbClr val="00FF00">
                  <a:alpha val="50000"/>
                </a:srgbClr>
              </a:solidFill>
              <a:ln w="31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7662" name="AutoShape 14"/>
              <p:cNvSpPr>
                <a:spLocks noChangeArrowheads="1"/>
              </p:cNvSpPr>
              <p:nvPr/>
            </p:nvSpPr>
            <p:spPr bwMode="auto">
              <a:xfrm rot="-5400000">
                <a:off x="4895" y="2451"/>
                <a:ext cx="817" cy="253"/>
              </a:xfrm>
              <a:custGeom>
                <a:avLst/>
                <a:gdLst>
                  <a:gd name="G0" fmla="+- 1639 0 0"/>
                  <a:gd name="G1" fmla="+- 21600 0 1639"/>
                  <a:gd name="G2" fmla="*/ 1639 1 2"/>
                  <a:gd name="G3" fmla="+- 21600 0 G2"/>
                  <a:gd name="G4" fmla="+/ 1639 21600 2"/>
                  <a:gd name="G5" fmla="+/ G1 0 2"/>
                  <a:gd name="G6" fmla="*/ 21600 21600 1639"/>
                  <a:gd name="G7" fmla="*/ G6 1 2"/>
                  <a:gd name="G8" fmla="+- 21600 0 G7"/>
                  <a:gd name="G9" fmla="*/ 21600 1 2"/>
                  <a:gd name="G10" fmla="+- 1639 0 G9"/>
                  <a:gd name="G11" fmla="?: G10 G8 0"/>
                  <a:gd name="G12" fmla="?: G10 G7 21600"/>
                  <a:gd name="T0" fmla="*/ 20780 w 21600"/>
                  <a:gd name="T1" fmla="*/ 10800 h 21600"/>
                  <a:gd name="T2" fmla="*/ 10800 w 21600"/>
                  <a:gd name="T3" fmla="*/ 21600 h 21600"/>
                  <a:gd name="T4" fmla="*/ 820 w 21600"/>
                  <a:gd name="T5" fmla="*/ 10800 h 21600"/>
                  <a:gd name="T6" fmla="*/ 10800 w 21600"/>
                  <a:gd name="T7" fmla="*/ 0 h 21600"/>
                  <a:gd name="T8" fmla="*/ 2620 w 21600"/>
                  <a:gd name="T9" fmla="*/ 2620 h 21600"/>
                  <a:gd name="T10" fmla="*/ 18980 w 21600"/>
                  <a:gd name="T11" fmla="*/ 18980 h 21600"/>
                </a:gdLst>
                <a:ahLst/>
                <a:cxnLst>
                  <a:cxn ang="0">
                    <a:pos x="T0" y="T1"/>
                  </a:cxn>
                  <a:cxn ang="0">
                    <a:pos x="T2" y="T3"/>
                  </a:cxn>
                  <a:cxn ang="0">
                    <a:pos x="T4" y="T5"/>
                  </a:cxn>
                  <a:cxn ang="0">
                    <a:pos x="T6" y="T7"/>
                  </a:cxn>
                </a:cxnLst>
                <a:rect l="T8" t="T9" r="T10" b="T11"/>
                <a:pathLst>
                  <a:path w="21600" h="21600">
                    <a:moveTo>
                      <a:pt x="0" y="0"/>
                    </a:moveTo>
                    <a:lnTo>
                      <a:pt x="1639" y="21600"/>
                    </a:lnTo>
                    <a:lnTo>
                      <a:pt x="19961" y="21600"/>
                    </a:lnTo>
                    <a:lnTo>
                      <a:pt x="21600" y="0"/>
                    </a:lnTo>
                    <a:close/>
                  </a:path>
                </a:pathLst>
              </a:custGeom>
              <a:solidFill>
                <a:srgbClr val="00FF00">
                  <a:alpha val="50000"/>
                </a:srgbClr>
              </a:solidFill>
              <a:ln w="31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7663" name="Freeform 15"/>
              <p:cNvSpPr>
                <a:spLocks/>
              </p:cNvSpPr>
              <p:nvPr/>
            </p:nvSpPr>
            <p:spPr bwMode="auto">
              <a:xfrm>
                <a:off x="4714" y="2993"/>
                <a:ext cx="350" cy="559"/>
              </a:xfrm>
              <a:custGeom>
                <a:avLst/>
                <a:gdLst>
                  <a:gd name="T0" fmla="*/ 0 w 350"/>
                  <a:gd name="T1" fmla="*/ 0 h 559"/>
                  <a:gd name="T2" fmla="*/ 350 w 350"/>
                  <a:gd name="T3" fmla="*/ 43 h 559"/>
                  <a:gd name="T4" fmla="*/ 254 w 350"/>
                  <a:gd name="T5" fmla="*/ 559 h 559"/>
                  <a:gd name="T6" fmla="*/ 0 w 350"/>
                  <a:gd name="T7" fmla="*/ 559 h 559"/>
                  <a:gd name="T8" fmla="*/ 0 w 350"/>
                  <a:gd name="T9" fmla="*/ 0 h 559"/>
                </a:gdLst>
                <a:ahLst/>
                <a:cxnLst>
                  <a:cxn ang="0">
                    <a:pos x="T0" y="T1"/>
                  </a:cxn>
                  <a:cxn ang="0">
                    <a:pos x="T2" y="T3"/>
                  </a:cxn>
                  <a:cxn ang="0">
                    <a:pos x="T4" y="T5"/>
                  </a:cxn>
                  <a:cxn ang="0">
                    <a:pos x="T6" y="T7"/>
                  </a:cxn>
                  <a:cxn ang="0">
                    <a:pos x="T8" y="T9"/>
                  </a:cxn>
                </a:cxnLst>
                <a:rect l="0" t="0" r="r" b="b"/>
                <a:pathLst>
                  <a:path w="350" h="559">
                    <a:moveTo>
                      <a:pt x="0" y="0"/>
                    </a:moveTo>
                    <a:lnTo>
                      <a:pt x="350" y="43"/>
                    </a:lnTo>
                    <a:lnTo>
                      <a:pt x="254" y="559"/>
                    </a:lnTo>
                    <a:lnTo>
                      <a:pt x="0" y="559"/>
                    </a:lnTo>
                    <a:lnTo>
                      <a:pt x="0" y="0"/>
                    </a:lnTo>
                    <a:close/>
                  </a:path>
                </a:pathLst>
              </a:custGeom>
              <a:solidFill>
                <a:srgbClr val="00FF00">
                  <a:alpha val="50000"/>
                </a:srgbClr>
              </a:solidFill>
              <a:ln w="31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64" name="Freeform 16"/>
              <p:cNvSpPr>
                <a:spLocks/>
              </p:cNvSpPr>
              <p:nvPr/>
            </p:nvSpPr>
            <p:spPr bwMode="auto">
              <a:xfrm>
                <a:off x="4721" y="3583"/>
                <a:ext cx="245" cy="483"/>
              </a:xfrm>
              <a:custGeom>
                <a:avLst/>
                <a:gdLst>
                  <a:gd name="T0" fmla="*/ 5 w 245"/>
                  <a:gd name="T1" fmla="*/ 7 h 483"/>
                  <a:gd name="T2" fmla="*/ 245 w 245"/>
                  <a:gd name="T3" fmla="*/ 0 h 483"/>
                  <a:gd name="T4" fmla="*/ 156 w 245"/>
                  <a:gd name="T5" fmla="*/ 475 h 483"/>
                  <a:gd name="T6" fmla="*/ 105 w 245"/>
                  <a:gd name="T7" fmla="*/ 483 h 483"/>
                  <a:gd name="T8" fmla="*/ 0 w 245"/>
                  <a:gd name="T9" fmla="*/ 461 h 483"/>
                  <a:gd name="T10" fmla="*/ 5 w 245"/>
                  <a:gd name="T11" fmla="*/ 7 h 483"/>
                </a:gdLst>
                <a:ahLst/>
                <a:cxnLst>
                  <a:cxn ang="0">
                    <a:pos x="T0" y="T1"/>
                  </a:cxn>
                  <a:cxn ang="0">
                    <a:pos x="T2" y="T3"/>
                  </a:cxn>
                  <a:cxn ang="0">
                    <a:pos x="T4" y="T5"/>
                  </a:cxn>
                  <a:cxn ang="0">
                    <a:pos x="T6" y="T7"/>
                  </a:cxn>
                  <a:cxn ang="0">
                    <a:pos x="T8" y="T9"/>
                  </a:cxn>
                  <a:cxn ang="0">
                    <a:pos x="T10" y="T11"/>
                  </a:cxn>
                </a:cxnLst>
                <a:rect l="0" t="0" r="r" b="b"/>
                <a:pathLst>
                  <a:path w="245" h="483">
                    <a:moveTo>
                      <a:pt x="5" y="7"/>
                    </a:moveTo>
                    <a:lnTo>
                      <a:pt x="245" y="0"/>
                    </a:lnTo>
                    <a:lnTo>
                      <a:pt x="156" y="475"/>
                    </a:lnTo>
                    <a:lnTo>
                      <a:pt x="105" y="483"/>
                    </a:lnTo>
                    <a:lnTo>
                      <a:pt x="0" y="461"/>
                    </a:lnTo>
                    <a:lnTo>
                      <a:pt x="5" y="7"/>
                    </a:lnTo>
                    <a:close/>
                  </a:path>
                </a:pathLst>
              </a:custGeom>
              <a:solidFill>
                <a:srgbClr val="00FF00">
                  <a:alpha val="50000"/>
                </a:srgbClr>
              </a:solidFill>
              <a:ln w="31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65" name="Freeform 17"/>
              <p:cNvSpPr>
                <a:spLocks/>
              </p:cNvSpPr>
              <p:nvPr/>
            </p:nvSpPr>
            <p:spPr bwMode="auto">
              <a:xfrm flipV="1">
                <a:off x="4717" y="1606"/>
                <a:ext cx="350" cy="559"/>
              </a:xfrm>
              <a:custGeom>
                <a:avLst/>
                <a:gdLst>
                  <a:gd name="T0" fmla="*/ 0 w 350"/>
                  <a:gd name="T1" fmla="*/ 0 h 559"/>
                  <a:gd name="T2" fmla="*/ 350 w 350"/>
                  <a:gd name="T3" fmla="*/ 43 h 559"/>
                  <a:gd name="T4" fmla="*/ 254 w 350"/>
                  <a:gd name="T5" fmla="*/ 559 h 559"/>
                  <a:gd name="T6" fmla="*/ 0 w 350"/>
                  <a:gd name="T7" fmla="*/ 559 h 559"/>
                  <a:gd name="T8" fmla="*/ 0 w 350"/>
                  <a:gd name="T9" fmla="*/ 0 h 559"/>
                </a:gdLst>
                <a:ahLst/>
                <a:cxnLst>
                  <a:cxn ang="0">
                    <a:pos x="T0" y="T1"/>
                  </a:cxn>
                  <a:cxn ang="0">
                    <a:pos x="T2" y="T3"/>
                  </a:cxn>
                  <a:cxn ang="0">
                    <a:pos x="T4" y="T5"/>
                  </a:cxn>
                  <a:cxn ang="0">
                    <a:pos x="T6" y="T7"/>
                  </a:cxn>
                  <a:cxn ang="0">
                    <a:pos x="T8" y="T9"/>
                  </a:cxn>
                </a:cxnLst>
                <a:rect l="0" t="0" r="r" b="b"/>
                <a:pathLst>
                  <a:path w="350" h="559">
                    <a:moveTo>
                      <a:pt x="0" y="0"/>
                    </a:moveTo>
                    <a:lnTo>
                      <a:pt x="350" y="43"/>
                    </a:lnTo>
                    <a:lnTo>
                      <a:pt x="254" y="559"/>
                    </a:lnTo>
                    <a:lnTo>
                      <a:pt x="0" y="559"/>
                    </a:lnTo>
                    <a:lnTo>
                      <a:pt x="0" y="0"/>
                    </a:lnTo>
                    <a:close/>
                  </a:path>
                </a:pathLst>
              </a:custGeom>
              <a:solidFill>
                <a:srgbClr val="00FF00">
                  <a:alpha val="50000"/>
                </a:srgbClr>
              </a:solidFill>
              <a:ln w="31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66" name="Freeform 18"/>
              <p:cNvSpPr>
                <a:spLocks/>
              </p:cNvSpPr>
              <p:nvPr/>
            </p:nvSpPr>
            <p:spPr bwMode="auto">
              <a:xfrm flipV="1">
                <a:off x="4720" y="1097"/>
                <a:ext cx="245" cy="483"/>
              </a:xfrm>
              <a:custGeom>
                <a:avLst/>
                <a:gdLst>
                  <a:gd name="T0" fmla="*/ 5 w 245"/>
                  <a:gd name="T1" fmla="*/ 7 h 483"/>
                  <a:gd name="T2" fmla="*/ 245 w 245"/>
                  <a:gd name="T3" fmla="*/ 0 h 483"/>
                  <a:gd name="T4" fmla="*/ 156 w 245"/>
                  <a:gd name="T5" fmla="*/ 475 h 483"/>
                  <a:gd name="T6" fmla="*/ 105 w 245"/>
                  <a:gd name="T7" fmla="*/ 483 h 483"/>
                  <a:gd name="T8" fmla="*/ 0 w 245"/>
                  <a:gd name="T9" fmla="*/ 461 h 483"/>
                  <a:gd name="T10" fmla="*/ 5 w 245"/>
                  <a:gd name="T11" fmla="*/ 7 h 483"/>
                </a:gdLst>
                <a:ahLst/>
                <a:cxnLst>
                  <a:cxn ang="0">
                    <a:pos x="T0" y="T1"/>
                  </a:cxn>
                  <a:cxn ang="0">
                    <a:pos x="T2" y="T3"/>
                  </a:cxn>
                  <a:cxn ang="0">
                    <a:pos x="T4" y="T5"/>
                  </a:cxn>
                  <a:cxn ang="0">
                    <a:pos x="T6" y="T7"/>
                  </a:cxn>
                  <a:cxn ang="0">
                    <a:pos x="T8" y="T9"/>
                  </a:cxn>
                  <a:cxn ang="0">
                    <a:pos x="T10" y="T11"/>
                  </a:cxn>
                </a:cxnLst>
                <a:rect l="0" t="0" r="r" b="b"/>
                <a:pathLst>
                  <a:path w="245" h="483">
                    <a:moveTo>
                      <a:pt x="5" y="7"/>
                    </a:moveTo>
                    <a:lnTo>
                      <a:pt x="245" y="0"/>
                    </a:lnTo>
                    <a:lnTo>
                      <a:pt x="156" y="475"/>
                    </a:lnTo>
                    <a:lnTo>
                      <a:pt x="105" y="483"/>
                    </a:lnTo>
                    <a:lnTo>
                      <a:pt x="0" y="461"/>
                    </a:lnTo>
                    <a:lnTo>
                      <a:pt x="5" y="7"/>
                    </a:lnTo>
                    <a:close/>
                  </a:path>
                </a:pathLst>
              </a:custGeom>
              <a:solidFill>
                <a:srgbClr val="00FF00">
                  <a:alpha val="50000"/>
                </a:srgbClr>
              </a:solidFill>
              <a:ln w="31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67" name="Freeform 19"/>
              <p:cNvSpPr>
                <a:spLocks/>
              </p:cNvSpPr>
              <p:nvPr/>
            </p:nvSpPr>
            <p:spPr bwMode="auto">
              <a:xfrm>
                <a:off x="3593" y="1099"/>
                <a:ext cx="1087" cy="943"/>
              </a:xfrm>
              <a:custGeom>
                <a:avLst/>
                <a:gdLst>
                  <a:gd name="T0" fmla="*/ 0 w 1087"/>
                  <a:gd name="T1" fmla="*/ 939 h 943"/>
                  <a:gd name="T2" fmla="*/ 2 w 1087"/>
                  <a:gd name="T3" fmla="*/ 881 h 943"/>
                  <a:gd name="T4" fmla="*/ 110 w 1087"/>
                  <a:gd name="T5" fmla="*/ 840 h 943"/>
                  <a:gd name="T6" fmla="*/ 849 w 1087"/>
                  <a:gd name="T7" fmla="*/ 106 h 943"/>
                  <a:gd name="T8" fmla="*/ 1027 w 1087"/>
                  <a:gd name="T9" fmla="*/ 46 h 943"/>
                  <a:gd name="T10" fmla="*/ 1020 w 1087"/>
                  <a:gd name="T11" fmla="*/ 19 h 943"/>
                  <a:gd name="T12" fmla="*/ 1056 w 1087"/>
                  <a:gd name="T13" fmla="*/ 0 h 943"/>
                  <a:gd name="T14" fmla="*/ 1087 w 1087"/>
                  <a:gd name="T15" fmla="*/ 3 h 943"/>
                  <a:gd name="T16" fmla="*/ 1085 w 1087"/>
                  <a:gd name="T17" fmla="*/ 943 h 943"/>
                  <a:gd name="T18" fmla="*/ 0 w 1087"/>
                  <a:gd name="T19" fmla="*/ 939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7" h="943">
                    <a:moveTo>
                      <a:pt x="0" y="939"/>
                    </a:moveTo>
                    <a:lnTo>
                      <a:pt x="2" y="881"/>
                    </a:lnTo>
                    <a:lnTo>
                      <a:pt x="110" y="840"/>
                    </a:lnTo>
                    <a:lnTo>
                      <a:pt x="849" y="106"/>
                    </a:lnTo>
                    <a:lnTo>
                      <a:pt x="1027" y="46"/>
                    </a:lnTo>
                    <a:lnTo>
                      <a:pt x="1020" y="19"/>
                    </a:lnTo>
                    <a:lnTo>
                      <a:pt x="1056" y="0"/>
                    </a:lnTo>
                    <a:lnTo>
                      <a:pt x="1087" y="3"/>
                    </a:lnTo>
                    <a:lnTo>
                      <a:pt x="1085" y="943"/>
                    </a:lnTo>
                    <a:lnTo>
                      <a:pt x="0" y="939"/>
                    </a:lnTo>
                    <a:close/>
                  </a:path>
                </a:pathLst>
              </a:custGeom>
              <a:solidFill>
                <a:srgbClr val="FF0000">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68" name="Freeform 20"/>
              <p:cNvSpPr>
                <a:spLocks/>
              </p:cNvSpPr>
              <p:nvPr/>
            </p:nvSpPr>
            <p:spPr bwMode="auto">
              <a:xfrm flipV="1">
                <a:off x="3592" y="3115"/>
                <a:ext cx="1090" cy="943"/>
              </a:xfrm>
              <a:custGeom>
                <a:avLst/>
                <a:gdLst>
                  <a:gd name="T0" fmla="*/ 0 w 1087"/>
                  <a:gd name="T1" fmla="*/ 939 h 943"/>
                  <a:gd name="T2" fmla="*/ 2 w 1087"/>
                  <a:gd name="T3" fmla="*/ 881 h 943"/>
                  <a:gd name="T4" fmla="*/ 110 w 1087"/>
                  <a:gd name="T5" fmla="*/ 840 h 943"/>
                  <a:gd name="T6" fmla="*/ 849 w 1087"/>
                  <a:gd name="T7" fmla="*/ 106 h 943"/>
                  <a:gd name="T8" fmla="*/ 1027 w 1087"/>
                  <a:gd name="T9" fmla="*/ 46 h 943"/>
                  <a:gd name="T10" fmla="*/ 1020 w 1087"/>
                  <a:gd name="T11" fmla="*/ 19 h 943"/>
                  <a:gd name="T12" fmla="*/ 1056 w 1087"/>
                  <a:gd name="T13" fmla="*/ 0 h 943"/>
                  <a:gd name="T14" fmla="*/ 1087 w 1087"/>
                  <a:gd name="T15" fmla="*/ 3 h 943"/>
                  <a:gd name="T16" fmla="*/ 1085 w 1087"/>
                  <a:gd name="T17" fmla="*/ 943 h 943"/>
                  <a:gd name="T18" fmla="*/ 0 w 1087"/>
                  <a:gd name="T19" fmla="*/ 939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7" h="943">
                    <a:moveTo>
                      <a:pt x="0" y="939"/>
                    </a:moveTo>
                    <a:lnTo>
                      <a:pt x="2" y="881"/>
                    </a:lnTo>
                    <a:lnTo>
                      <a:pt x="110" y="840"/>
                    </a:lnTo>
                    <a:lnTo>
                      <a:pt x="849" y="106"/>
                    </a:lnTo>
                    <a:lnTo>
                      <a:pt x="1027" y="46"/>
                    </a:lnTo>
                    <a:lnTo>
                      <a:pt x="1020" y="19"/>
                    </a:lnTo>
                    <a:lnTo>
                      <a:pt x="1056" y="0"/>
                    </a:lnTo>
                    <a:lnTo>
                      <a:pt x="1087" y="3"/>
                    </a:lnTo>
                    <a:lnTo>
                      <a:pt x="1085" y="943"/>
                    </a:lnTo>
                    <a:lnTo>
                      <a:pt x="0" y="939"/>
                    </a:lnTo>
                    <a:close/>
                  </a:path>
                </a:pathLst>
              </a:custGeom>
              <a:solidFill>
                <a:srgbClr val="FF0000">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27669" name="Group 21"/>
              <p:cNvGrpSpPr>
                <a:grpSpLocks/>
              </p:cNvGrpSpPr>
              <p:nvPr/>
            </p:nvGrpSpPr>
            <p:grpSpPr bwMode="auto">
              <a:xfrm>
                <a:off x="1152" y="1986"/>
                <a:ext cx="2448" cy="1184"/>
                <a:chOff x="1152" y="1986"/>
                <a:chExt cx="2448" cy="1184"/>
              </a:xfrm>
            </p:grpSpPr>
            <p:sp>
              <p:nvSpPr>
                <p:cNvPr id="27670" name="Freeform 22"/>
                <p:cNvSpPr>
                  <a:spLocks/>
                </p:cNvSpPr>
                <p:nvPr/>
              </p:nvSpPr>
              <p:spPr bwMode="auto">
                <a:xfrm>
                  <a:off x="1152" y="1986"/>
                  <a:ext cx="2443" cy="598"/>
                </a:xfrm>
                <a:custGeom>
                  <a:avLst/>
                  <a:gdLst>
                    <a:gd name="T0" fmla="*/ 0 w 2443"/>
                    <a:gd name="T1" fmla="*/ 505 h 598"/>
                    <a:gd name="T2" fmla="*/ 71 w 2443"/>
                    <a:gd name="T3" fmla="*/ 467 h 598"/>
                    <a:gd name="T4" fmla="*/ 73 w 2443"/>
                    <a:gd name="T5" fmla="*/ 452 h 598"/>
                    <a:gd name="T6" fmla="*/ 134 w 2443"/>
                    <a:gd name="T7" fmla="*/ 434 h 598"/>
                    <a:gd name="T8" fmla="*/ 124 w 2443"/>
                    <a:gd name="T9" fmla="*/ 422 h 598"/>
                    <a:gd name="T10" fmla="*/ 293 w 2443"/>
                    <a:gd name="T11" fmla="*/ 376 h 598"/>
                    <a:gd name="T12" fmla="*/ 584 w 2443"/>
                    <a:gd name="T13" fmla="*/ 305 h 598"/>
                    <a:gd name="T14" fmla="*/ 942 w 2443"/>
                    <a:gd name="T15" fmla="*/ 247 h 598"/>
                    <a:gd name="T16" fmla="*/ 2077 w 2443"/>
                    <a:gd name="T17" fmla="*/ 58 h 598"/>
                    <a:gd name="T18" fmla="*/ 2077 w 2443"/>
                    <a:gd name="T19" fmla="*/ 75 h 598"/>
                    <a:gd name="T20" fmla="*/ 2342 w 2443"/>
                    <a:gd name="T21" fmla="*/ 38 h 598"/>
                    <a:gd name="T22" fmla="*/ 2443 w 2443"/>
                    <a:gd name="T23" fmla="*/ 0 h 598"/>
                    <a:gd name="T24" fmla="*/ 2440 w 2443"/>
                    <a:gd name="T25" fmla="*/ 598 h 598"/>
                    <a:gd name="T26" fmla="*/ 361 w 2443"/>
                    <a:gd name="T27" fmla="*/ 593 h 598"/>
                    <a:gd name="T28" fmla="*/ 359 w 2443"/>
                    <a:gd name="T29" fmla="*/ 518 h 598"/>
                    <a:gd name="T30" fmla="*/ 0 w 2443"/>
                    <a:gd name="T31" fmla="*/ 505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43" h="598">
                      <a:moveTo>
                        <a:pt x="0" y="505"/>
                      </a:moveTo>
                      <a:lnTo>
                        <a:pt x="71" y="467"/>
                      </a:lnTo>
                      <a:lnTo>
                        <a:pt x="73" y="452"/>
                      </a:lnTo>
                      <a:lnTo>
                        <a:pt x="134" y="434"/>
                      </a:lnTo>
                      <a:lnTo>
                        <a:pt x="124" y="422"/>
                      </a:lnTo>
                      <a:lnTo>
                        <a:pt x="293" y="376"/>
                      </a:lnTo>
                      <a:lnTo>
                        <a:pt x="584" y="305"/>
                      </a:lnTo>
                      <a:lnTo>
                        <a:pt x="942" y="247"/>
                      </a:lnTo>
                      <a:lnTo>
                        <a:pt x="2077" y="58"/>
                      </a:lnTo>
                      <a:lnTo>
                        <a:pt x="2077" y="75"/>
                      </a:lnTo>
                      <a:lnTo>
                        <a:pt x="2342" y="38"/>
                      </a:lnTo>
                      <a:lnTo>
                        <a:pt x="2443" y="0"/>
                      </a:lnTo>
                      <a:lnTo>
                        <a:pt x="2440" y="598"/>
                      </a:lnTo>
                      <a:lnTo>
                        <a:pt x="361" y="593"/>
                      </a:lnTo>
                      <a:lnTo>
                        <a:pt x="359" y="518"/>
                      </a:lnTo>
                      <a:lnTo>
                        <a:pt x="0" y="505"/>
                      </a:lnTo>
                      <a:close/>
                    </a:path>
                  </a:pathLst>
                </a:custGeom>
                <a:solidFill>
                  <a:srgbClr val="3366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71" name="Freeform 23"/>
                <p:cNvSpPr>
                  <a:spLocks/>
                </p:cNvSpPr>
                <p:nvPr/>
              </p:nvSpPr>
              <p:spPr bwMode="auto">
                <a:xfrm flipV="1">
                  <a:off x="1157" y="2572"/>
                  <a:ext cx="2443" cy="598"/>
                </a:xfrm>
                <a:custGeom>
                  <a:avLst/>
                  <a:gdLst>
                    <a:gd name="T0" fmla="*/ 0 w 2443"/>
                    <a:gd name="T1" fmla="*/ 505 h 598"/>
                    <a:gd name="T2" fmla="*/ 71 w 2443"/>
                    <a:gd name="T3" fmla="*/ 467 h 598"/>
                    <a:gd name="T4" fmla="*/ 73 w 2443"/>
                    <a:gd name="T5" fmla="*/ 452 h 598"/>
                    <a:gd name="T6" fmla="*/ 134 w 2443"/>
                    <a:gd name="T7" fmla="*/ 434 h 598"/>
                    <a:gd name="T8" fmla="*/ 124 w 2443"/>
                    <a:gd name="T9" fmla="*/ 422 h 598"/>
                    <a:gd name="T10" fmla="*/ 293 w 2443"/>
                    <a:gd name="T11" fmla="*/ 376 h 598"/>
                    <a:gd name="T12" fmla="*/ 584 w 2443"/>
                    <a:gd name="T13" fmla="*/ 305 h 598"/>
                    <a:gd name="T14" fmla="*/ 942 w 2443"/>
                    <a:gd name="T15" fmla="*/ 247 h 598"/>
                    <a:gd name="T16" fmla="*/ 2077 w 2443"/>
                    <a:gd name="T17" fmla="*/ 58 h 598"/>
                    <a:gd name="T18" fmla="*/ 2077 w 2443"/>
                    <a:gd name="T19" fmla="*/ 75 h 598"/>
                    <a:gd name="T20" fmla="*/ 2342 w 2443"/>
                    <a:gd name="T21" fmla="*/ 38 h 598"/>
                    <a:gd name="T22" fmla="*/ 2443 w 2443"/>
                    <a:gd name="T23" fmla="*/ 0 h 598"/>
                    <a:gd name="T24" fmla="*/ 2440 w 2443"/>
                    <a:gd name="T25" fmla="*/ 598 h 598"/>
                    <a:gd name="T26" fmla="*/ 361 w 2443"/>
                    <a:gd name="T27" fmla="*/ 593 h 598"/>
                    <a:gd name="T28" fmla="*/ 359 w 2443"/>
                    <a:gd name="T29" fmla="*/ 518 h 598"/>
                    <a:gd name="T30" fmla="*/ 0 w 2443"/>
                    <a:gd name="T31" fmla="*/ 505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43" h="598">
                      <a:moveTo>
                        <a:pt x="0" y="505"/>
                      </a:moveTo>
                      <a:lnTo>
                        <a:pt x="71" y="467"/>
                      </a:lnTo>
                      <a:lnTo>
                        <a:pt x="73" y="452"/>
                      </a:lnTo>
                      <a:lnTo>
                        <a:pt x="134" y="434"/>
                      </a:lnTo>
                      <a:lnTo>
                        <a:pt x="124" y="422"/>
                      </a:lnTo>
                      <a:lnTo>
                        <a:pt x="293" y="376"/>
                      </a:lnTo>
                      <a:lnTo>
                        <a:pt x="584" y="305"/>
                      </a:lnTo>
                      <a:lnTo>
                        <a:pt x="942" y="247"/>
                      </a:lnTo>
                      <a:lnTo>
                        <a:pt x="2077" y="58"/>
                      </a:lnTo>
                      <a:lnTo>
                        <a:pt x="2077" y="75"/>
                      </a:lnTo>
                      <a:lnTo>
                        <a:pt x="2342" y="38"/>
                      </a:lnTo>
                      <a:lnTo>
                        <a:pt x="2443" y="0"/>
                      </a:lnTo>
                      <a:lnTo>
                        <a:pt x="2440" y="598"/>
                      </a:lnTo>
                      <a:lnTo>
                        <a:pt x="361" y="593"/>
                      </a:lnTo>
                      <a:lnTo>
                        <a:pt x="359" y="518"/>
                      </a:lnTo>
                      <a:lnTo>
                        <a:pt x="0" y="505"/>
                      </a:lnTo>
                      <a:close/>
                    </a:path>
                  </a:pathLst>
                </a:custGeom>
                <a:solidFill>
                  <a:srgbClr val="3366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27672" name="Group 24"/>
              <p:cNvGrpSpPr>
                <a:grpSpLocks/>
              </p:cNvGrpSpPr>
              <p:nvPr/>
            </p:nvGrpSpPr>
            <p:grpSpPr bwMode="auto">
              <a:xfrm>
                <a:off x="3595" y="2040"/>
                <a:ext cx="1534" cy="1077"/>
                <a:chOff x="3595" y="2040"/>
                <a:chExt cx="1534" cy="1077"/>
              </a:xfrm>
            </p:grpSpPr>
            <p:sp>
              <p:nvSpPr>
                <p:cNvPr id="27673" name="Freeform 25"/>
                <p:cNvSpPr>
                  <a:spLocks/>
                </p:cNvSpPr>
                <p:nvPr/>
              </p:nvSpPr>
              <p:spPr bwMode="auto">
                <a:xfrm>
                  <a:off x="3595" y="2040"/>
                  <a:ext cx="1109" cy="538"/>
                </a:xfrm>
                <a:custGeom>
                  <a:avLst/>
                  <a:gdLst>
                    <a:gd name="T0" fmla="*/ 504 w 1109"/>
                    <a:gd name="T1" fmla="*/ 0 h 538"/>
                    <a:gd name="T2" fmla="*/ 1083 w 1109"/>
                    <a:gd name="T3" fmla="*/ 5 h 538"/>
                    <a:gd name="T4" fmla="*/ 1087 w 1109"/>
                    <a:gd name="T5" fmla="*/ 158 h 538"/>
                    <a:gd name="T6" fmla="*/ 1109 w 1109"/>
                    <a:gd name="T7" fmla="*/ 180 h 538"/>
                    <a:gd name="T8" fmla="*/ 1032 w 1109"/>
                    <a:gd name="T9" fmla="*/ 209 h 538"/>
                    <a:gd name="T10" fmla="*/ 871 w 1109"/>
                    <a:gd name="T11" fmla="*/ 209 h 538"/>
                    <a:gd name="T12" fmla="*/ 874 w 1109"/>
                    <a:gd name="T13" fmla="*/ 538 h 538"/>
                    <a:gd name="T14" fmla="*/ 0 w 1109"/>
                    <a:gd name="T15" fmla="*/ 538 h 538"/>
                    <a:gd name="T16" fmla="*/ 3 w 1109"/>
                    <a:gd name="T17" fmla="*/ 216 h 538"/>
                    <a:gd name="T18" fmla="*/ 495 w 1109"/>
                    <a:gd name="T19" fmla="*/ 214 h 538"/>
                    <a:gd name="T20" fmla="*/ 504 w 1109"/>
                    <a:gd name="T21" fmla="*/ 0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9" h="538">
                      <a:moveTo>
                        <a:pt x="504" y="0"/>
                      </a:moveTo>
                      <a:lnTo>
                        <a:pt x="1083" y="5"/>
                      </a:lnTo>
                      <a:lnTo>
                        <a:pt x="1087" y="158"/>
                      </a:lnTo>
                      <a:lnTo>
                        <a:pt x="1109" y="180"/>
                      </a:lnTo>
                      <a:lnTo>
                        <a:pt x="1032" y="209"/>
                      </a:lnTo>
                      <a:lnTo>
                        <a:pt x="871" y="209"/>
                      </a:lnTo>
                      <a:lnTo>
                        <a:pt x="874" y="538"/>
                      </a:lnTo>
                      <a:lnTo>
                        <a:pt x="0" y="538"/>
                      </a:lnTo>
                      <a:lnTo>
                        <a:pt x="3" y="216"/>
                      </a:lnTo>
                      <a:lnTo>
                        <a:pt x="495" y="214"/>
                      </a:lnTo>
                      <a:lnTo>
                        <a:pt x="504" y="0"/>
                      </a:lnTo>
                      <a:close/>
                    </a:path>
                  </a:pathLst>
                </a:custGeom>
                <a:solidFill>
                  <a:srgbClr val="99CC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74" name="Freeform 26"/>
                <p:cNvSpPr>
                  <a:spLocks/>
                </p:cNvSpPr>
                <p:nvPr/>
              </p:nvSpPr>
              <p:spPr bwMode="auto">
                <a:xfrm flipV="1">
                  <a:off x="3598" y="2579"/>
                  <a:ext cx="1109" cy="538"/>
                </a:xfrm>
                <a:custGeom>
                  <a:avLst/>
                  <a:gdLst>
                    <a:gd name="T0" fmla="*/ 504 w 1109"/>
                    <a:gd name="T1" fmla="*/ 0 h 538"/>
                    <a:gd name="T2" fmla="*/ 1083 w 1109"/>
                    <a:gd name="T3" fmla="*/ 5 h 538"/>
                    <a:gd name="T4" fmla="*/ 1087 w 1109"/>
                    <a:gd name="T5" fmla="*/ 158 h 538"/>
                    <a:gd name="T6" fmla="*/ 1109 w 1109"/>
                    <a:gd name="T7" fmla="*/ 180 h 538"/>
                    <a:gd name="T8" fmla="*/ 1032 w 1109"/>
                    <a:gd name="T9" fmla="*/ 209 h 538"/>
                    <a:gd name="T10" fmla="*/ 871 w 1109"/>
                    <a:gd name="T11" fmla="*/ 209 h 538"/>
                    <a:gd name="T12" fmla="*/ 874 w 1109"/>
                    <a:gd name="T13" fmla="*/ 538 h 538"/>
                    <a:gd name="T14" fmla="*/ 0 w 1109"/>
                    <a:gd name="T15" fmla="*/ 538 h 538"/>
                    <a:gd name="T16" fmla="*/ 3 w 1109"/>
                    <a:gd name="T17" fmla="*/ 216 h 538"/>
                    <a:gd name="T18" fmla="*/ 495 w 1109"/>
                    <a:gd name="T19" fmla="*/ 214 h 538"/>
                    <a:gd name="T20" fmla="*/ 504 w 1109"/>
                    <a:gd name="T21" fmla="*/ 0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9" h="538">
                      <a:moveTo>
                        <a:pt x="504" y="0"/>
                      </a:moveTo>
                      <a:lnTo>
                        <a:pt x="1083" y="5"/>
                      </a:lnTo>
                      <a:lnTo>
                        <a:pt x="1087" y="158"/>
                      </a:lnTo>
                      <a:lnTo>
                        <a:pt x="1109" y="180"/>
                      </a:lnTo>
                      <a:lnTo>
                        <a:pt x="1032" y="209"/>
                      </a:lnTo>
                      <a:lnTo>
                        <a:pt x="871" y="209"/>
                      </a:lnTo>
                      <a:lnTo>
                        <a:pt x="874" y="538"/>
                      </a:lnTo>
                      <a:lnTo>
                        <a:pt x="0" y="538"/>
                      </a:lnTo>
                      <a:lnTo>
                        <a:pt x="3" y="216"/>
                      </a:lnTo>
                      <a:lnTo>
                        <a:pt x="495" y="214"/>
                      </a:lnTo>
                      <a:lnTo>
                        <a:pt x="504" y="0"/>
                      </a:lnTo>
                      <a:close/>
                    </a:path>
                  </a:pathLst>
                </a:custGeom>
                <a:solidFill>
                  <a:srgbClr val="99CC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75" name="Freeform 27"/>
                <p:cNvSpPr>
                  <a:spLocks/>
                </p:cNvSpPr>
                <p:nvPr/>
              </p:nvSpPr>
              <p:spPr bwMode="auto">
                <a:xfrm>
                  <a:off x="4466" y="2165"/>
                  <a:ext cx="663" cy="830"/>
                </a:xfrm>
                <a:custGeom>
                  <a:avLst/>
                  <a:gdLst>
                    <a:gd name="T0" fmla="*/ 0 w 663"/>
                    <a:gd name="T1" fmla="*/ 252 h 830"/>
                    <a:gd name="T2" fmla="*/ 0 w 663"/>
                    <a:gd name="T3" fmla="*/ 576 h 830"/>
                    <a:gd name="T4" fmla="*/ 156 w 663"/>
                    <a:gd name="T5" fmla="*/ 576 h 830"/>
                    <a:gd name="T6" fmla="*/ 173 w 663"/>
                    <a:gd name="T7" fmla="*/ 590 h 830"/>
                    <a:gd name="T8" fmla="*/ 164 w 663"/>
                    <a:gd name="T9" fmla="*/ 741 h 830"/>
                    <a:gd name="T10" fmla="*/ 238 w 663"/>
                    <a:gd name="T11" fmla="*/ 777 h 830"/>
                    <a:gd name="T12" fmla="*/ 663 w 663"/>
                    <a:gd name="T13" fmla="*/ 830 h 830"/>
                    <a:gd name="T14" fmla="*/ 663 w 663"/>
                    <a:gd name="T15" fmla="*/ 0 h 830"/>
                    <a:gd name="T16" fmla="*/ 240 w 663"/>
                    <a:gd name="T17" fmla="*/ 55 h 830"/>
                    <a:gd name="T18" fmla="*/ 161 w 663"/>
                    <a:gd name="T19" fmla="*/ 86 h 830"/>
                    <a:gd name="T20" fmla="*/ 164 w 663"/>
                    <a:gd name="T21" fmla="*/ 247 h 830"/>
                    <a:gd name="T22" fmla="*/ 0 w 663"/>
                    <a:gd name="T23" fmla="*/ 252 h 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63" h="830">
                      <a:moveTo>
                        <a:pt x="0" y="252"/>
                      </a:moveTo>
                      <a:lnTo>
                        <a:pt x="0" y="576"/>
                      </a:lnTo>
                      <a:lnTo>
                        <a:pt x="156" y="576"/>
                      </a:lnTo>
                      <a:lnTo>
                        <a:pt x="173" y="590"/>
                      </a:lnTo>
                      <a:lnTo>
                        <a:pt x="164" y="741"/>
                      </a:lnTo>
                      <a:lnTo>
                        <a:pt x="238" y="777"/>
                      </a:lnTo>
                      <a:lnTo>
                        <a:pt x="663" y="830"/>
                      </a:lnTo>
                      <a:lnTo>
                        <a:pt x="663" y="0"/>
                      </a:lnTo>
                      <a:lnTo>
                        <a:pt x="240" y="55"/>
                      </a:lnTo>
                      <a:lnTo>
                        <a:pt x="161" y="86"/>
                      </a:lnTo>
                      <a:lnTo>
                        <a:pt x="164" y="247"/>
                      </a:lnTo>
                      <a:lnTo>
                        <a:pt x="0" y="252"/>
                      </a:lnTo>
                      <a:close/>
                    </a:path>
                  </a:pathLst>
                </a:custGeom>
                <a:solidFill>
                  <a:srgbClr val="99CC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7676" name="Line 28"/>
              <p:cNvSpPr>
                <a:spLocks noChangeShapeType="1"/>
              </p:cNvSpPr>
              <p:nvPr/>
            </p:nvSpPr>
            <p:spPr bwMode="auto">
              <a:xfrm>
                <a:off x="3590" y="1987"/>
                <a:ext cx="3" cy="1193"/>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77" name="Line 29"/>
              <p:cNvSpPr>
                <a:spLocks noChangeShapeType="1"/>
              </p:cNvSpPr>
              <p:nvPr/>
            </p:nvSpPr>
            <p:spPr bwMode="auto">
              <a:xfrm>
                <a:off x="3588" y="2040"/>
                <a:ext cx="1092" cy="2"/>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78" name="Line 30"/>
              <p:cNvSpPr>
                <a:spLocks noChangeShapeType="1"/>
              </p:cNvSpPr>
              <p:nvPr/>
            </p:nvSpPr>
            <p:spPr bwMode="auto">
              <a:xfrm flipV="1">
                <a:off x="3593" y="3115"/>
                <a:ext cx="1087" cy="3"/>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79" name="Freeform 31"/>
              <p:cNvSpPr>
                <a:spLocks/>
              </p:cNvSpPr>
              <p:nvPr/>
            </p:nvSpPr>
            <p:spPr bwMode="auto">
              <a:xfrm>
                <a:off x="1096" y="2483"/>
                <a:ext cx="70" cy="195"/>
              </a:xfrm>
              <a:custGeom>
                <a:avLst/>
                <a:gdLst>
                  <a:gd name="T0" fmla="*/ 58 w 70"/>
                  <a:gd name="T1" fmla="*/ 13 h 195"/>
                  <a:gd name="T2" fmla="*/ 1 w 70"/>
                  <a:gd name="T3" fmla="*/ 104 h 195"/>
                  <a:gd name="T4" fmla="*/ 61 w 70"/>
                  <a:gd name="T5" fmla="*/ 181 h 195"/>
                  <a:gd name="T6" fmla="*/ 58 w 70"/>
                  <a:gd name="T7" fmla="*/ 13 h 195"/>
                </a:gdLst>
                <a:ahLst/>
                <a:cxnLst>
                  <a:cxn ang="0">
                    <a:pos x="T0" y="T1"/>
                  </a:cxn>
                  <a:cxn ang="0">
                    <a:pos x="T2" y="T3"/>
                  </a:cxn>
                  <a:cxn ang="0">
                    <a:pos x="T4" y="T5"/>
                  </a:cxn>
                  <a:cxn ang="0">
                    <a:pos x="T6" y="T7"/>
                  </a:cxn>
                </a:cxnLst>
                <a:rect l="0" t="0" r="r" b="b"/>
                <a:pathLst>
                  <a:path w="70" h="195">
                    <a:moveTo>
                      <a:pt x="58" y="13"/>
                    </a:moveTo>
                    <a:cubicBezTo>
                      <a:pt x="48" y="0"/>
                      <a:pt x="0" y="76"/>
                      <a:pt x="1" y="104"/>
                    </a:cubicBezTo>
                    <a:cubicBezTo>
                      <a:pt x="2" y="132"/>
                      <a:pt x="52" y="195"/>
                      <a:pt x="61" y="181"/>
                    </a:cubicBezTo>
                    <a:cubicBezTo>
                      <a:pt x="70" y="167"/>
                      <a:pt x="68" y="26"/>
                      <a:pt x="58" y="13"/>
                    </a:cubicBezTo>
                    <a:close/>
                  </a:path>
                </a:pathLst>
              </a:custGeom>
              <a:solidFill>
                <a:schemeClr val="bg2">
                  <a:alpha val="50000"/>
                </a:schemeClr>
              </a:solidFill>
              <a:ln w="31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80" name="Freeform 32"/>
              <p:cNvSpPr>
                <a:spLocks/>
              </p:cNvSpPr>
              <p:nvPr/>
            </p:nvSpPr>
            <p:spPr bwMode="auto">
              <a:xfrm>
                <a:off x="3229" y="1116"/>
                <a:ext cx="1394" cy="944"/>
              </a:xfrm>
              <a:custGeom>
                <a:avLst/>
                <a:gdLst>
                  <a:gd name="T0" fmla="*/ 0 w 1394"/>
                  <a:gd name="T1" fmla="*/ 944 h 944"/>
                  <a:gd name="T2" fmla="*/ 262 w 1394"/>
                  <a:gd name="T3" fmla="*/ 910 h 944"/>
                  <a:gd name="T4" fmla="*/ 465 w 1394"/>
                  <a:gd name="T5" fmla="*/ 825 h 944"/>
                  <a:gd name="T6" fmla="*/ 1206 w 1394"/>
                  <a:gd name="T7" fmla="*/ 86 h 944"/>
                  <a:gd name="T8" fmla="*/ 1394 w 1394"/>
                  <a:gd name="T9" fmla="*/ 24 h 944"/>
                  <a:gd name="T10" fmla="*/ 1385 w 1394"/>
                  <a:gd name="T11" fmla="*/ 0 h 944"/>
                  <a:gd name="T12" fmla="*/ 1193 w 1394"/>
                  <a:gd name="T13" fmla="*/ 59 h 944"/>
                  <a:gd name="T14" fmla="*/ 444 w 1394"/>
                  <a:gd name="T15" fmla="*/ 783 h 944"/>
                  <a:gd name="T16" fmla="*/ 263 w 1394"/>
                  <a:gd name="T17" fmla="*/ 875 h 944"/>
                  <a:gd name="T18" fmla="*/ 2 w 1394"/>
                  <a:gd name="T19" fmla="*/ 929 h 944"/>
                  <a:gd name="T20" fmla="*/ 0 w 1394"/>
                  <a:gd name="T21" fmla="*/ 944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94" h="944">
                    <a:moveTo>
                      <a:pt x="0" y="944"/>
                    </a:moveTo>
                    <a:lnTo>
                      <a:pt x="262" y="910"/>
                    </a:lnTo>
                    <a:lnTo>
                      <a:pt x="465" y="825"/>
                    </a:lnTo>
                    <a:lnTo>
                      <a:pt x="1206" y="86"/>
                    </a:lnTo>
                    <a:lnTo>
                      <a:pt x="1394" y="24"/>
                    </a:lnTo>
                    <a:lnTo>
                      <a:pt x="1385" y="0"/>
                    </a:lnTo>
                    <a:lnTo>
                      <a:pt x="1193" y="59"/>
                    </a:lnTo>
                    <a:lnTo>
                      <a:pt x="444" y="783"/>
                    </a:lnTo>
                    <a:lnTo>
                      <a:pt x="263" y="875"/>
                    </a:lnTo>
                    <a:lnTo>
                      <a:pt x="2" y="929"/>
                    </a:lnTo>
                    <a:lnTo>
                      <a:pt x="0" y="944"/>
                    </a:lnTo>
                    <a:close/>
                  </a:path>
                </a:pathLst>
              </a:custGeom>
              <a:solidFill>
                <a:schemeClr val="bg2">
                  <a:alpha val="50000"/>
                </a:schemeClr>
              </a:solidFill>
              <a:ln w="31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81" name="Freeform 33"/>
              <p:cNvSpPr>
                <a:spLocks/>
              </p:cNvSpPr>
              <p:nvPr/>
            </p:nvSpPr>
            <p:spPr bwMode="auto">
              <a:xfrm flipV="1">
                <a:off x="3234" y="3099"/>
                <a:ext cx="1394" cy="944"/>
              </a:xfrm>
              <a:custGeom>
                <a:avLst/>
                <a:gdLst>
                  <a:gd name="T0" fmla="*/ 0 w 1394"/>
                  <a:gd name="T1" fmla="*/ 944 h 944"/>
                  <a:gd name="T2" fmla="*/ 262 w 1394"/>
                  <a:gd name="T3" fmla="*/ 910 h 944"/>
                  <a:gd name="T4" fmla="*/ 465 w 1394"/>
                  <a:gd name="T5" fmla="*/ 825 h 944"/>
                  <a:gd name="T6" fmla="*/ 1206 w 1394"/>
                  <a:gd name="T7" fmla="*/ 86 h 944"/>
                  <a:gd name="T8" fmla="*/ 1394 w 1394"/>
                  <a:gd name="T9" fmla="*/ 24 h 944"/>
                  <a:gd name="T10" fmla="*/ 1385 w 1394"/>
                  <a:gd name="T11" fmla="*/ 0 h 944"/>
                  <a:gd name="T12" fmla="*/ 1193 w 1394"/>
                  <a:gd name="T13" fmla="*/ 59 h 944"/>
                  <a:gd name="T14" fmla="*/ 444 w 1394"/>
                  <a:gd name="T15" fmla="*/ 783 h 944"/>
                  <a:gd name="T16" fmla="*/ 263 w 1394"/>
                  <a:gd name="T17" fmla="*/ 875 h 944"/>
                  <a:gd name="T18" fmla="*/ 2 w 1394"/>
                  <a:gd name="T19" fmla="*/ 929 h 944"/>
                  <a:gd name="T20" fmla="*/ 0 w 1394"/>
                  <a:gd name="T21" fmla="*/ 944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94" h="944">
                    <a:moveTo>
                      <a:pt x="0" y="944"/>
                    </a:moveTo>
                    <a:lnTo>
                      <a:pt x="262" y="910"/>
                    </a:lnTo>
                    <a:lnTo>
                      <a:pt x="465" y="825"/>
                    </a:lnTo>
                    <a:lnTo>
                      <a:pt x="1206" y="86"/>
                    </a:lnTo>
                    <a:lnTo>
                      <a:pt x="1394" y="24"/>
                    </a:lnTo>
                    <a:lnTo>
                      <a:pt x="1385" y="0"/>
                    </a:lnTo>
                    <a:lnTo>
                      <a:pt x="1193" y="59"/>
                    </a:lnTo>
                    <a:lnTo>
                      <a:pt x="444" y="783"/>
                    </a:lnTo>
                    <a:lnTo>
                      <a:pt x="263" y="875"/>
                    </a:lnTo>
                    <a:lnTo>
                      <a:pt x="2" y="929"/>
                    </a:lnTo>
                    <a:lnTo>
                      <a:pt x="0" y="944"/>
                    </a:lnTo>
                    <a:close/>
                  </a:path>
                </a:pathLst>
              </a:custGeom>
              <a:solidFill>
                <a:schemeClr val="bg2">
                  <a:alpha val="50000"/>
                </a:schemeClr>
              </a:solidFill>
              <a:ln w="31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82" name="Freeform 34"/>
              <p:cNvSpPr>
                <a:spLocks/>
              </p:cNvSpPr>
              <p:nvPr/>
            </p:nvSpPr>
            <p:spPr bwMode="auto">
              <a:xfrm>
                <a:off x="1159" y="1993"/>
                <a:ext cx="2433" cy="1180"/>
              </a:xfrm>
              <a:custGeom>
                <a:avLst/>
                <a:gdLst>
                  <a:gd name="T0" fmla="*/ 2074 w 2433"/>
                  <a:gd name="T1" fmla="*/ 53 h 1180"/>
                  <a:gd name="T2" fmla="*/ 824 w 2433"/>
                  <a:gd name="T3" fmla="*/ 255 h 1180"/>
                  <a:gd name="T4" fmla="*/ 568 w 2433"/>
                  <a:gd name="T5" fmla="*/ 295 h 1180"/>
                  <a:gd name="T6" fmla="*/ 407 w 2433"/>
                  <a:gd name="T7" fmla="*/ 333 h 1180"/>
                  <a:gd name="T8" fmla="*/ 286 w 2433"/>
                  <a:gd name="T9" fmla="*/ 369 h 1180"/>
                  <a:gd name="T10" fmla="*/ 124 w 2433"/>
                  <a:gd name="T11" fmla="*/ 419 h 1180"/>
                  <a:gd name="T12" fmla="*/ 61 w 2433"/>
                  <a:gd name="T13" fmla="*/ 452 h 1180"/>
                  <a:gd name="T14" fmla="*/ 0 w 2433"/>
                  <a:gd name="T15" fmla="*/ 490 h 1180"/>
                  <a:gd name="T16" fmla="*/ 3 w 2433"/>
                  <a:gd name="T17" fmla="*/ 508 h 1180"/>
                  <a:gd name="T18" fmla="*/ 349 w 2433"/>
                  <a:gd name="T19" fmla="*/ 515 h 1180"/>
                  <a:gd name="T20" fmla="*/ 351 w 2433"/>
                  <a:gd name="T21" fmla="*/ 657 h 1180"/>
                  <a:gd name="T22" fmla="*/ 3 w 2433"/>
                  <a:gd name="T23" fmla="*/ 667 h 1180"/>
                  <a:gd name="T24" fmla="*/ 3 w 2433"/>
                  <a:gd name="T25" fmla="*/ 672 h 1180"/>
                  <a:gd name="T26" fmla="*/ 71 w 2433"/>
                  <a:gd name="T27" fmla="*/ 722 h 1180"/>
                  <a:gd name="T28" fmla="*/ 131 w 2433"/>
                  <a:gd name="T29" fmla="*/ 755 h 1180"/>
                  <a:gd name="T30" fmla="*/ 286 w 2433"/>
                  <a:gd name="T31" fmla="*/ 801 h 1180"/>
                  <a:gd name="T32" fmla="*/ 440 w 2433"/>
                  <a:gd name="T33" fmla="*/ 849 h 1180"/>
                  <a:gd name="T34" fmla="*/ 556 w 2433"/>
                  <a:gd name="T35" fmla="*/ 871 h 1180"/>
                  <a:gd name="T36" fmla="*/ 803 w 2433"/>
                  <a:gd name="T37" fmla="*/ 914 h 1180"/>
                  <a:gd name="T38" fmla="*/ 990 w 2433"/>
                  <a:gd name="T39" fmla="*/ 947 h 1180"/>
                  <a:gd name="T40" fmla="*/ 2079 w 2433"/>
                  <a:gd name="T41" fmla="*/ 1119 h 1180"/>
                  <a:gd name="T42" fmla="*/ 2079 w 2433"/>
                  <a:gd name="T43" fmla="*/ 1104 h 1180"/>
                  <a:gd name="T44" fmla="*/ 2337 w 2433"/>
                  <a:gd name="T45" fmla="*/ 1139 h 1180"/>
                  <a:gd name="T46" fmla="*/ 2433 w 2433"/>
                  <a:gd name="T47" fmla="*/ 1180 h 1180"/>
                  <a:gd name="T48" fmla="*/ 2428 w 2433"/>
                  <a:gd name="T49" fmla="*/ 0 h 1180"/>
                  <a:gd name="T50" fmla="*/ 2350 w 2433"/>
                  <a:gd name="T51" fmla="*/ 30 h 1180"/>
                  <a:gd name="T52" fmla="*/ 2074 w 2433"/>
                  <a:gd name="T53" fmla="*/ 68 h 1180"/>
                  <a:gd name="T54" fmla="*/ 2074 w 2433"/>
                  <a:gd name="T55" fmla="*/ 53 h 1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433" h="1180">
                    <a:moveTo>
                      <a:pt x="2074" y="53"/>
                    </a:moveTo>
                    <a:lnTo>
                      <a:pt x="824" y="255"/>
                    </a:lnTo>
                    <a:lnTo>
                      <a:pt x="568" y="295"/>
                    </a:lnTo>
                    <a:lnTo>
                      <a:pt x="407" y="333"/>
                    </a:lnTo>
                    <a:lnTo>
                      <a:pt x="286" y="369"/>
                    </a:lnTo>
                    <a:lnTo>
                      <a:pt x="124" y="419"/>
                    </a:lnTo>
                    <a:lnTo>
                      <a:pt x="61" y="452"/>
                    </a:lnTo>
                    <a:lnTo>
                      <a:pt x="0" y="490"/>
                    </a:lnTo>
                    <a:lnTo>
                      <a:pt x="3" y="508"/>
                    </a:lnTo>
                    <a:lnTo>
                      <a:pt x="349" y="515"/>
                    </a:lnTo>
                    <a:lnTo>
                      <a:pt x="351" y="657"/>
                    </a:lnTo>
                    <a:cubicBezTo>
                      <a:pt x="235" y="660"/>
                      <a:pt x="3" y="667"/>
                      <a:pt x="3" y="667"/>
                    </a:cubicBezTo>
                    <a:cubicBezTo>
                      <a:pt x="3" y="669"/>
                      <a:pt x="3" y="670"/>
                      <a:pt x="3" y="672"/>
                    </a:cubicBezTo>
                    <a:lnTo>
                      <a:pt x="71" y="722"/>
                    </a:lnTo>
                    <a:lnTo>
                      <a:pt x="131" y="755"/>
                    </a:lnTo>
                    <a:lnTo>
                      <a:pt x="286" y="801"/>
                    </a:lnTo>
                    <a:lnTo>
                      <a:pt x="440" y="849"/>
                    </a:lnTo>
                    <a:lnTo>
                      <a:pt x="556" y="871"/>
                    </a:lnTo>
                    <a:lnTo>
                      <a:pt x="803" y="914"/>
                    </a:lnTo>
                    <a:lnTo>
                      <a:pt x="990" y="947"/>
                    </a:lnTo>
                    <a:lnTo>
                      <a:pt x="2079" y="1119"/>
                    </a:lnTo>
                    <a:lnTo>
                      <a:pt x="2079" y="1104"/>
                    </a:lnTo>
                    <a:lnTo>
                      <a:pt x="2337" y="1139"/>
                    </a:lnTo>
                    <a:lnTo>
                      <a:pt x="2433" y="1180"/>
                    </a:lnTo>
                    <a:lnTo>
                      <a:pt x="2428" y="0"/>
                    </a:lnTo>
                    <a:lnTo>
                      <a:pt x="2350" y="30"/>
                    </a:lnTo>
                    <a:lnTo>
                      <a:pt x="2074" y="68"/>
                    </a:lnTo>
                    <a:lnTo>
                      <a:pt x="2074" y="53"/>
                    </a:lnTo>
                    <a:close/>
                  </a:path>
                </a:pathLst>
              </a:custGeom>
              <a:noFill/>
              <a:ln w="31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83" name="Line 35"/>
              <p:cNvSpPr>
                <a:spLocks noChangeShapeType="1"/>
              </p:cNvSpPr>
              <p:nvPr/>
            </p:nvSpPr>
            <p:spPr bwMode="auto">
              <a:xfrm flipV="1">
                <a:off x="4726" y="2163"/>
                <a:ext cx="407" cy="47"/>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84" name="Line 36"/>
              <p:cNvSpPr>
                <a:spLocks noChangeShapeType="1"/>
              </p:cNvSpPr>
              <p:nvPr/>
            </p:nvSpPr>
            <p:spPr bwMode="auto">
              <a:xfrm>
                <a:off x="4723" y="2947"/>
                <a:ext cx="408" cy="47"/>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85" name="Line 37"/>
              <p:cNvSpPr>
                <a:spLocks noChangeShapeType="1"/>
              </p:cNvSpPr>
              <p:nvPr/>
            </p:nvSpPr>
            <p:spPr bwMode="auto">
              <a:xfrm flipV="1">
                <a:off x="4614" y="1099"/>
                <a:ext cx="36" cy="18"/>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86" name="Line 38"/>
              <p:cNvSpPr>
                <a:spLocks noChangeShapeType="1"/>
              </p:cNvSpPr>
              <p:nvPr/>
            </p:nvSpPr>
            <p:spPr bwMode="auto">
              <a:xfrm>
                <a:off x="4648" y="1101"/>
                <a:ext cx="42" cy="1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87" name="Line 39"/>
              <p:cNvSpPr>
                <a:spLocks noChangeShapeType="1"/>
              </p:cNvSpPr>
              <p:nvPr/>
            </p:nvSpPr>
            <p:spPr bwMode="auto">
              <a:xfrm>
                <a:off x="4616" y="4043"/>
                <a:ext cx="43" cy="16"/>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88" name="Line 40"/>
              <p:cNvSpPr>
                <a:spLocks noChangeShapeType="1"/>
              </p:cNvSpPr>
              <p:nvPr/>
            </p:nvSpPr>
            <p:spPr bwMode="auto">
              <a:xfrm flipV="1">
                <a:off x="4656" y="4050"/>
                <a:ext cx="30" cy="8"/>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grpSp>
        <p:nvGrpSpPr>
          <p:cNvPr id="27689" name="Group 41"/>
          <p:cNvGrpSpPr>
            <a:grpSpLocks/>
          </p:cNvGrpSpPr>
          <p:nvPr/>
        </p:nvGrpSpPr>
        <p:grpSpPr bwMode="auto">
          <a:xfrm>
            <a:off x="378114" y="1348547"/>
            <a:ext cx="5175250" cy="1851853"/>
            <a:chOff x="353" y="462"/>
            <a:chExt cx="3586" cy="1240"/>
          </a:xfrm>
        </p:grpSpPr>
        <p:grpSp>
          <p:nvGrpSpPr>
            <p:cNvPr id="27690" name="Group 42"/>
            <p:cNvGrpSpPr>
              <a:grpSpLocks/>
            </p:cNvGrpSpPr>
            <p:nvPr/>
          </p:nvGrpSpPr>
          <p:grpSpPr bwMode="auto">
            <a:xfrm>
              <a:off x="353" y="462"/>
              <a:ext cx="453" cy="1239"/>
              <a:chOff x="353" y="462"/>
              <a:chExt cx="453" cy="1239"/>
            </a:xfrm>
          </p:grpSpPr>
          <p:grpSp>
            <p:nvGrpSpPr>
              <p:cNvPr id="27691" name="Group 43"/>
              <p:cNvGrpSpPr>
                <a:grpSpLocks/>
              </p:cNvGrpSpPr>
              <p:nvPr/>
            </p:nvGrpSpPr>
            <p:grpSpPr bwMode="auto">
              <a:xfrm>
                <a:off x="353" y="462"/>
                <a:ext cx="452" cy="196"/>
                <a:chOff x="315" y="462"/>
                <a:chExt cx="452" cy="196"/>
              </a:xfrm>
            </p:grpSpPr>
            <p:sp>
              <p:nvSpPr>
                <p:cNvPr id="27692" name="Rectangle 44"/>
                <p:cNvSpPr>
                  <a:spLocks noChangeArrowheads="1"/>
                </p:cNvSpPr>
                <p:nvPr/>
              </p:nvSpPr>
              <p:spPr bwMode="auto">
                <a:xfrm>
                  <a:off x="347" y="492"/>
                  <a:ext cx="360" cy="132"/>
                </a:xfrm>
                <a:prstGeom prst="rect">
                  <a:avLst/>
                </a:prstGeom>
                <a:solidFill>
                  <a:srgbClr val="FFFF00">
                    <a:alpha val="50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7693" name="Text Box 45"/>
                <p:cNvSpPr txBox="1">
                  <a:spLocks noChangeArrowheads="1"/>
                </p:cNvSpPr>
                <p:nvPr/>
              </p:nvSpPr>
              <p:spPr bwMode="auto">
                <a:xfrm>
                  <a:off x="315" y="462"/>
                  <a:ext cx="452" cy="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300" dirty="0">
                      <a:latin typeface="Times New Roman" pitchFamily="18" charset="0"/>
                    </a:rPr>
                    <a:t>Zone 1</a:t>
                  </a:r>
                </a:p>
              </p:txBody>
            </p:sp>
          </p:grpSp>
          <p:grpSp>
            <p:nvGrpSpPr>
              <p:cNvPr id="27694" name="Group 46"/>
              <p:cNvGrpSpPr>
                <a:grpSpLocks/>
              </p:cNvGrpSpPr>
              <p:nvPr/>
            </p:nvGrpSpPr>
            <p:grpSpPr bwMode="auto">
              <a:xfrm>
                <a:off x="354" y="867"/>
                <a:ext cx="452" cy="196"/>
                <a:chOff x="398" y="867"/>
                <a:chExt cx="452" cy="196"/>
              </a:xfrm>
            </p:grpSpPr>
            <p:sp>
              <p:nvSpPr>
                <p:cNvPr id="27695" name="Rectangle 47"/>
                <p:cNvSpPr>
                  <a:spLocks noChangeArrowheads="1"/>
                </p:cNvSpPr>
                <p:nvPr/>
              </p:nvSpPr>
              <p:spPr bwMode="auto">
                <a:xfrm>
                  <a:off x="432" y="905"/>
                  <a:ext cx="360" cy="132"/>
                </a:xfrm>
                <a:prstGeom prst="rect">
                  <a:avLst/>
                </a:prstGeom>
                <a:solidFill>
                  <a:srgbClr val="99CCFF">
                    <a:alpha val="50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7696" name="Text Box 48"/>
                <p:cNvSpPr txBox="1">
                  <a:spLocks noChangeArrowheads="1"/>
                </p:cNvSpPr>
                <p:nvPr/>
              </p:nvSpPr>
              <p:spPr bwMode="auto">
                <a:xfrm>
                  <a:off x="398" y="867"/>
                  <a:ext cx="452" cy="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300">
                      <a:latin typeface="Times New Roman" pitchFamily="18" charset="0"/>
                    </a:rPr>
                    <a:t>Zone 3</a:t>
                  </a:r>
                </a:p>
              </p:txBody>
            </p:sp>
          </p:grpSp>
          <p:grpSp>
            <p:nvGrpSpPr>
              <p:cNvPr id="27697" name="Group 49"/>
              <p:cNvGrpSpPr>
                <a:grpSpLocks/>
              </p:cNvGrpSpPr>
              <p:nvPr/>
            </p:nvGrpSpPr>
            <p:grpSpPr bwMode="auto">
              <a:xfrm>
                <a:off x="354" y="673"/>
                <a:ext cx="452" cy="196"/>
                <a:chOff x="367" y="673"/>
                <a:chExt cx="452" cy="196"/>
              </a:xfrm>
            </p:grpSpPr>
            <p:sp>
              <p:nvSpPr>
                <p:cNvPr id="27698" name="Rectangle 50"/>
                <p:cNvSpPr>
                  <a:spLocks noChangeArrowheads="1"/>
                </p:cNvSpPr>
                <p:nvPr/>
              </p:nvSpPr>
              <p:spPr bwMode="auto">
                <a:xfrm>
                  <a:off x="401" y="696"/>
                  <a:ext cx="360" cy="132"/>
                </a:xfrm>
                <a:prstGeom prst="rect">
                  <a:avLst/>
                </a:prstGeom>
                <a:solidFill>
                  <a:srgbClr val="3366FF">
                    <a:alpha val="50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7699" name="Text Box 51"/>
                <p:cNvSpPr txBox="1">
                  <a:spLocks noChangeArrowheads="1"/>
                </p:cNvSpPr>
                <p:nvPr/>
              </p:nvSpPr>
              <p:spPr bwMode="auto">
                <a:xfrm>
                  <a:off x="367" y="673"/>
                  <a:ext cx="452" cy="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300">
                      <a:latin typeface="Times New Roman" pitchFamily="18" charset="0"/>
                    </a:rPr>
                    <a:t>Zone 2</a:t>
                  </a:r>
                </a:p>
              </p:txBody>
            </p:sp>
          </p:grpSp>
          <p:grpSp>
            <p:nvGrpSpPr>
              <p:cNvPr id="27700" name="Group 52"/>
              <p:cNvGrpSpPr>
                <a:grpSpLocks/>
              </p:cNvGrpSpPr>
              <p:nvPr/>
            </p:nvGrpSpPr>
            <p:grpSpPr bwMode="auto">
              <a:xfrm>
                <a:off x="353" y="1085"/>
                <a:ext cx="452" cy="196"/>
                <a:chOff x="316" y="1085"/>
                <a:chExt cx="452" cy="196"/>
              </a:xfrm>
            </p:grpSpPr>
            <p:sp>
              <p:nvSpPr>
                <p:cNvPr id="27701" name="Rectangle 53"/>
                <p:cNvSpPr>
                  <a:spLocks noChangeArrowheads="1"/>
                </p:cNvSpPr>
                <p:nvPr/>
              </p:nvSpPr>
              <p:spPr bwMode="auto">
                <a:xfrm>
                  <a:off x="351" y="1114"/>
                  <a:ext cx="360" cy="132"/>
                </a:xfrm>
                <a:prstGeom prst="rect">
                  <a:avLst/>
                </a:prstGeom>
                <a:solidFill>
                  <a:srgbClr val="FF0000">
                    <a:alpha val="50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7702" name="Text Box 54"/>
                <p:cNvSpPr txBox="1">
                  <a:spLocks noChangeArrowheads="1"/>
                </p:cNvSpPr>
                <p:nvPr/>
              </p:nvSpPr>
              <p:spPr bwMode="auto">
                <a:xfrm>
                  <a:off x="316" y="1085"/>
                  <a:ext cx="452" cy="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300">
                      <a:latin typeface="Times New Roman" pitchFamily="18" charset="0"/>
                    </a:rPr>
                    <a:t>Zone 4</a:t>
                  </a:r>
                </a:p>
              </p:txBody>
            </p:sp>
          </p:grpSp>
          <p:grpSp>
            <p:nvGrpSpPr>
              <p:cNvPr id="27703" name="Group 55"/>
              <p:cNvGrpSpPr>
                <a:grpSpLocks/>
              </p:cNvGrpSpPr>
              <p:nvPr/>
            </p:nvGrpSpPr>
            <p:grpSpPr bwMode="auto">
              <a:xfrm>
                <a:off x="353" y="1295"/>
                <a:ext cx="452" cy="196"/>
                <a:chOff x="324" y="1295"/>
                <a:chExt cx="452" cy="196"/>
              </a:xfrm>
            </p:grpSpPr>
            <p:sp>
              <p:nvSpPr>
                <p:cNvPr id="27704" name="Rectangle 56"/>
                <p:cNvSpPr>
                  <a:spLocks noChangeArrowheads="1"/>
                </p:cNvSpPr>
                <p:nvPr/>
              </p:nvSpPr>
              <p:spPr bwMode="auto">
                <a:xfrm>
                  <a:off x="355" y="1323"/>
                  <a:ext cx="360" cy="132"/>
                </a:xfrm>
                <a:prstGeom prst="rect">
                  <a:avLst/>
                </a:prstGeom>
                <a:solidFill>
                  <a:srgbClr val="00FF00">
                    <a:alpha val="50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7705" name="Text Box 57"/>
                <p:cNvSpPr txBox="1">
                  <a:spLocks noChangeArrowheads="1"/>
                </p:cNvSpPr>
                <p:nvPr/>
              </p:nvSpPr>
              <p:spPr bwMode="auto">
                <a:xfrm>
                  <a:off x="324" y="1295"/>
                  <a:ext cx="452" cy="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300">
                      <a:latin typeface="Times New Roman" pitchFamily="18" charset="0"/>
                    </a:rPr>
                    <a:t>Zone 5</a:t>
                  </a:r>
                </a:p>
              </p:txBody>
            </p:sp>
          </p:grpSp>
          <p:grpSp>
            <p:nvGrpSpPr>
              <p:cNvPr id="27706" name="Group 58"/>
              <p:cNvGrpSpPr>
                <a:grpSpLocks/>
              </p:cNvGrpSpPr>
              <p:nvPr/>
            </p:nvGrpSpPr>
            <p:grpSpPr bwMode="auto">
              <a:xfrm>
                <a:off x="353" y="1505"/>
                <a:ext cx="452" cy="196"/>
                <a:chOff x="309" y="1505"/>
                <a:chExt cx="452" cy="196"/>
              </a:xfrm>
            </p:grpSpPr>
            <p:sp>
              <p:nvSpPr>
                <p:cNvPr id="27707" name="Rectangle 59"/>
                <p:cNvSpPr>
                  <a:spLocks noChangeArrowheads="1"/>
                </p:cNvSpPr>
                <p:nvPr/>
              </p:nvSpPr>
              <p:spPr bwMode="auto">
                <a:xfrm>
                  <a:off x="344" y="1533"/>
                  <a:ext cx="360" cy="132"/>
                </a:xfrm>
                <a:prstGeom prst="rect">
                  <a:avLst/>
                </a:prstGeom>
                <a:solidFill>
                  <a:schemeClr val="bg2">
                    <a:alpha val="5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7708" name="Text Box 60"/>
                <p:cNvSpPr txBox="1">
                  <a:spLocks noChangeArrowheads="1"/>
                </p:cNvSpPr>
                <p:nvPr/>
              </p:nvSpPr>
              <p:spPr bwMode="auto">
                <a:xfrm>
                  <a:off x="309" y="1505"/>
                  <a:ext cx="452" cy="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300">
                      <a:latin typeface="Times New Roman" pitchFamily="18" charset="0"/>
                    </a:rPr>
                    <a:t>Zone 6</a:t>
                  </a:r>
                </a:p>
              </p:txBody>
            </p:sp>
          </p:grpSp>
        </p:grpSp>
        <p:sp>
          <p:nvSpPr>
            <p:cNvPr id="27709" name="Text Box 61"/>
            <p:cNvSpPr txBox="1">
              <a:spLocks noChangeArrowheads="1"/>
            </p:cNvSpPr>
            <p:nvPr/>
          </p:nvSpPr>
          <p:spPr bwMode="auto">
            <a:xfrm>
              <a:off x="747" y="463"/>
              <a:ext cx="3192" cy="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300">
                  <a:latin typeface="Times New Roman" pitchFamily="18" charset="0"/>
                </a:rPr>
                <a:t>Penetrations + Perimeter Tiles: ~ 1” major dimension, 0.25” depth</a:t>
              </a:r>
            </a:p>
          </p:txBody>
        </p:sp>
        <p:sp>
          <p:nvSpPr>
            <p:cNvPr id="27710" name="Text Box 62"/>
            <p:cNvSpPr txBox="1">
              <a:spLocks noChangeArrowheads="1"/>
            </p:cNvSpPr>
            <p:nvPr/>
          </p:nvSpPr>
          <p:spPr bwMode="auto">
            <a:xfrm>
              <a:off x="747" y="668"/>
              <a:ext cx="3180" cy="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300">
                  <a:latin typeface="Times New Roman" pitchFamily="18" charset="0"/>
                </a:rPr>
                <a:t>Fwd. Fuselage Lower Surface: ~ 3” major dimension, 0.25” depth</a:t>
              </a:r>
            </a:p>
          </p:txBody>
        </p:sp>
        <p:sp>
          <p:nvSpPr>
            <p:cNvPr id="27711" name="Text Box 63"/>
            <p:cNvSpPr txBox="1">
              <a:spLocks noChangeArrowheads="1"/>
            </p:cNvSpPr>
            <p:nvPr/>
          </p:nvSpPr>
          <p:spPr bwMode="auto">
            <a:xfrm>
              <a:off x="747" y="885"/>
              <a:ext cx="3100" cy="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300">
                  <a:latin typeface="Times New Roman" pitchFamily="18" charset="0"/>
                </a:rPr>
                <a:t>Aft Fuselage Lower Surface: ~ 3” major dimension, 0.25” depth</a:t>
              </a:r>
            </a:p>
          </p:txBody>
        </p:sp>
        <p:sp>
          <p:nvSpPr>
            <p:cNvPr id="27712" name="Text Box 64"/>
            <p:cNvSpPr txBox="1">
              <a:spLocks noChangeArrowheads="1"/>
            </p:cNvSpPr>
            <p:nvPr/>
          </p:nvSpPr>
          <p:spPr bwMode="auto">
            <a:xfrm>
              <a:off x="747" y="1087"/>
              <a:ext cx="2810" cy="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300">
                  <a:latin typeface="Times New Roman" pitchFamily="18" charset="0"/>
                </a:rPr>
                <a:t>Wing Lower Surface: ~ 3” major dimension?, 0.25” depth</a:t>
              </a:r>
            </a:p>
          </p:txBody>
        </p:sp>
        <p:sp>
          <p:nvSpPr>
            <p:cNvPr id="27713" name="Text Box 65"/>
            <p:cNvSpPr txBox="1">
              <a:spLocks noChangeArrowheads="1"/>
            </p:cNvSpPr>
            <p:nvPr/>
          </p:nvSpPr>
          <p:spPr bwMode="auto">
            <a:xfrm>
              <a:off x="747" y="1298"/>
              <a:ext cx="1198" cy="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300">
                  <a:latin typeface="Times New Roman" pitchFamily="18" charset="0"/>
                </a:rPr>
                <a:t>Control Surfaces: TBD</a:t>
              </a:r>
            </a:p>
          </p:txBody>
        </p:sp>
        <p:sp>
          <p:nvSpPr>
            <p:cNvPr id="27714" name="Text Box 66"/>
            <p:cNvSpPr txBox="1">
              <a:spLocks noChangeArrowheads="1"/>
            </p:cNvSpPr>
            <p:nvPr/>
          </p:nvSpPr>
          <p:spPr bwMode="auto">
            <a:xfrm>
              <a:off x="747" y="1506"/>
              <a:ext cx="2723" cy="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300">
                  <a:latin typeface="Times New Roman" pitchFamily="18" charset="0"/>
                </a:rPr>
                <a:t>RCC Components: ~ 0.5” major dimension, 0.25” depth</a:t>
              </a:r>
            </a:p>
          </p:txBody>
        </p:sp>
      </p:grpSp>
      <p:sp>
        <p:nvSpPr>
          <p:cNvPr id="27715" name="Text Box 67"/>
          <p:cNvSpPr txBox="1">
            <a:spLocks noChangeArrowheads="1"/>
          </p:cNvSpPr>
          <p:nvPr/>
        </p:nvSpPr>
        <p:spPr bwMode="auto">
          <a:xfrm>
            <a:off x="513773" y="4950198"/>
            <a:ext cx="3469409" cy="819431"/>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058" tIns="41029" rIns="82058" bIns="41029">
            <a:spAutoFit/>
          </a:bodyPr>
          <a:lstStyle/>
          <a:p>
            <a:pPr>
              <a:spcBef>
                <a:spcPct val="50000"/>
              </a:spcBef>
            </a:pPr>
            <a:r>
              <a:rPr lang="en-US" sz="1600"/>
              <a:t>* Does not necessarily mean repair would need to take place, but closer inspection would be desired</a:t>
            </a:r>
          </a:p>
        </p:txBody>
      </p:sp>
    </p:spTree>
    <p:extLst>
      <p:ext uri="{BB962C8B-B14F-4D97-AF65-F5344CB8AC3E}">
        <p14:creationId xmlns:p14="http://schemas.microsoft.com/office/powerpoint/2010/main" val="42150814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30352"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VR Lab SAFER Inspection/Repair</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6" name="Picture 3" descr="D:\NPatrick\My Documents\001 EVA Tile Inspection and Repair\SAFER C.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9224" y="1179413"/>
            <a:ext cx="6964175" cy="4992787"/>
          </a:xfrm>
          <a:prstGeom prst="rect">
            <a:avLst/>
          </a:prstGeom>
          <a:noFill/>
          <a:extLst>
            <a:ext uri="{909E8E84-426E-40DD-AFC4-6F175D3DCCD1}">
              <a14:hiddenFill xmlns:a14="http://schemas.microsoft.com/office/drawing/2010/main">
                <a:solidFill>
                  <a:srgbClr val="FFFFFF"/>
                </a:solidFill>
              </a14:hiddenFill>
            </a:ext>
          </a:extLst>
        </p:spPr>
      </p:pic>
      <p:pic>
        <p:nvPicPr>
          <p:cNvPr id="18434" name="Picture 2" descr="F:\Scott's Data\Scott's Laptop Data\My Documents\My Pictures\SASA-SpongeBob.jpe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000" y="1121932"/>
            <a:ext cx="7772400" cy="574321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52436386"/>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fade">
                                      <p:cBhvr>
                                        <p:cTn id="7" dur="10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WINDOWS\Temporary Internet Files\OLK83B1\EVA-OTD-Strela.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696" y="1145053"/>
            <a:ext cx="7745104" cy="5721134"/>
          </a:xfrm>
          <a:prstGeom prst="rect">
            <a:avLst/>
          </a:prstGeom>
          <a:noFill/>
          <a:extLst>
            <a:ext uri="{909E8E84-426E-40DD-AFC4-6F175D3DCCD1}">
              <a14:hiddenFill xmlns:a14="http://schemas.microsoft.com/office/drawing/2010/main">
                <a:solidFill>
                  <a:srgbClr val="FFFFFF"/>
                </a:solidFill>
              </a14:hiddenFill>
            </a:ext>
          </a:extLst>
        </p:spPr>
      </p:pic>
      <p:sp>
        <p:nvSpPr>
          <p:cNvPr id="2050" name="Rectangle 2"/>
          <p:cNvSpPr>
            <a:spLocks noGrp="1" noChangeArrowheads="1"/>
          </p:cNvSpPr>
          <p:nvPr>
            <p:ph type="title"/>
          </p:nvPr>
        </p:nvSpPr>
        <p:spPr>
          <a:xfrm>
            <a:off x="0" y="0"/>
            <a:ext cx="9130352"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TPS Access from OBSS and </a:t>
            </a:r>
            <a:r>
              <a:rPr lang="en-US" dirty="0" err="1"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Strela</a:t>
            </a:r>
            <a:endPar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endParaRP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spTree>
    <p:custDataLst>
      <p:tags r:id="rId1"/>
    </p:custDataLst>
    <p:extLst>
      <p:ext uri="{BB962C8B-B14F-4D97-AF65-F5344CB8AC3E}">
        <p14:creationId xmlns:p14="http://schemas.microsoft.com/office/powerpoint/2010/main" val="1952112311"/>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8" name="Footer Placeholder 3"/>
          <p:cNvSpPr>
            <a:spLocks noGrp="1"/>
          </p:cNvSpPr>
          <p:nvPr>
            <p:ph type="ftr" sz="quarter" idx="11"/>
          </p:nvPr>
        </p:nvSpPr>
        <p:spPr/>
        <p:txBody>
          <a:bodyPr/>
          <a:lstStyle/>
          <a:p>
            <a:r>
              <a:rPr lang="en-US"/>
              <a:t>CB/Scott Parazynski --- 4/23/03</a:t>
            </a:r>
          </a:p>
        </p:txBody>
      </p:sp>
      <p:sp>
        <p:nvSpPr>
          <p:cNvPr id="2050" name="Rectangle 2"/>
          <p:cNvSpPr>
            <a:spLocks noGrp="1" noChangeArrowheads="1"/>
          </p:cNvSpPr>
          <p:nvPr>
            <p:ph type="title"/>
          </p:nvPr>
        </p:nvSpPr>
        <p:spPr>
          <a:xfrm>
            <a:off x="685800" y="152400"/>
            <a:ext cx="7772400" cy="1143000"/>
          </a:xfrm>
        </p:spPr>
        <p:txBody>
          <a:bodyPr/>
          <a:lstStyle/>
          <a:p>
            <a:r>
              <a:rPr lang="en-US" sz="3200" u="sng"/>
              <a:t>SAFER Underbelly Repair Fixture (SURF)</a:t>
            </a:r>
          </a:p>
        </p:txBody>
      </p:sp>
      <p:sp>
        <p:nvSpPr>
          <p:cNvPr id="2051" name="Line 3"/>
          <p:cNvSpPr>
            <a:spLocks noChangeShapeType="1"/>
          </p:cNvSpPr>
          <p:nvPr/>
        </p:nvSpPr>
        <p:spPr bwMode="auto">
          <a:xfrm>
            <a:off x="1600200" y="2667000"/>
            <a:ext cx="609600" cy="45720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53" name="Oval 5"/>
          <p:cNvSpPr>
            <a:spLocks noChangeArrowheads="1"/>
          </p:cNvSpPr>
          <p:nvPr/>
        </p:nvSpPr>
        <p:spPr bwMode="auto">
          <a:xfrm>
            <a:off x="1447800" y="2514600"/>
            <a:ext cx="228600" cy="2286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54" name="Rectangle 6"/>
          <p:cNvSpPr>
            <a:spLocks noChangeArrowheads="1"/>
          </p:cNvSpPr>
          <p:nvPr/>
        </p:nvSpPr>
        <p:spPr bwMode="auto">
          <a:xfrm>
            <a:off x="2057400" y="2590800"/>
            <a:ext cx="381000" cy="2286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t>HCM</a:t>
            </a:r>
          </a:p>
        </p:txBody>
      </p:sp>
      <p:sp>
        <p:nvSpPr>
          <p:cNvPr id="2055" name="Line 7"/>
          <p:cNvSpPr>
            <a:spLocks noChangeShapeType="1"/>
          </p:cNvSpPr>
          <p:nvPr/>
        </p:nvSpPr>
        <p:spPr bwMode="auto">
          <a:xfrm>
            <a:off x="2209800" y="2819400"/>
            <a:ext cx="0" cy="114300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56" name="Line 8"/>
          <p:cNvSpPr>
            <a:spLocks noChangeShapeType="1"/>
          </p:cNvSpPr>
          <p:nvPr/>
        </p:nvSpPr>
        <p:spPr bwMode="auto">
          <a:xfrm>
            <a:off x="2209800" y="3962400"/>
            <a:ext cx="609600" cy="83820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57" name="Line 9"/>
          <p:cNvSpPr>
            <a:spLocks noChangeShapeType="1"/>
          </p:cNvSpPr>
          <p:nvPr/>
        </p:nvSpPr>
        <p:spPr bwMode="auto">
          <a:xfrm flipV="1">
            <a:off x="2819400" y="4343400"/>
            <a:ext cx="609600" cy="45720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59" name="Line 11"/>
          <p:cNvSpPr>
            <a:spLocks noChangeShapeType="1"/>
          </p:cNvSpPr>
          <p:nvPr/>
        </p:nvSpPr>
        <p:spPr bwMode="auto">
          <a:xfrm flipH="1">
            <a:off x="1905000" y="3962400"/>
            <a:ext cx="304800" cy="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60" name="Oval 12"/>
          <p:cNvSpPr>
            <a:spLocks noChangeArrowheads="1"/>
          </p:cNvSpPr>
          <p:nvPr/>
        </p:nvSpPr>
        <p:spPr bwMode="auto">
          <a:xfrm>
            <a:off x="1676400" y="3810000"/>
            <a:ext cx="228600" cy="2286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62" name="Rectangle 14"/>
          <p:cNvSpPr>
            <a:spLocks noChangeArrowheads="1"/>
          </p:cNvSpPr>
          <p:nvPr/>
        </p:nvSpPr>
        <p:spPr bwMode="auto">
          <a:xfrm>
            <a:off x="2133600" y="3352800"/>
            <a:ext cx="152400" cy="304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1"/>
              <a:t>T</a:t>
            </a:r>
          </a:p>
        </p:txBody>
      </p:sp>
      <p:sp>
        <p:nvSpPr>
          <p:cNvPr id="2063" name="Rectangle 15"/>
          <p:cNvSpPr>
            <a:spLocks noChangeArrowheads="1"/>
          </p:cNvSpPr>
          <p:nvPr/>
        </p:nvSpPr>
        <p:spPr bwMode="auto">
          <a:xfrm>
            <a:off x="1828800" y="2743200"/>
            <a:ext cx="152400" cy="304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1"/>
              <a:t>T</a:t>
            </a:r>
          </a:p>
        </p:txBody>
      </p:sp>
      <p:sp>
        <p:nvSpPr>
          <p:cNvPr id="2064" name="Rectangle 16"/>
          <p:cNvSpPr>
            <a:spLocks noChangeArrowheads="1"/>
          </p:cNvSpPr>
          <p:nvPr/>
        </p:nvSpPr>
        <p:spPr bwMode="auto">
          <a:xfrm>
            <a:off x="57150" y="5181600"/>
            <a:ext cx="152400" cy="304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1"/>
              <a:t>T</a:t>
            </a:r>
          </a:p>
        </p:txBody>
      </p:sp>
      <p:sp>
        <p:nvSpPr>
          <p:cNvPr id="2065" name="Text Box 17"/>
          <p:cNvSpPr txBox="1">
            <a:spLocks noChangeArrowheads="1"/>
          </p:cNvSpPr>
          <p:nvPr/>
        </p:nvSpPr>
        <p:spPr bwMode="auto">
          <a:xfrm>
            <a:off x="285750" y="5181600"/>
            <a:ext cx="11477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t>Telescoping Boom</a:t>
            </a:r>
          </a:p>
        </p:txBody>
      </p:sp>
      <p:sp>
        <p:nvSpPr>
          <p:cNvPr id="2066" name="Line 18"/>
          <p:cNvSpPr>
            <a:spLocks noChangeShapeType="1"/>
          </p:cNvSpPr>
          <p:nvPr/>
        </p:nvSpPr>
        <p:spPr bwMode="auto">
          <a:xfrm flipH="1" flipV="1">
            <a:off x="2819400" y="4495800"/>
            <a:ext cx="152400" cy="228600"/>
          </a:xfrm>
          <a:prstGeom prst="line">
            <a:avLst/>
          </a:prstGeom>
          <a:noFill/>
          <a:ln w="28575">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68" name="Line 20"/>
          <p:cNvSpPr>
            <a:spLocks noChangeShapeType="1"/>
          </p:cNvSpPr>
          <p:nvPr/>
        </p:nvSpPr>
        <p:spPr bwMode="auto">
          <a:xfrm flipH="1" flipV="1">
            <a:off x="3352800" y="4191000"/>
            <a:ext cx="76200" cy="152400"/>
          </a:xfrm>
          <a:prstGeom prst="line">
            <a:avLst/>
          </a:prstGeom>
          <a:noFill/>
          <a:ln w="7620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71" name="Freeform 23"/>
          <p:cNvSpPr>
            <a:spLocks/>
          </p:cNvSpPr>
          <p:nvPr/>
        </p:nvSpPr>
        <p:spPr bwMode="auto">
          <a:xfrm>
            <a:off x="2800350" y="4522788"/>
            <a:ext cx="47625" cy="219075"/>
          </a:xfrm>
          <a:custGeom>
            <a:avLst/>
            <a:gdLst>
              <a:gd name="T0" fmla="*/ 30 w 30"/>
              <a:gd name="T1" fmla="*/ 138 h 138"/>
              <a:gd name="T2" fmla="*/ 15 w 30"/>
              <a:gd name="T3" fmla="*/ 117 h 138"/>
              <a:gd name="T4" fmla="*/ 6 w 30"/>
              <a:gd name="T5" fmla="*/ 99 h 138"/>
              <a:gd name="T6" fmla="*/ 0 w 30"/>
              <a:gd name="T7" fmla="*/ 76 h 138"/>
              <a:gd name="T8" fmla="*/ 5 w 30"/>
              <a:gd name="T9" fmla="*/ 43 h 138"/>
              <a:gd name="T10" fmla="*/ 14 w 30"/>
              <a:gd name="T11" fmla="*/ 6 h 138"/>
              <a:gd name="T12" fmla="*/ 17 w 30"/>
              <a:gd name="T13" fmla="*/ 1 h 138"/>
            </a:gdLst>
            <a:ahLst/>
            <a:cxnLst>
              <a:cxn ang="0">
                <a:pos x="T0" y="T1"/>
              </a:cxn>
              <a:cxn ang="0">
                <a:pos x="T2" y="T3"/>
              </a:cxn>
              <a:cxn ang="0">
                <a:pos x="T4" y="T5"/>
              </a:cxn>
              <a:cxn ang="0">
                <a:pos x="T6" y="T7"/>
              </a:cxn>
              <a:cxn ang="0">
                <a:pos x="T8" y="T9"/>
              </a:cxn>
              <a:cxn ang="0">
                <a:pos x="T10" y="T11"/>
              </a:cxn>
              <a:cxn ang="0">
                <a:pos x="T12" y="T13"/>
              </a:cxn>
            </a:cxnLst>
            <a:rect l="0" t="0" r="r" b="b"/>
            <a:pathLst>
              <a:path w="30" h="138">
                <a:moveTo>
                  <a:pt x="30" y="138"/>
                </a:moveTo>
                <a:cubicBezTo>
                  <a:pt x="23" y="133"/>
                  <a:pt x="20" y="124"/>
                  <a:pt x="15" y="117"/>
                </a:cubicBezTo>
                <a:cubicBezTo>
                  <a:pt x="14" y="110"/>
                  <a:pt x="10" y="105"/>
                  <a:pt x="6" y="99"/>
                </a:cubicBezTo>
                <a:cubicBezTo>
                  <a:pt x="4" y="91"/>
                  <a:pt x="2" y="84"/>
                  <a:pt x="0" y="76"/>
                </a:cubicBezTo>
                <a:cubicBezTo>
                  <a:pt x="1" y="64"/>
                  <a:pt x="1" y="54"/>
                  <a:pt x="5" y="43"/>
                </a:cubicBezTo>
                <a:cubicBezTo>
                  <a:pt x="7" y="30"/>
                  <a:pt x="9" y="18"/>
                  <a:pt x="14" y="6"/>
                </a:cubicBezTo>
                <a:cubicBezTo>
                  <a:pt x="15" y="0"/>
                  <a:pt x="13" y="1"/>
                  <a:pt x="17" y="1"/>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72" name="Freeform 24"/>
          <p:cNvSpPr>
            <a:spLocks/>
          </p:cNvSpPr>
          <p:nvPr/>
        </p:nvSpPr>
        <p:spPr bwMode="auto">
          <a:xfrm>
            <a:off x="2933700" y="3629025"/>
            <a:ext cx="455613" cy="708025"/>
          </a:xfrm>
          <a:custGeom>
            <a:avLst/>
            <a:gdLst>
              <a:gd name="T0" fmla="*/ 287 w 287"/>
              <a:gd name="T1" fmla="*/ 446 h 446"/>
              <a:gd name="T2" fmla="*/ 273 w 287"/>
              <a:gd name="T3" fmla="*/ 432 h 446"/>
              <a:gd name="T4" fmla="*/ 258 w 287"/>
              <a:gd name="T5" fmla="*/ 413 h 446"/>
              <a:gd name="T6" fmla="*/ 249 w 287"/>
              <a:gd name="T7" fmla="*/ 393 h 446"/>
              <a:gd name="T8" fmla="*/ 240 w 287"/>
              <a:gd name="T9" fmla="*/ 372 h 446"/>
              <a:gd name="T10" fmla="*/ 218 w 287"/>
              <a:gd name="T11" fmla="*/ 335 h 446"/>
              <a:gd name="T12" fmla="*/ 204 w 287"/>
              <a:gd name="T13" fmla="*/ 317 h 446"/>
              <a:gd name="T14" fmla="*/ 177 w 287"/>
              <a:gd name="T15" fmla="*/ 282 h 446"/>
              <a:gd name="T16" fmla="*/ 149 w 287"/>
              <a:gd name="T17" fmla="*/ 242 h 446"/>
              <a:gd name="T18" fmla="*/ 107 w 287"/>
              <a:gd name="T19" fmla="*/ 188 h 446"/>
              <a:gd name="T20" fmla="*/ 86 w 287"/>
              <a:gd name="T21" fmla="*/ 162 h 446"/>
              <a:gd name="T22" fmla="*/ 69 w 287"/>
              <a:gd name="T23" fmla="*/ 141 h 446"/>
              <a:gd name="T24" fmla="*/ 51 w 287"/>
              <a:gd name="T25" fmla="*/ 122 h 446"/>
              <a:gd name="T26" fmla="*/ 24 w 287"/>
              <a:gd name="T27" fmla="*/ 86 h 446"/>
              <a:gd name="T28" fmla="*/ 18 w 287"/>
              <a:gd name="T29" fmla="*/ 72 h 446"/>
              <a:gd name="T30" fmla="*/ 12 w 287"/>
              <a:gd name="T31" fmla="*/ 53 h 446"/>
              <a:gd name="T32" fmla="*/ 0 w 287"/>
              <a:gd name="T33" fmla="*/ 0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7" h="446">
                <a:moveTo>
                  <a:pt x="287" y="446"/>
                </a:moveTo>
                <a:cubicBezTo>
                  <a:pt x="284" y="438"/>
                  <a:pt x="280" y="436"/>
                  <a:pt x="273" y="432"/>
                </a:cubicBezTo>
                <a:cubicBezTo>
                  <a:pt x="268" y="425"/>
                  <a:pt x="263" y="420"/>
                  <a:pt x="258" y="413"/>
                </a:cubicBezTo>
                <a:cubicBezTo>
                  <a:pt x="257" y="406"/>
                  <a:pt x="252" y="399"/>
                  <a:pt x="249" y="393"/>
                </a:cubicBezTo>
                <a:cubicBezTo>
                  <a:pt x="248" y="386"/>
                  <a:pt x="243" y="379"/>
                  <a:pt x="240" y="372"/>
                </a:cubicBezTo>
                <a:cubicBezTo>
                  <a:pt x="238" y="361"/>
                  <a:pt x="226" y="343"/>
                  <a:pt x="218" y="335"/>
                </a:cubicBezTo>
                <a:cubicBezTo>
                  <a:pt x="215" y="328"/>
                  <a:pt x="210" y="322"/>
                  <a:pt x="204" y="317"/>
                </a:cubicBezTo>
                <a:cubicBezTo>
                  <a:pt x="196" y="304"/>
                  <a:pt x="187" y="293"/>
                  <a:pt x="177" y="282"/>
                </a:cubicBezTo>
                <a:cubicBezTo>
                  <a:pt x="166" y="270"/>
                  <a:pt x="159" y="255"/>
                  <a:pt x="149" y="242"/>
                </a:cubicBezTo>
                <a:cubicBezTo>
                  <a:pt x="136" y="225"/>
                  <a:pt x="124" y="201"/>
                  <a:pt x="107" y="188"/>
                </a:cubicBezTo>
                <a:cubicBezTo>
                  <a:pt x="102" y="179"/>
                  <a:pt x="94" y="168"/>
                  <a:pt x="86" y="162"/>
                </a:cubicBezTo>
                <a:cubicBezTo>
                  <a:pt x="82" y="155"/>
                  <a:pt x="76" y="145"/>
                  <a:pt x="69" y="141"/>
                </a:cubicBezTo>
                <a:cubicBezTo>
                  <a:pt x="64" y="134"/>
                  <a:pt x="58" y="127"/>
                  <a:pt x="51" y="122"/>
                </a:cubicBezTo>
                <a:cubicBezTo>
                  <a:pt x="44" y="110"/>
                  <a:pt x="33" y="98"/>
                  <a:pt x="24" y="86"/>
                </a:cubicBezTo>
                <a:cubicBezTo>
                  <a:pt x="23" y="80"/>
                  <a:pt x="20" y="77"/>
                  <a:pt x="18" y="72"/>
                </a:cubicBezTo>
                <a:cubicBezTo>
                  <a:pt x="17" y="66"/>
                  <a:pt x="15" y="59"/>
                  <a:pt x="12" y="53"/>
                </a:cubicBezTo>
                <a:cubicBezTo>
                  <a:pt x="9" y="36"/>
                  <a:pt x="0" y="18"/>
                  <a:pt x="0" y="0"/>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73" name="Freeform 25"/>
          <p:cNvSpPr>
            <a:spLocks/>
          </p:cNvSpPr>
          <p:nvPr/>
        </p:nvSpPr>
        <p:spPr bwMode="auto">
          <a:xfrm>
            <a:off x="2438400" y="3276600"/>
            <a:ext cx="538163" cy="1252538"/>
          </a:xfrm>
          <a:custGeom>
            <a:avLst/>
            <a:gdLst>
              <a:gd name="T0" fmla="*/ 259 w 339"/>
              <a:gd name="T1" fmla="*/ 789 h 789"/>
              <a:gd name="T2" fmla="*/ 271 w 339"/>
              <a:gd name="T3" fmla="*/ 780 h 789"/>
              <a:gd name="T4" fmla="*/ 282 w 339"/>
              <a:gd name="T5" fmla="*/ 767 h 789"/>
              <a:gd name="T6" fmla="*/ 294 w 339"/>
              <a:gd name="T7" fmla="*/ 753 h 789"/>
              <a:gd name="T8" fmla="*/ 310 w 339"/>
              <a:gd name="T9" fmla="*/ 731 h 789"/>
              <a:gd name="T10" fmla="*/ 327 w 339"/>
              <a:gd name="T11" fmla="*/ 704 h 789"/>
              <a:gd name="T12" fmla="*/ 336 w 339"/>
              <a:gd name="T13" fmla="*/ 681 h 789"/>
              <a:gd name="T14" fmla="*/ 328 w 339"/>
              <a:gd name="T15" fmla="*/ 635 h 789"/>
              <a:gd name="T16" fmla="*/ 319 w 339"/>
              <a:gd name="T17" fmla="*/ 617 h 789"/>
              <a:gd name="T18" fmla="*/ 310 w 339"/>
              <a:gd name="T19" fmla="*/ 596 h 789"/>
              <a:gd name="T20" fmla="*/ 306 w 339"/>
              <a:gd name="T21" fmla="*/ 582 h 789"/>
              <a:gd name="T22" fmla="*/ 298 w 339"/>
              <a:gd name="T23" fmla="*/ 572 h 789"/>
              <a:gd name="T24" fmla="*/ 256 w 339"/>
              <a:gd name="T25" fmla="*/ 497 h 789"/>
              <a:gd name="T26" fmla="*/ 214 w 339"/>
              <a:gd name="T27" fmla="*/ 444 h 789"/>
              <a:gd name="T28" fmla="*/ 141 w 339"/>
              <a:gd name="T29" fmla="*/ 371 h 789"/>
              <a:gd name="T30" fmla="*/ 97 w 339"/>
              <a:gd name="T31" fmla="*/ 317 h 789"/>
              <a:gd name="T32" fmla="*/ 73 w 339"/>
              <a:gd name="T33" fmla="*/ 272 h 789"/>
              <a:gd name="T34" fmla="*/ 28 w 339"/>
              <a:gd name="T35" fmla="*/ 192 h 789"/>
              <a:gd name="T36" fmla="*/ 12 w 339"/>
              <a:gd name="T37" fmla="*/ 162 h 789"/>
              <a:gd name="T38" fmla="*/ 7 w 339"/>
              <a:gd name="T39" fmla="*/ 152 h 789"/>
              <a:gd name="T40" fmla="*/ 0 w 339"/>
              <a:gd name="T41" fmla="*/ 81 h 789"/>
              <a:gd name="T42" fmla="*/ 3 w 339"/>
              <a:gd name="T43" fmla="*/ 0 h 7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39" h="789">
                <a:moveTo>
                  <a:pt x="259" y="789"/>
                </a:moveTo>
                <a:cubicBezTo>
                  <a:pt x="266" y="788"/>
                  <a:pt x="266" y="784"/>
                  <a:pt x="271" y="780"/>
                </a:cubicBezTo>
                <a:cubicBezTo>
                  <a:pt x="274" y="774"/>
                  <a:pt x="277" y="771"/>
                  <a:pt x="282" y="767"/>
                </a:cubicBezTo>
                <a:cubicBezTo>
                  <a:pt x="290" y="754"/>
                  <a:pt x="285" y="758"/>
                  <a:pt x="294" y="753"/>
                </a:cubicBezTo>
                <a:cubicBezTo>
                  <a:pt x="299" y="746"/>
                  <a:pt x="304" y="737"/>
                  <a:pt x="310" y="731"/>
                </a:cubicBezTo>
                <a:cubicBezTo>
                  <a:pt x="314" y="721"/>
                  <a:pt x="321" y="712"/>
                  <a:pt x="327" y="704"/>
                </a:cubicBezTo>
                <a:cubicBezTo>
                  <a:pt x="329" y="696"/>
                  <a:pt x="332" y="688"/>
                  <a:pt x="336" y="681"/>
                </a:cubicBezTo>
                <a:cubicBezTo>
                  <a:pt x="339" y="666"/>
                  <a:pt x="335" y="649"/>
                  <a:pt x="328" y="635"/>
                </a:cubicBezTo>
                <a:cubicBezTo>
                  <a:pt x="327" y="628"/>
                  <a:pt x="323" y="623"/>
                  <a:pt x="319" y="617"/>
                </a:cubicBezTo>
                <a:cubicBezTo>
                  <a:pt x="318" y="610"/>
                  <a:pt x="314" y="602"/>
                  <a:pt x="310" y="596"/>
                </a:cubicBezTo>
                <a:cubicBezTo>
                  <a:pt x="309" y="592"/>
                  <a:pt x="308" y="585"/>
                  <a:pt x="306" y="582"/>
                </a:cubicBezTo>
                <a:cubicBezTo>
                  <a:pt x="304" y="578"/>
                  <a:pt x="298" y="572"/>
                  <a:pt x="298" y="572"/>
                </a:cubicBezTo>
                <a:cubicBezTo>
                  <a:pt x="296" y="557"/>
                  <a:pt x="266" y="511"/>
                  <a:pt x="256" y="497"/>
                </a:cubicBezTo>
                <a:cubicBezTo>
                  <a:pt x="252" y="477"/>
                  <a:pt x="227" y="459"/>
                  <a:pt x="214" y="444"/>
                </a:cubicBezTo>
                <a:cubicBezTo>
                  <a:pt x="191" y="419"/>
                  <a:pt x="162" y="398"/>
                  <a:pt x="141" y="371"/>
                </a:cubicBezTo>
                <a:cubicBezTo>
                  <a:pt x="128" y="354"/>
                  <a:pt x="113" y="330"/>
                  <a:pt x="97" y="317"/>
                </a:cubicBezTo>
                <a:cubicBezTo>
                  <a:pt x="89" y="302"/>
                  <a:pt x="83" y="286"/>
                  <a:pt x="73" y="272"/>
                </a:cubicBezTo>
                <a:cubicBezTo>
                  <a:pt x="68" y="249"/>
                  <a:pt x="40" y="214"/>
                  <a:pt x="28" y="192"/>
                </a:cubicBezTo>
                <a:cubicBezTo>
                  <a:pt x="22" y="182"/>
                  <a:pt x="18" y="172"/>
                  <a:pt x="12" y="162"/>
                </a:cubicBezTo>
                <a:cubicBezTo>
                  <a:pt x="10" y="159"/>
                  <a:pt x="7" y="152"/>
                  <a:pt x="7" y="152"/>
                </a:cubicBezTo>
                <a:cubicBezTo>
                  <a:pt x="2" y="129"/>
                  <a:pt x="1" y="105"/>
                  <a:pt x="0" y="81"/>
                </a:cubicBezTo>
                <a:cubicBezTo>
                  <a:pt x="2" y="54"/>
                  <a:pt x="3" y="27"/>
                  <a:pt x="3" y="0"/>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74" name="Freeform 26"/>
          <p:cNvSpPr>
            <a:spLocks/>
          </p:cNvSpPr>
          <p:nvPr/>
        </p:nvSpPr>
        <p:spPr bwMode="auto">
          <a:xfrm>
            <a:off x="2422525" y="1966913"/>
            <a:ext cx="92075" cy="1293812"/>
          </a:xfrm>
          <a:custGeom>
            <a:avLst/>
            <a:gdLst>
              <a:gd name="T0" fmla="*/ 7 w 58"/>
              <a:gd name="T1" fmla="*/ 815 h 815"/>
              <a:gd name="T2" fmla="*/ 1 w 58"/>
              <a:gd name="T3" fmla="*/ 801 h 815"/>
              <a:gd name="T4" fmla="*/ 6 w 58"/>
              <a:gd name="T5" fmla="*/ 779 h 815"/>
              <a:gd name="T6" fmla="*/ 12 w 58"/>
              <a:gd name="T7" fmla="*/ 753 h 815"/>
              <a:gd name="T8" fmla="*/ 21 w 58"/>
              <a:gd name="T9" fmla="*/ 659 h 815"/>
              <a:gd name="T10" fmla="*/ 27 w 58"/>
              <a:gd name="T11" fmla="*/ 639 h 815"/>
              <a:gd name="T12" fmla="*/ 33 w 58"/>
              <a:gd name="T13" fmla="*/ 623 h 815"/>
              <a:gd name="T14" fmla="*/ 39 w 58"/>
              <a:gd name="T15" fmla="*/ 597 h 815"/>
              <a:gd name="T16" fmla="*/ 45 w 58"/>
              <a:gd name="T17" fmla="*/ 557 h 815"/>
              <a:gd name="T18" fmla="*/ 54 w 58"/>
              <a:gd name="T19" fmla="*/ 428 h 815"/>
              <a:gd name="T20" fmla="*/ 46 w 58"/>
              <a:gd name="T21" fmla="*/ 357 h 815"/>
              <a:gd name="T22" fmla="*/ 34 w 58"/>
              <a:gd name="T23" fmla="*/ 252 h 815"/>
              <a:gd name="T24" fmla="*/ 30 w 58"/>
              <a:gd name="T25" fmla="*/ 237 h 815"/>
              <a:gd name="T26" fmla="*/ 34 w 58"/>
              <a:gd name="T27" fmla="*/ 222 h 815"/>
              <a:gd name="T28" fmla="*/ 39 w 58"/>
              <a:gd name="T29" fmla="*/ 212 h 815"/>
              <a:gd name="T30" fmla="*/ 55 w 58"/>
              <a:gd name="T31" fmla="*/ 189 h 815"/>
              <a:gd name="T32" fmla="*/ 49 w 58"/>
              <a:gd name="T33" fmla="*/ 171 h 815"/>
              <a:gd name="T34" fmla="*/ 16 w 58"/>
              <a:gd name="T35" fmla="*/ 126 h 815"/>
              <a:gd name="T36" fmla="*/ 4 w 58"/>
              <a:gd name="T37" fmla="*/ 89 h 815"/>
              <a:gd name="T38" fmla="*/ 0 w 58"/>
              <a:gd name="T39" fmla="*/ 47 h 815"/>
              <a:gd name="T40" fmla="*/ 3 w 58"/>
              <a:gd name="T41" fmla="*/ 0 h 8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8" h="815">
                <a:moveTo>
                  <a:pt x="7" y="815"/>
                </a:moveTo>
                <a:cubicBezTo>
                  <a:pt x="6" y="809"/>
                  <a:pt x="3" y="806"/>
                  <a:pt x="1" y="801"/>
                </a:cubicBezTo>
                <a:cubicBezTo>
                  <a:pt x="4" y="782"/>
                  <a:pt x="1" y="788"/>
                  <a:pt x="6" y="779"/>
                </a:cubicBezTo>
                <a:cubicBezTo>
                  <a:pt x="7" y="770"/>
                  <a:pt x="9" y="761"/>
                  <a:pt x="12" y="753"/>
                </a:cubicBezTo>
                <a:cubicBezTo>
                  <a:pt x="12" y="729"/>
                  <a:pt x="8" y="685"/>
                  <a:pt x="21" y="659"/>
                </a:cubicBezTo>
                <a:cubicBezTo>
                  <a:pt x="22" y="652"/>
                  <a:pt x="24" y="646"/>
                  <a:pt x="27" y="639"/>
                </a:cubicBezTo>
                <a:cubicBezTo>
                  <a:pt x="28" y="633"/>
                  <a:pt x="33" y="623"/>
                  <a:pt x="33" y="623"/>
                </a:cubicBezTo>
                <a:cubicBezTo>
                  <a:pt x="34" y="614"/>
                  <a:pt x="36" y="605"/>
                  <a:pt x="39" y="597"/>
                </a:cubicBezTo>
                <a:cubicBezTo>
                  <a:pt x="41" y="584"/>
                  <a:pt x="41" y="570"/>
                  <a:pt x="45" y="557"/>
                </a:cubicBezTo>
                <a:cubicBezTo>
                  <a:pt x="48" y="514"/>
                  <a:pt x="51" y="471"/>
                  <a:pt x="54" y="428"/>
                </a:cubicBezTo>
                <a:cubicBezTo>
                  <a:pt x="51" y="404"/>
                  <a:pt x="51" y="380"/>
                  <a:pt x="46" y="357"/>
                </a:cubicBezTo>
                <a:cubicBezTo>
                  <a:pt x="44" y="327"/>
                  <a:pt x="44" y="278"/>
                  <a:pt x="34" y="252"/>
                </a:cubicBezTo>
                <a:cubicBezTo>
                  <a:pt x="33" y="247"/>
                  <a:pt x="31" y="242"/>
                  <a:pt x="30" y="237"/>
                </a:cubicBezTo>
                <a:cubicBezTo>
                  <a:pt x="32" y="232"/>
                  <a:pt x="32" y="227"/>
                  <a:pt x="34" y="222"/>
                </a:cubicBezTo>
                <a:cubicBezTo>
                  <a:pt x="35" y="219"/>
                  <a:pt x="39" y="212"/>
                  <a:pt x="39" y="212"/>
                </a:cubicBezTo>
                <a:cubicBezTo>
                  <a:pt x="41" y="203"/>
                  <a:pt x="48" y="194"/>
                  <a:pt x="55" y="189"/>
                </a:cubicBezTo>
                <a:cubicBezTo>
                  <a:pt x="58" y="182"/>
                  <a:pt x="53" y="177"/>
                  <a:pt x="49" y="171"/>
                </a:cubicBezTo>
                <a:cubicBezTo>
                  <a:pt x="38" y="156"/>
                  <a:pt x="26" y="142"/>
                  <a:pt x="16" y="126"/>
                </a:cubicBezTo>
                <a:cubicBezTo>
                  <a:pt x="14" y="114"/>
                  <a:pt x="9" y="100"/>
                  <a:pt x="4" y="89"/>
                </a:cubicBezTo>
                <a:cubicBezTo>
                  <a:pt x="1" y="73"/>
                  <a:pt x="1" y="67"/>
                  <a:pt x="0" y="47"/>
                </a:cubicBezTo>
                <a:cubicBezTo>
                  <a:pt x="0" y="34"/>
                  <a:pt x="3" y="14"/>
                  <a:pt x="3" y="0"/>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75" name="Freeform 27"/>
          <p:cNvSpPr>
            <a:spLocks/>
          </p:cNvSpPr>
          <p:nvPr/>
        </p:nvSpPr>
        <p:spPr bwMode="auto">
          <a:xfrm>
            <a:off x="2428875" y="1600200"/>
            <a:ext cx="982663" cy="1627188"/>
          </a:xfrm>
          <a:custGeom>
            <a:avLst/>
            <a:gdLst>
              <a:gd name="T0" fmla="*/ 0 w 619"/>
              <a:gd name="T1" fmla="*/ 234 h 1025"/>
              <a:gd name="T2" fmla="*/ 5 w 619"/>
              <a:gd name="T3" fmla="*/ 221 h 1025"/>
              <a:gd name="T4" fmla="*/ 11 w 619"/>
              <a:gd name="T5" fmla="*/ 203 h 1025"/>
              <a:gd name="T6" fmla="*/ 20 w 619"/>
              <a:gd name="T7" fmla="*/ 185 h 1025"/>
              <a:gd name="T8" fmla="*/ 48 w 619"/>
              <a:gd name="T9" fmla="*/ 143 h 1025"/>
              <a:gd name="T10" fmla="*/ 56 w 619"/>
              <a:gd name="T11" fmla="*/ 132 h 1025"/>
              <a:gd name="T12" fmla="*/ 65 w 619"/>
              <a:gd name="T13" fmla="*/ 125 h 1025"/>
              <a:gd name="T14" fmla="*/ 77 w 619"/>
              <a:gd name="T15" fmla="*/ 114 h 1025"/>
              <a:gd name="T16" fmla="*/ 83 w 619"/>
              <a:gd name="T17" fmla="*/ 101 h 1025"/>
              <a:gd name="T18" fmla="*/ 119 w 619"/>
              <a:gd name="T19" fmla="*/ 35 h 1025"/>
              <a:gd name="T20" fmla="*/ 165 w 619"/>
              <a:gd name="T21" fmla="*/ 30 h 1025"/>
              <a:gd name="T22" fmla="*/ 209 w 619"/>
              <a:gd name="T23" fmla="*/ 27 h 1025"/>
              <a:gd name="T24" fmla="*/ 360 w 619"/>
              <a:gd name="T25" fmla="*/ 29 h 1025"/>
              <a:gd name="T26" fmla="*/ 383 w 619"/>
              <a:gd name="T27" fmla="*/ 36 h 1025"/>
              <a:gd name="T28" fmla="*/ 384 w 619"/>
              <a:gd name="T29" fmla="*/ 54 h 1025"/>
              <a:gd name="T30" fmla="*/ 398 w 619"/>
              <a:gd name="T31" fmla="*/ 95 h 1025"/>
              <a:gd name="T32" fmla="*/ 410 w 619"/>
              <a:gd name="T33" fmla="*/ 78 h 1025"/>
              <a:gd name="T34" fmla="*/ 416 w 619"/>
              <a:gd name="T35" fmla="*/ 36 h 1025"/>
              <a:gd name="T36" fmla="*/ 479 w 619"/>
              <a:gd name="T37" fmla="*/ 5 h 1025"/>
              <a:gd name="T38" fmla="*/ 531 w 619"/>
              <a:gd name="T39" fmla="*/ 0 h 1025"/>
              <a:gd name="T40" fmla="*/ 588 w 619"/>
              <a:gd name="T41" fmla="*/ 6 h 1025"/>
              <a:gd name="T42" fmla="*/ 599 w 619"/>
              <a:gd name="T43" fmla="*/ 18 h 1025"/>
              <a:gd name="T44" fmla="*/ 594 w 619"/>
              <a:gd name="T45" fmla="*/ 83 h 1025"/>
              <a:gd name="T46" fmla="*/ 599 w 619"/>
              <a:gd name="T47" fmla="*/ 108 h 1025"/>
              <a:gd name="T48" fmla="*/ 609 w 619"/>
              <a:gd name="T49" fmla="*/ 251 h 1025"/>
              <a:gd name="T50" fmla="*/ 602 w 619"/>
              <a:gd name="T51" fmla="*/ 332 h 1025"/>
              <a:gd name="T52" fmla="*/ 608 w 619"/>
              <a:gd name="T53" fmla="*/ 444 h 1025"/>
              <a:gd name="T54" fmla="*/ 615 w 619"/>
              <a:gd name="T55" fmla="*/ 545 h 1025"/>
              <a:gd name="T56" fmla="*/ 603 w 619"/>
              <a:gd name="T57" fmla="*/ 774 h 1025"/>
              <a:gd name="T58" fmla="*/ 611 w 619"/>
              <a:gd name="T59" fmla="*/ 870 h 1025"/>
              <a:gd name="T60" fmla="*/ 612 w 619"/>
              <a:gd name="T61" fmla="*/ 957 h 1025"/>
              <a:gd name="T62" fmla="*/ 588 w 619"/>
              <a:gd name="T63" fmla="*/ 1008 h 1025"/>
              <a:gd name="T64" fmla="*/ 513 w 619"/>
              <a:gd name="T65" fmla="*/ 1023 h 1025"/>
              <a:gd name="T66" fmla="*/ 504 w 619"/>
              <a:gd name="T67" fmla="*/ 1025 h 1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19" h="1025">
                <a:moveTo>
                  <a:pt x="0" y="234"/>
                </a:moveTo>
                <a:cubicBezTo>
                  <a:pt x="2" y="230"/>
                  <a:pt x="3" y="225"/>
                  <a:pt x="5" y="221"/>
                </a:cubicBezTo>
                <a:cubicBezTo>
                  <a:pt x="6" y="215"/>
                  <a:pt x="8" y="209"/>
                  <a:pt x="11" y="203"/>
                </a:cubicBezTo>
                <a:cubicBezTo>
                  <a:pt x="12" y="197"/>
                  <a:pt x="16" y="190"/>
                  <a:pt x="20" y="185"/>
                </a:cubicBezTo>
                <a:cubicBezTo>
                  <a:pt x="23" y="171"/>
                  <a:pt x="39" y="154"/>
                  <a:pt x="48" y="143"/>
                </a:cubicBezTo>
                <a:cubicBezTo>
                  <a:pt x="51" y="140"/>
                  <a:pt x="53" y="135"/>
                  <a:pt x="56" y="132"/>
                </a:cubicBezTo>
                <a:cubicBezTo>
                  <a:pt x="59" y="129"/>
                  <a:pt x="65" y="125"/>
                  <a:pt x="65" y="125"/>
                </a:cubicBezTo>
                <a:cubicBezTo>
                  <a:pt x="68" y="119"/>
                  <a:pt x="71" y="117"/>
                  <a:pt x="77" y="114"/>
                </a:cubicBezTo>
                <a:cubicBezTo>
                  <a:pt x="80" y="110"/>
                  <a:pt x="81" y="106"/>
                  <a:pt x="83" y="101"/>
                </a:cubicBezTo>
                <a:cubicBezTo>
                  <a:pt x="85" y="70"/>
                  <a:pt x="83" y="40"/>
                  <a:pt x="119" y="35"/>
                </a:cubicBezTo>
                <a:cubicBezTo>
                  <a:pt x="132" y="28"/>
                  <a:pt x="154" y="31"/>
                  <a:pt x="165" y="30"/>
                </a:cubicBezTo>
                <a:cubicBezTo>
                  <a:pt x="180" y="29"/>
                  <a:pt x="209" y="27"/>
                  <a:pt x="209" y="27"/>
                </a:cubicBezTo>
                <a:cubicBezTo>
                  <a:pt x="260" y="28"/>
                  <a:pt x="309" y="30"/>
                  <a:pt x="360" y="29"/>
                </a:cubicBezTo>
                <a:cubicBezTo>
                  <a:pt x="371" y="30"/>
                  <a:pt x="378" y="27"/>
                  <a:pt x="383" y="36"/>
                </a:cubicBezTo>
                <a:cubicBezTo>
                  <a:pt x="384" y="43"/>
                  <a:pt x="386" y="47"/>
                  <a:pt x="384" y="54"/>
                </a:cubicBezTo>
                <a:cubicBezTo>
                  <a:pt x="382" y="72"/>
                  <a:pt x="382" y="85"/>
                  <a:pt x="398" y="95"/>
                </a:cubicBezTo>
                <a:cubicBezTo>
                  <a:pt x="405" y="92"/>
                  <a:pt x="407" y="85"/>
                  <a:pt x="410" y="78"/>
                </a:cubicBezTo>
                <a:cubicBezTo>
                  <a:pt x="411" y="64"/>
                  <a:pt x="409" y="50"/>
                  <a:pt x="416" y="36"/>
                </a:cubicBezTo>
                <a:cubicBezTo>
                  <a:pt x="421" y="6"/>
                  <a:pt x="455" y="6"/>
                  <a:pt x="479" y="5"/>
                </a:cubicBezTo>
                <a:cubicBezTo>
                  <a:pt x="497" y="2"/>
                  <a:pt x="513" y="1"/>
                  <a:pt x="531" y="0"/>
                </a:cubicBezTo>
                <a:cubicBezTo>
                  <a:pt x="550" y="3"/>
                  <a:pt x="569" y="4"/>
                  <a:pt x="588" y="6"/>
                </a:cubicBezTo>
                <a:cubicBezTo>
                  <a:pt x="599" y="9"/>
                  <a:pt x="595" y="9"/>
                  <a:pt x="599" y="18"/>
                </a:cubicBezTo>
                <a:cubicBezTo>
                  <a:pt x="600" y="40"/>
                  <a:pt x="601" y="62"/>
                  <a:pt x="594" y="83"/>
                </a:cubicBezTo>
                <a:cubicBezTo>
                  <a:pt x="596" y="91"/>
                  <a:pt x="595" y="101"/>
                  <a:pt x="599" y="108"/>
                </a:cubicBezTo>
                <a:cubicBezTo>
                  <a:pt x="602" y="156"/>
                  <a:pt x="605" y="203"/>
                  <a:pt x="609" y="251"/>
                </a:cubicBezTo>
                <a:cubicBezTo>
                  <a:pt x="608" y="278"/>
                  <a:pt x="604" y="305"/>
                  <a:pt x="602" y="332"/>
                </a:cubicBezTo>
                <a:cubicBezTo>
                  <a:pt x="603" y="369"/>
                  <a:pt x="603" y="407"/>
                  <a:pt x="608" y="444"/>
                </a:cubicBezTo>
                <a:cubicBezTo>
                  <a:pt x="609" y="478"/>
                  <a:pt x="613" y="511"/>
                  <a:pt x="615" y="545"/>
                </a:cubicBezTo>
                <a:cubicBezTo>
                  <a:pt x="614" y="622"/>
                  <a:pt x="610" y="697"/>
                  <a:pt x="603" y="774"/>
                </a:cubicBezTo>
                <a:cubicBezTo>
                  <a:pt x="605" y="803"/>
                  <a:pt x="603" y="841"/>
                  <a:pt x="611" y="870"/>
                </a:cubicBezTo>
                <a:cubicBezTo>
                  <a:pt x="613" y="901"/>
                  <a:pt x="613" y="924"/>
                  <a:pt x="612" y="957"/>
                </a:cubicBezTo>
                <a:cubicBezTo>
                  <a:pt x="611" y="996"/>
                  <a:pt x="619" y="1003"/>
                  <a:pt x="588" y="1008"/>
                </a:cubicBezTo>
                <a:cubicBezTo>
                  <a:pt x="567" y="1018"/>
                  <a:pt x="536" y="1021"/>
                  <a:pt x="513" y="1023"/>
                </a:cubicBezTo>
                <a:cubicBezTo>
                  <a:pt x="510" y="1024"/>
                  <a:pt x="504" y="1025"/>
                  <a:pt x="504" y="1025"/>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78" name="Freeform 30"/>
          <p:cNvSpPr>
            <a:spLocks/>
          </p:cNvSpPr>
          <p:nvPr/>
        </p:nvSpPr>
        <p:spPr bwMode="auto">
          <a:xfrm>
            <a:off x="2935288" y="3227388"/>
            <a:ext cx="292100" cy="400050"/>
          </a:xfrm>
          <a:custGeom>
            <a:avLst/>
            <a:gdLst>
              <a:gd name="T0" fmla="*/ 1 w 184"/>
              <a:gd name="T1" fmla="*/ 252 h 252"/>
              <a:gd name="T2" fmla="*/ 10 w 184"/>
              <a:gd name="T3" fmla="*/ 159 h 252"/>
              <a:gd name="T4" fmla="*/ 16 w 184"/>
              <a:gd name="T5" fmla="*/ 135 h 252"/>
              <a:gd name="T6" fmla="*/ 22 w 184"/>
              <a:gd name="T7" fmla="*/ 120 h 252"/>
              <a:gd name="T8" fmla="*/ 40 w 184"/>
              <a:gd name="T9" fmla="*/ 85 h 252"/>
              <a:gd name="T10" fmla="*/ 56 w 184"/>
              <a:gd name="T11" fmla="*/ 69 h 252"/>
              <a:gd name="T12" fmla="*/ 82 w 184"/>
              <a:gd name="T13" fmla="*/ 49 h 252"/>
              <a:gd name="T14" fmla="*/ 143 w 184"/>
              <a:gd name="T15" fmla="*/ 15 h 252"/>
              <a:gd name="T16" fmla="*/ 157 w 184"/>
              <a:gd name="T17" fmla="*/ 9 h 252"/>
              <a:gd name="T18" fmla="*/ 175 w 184"/>
              <a:gd name="T19" fmla="*/ 3 h 252"/>
              <a:gd name="T20" fmla="*/ 184 w 184"/>
              <a:gd name="T21" fmla="*/ 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4" h="252">
                <a:moveTo>
                  <a:pt x="1" y="252"/>
                </a:moveTo>
                <a:cubicBezTo>
                  <a:pt x="5" y="221"/>
                  <a:pt x="0" y="189"/>
                  <a:pt x="10" y="159"/>
                </a:cubicBezTo>
                <a:cubicBezTo>
                  <a:pt x="11" y="151"/>
                  <a:pt x="12" y="142"/>
                  <a:pt x="16" y="135"/>
                </a:cubicBezTo>
                <a:cubicBezTo>
                  <a:pt x="17" y="129"/>
                  <a:pt x="18" y="125"/>
                  <a:pt x="22" y="120"/>
                </a:cubicBezTo>
                <a:cubicBezTo>
                  <a:pt x="24" y="108"/>
                  <a:pt x="33" y="95"/>
                  <a:pt x="40" y="85"/>
                </a:cubicBezTo>
                <a:cubicBezTo>
                  <a:pt x="44" y="79"/>
                  <a:pt x="56" y="69"/>
                  <a:pt x="56" y="69"/>
                </a:cubicBezTo>
                <a:cubicBezTo>
                  <a:pt x="61" y="60"/>
                  <a:pt x="73" y="55"/>
                  <a:pt x="82" y="49"/>
                </a:cubicBezTo>
                <a:cubicBezTo>
                  <a:pt x="99" y="38"/>
                  <a:pt x="123" y="18"/>
                  <a:pt x="143" y="15"/>
                </a:cubicBezTo>
                <a:cubicBezTo>
                  <a:pt x="148" y="13"/>
                  <a:pt x="151" y="10"/>
                  <a:pt x="157" y="9"/>
                </a:cubicBezTo>
                <a:cubicBezTo>
                  <a:pt x="163" y="6"/>
                  <a:pt x="169" y="4"/>
                  <a:pt x="175" y="3"/>
                </a:cubicBezTo>
                <a:cubicBezTo>
                  <a:pt x="180" y="0"/>
                  <a:pt x="178" y="1"/>
                  <a:pt x="184" y="1"/>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79" name="Oval 31"/>
          <p:cNvSpPr>
            <a:spLocks noChangeArrowheads="1"/>
          </p:cNvSpPr>
          <p:nvPr/>
        </p:nvSpPr>
        <p:spPr bwMode="auto">
          <a:xfrm>
            <a:off x="57150" y="5562600"/>
            <a:ext cx="228600" cy="2286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81" name="Text Box 33"/>
          <p:cNvSpPr txBox="1">
            <a:spLocks noChangeArrowheads="1"/>
          </p:cNvSpPr>
          <p:nvPr/>
        </p:nvSpPr>
        <p:spPr bwMode="auto">
          <a:xfrm>
            <a:off x="285750" y="5486400"/>
            <a:ext cx="12954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t>Universal Ball Joint</a:t>
            </a:r>
          </a:p>
        </p:txBody>
      </p:sp>
      <p:sp>
        <p:nvSpPr>
          <p:cNvPr id="2082" name="Rectangle 34"/>
          <p:cNvSpPr>
            <a:spLocks noChangeArrowheads="1"/>
          </p:cNvSpPr>
          <p:nvPr/>
        </p:nvSpPr>
        <p:spPr bwMode="auto">
          <a:xfrm>
            <a:off x="57150" y="5867400"/>
            <a:ext cx="152400" cy="381000"/>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83" name="Text Box 35"/>
          <p:cNvSpPr txBox="1">
            <a:spLocks noChangeArrowheads="1"/>
          </p:cNvSpPr>
          <p:nvPr/>
        </p:nvSpPr>
        <p:spPr bwMode="auto">
          <a:xfrm>
            <a:off x="285750" y="6003925"/>
            <a:ext cx="1752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dirty="0"/>
              <a:t>Quick Release Adhesive Pad</a:t>
            </a:r>
          </a:p>
        </p:txBody>
      </p:sp>
      <p:sp>
        <p:nvSpPr>
          <p:cNvPr id="2084" name="Freeform 36"/>
          <p:cNvSpPr>
            <a:spLocks/>
          </p:cNvSpPr>
          <p:nvPr/>
        </p:nvSpPr>
        <p:spPr bwMode="auto">
          <a:xfrm>
            <a:off x="0" y="5827713"/>
            <a:ext cx="249238" cy="465137"/>
          </a:xfrm>
          <a:custGeom>
            <a:avLst/>
            <a:gdLst>
              <a:gd name="T0" fmla="*/ 134 w 157"/>
              <a:gd name="T1" fmla="*/ 59 h 293"/>
              <a:gd name="T2" fmla="*/ 134 w 157"/>
              <a:gd name="T3" fmla="*/ 21 h 293"/>
              <a:gd name="T4" fmla="*/ 94 w 157"/>
              <a:gd name="T5" fmla="*/ 11 h 293"/>
              <a:gd name="T6" fmla="*/ 14 w 157"/>
              <a:gd name="T7" fmla="*/ 27 h 293"/>
              <a:gd name="T8" fmla="*/ 16 w 157"/>
              <a:gd name="T9" fmla="*/ 83 h 293"/>
              <a:gd name="T10" fmla="*/ 20 w 157"/>
              <a:gd name="T11" fmla="*/ 205 h 293"/>
              <a:gd name="T12" fmla="*/ 46 w 157"/>
              <a:gd name="T13" fmla="*/ 293 h 293"/>
              <a:gd name="T14" fmla="*/ 106 w 157"/>
              <a:gd name="T15" fmla="*/ 287 h 293"/>
              <a:gd name="T16" fmla="*/ 152 w 157"/>
              <a:gd name="T17" fmla="*/ 281 h 293"/>
              <a:gd name="T18" fmla="*/ 138 w 157"/>
              <a:gd name="T19" fmla="*/ 235 h 293"/>
              <a:gd name="T20" fmla="*/ 136 w 157"/>
              <a:gd name="T21" fmla="*/ 229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7" h="293">
                <a:moveTo>
                  <a:pt x="134" y="59"/>
                </a:moveTo>
                <a:cubicBezTo>
                  <a:pt x="146" y="55"/>
                  <a:pt x="144" y="27"/>
                  <a:pt x="134" y="21"/>
                </a:cubicBezTo>
                <a:cubicBezTo>
                  <a:pt x="123" y="14"/>
                  <a:pt x="106" y="12"/>
                  <a:pt x="94" y="11"/>
                </a:cubicBezTo>
                <a:cubicBezTo>
                  <a:pt x="71" y="12"/>
                  <a:pt x="23" y="0"/>
                  <a:pt x="14" y="27"/>
                </a:cubicBezTo>
                <a:cubicBezTo>
                  <a:pt x="16" y="50"/>
                  <a:pt x="18" y="60"/>
                  <a:pt x="16" y="83"/>
                </a:cubicBezTo>
                <a:cubicBezTo>
                  <a:pt x="18" y="124"/>
                  <a:pt x="17" y="164"/>
                  <a:pt x="20" y="205"/>
                </a:cubicBezTo>
                <a:cubicBezTo>
                  <a:pt x="22" y="272"/>
                  <a:pt x="0" y="285"/>
                  <a:pt x="46" y="293"/>
                </a:cubicBezTo>
                <a:cubicBezTo>
                  <a:pt x="98" y="289"/>
                  <a:pt x="78" y="292"/>
                  <a:pt x="106" y="287"/>
                </a:cubicBezTo>
                <a:cubicBezTo>
                  <a:pt x="123" y="289"/>
                  <a:pt x="138" y="291"/>
                  <a:pt x="152" y="281"/>
                </a:cubicBezTo>
                <a:cubicBezTo>
                  <a:pt x="157" y="265"/>
                  <a:pt x="152" y="244"/>
                  <a:pt x="138" y="235"/>
                </a:cubicBezTo>
                <a:cubicBezTo>
                  <a:pt x="134" y="228"/>
                  <a:pt x="132" y="229"/>
                  <a:pt x="136" y="229"/>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87" name="Rectangle 39"/>
          <p:cNvSpPr>
            <a:spLocks noChangeArrowheads="1"/>
          </p:cNvSpPr>
          <p:nvPr/>
        </p:nvSpPr>
        <p:spPr bwMode="auto">
          <a:xfrm>
            <a:off x="1295400" y="2438400"/>
            <a:ext cx="152400" cy="381000"/>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88" name="Freeform 40"/>
          <p:cNvSpPr>
            <a:spLocks/>
          </p:cNvSpPr>
          <p:nvPr/>
        </p:nvSpPr>
        <p:spPr bwMode="auto">
          <a:xfrm>
            <a:off x="1238250" y="2398713"/>
            <a:ext cx="249238" cy="465137"/>
          </a:xfrm>
          <a:custGeom>
            <a:avLst/>
            <a:gdLst>
              <a:gd name="T0" fmla="*/ 134 w 157"/>
              <a:gd name="T1" fmla="*/ 59 h 293"/>
              <a:gd name="T2" fmla="*/ 134 w 157"/>
              <a:gd name="T3" fmla="*/ 21 h 293"/>
              <a:gd name="T4" fmla="*/ 94 w 157"/>
              <a:gd name="T5" fmla="*/ 11 h 293"/>
              <a:gd name="T6" fmla="*/ 14 w 157"/>
              <a:gd name="T7" fmla="*/ 27 h 293"/>
              <a:gd name="T8" fmla="*/ 16 w 157"/>
              <a:gd name="T9" fmla="*/ 83 h 293"/>
              <a:gd name="T10" fmla="*/ 20 w 157"/>
              <a:gd name="T11" fmla="*/ 205 h 293"/>
              <a:gd name="T12" fmla="*/ 46 w 157"/>
              <a:gd name="T13" fmla="*/ 293 h 293"/>
              <a:gd name="T14" fmla="*/ 106 w 157"/>
              <a:gd name="T15" fmla="*/ 287 h 293"/>
              <a:gd name="T16" fmla="*/ 152 w 157"/>
              <a:gd name="T17" fmla="*/ 281 h 293"/>
              <a:gd name="T18" fmla="*/ 138 w 157"/>
              <a:gd name="T19" fmla="*/ 235 h 293"/>
              <a:gd name="T20" fmla="*/ 136 w 157"/>
              <a:gd name="T21" fmla="*/ 229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7" h="293">
                <a:moveTo>
                  <a:pt x="134" y="59"/>
                </a:moveTo>
                <a:cubicBezTo>
                  <a:pt x="146" y="55"/>
                  <a:pt x="144" y="27"/>
                  <a:pt x="134" y="21"/>
                </a:cubicBezTo>
                <a:cubicBezTo>
                  <a:pt x="123" y="14"/>
                  <a:pt x="106" y="12"/>
                  <a:pt x="94" y="11"/>
                </a:cubicBezTo>
                <a:cubicBezTo>
                  <a:pt x="71" y="12"/>
                  <a:pt x="23" y="0"/>
                  <a:pt x="14" y="27"/>
                </a:cubicBezTo>
                <a:cubicBezTo>
                  <a:pt x="16" y="50"/>
                  <a:pt x="18" y="60"/>
                  <a:pt x="16" y="83"/>
                </a:cubicBezTo>
                <a:cubicBezTo>
                  <a:pt x="18" y="124"/>
                  <a:pt x="17" y="164"/>
                  <a:pt x="20" y="205"/>
                </a:cubicBezTo>
                <a:cubicBezTo>
                  <a:pt x="22" y="272"/>
                  <a:pt x="0" y="285"/>
                  <a:pt x="46" y="293"/>
                </a:cubicBezTo>
                <a:cubicBezTo>
                  <a:pt x="98" y="289"/>
                  <a:pt x="78" y="292"/>
                  <a:pt x="106" y="287"/>
                </a:cubicBezTo>
                <a:cubicBezTo>
                  <a:pt x="123" y="289"/>
                  <a:pt x="138" y="291"/>
                  <a:pt x="152" y="281"/>
                </a:cubicBezTo>
                <a:cubicBezTo>
                  <a:pt x="157" y="265"/>
                  <a:pt x="152" y="244"/>
                  <a:pt x="138" y="235"/>
                </a:cubicBezTo>
                <a:cubicBezTo>
                  <a:pt x="134" y="228"/>
                  <a:pt x="132" y="229"/>
                  <a:pt x="136" y="229"/>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89" name="Rectangle 41"/>
          <p:cNvSpPr>
            <a:spLocks noChangeArrowheads="1"/>
          </p:cNvSpPr>
          <p:nvPr/>
        </p:nvSpPr>
        <p:spPr bwMode="auto">
          <a:xfrm>
            <a:off x="1524000" y="3733800"/>
            <a:ext cx="152400" cy="381000"/>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90" name="Freeform 42"/>
          <p:cNvSpPr>
            <a:spLocks/>
          </p:cNvSpPr>
          <p:nvPr/>
        </p:nvSpPr>
        <p:spPr bwMode="auto">
          <a:xfrm>
            <a:off x="1466850" y="3694113"/>
            <a:ext cx="249238" cy="465137"/>
          </a:xfrm>
          <a:custGeom>
            <a:avLst/>
            <a:gdLst>
              <a:gd name="T0" fmla="*/ 134 w 157"/>
              <a:gd name="T1" fmla="*/ 59 h 293"/>
              <a:gd name="T2" fmla="*/ 134 w 157"/>
              <a:gd name="T3" fmla="*/ 21 h 293"/>
              <a:gd name="T4" fmla="*/ 94 w 157"/>
              <a:gd name="T5" fmla="*/ 11 h 293"/>
              <a:gd name="T6" fmla="*/ 14 w 157"/>
              <a:gd name="T7" fmla="*/ 27 h 293"/>
              <a:gd name="T8" fmla="*/ 16 w 157"/>
              <a:gd name="T9" fmla="*/ 83 h 293"/>
              <a:gd name="T10" fmla="*/ 20 w 157"/>
              <a:gd name="T11" fmla="*/ 205 h 293"/>
              <a:gd name="T12" fmla="*/ 46 w 157"/>
              <a:gd name="T13" fmla="*/ 293 h 293"/>
              <a:gd name="T14" fmla="*/ 106 w 157"/>
              <a:gd name="T15" fmla="*/ 287 h 293"/>
              <a:gd name="T16" fmla="*/ 152 w 157"/>
              <a:gd name="T17" fmla="*/ 281 h 293"/>
              <a:gd name="T18" fmla="*/ 138 w 157"/>
              <a:gd name="T19" fmla="*/ 235 h 293"/>
              <a:gd name="T20" fmla="*/ 136 w 157"/>
              <a:gd name="T21" fmla="*/ 229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7" h="293">
                <a:moveTo>
                  <a:pt x="134" y="59"/>
                </a:moveTo>
                <a:cubicBezTo>
                  <a:pt x="146" y="55"/>
                  <a:pt x="144" y="27"/>
                  <a:pt x="134" y="21"/>
                </a:cubicBezTo>
                <a:cubicBezTo>
                  <a:pt x="123" y="14"/>
                  <a:pt x="106" y="12"/>
                  <a:pt x="94" y="11"/>
                </a:cubicBezTo>
                <a:cubicBezTo>
                  <a:pt x="71" y="12"/>
                  <a:pt x="23" y="0"/>
                  <a:pt x="14" y="27"/>
                </a:cubicBezTo>
                <a:cubicBezTo>
                  <a:pt x="16" y="50"/>
                  <a:pt x="18" y="60"/>
                  <a:pt x="16" y="83"/>
                </a:cubicBezTo>
                <a:cubicBezTo>
                  <a:pt x="18" y="124"/>
                  <a:pt x="17" y="164"/>
                  <a:pt x="20" y="205"/>
                </a:cubicBezTo>
                <a:cubicBezTo>
                  <a:pt x="22" y="272"/>
                  <a:pt x="0" y="285"/>
                  <a:pt x="46" y="293"/>
                </a:cubicBezTo>
                <a:cubicBezTo>
                  <a:pt x="98" y="289"/>
                  <a:pt x="78" y="292"/>
                  <a:pt x="106" y="287"/>
                </a:cubicBezTo>
                <a:cubicBezTo>
                  <a:pt x="123" y="289"/>
                  <a:pt x="138" y="291"/>
                  <a:pt x="152" y="281"/>
                </a:cubicBezTo>
                <a:cubicBezTo>
                  <a:pt x="157" y="265"/>
                  <a:pt x="152" y="244"/>
                  <a:pt x="138" y="235"/>
                </a:cubicBezTo>
                <a:cubicBezTo>
                  <a:pt x="134" y="228"/>
                  <a:pt x="132" y="229"/>
                  <a:pt x="136" y="229"/>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91" name="Freeform 43"/>
          <p:cNvSpPr>
            <a:spLocks/>
          </p:cNvSpPr>
          <p:nvPr/>
        </p:nvSpPr>
        <p:spPr bwMode="auto">
          <a:xfrm>
            <a:off x="2120900" y="2273300"/>
            <a:ext cx="371475" cy="304800"/>
          </a:xfrm>
          <a:custGeom>
            <a:avLst/>
            <a:gdLst>
              <a:gd name="T0" fmla="*/ 234 w 234"/>
              <a:gd name="T1" fmla="*/ 0 h 192"/>
              <a:gd name="T2" fmla="*/ 196 w 234"/>
              <a:gd name="T3" fmla="*/ 16 h 192"/>
              <a:gd name="T4" fmla="*/ 104 w 234"/>
              <a:gd name="T5" fmla="*/ 52 h 192"/>
              <a:gd name="T6" fmla="*/ 48 w 234"/>
              <a:gd name="T7" fmla="*/ 120 h 192"/>
              <a:gd name="T8" fmla="*/ 26 w 234"/>
              <a:gd name="T9" fmla="*/ 150 h 192"/>
              <a:gd name="T10" fmla="*/ 0 w 234"/>
              <a:gd name="T11" fmla="*/ 192 h 192"/>
            </a:gdLst>
            <a:ahLst/>
            <a:cxnLst>
              <a:cxn ang="0">
                <a:pos x="T0" y="T1"/>
              </a:cxn>
              <a:cxn ang="0">
                <a:pos x="T2" y="T3"/>
              </a:cxn>
              <a:cxn ang="0">
                <a:pos x="T4" y="T5"/>
              </a:cxn>
              <a:cxn ang="0">
                <a:pos x="T6" y="T7"/>
              </a:cxn>
              <a:cxn ang="0">
                <a:pos x="T8" y="T9"/>
              </a:cxn>
              <a:cxn ang="0">
                <a:pos x="T10" y="T11"/>
              </a:cxn>
            </a:cxnLst>
            <a:rect l="0" t="0" r="r" b="b"/>
            <a:pathLst>
              <a:path w="234" h="192">
                <a:moveTo>
                  <a:pt x="234" y="0"/>
                </a:moveTo>
                <a:cubicBezTo>
                  <a:pt x="221" y="4"/>
                  <a:pt x="210" y="13"/>
                  <a:pt x="196" y="16"/>
                </a:cubicBezTo>
                <a:cubicBezTo>
                  <a:pt x="173" y="32"/>
                  <a:pt x="131" y="43"/>
                  <a:pt x="104" y="52"/>
                </a:cubicBezTo>
                <a:cubicBezTo>
                  <a:pt x="74" y="75"/>
                  <a:pt x="69" y="89"/>
                  <a:pt x="48" y="120"/>
                </a:cubicBezTo>
                <a:cubicBezTo>
                  <a:pt x="42" y="130"/>
                  <a:pt x="31" y="140"/>
                  <a:pt x="26" y="150"/>
                </a:cubicBezTo>
                <a:cubicBezTo>
                  <a:pt x="23" y="156"/>
                  <a:pt x="5" y="192"/>
                  <a:pt x="0" y="192"/>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92" name="Freeform 44"/>
          <p:cNvSpPr>
            <a:spLocks/>
          </p:cNvSpPr>
          <p:nvPr/>
        </p:nvSpPr>
        <p:spPr bwMode="auto">
          <a:xfrm>
            <a:off x="2327275" y="2476500"/>
            <a:ext cx="168275" cy="107950"/>
          </a:xfrm>
          <a:custGeom>
            <a:avLst/>
            <a:gdLst>
              <a:gd name="T0" fmla="*/ 0 w 106"/>
              <a:gd name="T1" fmla="*/ 68 h 68"/>
              <a:gd name="T2" fmla="*/ 70 w 106"/>
              <a:gd name="T3" fmla="*/ 16 h 68"/>
              <a:gd name="T4" fmla="*/ 94 w 106"/>
              <a:gd name="T5" fmla="*/ 6 h 68"/>
              <a:gd name="T6" fmla="*/ 106 w 106"/>
              <a:gd name="T7" fmla="*/ 0 h 68"/>
            </a:gdLst>
            <a:ahLst/>
            <a:cxnLst>
              <a:cxn ang="0">
                <a:pos x="T0" y="T1"/>
              </a:cxn>
              <a:cxn ang="0">
                <a:pos x="T2" y="T3"/>
              </a:cxn>
              <a:cxn ang="0">
                <a:pos x="T4" y="T5"/>
              </a:cxn>
              <a:cxn ang="0">
                <a:pos x="T6" y="T7"/>
              </a:cxn>
            </a:cxnLst>
            <a:rect l="0" t="0" r="r" b="b"/>
            <a:pathLst>
              <a:path w="106" h="68">
                <a:moveTo>
                  <a:pt x="0" y="68"/>
                </a:moveTo>
                <a:cubicBezTo>
                  <a:pt x="17" y="43"/>
                  <a:pt x="43" y="27"/>
                  <a:pt x="70" y="16"/>
                </a:cubicBezTo>
                <a:cubicBezTo>
                  <a:pt x="79" y="13"/>
                  <a:pt x="86" y="10"/>
                  <a:pt x="94" y="6"/>
                </a:cubicBezTo>
                <a:cubicBezTo>
                  <a:pt x="98" y="4"/>
                  <a:pt x="106" y="0"/>
                  <a:pt x="106" y="0"/>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93" name="Freeform 45"/>
          <p:cNvSpPr>
            <a:spLocks/>
          </p:cNvSpPr>
          <p:nvPr/>
        </p:nvSpPr>
        <p:spPr bwMode="auto">
          <a:xfrm>
            <a:off x="2514600" y="1717675"/>
            <a:ext cx="377825" cy="546100"/>
          </a:xfrm>
          <a:custGeom>
            <a:avLst/>
            <a:gdLst>
              <a:gd name="T0" fmla="*/ 0 w 238"/>
              <a:gd name="T1" fmla="*/ 338 h 344"/>
              <a:gd name="T2" fmla="*/ 46 w 238"/>
              <a:gd name="T3" fmla="*/ 344 h 344"/>
              <a:gd name="T4" fmla="*/ 120 w 238"/>
              <a:gd name="T5" fmla="*/ 342 h 344"/>
              <a:gd name="T6" fmla="*/ 198 w 238"/>
              <a:gd name="T7" fmla="*/ 296 h 344"/>
              <a:gd name="T8" fmla="*/ 222 w 238"/>
              <a:gd name="T9" fmla="*/ 256 h 344"/>
              <a:gd name="T10" fmla="*/ 238 w 238"/>
              <a:gd name="T11" fmla="*/ 182 h 344"/>
              <a:gd name="T12" fmla="*/ 228 w 238"/>
              <a:gd name="T13" fmla="*/ 88 h 344"/>
              <a:gd name="T14" fmla="*/ 110 w 238"/>
              <a:gd name="T15" fmla="*/ 0 h 344"/>
              <a:gd name="T16" fmla="*/ 58 w 238"/>
              <a:gd name="T17" fmla="*/ 8 h 344"/>
              <a:gd name="T18" fmla="*/ 26 w 238"/>
              <a:gd name="T19" fmla="*/ 36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344">
                <a:moveTo>
                  <a:pt x="0" y="338"/>
                </a:moveTo>
                <a:cubicBezTo>
                  <a:pt x="15" y="342"/>
                  <a:pt x="31" y="343"/>
                  <a:pt x="46" y="344"/>
                </a:cubicBezTo>
                <a:cubicBezTo>
                  <a:pt x="71" y="343"/>
                  <a:pt x="95" y="343"/>
                  <a:pt x="120" y="342"/>
                </a:cubicBezTo>
                <a:cubicBezTo>
                  <a:pt x="159" y="340"/>
                  <a:pt x="173" y="321"/>
                  <a:pt x="198" y="296"/>
                </a:cubicBezTo>
                <a:cubicBezTo>
                  <a:pt x="202" y="283"/>
                  <a:pt x="215" y="269"/>
                  <a:pt x="222" y="256"/>
                </a:cubicBezTo>
                <a:cubicBezTo>
                  <a:pt x="233" y="233"/>
                  <a:pt x="236" y="207"/>
                  <a:pt x="238" y="182"/>
                </a:cubicBezTo>
                <a:cubicBezTo>
                  <a:pt x="234" y="156"/>
                  <a:pt x="237" y="108"/>
                  <a:pt x="228" y="88"/>
                </a:cubicBezTo>
                <a:cubicBezTo>
                  <a:pt x="208" y="40"/>
                  <a:pt x="160" y="10"/>
                  <a:pt x="110" y="0"/>
                </a:cubicBezTo>
                <a:cubicBezTo>
                  <a:pt x="92" y="1"/>
                  <a:pt x="75" y="2"/>
                  <a:pt x="58" y="8"/>
                </a:cubicBezTo>
                <a:cubicBezTo>
                  <a:pt x="48" y="18"/>
                  <a:pt x="36" y="26"/>
                  <a:pt x="26" y="36"/>
                </a:cubicBezTo>
              </a:path>
            </a:pathLst>
          </a:custGeom>
          <a:noFill/>
          <a:ln w="9525">
            <a:solidFill>
              <a:schemeClr val="tx1"/>
            </a:solidFill>
            <a:round/>
            <a:headEnd/>
            <a:tailEnd/>
          </a:ln>
          <a:effectLst/>
          <a:extLst>
            <a:ext uri="{909E8E84-426E-40DD-AFC4-6F175D3DCCD1}">
              <a14:hiddenFill xmlns:a14="http://schemas.microsoft.com/office/drawing/2010/main">
                <a:solidFill>
                  <a:srgbClr val="FFFF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94" name="Freeform 46"/>
          <p:cNvSpPr>
            <a:spLocks/>
          </p:cNvSpPr>
          <p:nvPr/>
        </p:nvSpPr>
        <p:spPr bwMode="auto">
          <a:xfrm>
            <a:off x="2006600" y="2203450"/>
            <a:ext cx="1050925" cy="933450"/>
          </a:xfrm>
          <a:custGeom>
            <a:avLst/>
            <a:gdLst>
              <a:gd name="T0" fmla="*/ 0 w 662"/>
              <a:gd name="T1" fmla="*/ 462 h 588"/>
              <a:gd name="T2" fmla="*/ 10 w 662"/>
              <a:gd name="T3" fmla="*/ 470 h 588"/>
              <a:gd name="T4" fmla="*/ 14 w 662"/>
              <a:gd name="T5" fmla="*/ 482 h 588"/>
              <a:gd name="T6" fmla="*/ 4 w 662"/>
              <a:gd name="T7" fmla="*/ 506 h 588"/>
              <a:gd name="T8" fmla="*/ 0 w 662"/>
              <a:gd name="T9" fmla="*/ 518 h 588"/>
              <a:gd name="T10" fmla="*/ 18 w 662"/>
              <a:gd name="T11" fmla="*/ 542 h 588"/>
              <a:gd name="T12" fmla="*/ 42 w 662"/>
              <a:gd name="T13" fmla="*/ 556 h 588"/>
              <a:gd name="T14" fmla="*/ 60 w 662"/>
              <a:gd name="T15" fmla="*/ 572 h 588"/>
              <a:gd name="T16" fmla="*/ 76 w 662"/>
              <a:gd name="T17" fmla="*/ 588 h 588"/>
              <a:gd name="T18" fmla="*/ 160 w 662"/>
              <a:gd name="T19" fmla="*/ 508 h 588"/>
              <a:gd name="T20" fmla="*/ 272 w 662"/>
              <a:gd name="T21" fmla="*/ 450 h 588"/>
              <a:gd name="T22" fmla="*/ 322 w 662"/>
              <a:gd name="T23" fmla="*/ 434 h 588"/>
              <a:gd name="T24" fmla="*/ 358 w 662"/>
              <a:gd name="T25" fmla="*/ 416 h 588"/>
              <a:gd name="T26" fmla="*/ 448 w 662"/>
              <a:gd name="T27" fmla="*/ 370 h 588"/>
              <a:gd name="T28" fmla="*/ 498 w 662"/>
              <a:gd name="T29" fmla="*/ 340 h 588"/>
              <a:gd name="T30" fmla="*/ 570 w 662"/>
              <a:gd name="T31" fmla="*/ 274 h 588"/>
              <a:gd name="T32" fmla="*/ 600 w 662"/>
              <a:gd name="T33" fmla="*/ 236 h 588"/>
              <a:gd name="T34" fmla="*/ 624 w 662"/>
              <a:gd name="T35" fmla="*/ 196 h 588"/>
              <a:gd name="T36" fmla="*/ 636 w 662"/>
              <a:gd name="T37" fmla="*/ 178 h 588"/>
              <a:gd name="T38" fmla="*/ 654 w 662"/>
              <a:gd name="T39" fmla="*/ 126 h 588"/>
              <a:gd name="T40" fmla="*/ 660 w 662"/>
              <a:gd name="T41" fmla="*/ 108 h 588"/>
              <a:gd name="T42" fmla="*/ 662 w 662"/>
              <a:gd name="T43" fmla="*/ 102 h 588"/>
              <a:gd name="T44" fmla="*/ 652 w 662"/>
              <a:gd name="T45" fmla="*/ 70 h 588"/>
              <a:gd name="T46" fmla="*/ 570 w 662"/>
              <a:gd name="T47" fmla="*/ 0 h 588"/>
              <a:gd name="T48" fmla="*/ 548 w 662"/>
              <a:gd name="T49" fmla="*/ 6 h 588"/>
              <a:gd name="T50" fmla="*/ 542 w 662"/>
              <a:gd name="T51" fmla="*/ 8 h 588"/>
              <a:gd name="T52" fmla="*/ 528 w 662"/>
              <a:gd name="T53" fmla="*/ 16 h 588"/>
              <a:gd name="T54" fmla="*/ 508 w 662"/>
              <a:gd name="T55" fmla="*/ 38 h 588"/>
              <a:gd name="T56" fmla="*/ 490 w 662"/>
              <a:gd name="T57" fmla="*/ 74 h 5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62" h="588">
                <a:moveTo>
                  <a:pt x="0" y="462"/>
                </a:moveTo>
                <a:cubicBezTo>
                  <a:pt x="7" y="464"/>
                  <a:pt x="7" y="463"/>
                  <a:pt x="10" y="470"/>
                </a:cubicBezTo>
                <a:cubicBezTo>
                  <a:pt x="12" y="474"/>
                  <a:pt x="14" y="482"/>
                  <a:pt x="14" y="482"/>
                </a:cubicBezTo>
                <a:cubicBezTo>
                  <a:pt x="11" y="491"/>
                  <a:pt x="8" y="498"/>
                  <a:pt x="4" y="506"/>
                </a:cubicBezTo>
                <a:cubicBezTo>
                  <a:pt x="2" y="510"/>
                  <a:pt x="0" y="518"/>
                  <a:pt x="0" y="518"/>
                </a:cubicBezTo>
                <a:cubicBezTo>
                  <a:pt x="3" y="533"/>
                  <a:pt x="3" y="538"/>
                  <a:pt x="18" y="542"/>
                </a:cubicBezTo>
                <a:cubicBezTo>
                  <a:pt x="29" y="558"/>
                  <a:pt x="21" y="553"/>
                  <a:pt x="42" y="556"/>
                </a:cubicBezTo>
                <a:cubicBezTo>
                  <a:pt x="47" y="571"/>
                  <a:pt x="45" y="568"/>
                  <a:pt x="60" y="572"/>
                </a:cubicBezTo>
                <a:cubicBezTo>
                  <a:pt x="65" y="579"/>
                  <a:pt x="69" y="583"/>
                  <a:pt x="76" y="588"/>
                </a:cubicBezTo>
                <a:cubicBezTo>
                  <a:pt x="97" y="556"/>
                  <a:pt x="122" y="521"/>
                  <a:pt x="160" y="508"/>
                </a:cubicBezTo>
                <a:cubicBezTo>
                  <a:pt x="189" y="479"/>
                  <a:pt x="234" y="463"/>
                  <a:pt x="272" y="450"/>
                </a:cubicBezTo>
                <a:cubicBezTo>
                  <a:pt x="286" y="445"/>
                  <a:pt x="310" y="442"/>
                  <a:pt x="322" y="434"/>
                </a:cubicBezTo>
                <a:cubicBezTo>
                  <a:pt x="333" y="427"/>
                  <a:pt x="346" y="422"/>
                  <a:pt x="358" y="416"/>
                </a:cubicBezTo>
                <a:cubicBezTo>
                  <a:pt x="387" y="400"/>
                  <a:pt x="416" y="381"/>
                  <a:pt x="448" y="370"/>
                </a:cubicBezTo>
                <a:cubicBezTo>
                  <a:pt x="461" y="366"/>
                  <a:pt x="483" y="347"/>
                  <a:pt x="498" y="340"/>
                </a:cubicBezTo>
                <a:cubicBezTo>
                  <a:pt x="528" y="325"/>
                  <a:pt x="543" y="292"/>
                  <a:pt x="570" y="274"/>
                </a:cubicBezTo>
                <a:cubicBezTo>
                  <a:pt x="579" y="261"/>
                  <a:pt x="589" y="247"/>
                  <a:pt x="600" y="236"/>
                </a:cubicBezTo>
                <a:cubicBezTo>
                  <a:pt x="606" y="221"/>
                  <a:pt x="615" y="209"/>
                  <a:pt x="624" y="196"/>
                </a:cubicBezTo>
                <a:cubicBezTo>
                  <a:pt x="628" y="190"/>
                  <a:pt x="636" y="178"/>
                  <a:pt x="636" y="178"/>
                </a:cubicBezTo>
                <a:cubicBezTo>
                  <a:pt x="640" y="161"/>
                  <a:pt x="648" y="143"/>
                  <a:pt x="654" y="126"/>
                </a:cubicBezTo>
                <a:cubicBezTo>
                  <a:pt x="656" y="120"/>
                  <a:pt x="658" y="114"/>
                  <a:pt x="660" y="108"/>
                </a:cubicBezTo>
                <a:cubicBezTo>
                  <a:pt x="661" y="106"/>
                  <a:pt x="662" y="102"/>
                  <a:pt x="662" y="102"/>
                </a:cubicBezTo>
                <a:cubicBezTo>
                  <a:pt x="660" y="90"/>
                  <a:pt x="659" y="80"/>
                  <a:pt x="652" y="70"/>
                </a:cubicBezTo>
                <a:cubicBezTo>
                  <a:pt x="641" y="26"/>
                  <a:pt x="611" y="10"/>
                  <a:pt x="570" y="0"/>
                </a:cubicBezTo>
                <a:cubicBezTo>
                  <a:pt x="556" y="3"/>
                  <a:pt x="563" y="1"/>
                  <a:pt x="548" y="6"/>
                </a:cubicBezTo>
                <a:cubicBezTo>
                  <a:pt x="546" y="7"/>
                  <a:pt x="542" y="8"/>
                  <a:pt x="542" y="8"/>
                </a:cubicBezTo>
                <a:cubicBezTo>
                  <a:pt x="538" y="11"/>
                  <a:pt x="532" y="13"/>
                  <a:pt x="528" y="16"/>
                </a:cubicBezTo>
                <a:cubicBezTo>
                  <a:pt x="520" y="22"/>
                  <a:pt x="517" y="32"/>
                  <a:pt x="508" y="38"/>
                </a:cubicBezTo>
                <a:cubicBezTo>
                  <a:pt x="506" y="43"/>
                  <a:pt x="492" y="74"/>
                  <a:pt x="490" y="74"/>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96" name="Freeform 48"/>
          <p:cNvSpPr>
            <a:spLocks/>
          </p:cNvSpPr>
          <p:nvPr/>
        </p:nvSpPr>
        <p:spPr bwMode="auto">
          <a:xfrm>
            <a:off x="1993900" y="2308225"/>
            <a:ext cx="800100" cy="615950"/>
          </a:xfrm>
          <a:custGeom>
            <a:avLst/>
            <a:gdLst>
              <a:gd name="T0" fmla="*/ 0 w 504"/>
              <a:gd name="T1" fmla="*/ 388 h 388"/>
              <a:gd name="T2" fmla="*/ 32 w 504"/>
              <a:gd name="T3" fmla="*/ 362 h 388"/>
              <a:gd name="T4" fmla="*/ 66 w 504"/>
              <a:gd name="T5" fmla="*/ 352 h 388"/>
              <a:gd name="T6" fmla="*/ 178 w 504"/>
              <a:gd name="T7" fmla="*/ 316 h 388"/>
              <a:gd name="T8" fmla="*/ 258 w 504"/>
              <a:gd name="T9" fmla="*/ 286 h 388"/>
              <a:gd name="T10" fmla="*/ 276 w 504"/>
              <a:gd name="T11" fmla="*/ 280 h 388"/>
              <a:gd name="T12" fmla="*/ 420 w 504"/>
              <a:gd name="T13" fmla="*/ 164 h 388"/>
              <a:gd name="T14" fmla="*/ 484 w 504"/>
              <a:gd name="T15" fmla="*/ 58 h 388"/>
              <a:gd name="T16" fmla="*/ 496 w 504"/>
              <a:gd name="T17" fmla="*/ 18 h 388"/>
              <a:gd name="T18" fmla="*/ 504 w 504"/>
              <a:gd name="T19" fmla="*/ 0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4" h="388">
                <a:moveTo>
                  <a:pt x="0" y="388"/>
                </a:moveTo>
                <a:cubicBezTo>
                  <a:pt x="6" y="386"/>
                  <a:pt x="24" y="368"/>
                  <a:pt x="32" y="362"/>
                </a:cubicBezTo>
                <a:cubicBezTo>
                  <a:pt x="39" y="357"/>
                  <a:pt x="59" y="354"/>
                  <a:pt x="66" y="352"/>
                </a:cubicBezTo>
                <a:cubicBezTo>
                  <a:pt x="104" y="343"/>
                  <a:pt x="140" y="325"/>
                  <a:pt x="178" y="316"/>
                </a:cubicBezTo>
                <a:cubicBezTo>
                  <a:pt x="202" y="301"/>
                  <a:pt x="232" y="297"/>
                  <a:pt x="258" y="286"/>
                </a:cubicBezTo>
                <a:cubicBezTo>
                  <a:pt x="264" y="283"/>
                  <a:pt x="271" y="284"/>
                  <a:pt x="276" y="280"/>
                </a:cubicBezTo>
                <a:cubicBezTo>
                  <a:pt x="329" y="245"/>
                  <a:pt x="381" y="215"/>
                  <a:pt x="420" y="164"/>
                </a:cubicBezTo>
                <a:cubicBezTo>
                  <a:pt x="446" y="131"/>
                  <a:pt x="461" y="93"/>
                  <a:pt x="484" y="58"/>
                </a:cubicBezTo>
                <a:cubicBezTo>
                  <a:pt x="491" y="48"/>
                  <a:pt x="493" y="30"/>
                  <a:pt x="496" y="18"/>
                </a:cubicBezTo>
                <a:cubicBezTo>
                  <a:pt x="496" y="16"/>
                  <a:pt x="499" y="0"/>
                  <a:pt x="504" y="0"/>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97" name="Rectangle 49"/>
          <p:cNvSpPr>
            <a:spLocks noChangeArrowheads="1"/>
          </p:cNvSpPr>
          <p:nvPr/>
        </p:nvSpPr>
        <p:spPr bwMode="auto">
          <a:xfrm>
            <a:off x="4419600" y="1676400"/>
            <a:ext cx="381000" cy="381000"/>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98" name="Oval 50"/>
          <p:cNvSpPr>
            <a:spLocks noChangeArrowheads="1"/>
          </p:cNvSpPr>
          <p:nvPr/>
        </p:nvSpPr>
        <p:spPr bwMode="auto">
          <a:xfrm>
            <a:off x="4495800" y="1752600"/>
            <a:ext cx="228600" cy="2286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99" name="Rectangle 51"/>
          <p:cNvSpPr>
            <a:spLocks noChangeArrowheads="1"/>
          </p:cNvSpPr>
          <p:nvPr/>
        </p:nvSpPr>
        <p:spPr bwMode="auto">
          <a:xfrm>
            <a:off x="6477000" y="1676400"/>
            <a:ext cx="381000" cy="381000"/>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00" name="Oval 52"/>
          <p:cNvSpPr>
            <a:spLocks noChangeArrowheads="1"/>
          </p:cNvSpPr>
          <p:nvPr/>
        </p:nvSpPr>
        <p:spPr bwMode="auto">
          <a:xfrm>
            <a:off x="6553200" y="1752600"/>
            <a:ext cx="228600" cy="2286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01" name="Line 53"/>
          <p:cNvSpPr>
            <a:spLocks noChangeShapeType="1"/>
          </p:cNvSpPr>
          <p:nvPr/>
        </p:nvSpPr>
        <p:spPr bwMode="auto">
          <a:xfrm>
            <a:off x="4572000" y="1828800"/>
            <a:ext cx="1066800" cy="60960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02" name="Line 54"/>
          <p:cNvSpPr>
            <a:spLocks noChangeShapeType="1"/>
          </p:cNvSpPr>
          <p:nvPr/>
        </p:nvSpPr>
        <p:spPr bwMode="auto">
          <a:xfrm rot="10800000" flipH="1">
            <a:off x="5638800" y="1828800"/>
            <a:ext cx="1066800" cy="60960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03" name="Rectangle 55"/>
          <p:cNvSpPr>
            <a:spLocks noChangeArrowheads="1"/>
          </p:cNvSpPr>
          <p:nvPr/>
        </p:nvSpPr>
        <p:spPr bwMode="auto">
          <a:xfrm>
            <a:off x="5410200" y="1828800"/>
            <a:ext cx="381000" cy="2286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t>HCM</a:t>
            </a:r>
          </a:p>
        </p:txBody>
      </p:sp>
      <p:sp>
        <p:nvSpPr>
          <p:cNvPr id="2105" name="Rectangle 57"/>
          <p:cNvSpPr>
            <a:spLocks noChangeArrowheads="1"/>
          </p:cNvSpPr>
          <p:nvPr/>
        </p:nvSpPr>
        <p:spPr bwMode="auto">
          <a:xfrm>
            <a:off x="5562600" y="2590800"/>
            <a:ext cx="152400" cy="304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1"/>
              <a:t>T</a:t>
            </a:r>
          </a:p>
        </p:txBody>
      </p:sp>
      <p:sp>
        <p:nvSpPr>
          <p:cNvPr id="2106" name="Rectangle 58"/>
          <p:cNvSpPr>
            <a:spLocks noChangeArrowheads="1"/>
          </p:cNvSpPr>
          <p:nvPr/>
        </p:nvSpPr>
        <p:spPr bwMode="auto">
          <a:xfrm>
            <a:off x="6248400" y="1905000"/>
            <a:ext cx="152400" cy="304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1"/>
              <a:t>T</a:t>
            </a:r>
          </a:p>
        </p:txBody>
      </p:sp>
      <p:sp>
        <p:nvSpPr>
          <p:cNvPr id="2107" name="Rectangle 59"/>
          <p:cNvSpPr>
            <a:spLocks noChangeArrowheads="1"/>
          </p:cNvSpPr>
          <p:nvPr/>
        </p:nvSpPr>
        <p:spPr bwMode="auto">
          <a:xfrm>
            <a:off x="4876800" y="1905000"/>
            <a:ext cx="152400" cy="304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1"/>
              <a:t>T</a:t>
            </a:r>
          </a:p>
        </p:txBody>
      </p:sp>
      <p:sp>
        <p:nvSpPr>
          <p:cNvPr id="2108" name="Rectangle 60"/>
          <p:cNvSpPr>
            <a:spLocks noChangeArrowheads="1"/>
          </p:cNvSpPr>
          <p:nvPr/>
        </p:nvSpPr>
        <p:spPr bwMode="auto">
          <a:xfrm>
            <a:off x="5410200" y="3048000"/>
            <a:ext cx="381000" cy="381000"/>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09" name="Oval 61"/>
          <p:cNvSpPr>
            <a:spLocks noChangeArrowheads="1"/>
          </p:cNvSpPr>
          <p:nvPr/>
        </p:nvSpPr>
        <p:spPr bwMode="auto">
          <a:xfrm>
            <a:off x="5486400" y="3124200"/>
            <a:ext cx="228600" cy="2286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11" name="Line 63"/>
          <p:cNvSpPr>
            <a:spLocks noChangeShapeType="1"/>
          </p:cNvSpPr>
          <p:nvPr/>
        </p:nvSpPr>
        <p:spPr bwMode="auto">
          <a:xfrm>
            <a:off x="5638800" y="2895600"/>
            <a:ext cx="0" cy="114300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12" name="Freeform 64"/>
          <p:cNvSpPr>
            <a:spLocks/>
          </p:cNvSpPr>
          <p:nvPr/>
        </p:nvSpPr>
        <p:spPr bwMode="auto">
          <a:xfrm>
            <a:off x="5146675" y="4008438"/>
            <a:ext cx="949325" cy="574675"/>
          </a:xfrm>
          <a:custGeom>
            <a:avLst/>
            <a:gdLst>
              <a:gd name="T0" fmla="*/ 316 w 598"/>
              <a:gd name="T1" fmla="*/ 10 h 362"/>
              <a:gd name="T2" fmla="*/ 346 w 598"/>
              <a:gd name="T3" fmla="*/ 6 h 362"/>
              <a:gd name="T4" fmla="*/ 462 w 598"/>
              <a:gd name="T5" fmla="*/ 10 h 362"/>
              <a:gd name="T6" fmla="*/ 532 w 598"/>
              <a:gd name="T7" fmla="*/ 13 h 362"/>
              <a:gd name="T8" fmla="*/ 549 w 598"/>
              <a:gd name="T9" fmla="*/ 16 h 362"/>
              <a:gd name="T10" fmla="*/ 585 w 598"/>
              <a:gd name="T11" fmla="*/ 45 h 362"/>
              <a:gd name="T12" fmla="*/ 594 w 598"/>
              <a:gd name="T13" fmla="*/ 76 h 362"/>
              <a:gd name="T14" fmla="*/ 598 w 598"/>
              <a:gd name="T15" fmla="*/ 136 h 362"/>
              <a:gd name="T16" fmla="*/ 598 w 598"/>
              <a:gd name="T17" fmla="*/ 169 h 362"/>
              <a:gd name="T18" fmla="*/ 597 w 598"/>
              <a:gd name="T19" fmla="*/ 199 h 362"/>
              <a:gd name="T20" fmla="*/ 532 w 598"/>
              <a:gd name="T21" fmla="*/ 319 h 362"/>
              <a:gd name="T22" fmla="*/ 501 w 598"/>
              <a:gd name="T23" fmla="*/ 328 h 362"/>
              <a:gd name="T24" fmla="*/ 472 w 598"/>
              <a:gd name="T25" fmla="*/ 337 h 362"/>
              <a:gd name="T26" fmla="*/ 441 w 598"/>
              <a:gd name="T27" fmla="*/ 343 h 362"/>
              <a:gd name="T28" fmla="*/ 363 w 598"/>
              <a:gd name="T29" fmla="*/ 355 h 362"/>
              <a:gd name="T30" fmla="*/ 289 w 598"/>
              <a:gd name="T31" fmla="*/ 355 h 362"/>
              <a:gd name="T32" fmla="*/ 75 w 598"/>
              <a:gd name="T33" fmla="*/ 352 h 362"/>
              <a:gd name="T34" fmla="*/ 22 w 598"/>
              <a:gd name="T35" fmla="*/ 303 h 362"/>
              <a:gd name="T36" fmla="*/ 10 w 598"/>
              <a:gd name="T37" fmla="*/ 250 h 362"/>
              <a:gd name="T38" fmla="*/ 4 w 598"/>
              <a:gd name="T39" fmla="*/ 214 h 362"/>
              <a:gd name="T40" fmla="*/ 0 w 598"/>
              <a:gd name="T41" fmla="*/ 190 h 362"/>
              <a:gd name="T42" fmla="*/ 12 w 598"/>
              <a:gd name="T43" fmla="*/ 82 h 362"/>
              <a:gd name="T44" fmla="*/ 21 w 598"/>
              <a:gd name="T45" fmla="*/ 60 h 362"/>
              <a:gd name="T46" fmla="*/ 36 w 598"/>
              <a:gd name="T47" fmla="*/ 39 h 362"/>
              <a:gd name="T48" fmla="*/ 111 w 598"/>
              <a:gd name="T49" fmla="*/ 12 h 362"/>
              <a:gd name="T50" fmla="*/ 175 w 598"/>
              <a:gd name="T51" fmla="*/ 3 h 362"/>
              <a:gd name="T52" fmla="*/ 208 w 598"/>
              <a:gd name="T53" fmla="*/ 1 h 362"/>
              <a:gd name="T54" fmla="*/ 240 w 598"/>
              <a:gd name="T55" fmla="*/ 6 h 362"/>
              <a:gd name="T56" fmla="*/ 261 w 598"/>
              <a:gd name="T57" fmla="*/ 9 h 362"/>
              <a:gd name="T58" fmla="*/ 325 w 598"/>
              <a:gd name="T59" fmla="*/ 6 h 362"/>
              <a:gd name="T60" fmla="*/ 330 w 598"/>
              <a:gd name="T61" fmla="*/ 7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98" h="362">
                <a:moveTo>
                  <a:pt x="316" y="10"/>
                </a:moveTo>
                <a:cubicBezTo>
                  <a:pt x="326" y="9"/>
                  <a:pt x="336" y="7"/>
                  <a:pt x="346" y="6"/>
                </a:cubicBezTo>
                <a:cubicBezTo>
                  <a:pt x="385" y="7"/>
                  <a:pt x="423" y="9"/>
                  <a:pt x="462" y="10"/>
                </a:cubicBezTo>
                <a:cubicBezTo>
                  <a:pt x="485" y="11"/>
                  <a:pt x="509" y="11"/>
                  <a:pt x="532" y="13"/>
                </a:cubicBezTo>
                <a:cubicBezTo>
                  <a:pt x="538" y="13"/>
                  <a:pt x="549" y="16"/>
                  <a:pt x="549" y="16"/>
                </a:cubicBezTo>
                <a:cubicBezTo>
                  <a:pt x="565" y="24"/>
                  <a:pt x="578" y="26"/>
                  <a:pt x="585" y="45"/>
                </a:cubicBezTo>
                <a:cubicBezTo>
                  <a:pt x="587" y="56"/>
                  <a:pt x="590" y="66"/>
                  <a:pt x="594" y="76"/>
                </a:cubicBezTo>
                <a:cubicBezTo>
                  <a:pt x="598" y="96"/>
                  <a:pt x="597" y="116"/>
                  <a:pt x="598" y="136"/>
                </a:cubicBezTo>
                <a:cubicBezTo>
                  <a:pt x="596" y="161"/>
                  <a:pt x="598" y="130"/>
                  <a:pt x="598" y="169"/>
                </a:cubicBezTo>
                <a:cubicBezTo>
                  <a:pt x="598" y="179"/>
                  <a:pt x="598" y="189"/>
                  <a:pt x="597" y="199"/>
                </a:cubicBezTo>
                <a:cubicBezTo>
                  <a:pt x="595" y="235"/>
                  <a:pt x="579" y="314"/>
                  <a:pt x="532" y="319"/>
                </a:cubicBezTo>
                <a:cubicBezTo>
                  <a:pt x="522" y="322"/>
                  <a:pt x="512" y="326"/>
                  <a:pt x="501" y="328"/>
                </a:cubicBezTo>
                <a:cubicBezTo>
                  <a:pt x="492" y="333"/>
                  <a:pt x="482" y="335"/>
                  <a:pt x="472" y="337"/>
                </a:cubicBezTo>
                <a:cubicBezTo>
                  <a:pt x="463" y="342"/>
                  <a:pt x="451" y="342"/>
                  <a:pt x="441" y="343"/>
                </a:cubicBezTo>
                <a:cubicBezTo>
                  <a:pt x="416" y="349"/>
                  <a:pt x="389" y="353"/>
                  <a:pt x="363" y="355"/>
                </a:cubicBezTo>
                <a:cubicBezTo>
                  <a:pt x="342" y="362"/>
                  <a:pt x="309" y="356"/>
                  <a:pt x="289" y="355"/>
                </a:cubicBezTo>
                <a:cubicBezTo>
                  <a:pt x="218" y="353"/>
                  <a:pt x="146" y="353"/>
                  <a:pt x="75" y="352"/>
                </a:cubicBezTo>
                <a:cubicBezTo>
                  <a:pt x="47" y="347"/>
                  <a:pt x="37" y="323"/>
                  <a:pt x="22" y="303"/>
                </a:cubicBezTo>
                <a:cubicBezTo>
                  <a:pt x="20" y="286"/>
                  <a:pt x="16" y="267"/>
                  <a:pt x="10" y="250"/>
                </a:cubicBezTo>
                <a:cubicBezTo>
                  <a:pt x="9" y="238"/>
                  <a:pt x="7" y="226"/>
                  <a:pt x="4" y="214"/>
                </a:cubicBezTo>
                <a:cubicBezTo>
                  <a:pt x="3" y="205"/>
                  <a:pt x="1" y="199"/>
                  <a:pt x="0" y="190"/>
                </a:cubicBezTo>
                <a:cubicBezTo>
                  <a:pt x="1" y="156"/>
                  <a:pt x="0" y="114"/>
                  <a:pt x="12" y="82"/>
                </a:cubicBezTo>
                <a:cubicBezTo>
                  <a:pt x="13" y="73"/>
                  <a:pt x="16" y="67"/>
                  <a:pt x="21" y="60"/>
                </a:cubicBezTo>
                <a:cubicBezTo>
                  <a:pt x="23" y="52"/>
                  <a:pt x="29" y="43"/>
                  <a:pt x="36" y="39"/>
                </a:cubicBezTo>
                <a:cubicBezTo>
                  <a:pt x="52" y="19"/>
                  <a:pt x="87" y="14"/>
                  <a:pt x="111" y="12"/>
                </a:cubicBezTo>
                <a:cubicBezTo>
                  <a:pt x="132" y="8"/>
                  <a:pt x="153" y="5"/>
                  <a:pt x="175" y="3"/>
                </a:cubicBezTo>
                <a:cubicBezTo>
                  <a:pt x="187" y="1"/>
                  <a:pt x="196" y="0"/>
                  <a:pt x="208" y="1"/>
                </a:cubicBezTo>
                <a:cubicBezTo>
                  <a:pt x="219" y="4"/>
                  <a:pt x="229" y="4"/>
                  <a:pt x="240" y="6"/>
                </a:cubicBezTo>
                <a:cubicBezTo>
                  <a:pt x="247" y="7"/>
                  <a:pt x="261" y="9"/>
                  <a:pt x="261" y="9"/>
                </a:cubicBezTo>
                <a:cubicBezTo>
                  <a:pt x="288" y="4"/>
                  <a:pt x="273" y="6"/>
                  <a:pt x="325" y="6"/>
                </a:cubicBezTo>
                <a:cubicBezTo>
                  <a:pt x="327" y="6"/>
                  <a:pt x="330" y="7"/>
                  <a:pt x="330" y="7"/>
                </a:cubicBezTo>
              </a:path>
            </a:pathLst>
          </a:custGeom>
          <a:solidFill>
            <a:srgbClr val="0000FF"/>
          </a:solidFill>
          <a:ln w="9525">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13" name="Line 65"/>
          <p:cNvSpPr>
            <a:spLocks noChangeShapeType="1"/>
          </p:cNvSpPr>
          <p:nvPr/>
        </p:nvSpPr>
        <p:spPr bwMode="auto">
          <a:xfrm>
            <a:off x="5638800" y="2057400"/>
            <a:ext cx="0" cy="53340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14" name="Text Box 66"/>
          <p:cNvSpPr txBox="1">
            <a:spLocks noChangeArrowheads="1"/>
          </p:cNvSpPr>
          <p:nvPr/>
        </p:nvSpPr>
        <p:spPr bwMode="auto">
          <a:xfrm>
            <a:off x="6934200" y="1348016"/>
            <a:ext cx="2209800" cy="5139869"/>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spcBef>
                <a:spcPct val="50000"/>
              </a:spcBef>
              <a:buFontTx/>
              <a:buChar char="•"/>
            </a:pPr>
            <a:r>
              <a:rPr lang="en-US" sz="800" dirty="0"/>
              <a:t> Adjustable Tripod Legs for varying crew height and worksite topology (RCC leading edge compatible)</a:t>
            </a:r>
          </a:p>
          <a:p>
            <a:pPr>
              <a:spcBef>
                <a:spcPct val="50000"/>
              </a:spcBef>
              <a:buFontTx/>
              <a:buChar char="•"/>
            </a:pPr>
            <a:r>
              <a:rPr lang="en-US" sz="800" dirty="0"/>
              <a:t> Flight to/from worksite with HCM fixed on tripod; stowed out of the way during repair</a:t>
            </a:r>
          </a:p>
          <a:p>
            <a:pPr>
              <a:spcBef>
                <a:spcPct val="50000"/>
              </a:spcBef>
              <a:buFontTx/>
              <a:buChar char="•"/>
            </a:pPr>
            <a:r>
              <a:rPr lang="en-US" sz="800" dirty="0"/>
              <a:t> Angular misalignments (P/Y) easily corrected through foot restraint and lateral strut inputs while on short final</a:t>
            </a:r>
          </a:p>
          <a:p>
            <a:pPr>
              <a:spcBef>
                <a:spcPct val="50000"/>
              </a:spcBef>
              <a:buFontTx/>
              <a:buChar char="•"/>
            </a:pPr>
            <a:r>
              <a:rPr lang="en-US" sz="800" dirty="0"/>
              <a:t> Tools may be accommodated on dual </a:t>
            </a:r>
            <a:r>
              <a:rPr lang="en-US" sz="800" dirty="0" err="1"/>
              <a:t>Swingarms</a:t>
            </a:r>
            <a:r>
              <a:rPr lang="en-US" sz="800" dirty="0"/>
              <a:t> or offshoots of tripod itself</a:t>
            </a:r>
          </a:p>
          <a:p>
            <a:pPr>
              <a:spcBef>
                <a:spcPct val="50000"/>
              </a:spcBef>
              <a:buFontTx/>
              <a:buChar char="•"/>
            </a:pPr>
            <a:r>
              <a:rPr lang="en-US" sz="800" dirty="0"/>
              <a:t> Adhesive pads under tension on tripod feet; allows for quick release and controlled separation (adhesive sheets left on vehicle) --- lateral pads within reach of foot restrained crewmember</a:t>
            </a:r>
          </a:p>
          <a:p>
            <a:pPr>
              <a:spcBef>
                <a:spcPct val="50000"/>
              </a:spcBef>
              <a:buFontTx/>
              <a:buChar char="•"/>
            </a:pPr>
            <a:r>
              <a:rPr lang="en-US" sz="800" dirty="0"/>
              <a:t> Option to replace MMWS T-bar with an attachment to enable 360</a:t>
            </a:r>
            <a:r>
              <a:rPr lang="en-US" sz="800" baseline="30000" dirty="0"/>
              <a:t>o</a:t>
            </a:r>
            <a:r>
              <a:rPr lang="en-US" sz="800" dirty="0"/>
              <a:t> yaw; alternately provide a Roll pedal on the boot plate</a:t>
            </a:r>
          </a:p>
          <a:p>
            <a:pPr>
              <a:spcBef>
                <a:spcPct val="50000"/>
              </a:spcBef>
              <a:buFontTx/>
              <a:buChar char="•"/>
            </a:pPr>
            <a:r>
              <a:rPr lang="en-US" sz="800" dirty="0"/>
              <a:t> Tool complement may include secondary Handrails with adhesive for work in neighboring areas, once a base is established</a:t>
            </a:r>
          </a:p>
          <a:p>
            <a:pPr>
              <a:spcBef>
                <a:spcPct val="50000"/>
              </a:spcBef>
              <a:buFontTx/>
              <a:buChar char="•"/>
            </a:pPr>
            <a:r>
              <a:rPr lang="en-US" sz="800" dirty="0"/>
              <a:t> Compact, lightweight for STBD TSA, sidewall carrier, or </a:t>
            </a:r>
            <a:r>
              <a:rPr lang="en-US" sz="800" u="sng" dirty="0"/>
              <a:t>aft bulkhead</a:t>
            </a:r>
            <a:r>
              <a:rPr lang="en-US" sz="800" dirty="0"/>
              <a:t> Orbiter stowage (preferred)</a:t>
            </a:r>
          </a:p>
          <a:p>
            <a:pPr>
              <a:spcBef>
                <a:spcPct val="50000"/>
              </a:spcBef>
              <a:buFontTx/>
              <a:buChar char="•"/>
            </a:pPr>
            <a:r>
              <a:rPr lang="en-US" sz="800" dirty="0"/>
              <a:t> May want to enable adjustment of lateral strut angle, in addition to telescopic adjustment capability</a:t>
            </a:r>
          </a:p>
          <a:p>
            <a:pPr>
              <a:spcBef>
                <a:spcPct val="50000"/>
              </a:spcBef>
              <a:buFontTx/>
              <a:buChar char="•"/>
            </a:pPr>
            <a:r>
              <a:rPr lang="en-US" sz="800" dirty="0"/>
              <a:t> Could incorporate a GF (or WIF probe) behind the </a:t>
            </a:r>
            <a:r>
              <a:rPr lang="en-US" sz="800" dirty="0" err="1"/>
              <a:t>bootplate</a:t>
            </a:r>
            <a:r>
              <a:rPr lang="en-US" sz="800" dirty="0"/>
              <a:t> for SSRMS-based work, if tool provisioning is built into the design, or for other boom repair methods requiring greater stabilization; power to the worksite from the SSRMS or boom?</a:t>
            </a:r>
          </a:p>
          <a:p>
            <a:pPr>
              <a:spcBef>
                <a:spcPct val="50000"/>
              </a:spcBef>
              <a:buFontTx/>
              <a:buChar char="•"/>
            </a:pPr>
            <a:r>
              <a:rPr lang="en-US" sz="800" dirty="0"/>
              <a:t> Could mount heating lamps on </a:t>
            </a:r>
            <a:r>
              <a:rPr lang="en-US" sz="800" dirty="0" err="1"/>
              <a:t>dogbone</a:t>
            </a:r>
            <a:r>
              <a:rPr lang="en-US" sz="800" dirty="0"/>
              <a:t> portions of lateral struts, as </a:t>
            </a:r>
            <a:r>
              <a:rPr lang="en-US" sz="800" dirty="0" err="1"/>
              <a:t>req’d</a:t>
            </a:r>
            <a:endParaRPr lang="en-US" sz="1600" dirty="0"/>
          </a:p>
        </p:txBody>
      </p:sp>
      <p:sp>
        <p:nvSpPr>
          <p:cNvPr id="2122" name="Oval 74"/>
          <p:cNvSpPr>
            <a:spLocks noChangeArrowheads="1"/>
          </p:cNvSpPr>
          <p:nvPr/>
        </p:nvSpPr>
        <p:spPr bwMode="auto">
          <a:xfrm>
            <a:off x="2209800" y="3124200"/>
            <a:ext cx="152400" cy="152400"/>
          </a:xfrm>
          <a:prstGeom prst="ellipse">
            <a:avLst/>
          </a:prstGeom>
          <a:noFill/>
          <a:ln w="28575">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23" name="Oval 75"/>
          <p:cNvSpPr>
            <a:spLocks noChangeArrowheads="1"/>
          </p:cNvSpPr>
          <p:nvPr/>
        </p:nvSpPr>
        <p:spPr bwMode="auto">
          <a:xfrm>
            <a:off x="57150" y="6400800"/>
            <a:ext cx="152400" cy="152400"/>
          </a:xfrm>
          <a:prstGeom prst="ellipse">
            <a:avLst/>
          </a:prstGeom>
          <a:noFill/>
          <a:ln w="28575">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24" name="Oval 76"/>
          <p:cNvSpPr>
            <a:spLocks noChangeArrowheads="1"/>
          </p:cNvSpPr>
          <p:nvPr/>
        </p:nvSpPr>
        <p:spPr bwMode="auto">
          <a:xfrm>
            <a:off x="5562600" y="2362200"/>
            <a:ext cx="152400" cy="152400"/>
          </a:xfrm>
          <a:prstGeom prst="ellipse">
            <a:avLst/>
          </a:prstGeom>
          <a:noFill/>
          <a:ln w="28575">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25" name="Text Box 77"/>
          <p:cNvSpPr txBox="1">
            <a:spLocks noChangeArrowheads="1"/>
          </p:cNvSpPr>
          <p:nvPr/>
        </p:nvSpPr>
        <p:spPr bwMode="auto">
          <a:xfrm>
            <a:off x="285750" y="6461125"/>
            <a:ext cx="1752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dirty="0"/>
              <a:t>Tether Point</a:t>
            </a:r>
          </a:p>
        </p:txBody>
      </p:sp>
      <p:sp>
        <p:nvSpPr>
          <p:cNvPr id="2126" name="Oval 78"/>
          <p:cNvSpPr>
            <a:spLocks noChangeArrowheads="1"/>
          </p:cNvSpPr>
          <p:nvPr/>
        </p:nvSpPr>
        <p:spPr bwMode="auto">
          <a:xfrm>
            <a:off x="2895600" y="2971800"/>
            <a:ext cx="152400" cy="152400"/>
          </a:xfrm>
          <a:prstGeom prst="ellipse">
            <a:avLst/>
          </a:prstGeom>
          <a:noFill/>
          <a:ln w="28575">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27" name="Freeform 79"/>
          <p:cNvSpPr>
            <a:spLocks/>
          </p:cNvSpPr>
          <p:nvPr/>
        </p:nvSpPr>
        <p:spPr bwMode="auto">
          <a:xfrm>
            <a:off x="2362200" y="3035300"/>
            <a:ext cx="609600" cy="101600"/>
          </a:xfrm>
          <a:custGeom>
            <a:avLst/>
            <a:gdLst>
              <a:gd name="T0" fmla="*/ 0 w 384"/>
              <a:gd name="T1" fmla="*/ 56 h 64"/>
              <a:gd name="T2" fmla="*/ 48 w 384"/>
              <a:gd name="T3" fmla="*/ 8 h 64"/>
              <a:gd name="T4" fmla="*/ 144 w 384"/>
              <a:gd name="T5" fmla="*/ 8 h 64"/>
              <a:gd name="T6" fmla="*/ 240 w 384"/>
              <a:gd name="T7" fmla="*/ 56 h 64"/>
              <a:gd name="T8" fmla="*/ 336 w 384"/>
              <a:gd name="T9" fmla="*/ 56 h 64"/>
              <a:gd name="T10" fmla="*/ 384 w 384"/>
              <a:gd name="T11" fmla="*/ 8 h 64"/>
            </a:gdLst>
            <a:ahLst/>
            <a:cxnLst>
              <a:cxn ang="0">
                <a:pos x="T0" y="T1"/>
              </a:cxn>
              <a:cxn ang="0">
                <a:pos x="T2" y="T3"/>
              </a:cxn>
              <a:cxn ang="0">
                <a:pos x="T4" y="T5"/>
              </a:cxn>
              <a:cxn ang="0">
                <a:pos x="T6" y="T7"/>
              </a:cxn>
              <a:cxn ang="0">
                <a:pos x="T8" y="T9"/>
              </a:cxn>
              <a:cxn ang="0">
                <a:pos x="T10" y="T11"/>
              </a:cxn>
            </a:cxnLst>
            <a:rect l="0" t="0" r="r" b="b"/>
            <a:pathLst>
              <a:path w="384" h="64">
                <a:moveTo>
                  <a:pt x="0" y="56"/>
                </a:moveTo>
                <a:cubicBezTo>
                  <a:pt x="12" y="36"/>
                  <a:pt x="24" y="16"/>
                  <a:pt x="48" y="8"/>
                </a:cubicBezTo>
                <a:cubicBezTo>
                  <a:pt x="72" y="0"/>
                  <a:pt x="112" y="0"/>
                  <a:pt x="144" y="8"/>
                </a:cubicBezTo>
                <a:cubicBezTo>
                  <a:pt x="176" y="16"/>
                  <a:pt x="208" y="48"/>
                  <a:pt x="240" y="56"/>
                </a:cubicBezTo>
                <a:cubicBezTo>
                  <a:pt x="272" y="64"/>
                  <a:pt x="312" y="64"/>
                  <a:pt x="336" y="56"/>
                </a:cubicBezTo>
                <a:cubicBezTo>
                  <a:pt x="360" y="48"/>
                  <a:pt x="376" y="16"/>
                  <a:pt x="384" y="8"/>
                </a:cubicBezTo>
              </a:path>
            </a:pathLst>
          </a:custGeom>
          <a:noFill/>
          <a:ln w="31750">
            <a:solidFill>
              <a:srgbClr val="FF0000"/>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28" name="Oval 80"/>
          <p:cNvSpPr>
            <a:spLocks noChangeArrowheads="1"/>
          </p:cNvSpPr>
          <p:nvPr/>
        </p:nvSpPr>
        <p:spPr bwMode="auto">
          <a:xfrm rot="5304532">
            <a:off x="3124200" y="5029200"/>
            <a:ext cx="228600" cy="2286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29" name="Rectangle 81"/>
          <p:cNvSpPr>
            <a:spLocks noChangeArrowheads="1"/>
          </p:cNvSpPr>
          <p:nvPr/>
        </p:nvSpPr>
        <p:spPr bwMode="auto">
          <a:xfrm rot="5281163">
            <a:off x="3162300" y="4762500"/>
            <a:ext cx="152400" cy="381000"/>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30" name="Freeform 82"/>
          <p:cNvSpPr>
            <a:spLocks/>
          </p:cNvSpPr>
          <p:nvPr/>
        </p:nvSpPr>
        <p:spPr bwMode="auto">
          <a:xfrm rot="5297735">
            <a:off x="3105150" y="4722813"/>
            <a:ext cx="249237" cy="465138"/>
          </a:xfrm>
          <a:custGeom>
            <a:avLst/>
            <a:gdLst>
              <a:gd name="T0" fmla="*/ 134 w 157"/>
              <a:gd name="T1" fmla="*/ 59 h 293"/>
              <a:gd name="T2" fmla="*/ 134 w 157"/>
              <a:gd name="T3" fmla="*/ 21 h 293"/>
              <a:gd name="T4" fmla="*/ 94 w 157"/>
              <a:gd name="T5" fmla="*/ 11 h 293"/>
              <a:gd name="T6" fmla="*/ 14 w 157"/>
              <a:gd name="T7" fmla="*/ 27 h 293"/>
              <a:gd name="T8" fmla="*/ 16 w 157"/>
              <a:gd name="T9" fmla="*/ 83 h 293"/>
              <a:gd name="T10" fmla="*/ 20 w 157"/>
              <a:gd name="T11" fmla="*/ 205 h 293"/>
              <a:gd name="T12" fmla="*/ 46 w 157"/>
              <a:gd name="T13" fmla="*/ 293 h 293"/>
              <a:gd name="T14" fmla="*/ 106 w 157"/>
              <a:gd name="T15" fmla="*/ 287 h 293"/>
              <a:gd name="T16" fmla="*/ 152 w 157"/>
              <a:gd name="T17" fmla="*/ 281 h 293"/>
              <a:gd name="T18" fmla="*/ 138 w 157"/>
              <a:gd name="T19" fmla="*/ 235 h 293"/>
              <a:gd name="T20" fmla="*/ 136 w 157"/>
              <a:gd name="T21" fmla="*/ 229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7" h="293">
                <a:moveTo>
                  <a:pt x="134" y="59"/>
                </a:moveTo>
                <a:cubicBezTo>
                  <a:pt x="146" y="55"/>
                  <a:pt x="144" y="27"/>
                  <a:pt x="134" y="21"/>
                </a:cubicBezTo>
                <a:cubicBezTo>
                  <a:pt x="123" y="14"/>
                  <a:pt x="106" y="12"/>
                  <a:pt x="94" y="11"/>
                </a:cubicBezTo>
                <a:cubicBezTo>
                  <a:pt x="71" y="12"/>
                  <a:pt x="23" y="0"/>
                  <a:pt x="14" y="27"/>
                </a:cubicBezTo>
                <a:cubicBezTo>
                  <a:pt x="16" y="50"/>
                  <a:pt x="18" y="60"/>
                  <a:pt x="16" y="83"/>
                </a:cubicBezTo>
                <a:cubicBezTo>
                  <a:pt x="18" y="124"/>
                  <a:pt x="17" y="164"/>
                  <a:pt x="20" y="205"/>
                </a:cubicBezTo>
                <a:cubicBezTo>
                  <a:pt x="22" y="272"/>
                  <a:pt x="0" y="285"/>
                  <a:pt x="46" y="293"/>
                </a:cubicBezTo>
                <a:cubicBezTo>
                  <a:pt x="98" y="289"/>
                  <a:pt x="78" y="292"/>
                  <a:pt x="106" y="287"/>
                </a:cubicBezTo>
                <a:cubicBezTo>
                  <a:pt x="123" y="289"/>
                  <a:pt x="138" y="291"/>
                  <a:pt x="152" y="281"/>
                </a:cubicBezTo>
                <a:cubicBezTo>
                  <a:pt x="157" y="265"/>
                  <a:pt x="152" y="244"/>
                  <a:pt x="138" y="235"/>
                </a:cubicBezTo>
                <a:cubicBezTo>
                  <a:pt x="134" y="228"/>
                  <a:pt x="132" y="229"/>
                  <a:pt x="136" y="229"/>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37" name="Oval 89"/>
          <p:cNvSpPr>
            <a:spLocks noChangeArrowheads="1"/>
          </p:cNvSpPr>
          <p:nvPr/>
        </p:nvSpPr>
        <p:spPr bwMode="auto">
          <a:xfrm rot="5304532">
            <a:off x="5257800" y="5029200"/>
            <a:ext cx="228600" cy="2286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38" name="Rectangle 90"/>
          <p:cNvSpPr>
            <a:spLocks noChangeArrowheads="1"/>
          </p:cNvSpPr>
          <p:nvPr/>
        </p:nvSpPr>
        <p:spPr bwMode="auto">
          <a:xfrm rot="5281163">
            <a:off x="5295900" y="4762500"/>
            <a:ext cx="152400" cy="381000"/>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39" name="Freeform 91"/>
          <p:cNvSpPr>
            <a:spLocks/>
          </p:cNvSpPr>
          <p:nvPr/>
        </p:nvSpPr>
        <p:spPr bwMode="auto">
          <a:xfrm rot="5297735">
            <a:off x="5238750" y="4722813"/>
            <a:ext cx="249237" cy="465138"/>
          </a:xfrm>
          <a:custGeom>
            <a:avLst/>
            <a:gdLst>
              <a:gd name="T0" fmla="*/ 134 w 157"/>
              <a:gd name="T1" fmla="*/ 59 h 293"/>
              <a:gd name="T2" fmla="*/ 134 w 157"/>
              <a:gd name="T3" fmla="*/ 21 h 293"/>
              <a:gd name="T4" fmla="*/ 94 w 157"/>
              <a:gd name="T5" fmla="*/ 11 h 293"/>
              <a:gd name="T6" fmla="*/ 14 w 157"/>
              <a:gd name="T7" fmla="*/ 27 h 293"/>
              <a:gd name="T8" fmla="*/ 16 w 157"/>
              <a:gd name="T9" fmla="*/ 83 h 293"/>
              <a:gd name="T10" fmla="*/ 20 w 157"/>
              <a:gd name="T11" fmla="*/ 205 h 293"/>
              <a:gd name="T12" fmla="*/ 46 w 157"/>
              <a:gd name="T13" fmla="*/ 293 h 293"/>
              <a:gd name="T14" fmla="*/ 106 w 157"/>
              <a:gd name="T15" fmla="*/ 287 h 293"/>
              <a:gd name="T16" fmla="*/ 152 w 157"/>
              <a:gd name="T17" fmla="*/ 281 h 293"/>
              <a:gd name="T18" fmla="*/ 138 w 157"/>
              <a:gd name="T19" fmla="*/ 235 h 293"/>
              <a:gd name="T20" fmla="*/ 136 w 157"/>
              <a:gd name="T21" fmla="*/ 229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7" h="293">
                <a:moveTo>
                  <a:pt x="134" y="59"/>
                </a:moveTo>
                <a:cubicBezTo>
                  <a:pt x="146" y="55"/>
                  <a:pt x="144" y="27"/>
                  <a:pt x="134" y="21"/>
                </a:cubicBezTo>
                <a:cubicBezTo>
                  <a:pt x="123" y="14"/>
                  <a:pt x="106" y="12"/>
                  <a:pt x="94" y="11"/>
                </a:cubicBezTo>
                <a:cubicBezTo>
                  <a:pt x="71" y="12"/>
                  <a:pt x="23" y="0"/>
                  <a:pt x="14" y="27"/>
                </a:cubicBezTo>
                <a:cubicBezTo>
                  <a:pt x="16" y="50"/>
                  <a:pt x="18" y="60"/>
                  <a:pt x="16" y="83"/>
                </a:cubicBezTo>
                <a:cubicBezTo>
                  <a:pt x="18" y="124"/>
                  <a:pt x="17" y="164"/>
                  <a:pt x="20" y="205"/>
                </a:cubicBezTo>
                <a:cubicBezTo>
                  <a:pt x="22" y="272"/>
                  <a:pt x="0" y="285"/>
                  <a:pt x="46" y="293"/>
                </a:cubicBezTo>
                <a:cubicBezTo>
                  <a:pt x="98" y="289"/>
                  <a:pt x="78" y="292"/>
                  <a:pt x="106" y="287"/>
                </a:cubicBezTo>
                <a:cubicBezTo>
                  <a:pt x="123" y="289"/>
                  <a:pt x="138" y="291"/>
                  <a:pt x="152" y="281"/>
                </a:cubicBezTo>
                <a:cubicBezTo>
                  <a:pt x="157" y="265"/>
                  <a:pt x="152" y="244"/>
                  <a:pt x="138" y="235"/>
                </a:cubicBezTo>
                <a:cubicBezTo>
                  <a:pt x="134" y="228"/>
                  <a:pt x="132" y="229"/>
                  <a:pt x="136" y="229"/>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40" name="Oval 92"/>
          <p:cNvSpPr>
            <a:spLocks noChangeArrowheads="1"/>
          </p:cNvSpPr>
          <p:nvPr/>
        </p:nvSpPr>
        <p:spPr bwMode="auto">
          <a:xfrm rot="5304532">
            <a:off x="4191000" y="5029200"/>
            <a:ext cx="228600" cy="2286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41" name="Rectangle 93"/>
          <p:cNvSpPr>
            <a:spLocks noChangeArrowheads="1"/>
          </p:cNvSpPr>
          <p:nvPr/>
        </p:nvSpPr>
        <p:spPr bwMode="auto">
          <a:xfrm rot="5281163">
            <a:off x="4229100" y="4762500"/>
            <a:ext cx="152400" cy="381000"/>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42" name="Freeform 94"/>
          <p:cNvSpPr>
            <a:spLocks/>
          </p:cNvSpPr>
          <p:nvPr/>
        </p:nvSpPr>
        <p:spPr bwMode="auto">
          <a:xfrm rot="5297735">
            <a:off x="4171950" y="4722813"/>
            <a:ext cx="249237" cy="465138"/>
          </a:xfrm>
          <a:custGeom>
            <a:avLst/>
            <a:gdLst>
              <a:gd name="T0" fmla="*/ 134 w 157"/>
              <a:gd name="T1" fmla="*/ 59 h 293"/>
              <a:gd name="T2" fmla="*/ 134 w 157"/>
              <a:gd name="T3" fmla="*/ 21 h 293"/>
              <a:gd name="T4" fmla="*/ 94 w 157"/>
              <a:gd name="T5" fmla="*/ 11 h 293"/>
              <a:gd name="T6" fmla="*/ 14 w 157"/>
              <a:gd name="T7" fmla="*/ 27 h 293"/>
              <a:gd name="T8" fmla="*/ 16 w 157"/>
              <a:gd name="T9" fmla="*/ 83 h 293"/>
              <a:gd name="T10" fmla="*/ 20 w 157"/>
              <a:gd name="T11" fmla="*/ 205 h 293"/>
              <a:gd name="T12" fmla="*/ 46 w 157"/>
              <a:gd name="T13" fmla="*/ 293 h 293"/>
              <a:gd name="T14" fmla="*/ 106 w 157"/>
              <a:gd name="T15" fmla="*/ 287 h 293"/>
              <a:gd name="T16" fmla="*/ 152 w 157"/>
              <a:gd name="T17" fmla="*/ 281 h 293"/>
              <a:gd name="T18" fmla="*/ 138 w 157"/>
              <a:gd name="T19" fmla="*/ 235 h 293"/>
              <a:gd name="T20" fmla="*/ 136 w 157"/>
              <a:gd name="T21" fmla="*/ 229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7" h="293">
                <a:moveTo>
                  <a:pt x="134" y="59"/>
                </a:moveTo>
                <a:cubicBezTo>
                  <a:pt x="146" y="55"/>
                  <a:pt x="144" y="27"/>
                  <a:pt x="134" y="21"/>
                </a:cubicBezTo>
                <a:cubicBezTo>
                  <a:pt x="123" y="14"/>
                  <a:pt x="106" y="12"/>
                  <a:pt x="94" y="11"/>
                </a:cubicBezTo>
                <a:cubicBezTo>
                  <a:pt x="71" y="12"/>
                  <a:pt x="23" y="0"/>
                  <a:pt x="14" y="27"/>
                </a:cubicBezTo>
                <a:cubicBezTo>
                  <a:pt x="16" y="50"/>
                  <a:pt x="18" y="60"/>
                  <a:pt x="16" y="83"/>
                </a:cubicBezTo>
                <a:cubicBezTo>
                  <a:pt x="18" y="124"/>
                  <a:pt x="17" y="164"/>
                  <a:pt x="20" y="205"/>
                </a:cubicBezTo>
                <a:cubicBezTo>
                  <a:pt x="22" y="272"/>
                  <a:pt x="0" y="285"/>
                  <a:pt x="46" y="293"/>
                </a:cubicBezTo>
                <a:cubicBezTo>
                  <a:pt x="98" y="289"/>
                  <a:pt x="78" y="292"/>
                  <a:pt x="106" y="287"/>
                </a:cubicBezTo>
                <a:cubicBezTo>
                  <a:pt x="123" y="289"/>
                  <a:pt x="138" y="291"/>
                  <a:pt x="152" y="281"/>
                </a:cubicBezTo>
                <a:cubicBezTo>
                  <a:pt x="157" y="265"/>
                  <a:pt x="152" y="244"/>
                  <a:pt x="138" y="235"/>
                </a:cubicBezTo>
                <a:cubicBezTo>
                  <a:pt x="134" y="228"/>
                  <a:pt x="132" y="229"/>
                  <a:pt x="136" y="229"/>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43" name="Rectangle 95"/>
          <p:cNvSpPr>
            <a:spLocks noChangeArrowheads="1"/>
          </p:cNvSpPr>
          <p:nvPr/>
        </p:nvSpPr>
        <p:spPr bwMode="auto">
          <a:xfrm>
            <a:off x="4114800" y="5410200"/>
            <a:ext cx="381000" cy="2286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t>HCM</a:t>
            </a:r>
          </a:p>
        </p:txBody>
      </p:sp>
      <p:sp>
        <p:nvSpPr>
          <p:cNvPr id="2144" name="Line 96"/>
          <p:cNvSpPr>
            <a:spLocks noChangeShapeType="1"/>
          </p:cNvSpPr>
          <p:nvPr/>
        </p:nvSpPr>
        <p:spPr bwMode="auto">
          <a:xfrm>
            <a:off x="3276600" y="5257800"/>
            <a:ext cx="838200" cy="30480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45" name="Line 97"/>
          <p:cNvSpPr>
            <a:spLocks noChangeShapeType="1"/>
          </p:cNvSpPr>
          <p:nvPr/>
        </p:nvSpPr>
        <p:spPr bwMode="auto">
          <a:xfrm flipV="1">
            <a:off x="4495800" y="5257800"/>
            <a:ext cx="838200" cy="30480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48" name="Line 100"/>
          <p:cNvSpPr>
            <a:spLocks noChangeShapeType="1"/>
          </p:cNvSpPr>
          <p:nvPr/>
        </p:nvSpPr>
        <p:spPr bwMode="auto">
          <a:xfrm>
            <a:off x="4343400" y="5257800"/>
            <a:ext cx="0" cy="15240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49" name="Line 101"/>
          <p:cNvSpPr>
            <a:spLocks noChangeShapeType="1"/>
          </p:cNvSpPr>
          <p:nvPr/>
        </p:nvSpPr>
        <p:spPr bwMode="auto">
          <a:xfrm>
            <a:off x="4343400" y="5638800"/>
            <a:ext cx="0" cy="15240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50" name="Freeform 102"/>
          <p:cNvSpPr>
            <a:spLocks/>
          </p:cNvSpPr>
          <p:nvPr/>
        </p:nvSpPr>
        <p:spPr bwMode="auto">
          <a:xfrm>
            <a:off x="3886200" y="5715000"/>
            <a:ext cx="949325" cy="574675"/>
          </a:xfrm>
          <a:custGeom>
            <a:avLst/>
            <a:gdLst>
              <a:gd name="T0" fmla="*/ 316 w 598"/>
              <a:gd name="T1" fmla="*/ 10 h 362"/>
              <a:gd name="T2" fmla="*/ 346 w 598"/>
              <a:gd name="T3" fmla="*/ 6 h 362"/>
              <a:gd name="T4" fmla="*/ 462 w 598"/>
              <a:gd name="T5" fmla="*/ 10 h 362"/>
              <a:gd name="T6" fmla="*/ 532 w 598"/>
              <a:gd name="T7" fmla="*/ 13 h 362"/>
              <a:gd name="T8" fmla="*/ 549 w 598"/>
              <a:gd name="T9" fmla="*/ 16 h 362"/>
              <a:gd name="T10" fmla="*/ 585 w 598"/>
              <a:gd name="T11" fmla="*/ 45 h 362"/>
              <a:gd name="T12" fmla="*/ 594 w 598"/>
              <a:gd name="T13" fmla="*/ 76 h 362"/>
              <a:gd name="T14" fmla="*/ 598 w 598"/>
              <a:gd name="T15" fmla="*/ 136 h 362"/>
              <a:gd name="T16" fmla="*/ 598 w 598"/>
              <a:gd name="T17" fmla="*/ 169 h 362"/>
              <a:gd name="T18" fmla="*/ 597 w 598"/>
              <a:gd name="T19" fmla="*/ 199 h 362"/>
              <a:gd name="T20" fmla="*/ 532 w 598"/>
              <a:gd name="T21" fmla="*/ 319 h 362"/>
              <a:gd name="T22" fmla="*/ 501 w 598"/>
              <a:gd name="T23" fmla="*/ 328 h 362"/>
              <a:gd name="T24" fmla="*/ 472 w 598"/>
              <a:gd name="T25" fmla="*/ 337 h 362"/>
              <a:gd name="T26" fmla="*/ 441 w 598"/>
              <a:gd name="T27" fmla="*/ 343 h 362"/>
              <a:gd name="T28" fmla="*/ 363 w 598"/>
              <a:gd name="T29" fmla="*/ 355 h 362"/>
              <a:gd name="T30" fmla="*/ 289 w 598"/>
              <a:gd name="T31" fmla="*/ 355 h 362"/>
              <a:gd name="T32" fmla="*/ 75 w 598"/>
              <a:gd name="T33" fmla="*/ 352 h 362"/>
              <a:gd name="T34" fmla="*/ 22 w 598"/>
              <a:gd name="T35" fmla="*/ 303 h 362"/>
              <a:gd name="T36" fmla="*/ 10 w 598"/>
              <a:gd name="T37" fmla="*/ 250 h 362"/>
              <a:gd name="T38" fmla="*/ 4 w 598"/>
              <a:gd name="T39" fmla="*/ 214 h 362"/>
              <a:gd name="T40" fmla="*/ 0 w 598"/>
              <a:gd name="T41" fmla="*/ 190 h 362"/>
              <a:gd name="T42" fmla="*/ 12 w 598"/>
              <a:gd name="T43" fmla="*/ 82 h 362"/>
              <a:gd name="T44" fmla="*/ 21 w 598"/>
              <a:gd name="T45" fmla="*/ 60 h 362"/>
              <a:gd name="T46" fmla="*/ 36 w 598"/>
              <a:gd name="T47" fmla="*/ 39 h 362"/>
              <a:gd name="T48" fmla="*/ 111 w 598"/>
              <a:gd name="T49" fmla="*/ 12 h 362"/>
              <a:gd name="T50" fmla="*/ 175 w 598"/>
              <a:gd name="T51" fmla="*/ 3 h 362"/>
              <a:gd name="T52" fmla="*/ 208 w 598"/>
              <a:gd name="T53" fmla="*/ 1 h 362"/>
              <a:gd name="T54" fmla="*/ 240 w 598"/>
              <a:gd name="T55" fmla="*/ 6 h 362"/>
              <a:gd name="T56" fmla="*/ 261 w 598"/>
              <a:gd name="T57" fmla="*/ 9 h 362"/>
              <a:gd name="T58" fmla="*/ 325 w 598"/>
              <a:gd name="T59" fmla="*/ 6 h 362"/>
              <a:gd name="T60" fmla="*/ 330 w 598"/>
              <a:gd name="T61" fmla="*/ 7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98" h="362">
                <a:moveTo>
                  <a:pt x="316" y="10"/>
                </a:moveTo>
                <a:cubicBezTo>
                  <a:pt x="326" y="9"/>
                  <a:pt x="336" y="7"/>
                  <a:pt x="346" y="6"/>
                </a:cubicBezTo>
                <a:cubicBezTo>
                  <a:pt x="385" y="7"/>
                  <a:pt x="423" y="9"/>
                  <a:pt x="462" y="10"/>
                </a:cubicBezTo>
                <a:cubicBezTo>
                  <a:pt x="485" y="11"/>
                  <a:pt x="509" y="11"/>
                  <a:pt x="532" y="13"/>
                </a:cubicBezTo>
                <a:cubicBezTo>
                  <a:pt x="538" y="13"/>
                  <a:pt x="549" y="16"/>
                  <a:pt x="549" y="16"/>
                </a:cubicBezTo>
                <a:cubicBezTo>
                  <a:pt x="565" y="24"/>
                  <a:pt x="578" y="26"/>
                  <a:pt x="585" y="45"/>
                </a:cubicBezTo>
                <a:cubicBezTo>
                  <a:pt x="587" y="56"/>
                  <a:pt x="590" y="66"/>
                  <a:pt x="594" y="76"/>
                </a:cubicBezTo>
                <a:cubicBezTo>
                  <a:pt x="598" y="96"/>
                  <a:pt x="597" y="116"/>
                  <a:pt x="598" y="136"/>
                </a:cubicBezTo>
                <a:cubicBezTo>
                  <a:pt x="596" y="161"/>
                  <a:pt x="598" y="130"/>
                  <a:pt x="598" y="169"/>
                </a:cubicBezTo>
                <a:cubicBezTo>
                  <a:pt x="598" y="179"/>
                  <a:pt x="598" y="189"/>
                  <a:pt x="597" y="199"/>
                </a:cubicBezTo>
                <a:cubicBezTo>
                  <a:pt x="595" y="235"/>
                  <a:pt x="579" y="314"/>
                  <a:pt x="532" y="319"/>
                </a:cubicBezTo>
                <a:cubicBezTo>
                  <a:pt x="522" y="322"/>
                  <a:pt x="512" y="326"/>
                  <a:pt x="501" y="328"/>
                </a:cubicBezTo>
                <a:cubicBezTo>
                  <a:pt x="492" y="333"/>
                  <a:pt x="482" y="335"/>
                  <a:pt x="472" y="337"/>
                </a:cubicBezTo>
                <a:cubicBezTo>
                  <a:pt x="463" y="342"/>
                  <a:pt x="451" y="342"/>
                  <a:pt x="441" y="343"/>
                </a:cubicBezTo>
                <a:cubicBezTo>
                  <a:pt x="416" y="349"/>
                  <a:pt x="389" y="353"/>
                  <a:pt x="363" y="355"/>
                </a:cubicBezTo>
                <a:cubicBezTo>
                  <a:pt x="342" y="362"/>
                  <a:pt x="309" y="356"/>
                  <a:pt x="289" y="355"/>
                </a:cubicBezTo>
                <a:cubicBezTo>
                  <a:pt x="218" y="353"/>
                  <a:pt x="146" y="353"/>
                  <a:pt x="75" y="352"/>
                </a:cubicBezTo>
                <a:cubicBezTo>
                  <a:pt x="47" y="347"/>
                  <a:pt x="37" y="323"/>
                  <a:pt x="22" y="303"/>
                </a:cubicBezTo>
                <a:cubicBezTo>
                  <a:pt x="20" y="286"/>
                  <a:pt x="16" y="267"/>
                  <a:pt x="10" y="250"/>
                </a:cubicBezTo>
                <a:cubicBezTo>
                  <a:pt x="9" y="238"/>
                  <a:pt x="7" y="226"/>
                  <a:pt x="4" y="214"/>
                </a:cubicBezTo>
                <a:cubicBezTo>
                  <a:pt x="3" y="205"/>
                  <a:pt x="1" y="199"/>
                  <a:pt x="0" y="190"/>
                </a:cubicBezTo>
                <a:cubicBezTo>
                  <a:pt x="1" y="156"/>
                  <a:pt x="0" y="114"/>
                  <a:pt x="12" y="82"/>
                </a:cubicBezTo>
                <a:cubicBezTo>
                  <a:pt x="13" y="73"/>
                  <a:pt x="16" y="67"/>
                  <a:pt x="21" y="60"/>
                </a:cubicBezTo>
                <a:cubicBezTo>
                  <a:pt x="23" y="52"/>
                  <a:pt x="29" y="43"/>
                  <a:pt x="36" y="39"/>
                </a:cubicBezTo>
                <a:cubicBezTo>
                  <a:pt x="52" y="19"/>
                  <a:pt x="87" y="14"/>
                  <a:pt x="111" y="12"/>
                </a:cubicBezTo>
                <a:cubicBezTo>
                  <a:pt x="132" y="8"/>
                  <a:pt x="153" y="5"/>
                  <a:pt x="175" y="3"/>
                </a:cubicBezTo>
                <a:cubicBezTo>
                  <a:pt x="187" y="1"/>
                  <a:pt x="196" y="0"/>
                  <a:pt x="208" y="1"/>
                </a:cubicBezTo>
                <a:cubicBezTo>
                  <a:pt x="219" y="4"/>
                  <a:pt x="229" y="4"/>
                  <a:pt x="240" y="6"/>
                </a:cubicBezTo>
                <a:cubicBezTo>
                  <a:pt x="247" y="7"/>
                  <a:pt x="261" y="9"/>
                  <a:pt x="261" y="9"/>
                </a:cubicBezTo>
                <a:cubicBezTo>
                  <a:pt x="288" y="4"/>
                  <a:pt x="273" y="6"/>
                  <a:pt x="325" y="6"/>
                </a:cubicBezTo>
                <a:cubicBezTo>
                  <a:pt x="327" y="6"/>
                  <a:pt x="330" y="7"/>
                  <a:pt x="330" y="7"/>
                </a:cubicBezTo>
              </a:path>
            </a:pathLst>
          </a:custGeom>
          <a:solidFill>
            <a:srgbClr val="0000FF"/>
          </a:solidFill>
          <a:ln w="9525">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51" name="Rectangle 103"/>
          <p:cNvSpPr>
            <a:spLocks noChangeArrowheads="1"/>
          </p:cNvSpPr>
          <p:nvPr/>
        </p:nvSpPr>
        <p:spPr bwMode="auto">
          <a:xfrm>
            <a:off x="3429000" y="5181600"/>
            <a:ext cx="152400" cy="304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1"/>
              <a:t>T</a:t>
            </a:r>
          </a:p>
        </p:txBody>
      </p:sp>
      <p:sp>
        <p:nvSpPr>
          <p:cNvPr id="2152" name="Rectangle 104"/>
          <p:cNvSpPr>
            <a:spLocks noChangeArrowheads="1"/>
          </p:cNvSpPr>
          <p:nvPr/>
        </p:nvSpPr>
        <p:spPr bwMode="auto">
          <a:xfrm>
            <a:off x="5029200" y="5181600"/>
            <a:ext cx="152400" cy="304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1"/>
              <a:t>T</a:t>
            </a:r>
          </a:p>
        </p:txBody>
      </p:sp>
      <p:sp>
        <p:nvSpPr>
          <p:cNvPr id="2154" name="Line 106"/>
          <p:cNvSpPr>
            <a:spLocks noChangeShapeType="1"/>
          </p:cNvSpPr>
          <p:nvPr/>
        </p:nvSpPr>
        <p:spPr bwMode="auto">
          <a:xfrm flipH="1">
            <a:off x="4572000" y="2362200"/>
            <a:ext cx="1066800" cy="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55" name="Line 107"/>
          <p:cNvSpPr>
            <a:spLocks noChangeShapeType="1"/>
          </p:cNvSpPr>
          <p:nvPr/>
        </p:nvSpPr>
        <p:spPr bwMode="auto">
          <a:xfrm>
            <a:off x="4572000" y="2362200"/>
            <a:ext cx="0" cy="68580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56" name="Line 108"/>
          <p:cNvSpPr>
            <a:spLocks noChangeShapeType="1"/>
          </p:cNvSpPr>
          <p:nvPr/>
        </p:nvSpPr>
        <p:spPr bwMode="auto">
          <a:xfrm>
            <a:off x="5181600" y="2362200"/>
            <a:ext cx="0" cy="68580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57" name="Line 109"/>
          <p:cNvSpPr>
            <a:spLocks noChangeShapeType="1"/>
          </p:cNvSpPr>
          <p:nvPr/>
        </p:nvSpPr>
        <p:spPr bwMode="auto">
          <a:xfrm>
            <a:off x="4572000" y="3048000"/>
            <a:ext cx="609600" cy="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58" name="Text Box 110"/>
          <p:cNvSpPr txBox="1">
            <a:spLocks noChangeArrowheads="1"/>
          </p:cNvSpPr>
          <p:nvPr/>
        </p:nvSpPr>
        <p:spPr bwMode="auto">
          <a:xfrm>
            <a:off x="4572000" y="2514600"/>
            <a:ext cx="6858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800"/>
              <a:t>Tool Board?</a:t>
            </a:r>
          </a:p>
        </p:txBody>
      </p:sp>
      <p:sp>
        <p:nvSpPr>
          <p:cNvPr id="2159" name="Rectangle 111"/>
          <p:cNvSpPr>
            <a:spLocks noChangeArrowheads="1"/>
          </p:cNvSpPr>
          <p:nvPr/>
        </p:nvSpPr>
        <p:spPr bwMode="auto">
          <a:xfrm>
            <a:off x="3200400" y="5486400"/>
            <a:ext cx="609600" cy="304800"/>
          </a:xfrm>
          <a:prstGeom prst="rect">
            <a:avLst/>
          </a:prstGeom>
          <a:noFill/>
          <a:ln w="28575">
            <a:solidFill>
              <a:schemeClr val="tx1"/>
            </a:solidFill>
            <a:prstDash val="dash"/>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60" name="Text Box 112"/>
          <p:cNvSpPr txBox="1">
            <a:spLocks noChangeArrowheads="1"/>
          </p:cNvSpPr>
          <p:nvPr/>
        </p:nvSpPr>
        <p:spPr bwMode="auto">
          <a:xfrm>
            <a:off x="3276600" y="5486400"/>
            <a:ext cx="6858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800"/>
              <a:t>Tool Board?</a:t>
            </a:r>
          </a:p>
        </p:txBody>
      </p:sp>
      <p:sp>
        <p:nvSpPr>
          <p:cNvPr id="2162" name="Freeform 114"/>
          <p:cNvSpPr>
            <a:spLocks/>
          </p:cNvSpPr>
          <p:nvPr/>
        </p:nvSpPr>
        <p:spPr bwMode="auto">
          <a:xfrm>
            <a:off x="2895600" y="4495800"/>
            <a:ext cx="990600" cy="228600"/>
          </a:xfrm>
          <a:custGeom>
            <a:avLst/>
            <a:gdLst>
              <a:gd name="T0" fmla="*/ 240 w 624"/>
              <a:gd name="T1" fmla="*/ 0 h 144"/>
              <a:gd name="T2" fmla="*/ 624 w 624"/>
              <a:gd name="T3" fmla="*/ 0 h 144"/>
              <a:gd name="T4" fmla="*/ 624 w 624"/>
              <a:gd name="T5" fmla="*/ 144 h 144"/>
              <a:gd name="T6" fmla="*/ 0 w 624"/>
              <a:gd name="T7" fmla="*/ 144 h 144"/>
              <a:gd name="T8" fmla="*/ 48 w 624"/>
              <a:gd name="T9" fmla="*/ 144 h 144"/>
            </a:gdLst>
            <a:ahLst/>
            <a:cxnLst>
              <a:cxn ang="0">
                <a:pos x="T0" y="T1"/>
              </a:cxn>
              <a:cxn ang="0">
                <a:pos x="T2" y="T3"/>
              </a:cxn>
              <a:cxn ang="0">
                <a:pos x="T4" y="T5"/>
              </a:cxn>
              <a:cxn ang="0">
                <a:pos x="T6" y="T7"/>
              </a:cxn>
              <a:cxn ang="0">
                <a:pos x="T8" y="T9"/>
              </a:cxn>
            </a:cxnLst>
            <a:rect l="0" t="0" r="r" b="b"/>
            <a:pathLst>
              <a:path w="624" h="144">
                <a:moveTo>
                  <a:pt x="240" y="0"/>
                </a:moveTo>
                <a:lnTo>
                  <a:pt x="624" y="0"/>
                </a:lnTo>
                <a:lnTo>
                  <a:pt x="624" y="144"/>
                </a:lnTo>
                <a:lnTo>
                  <a:pt x="0" y="144"/>
                </a:lnTo>
                <a:lnTo>
                  <a:pt x="48" y="144"/>
                </a:lnTo>
              </a:path>
            </a:pathLst>
          </a:custGeom>
          <a:noFill/>
          <a:ln w="28575" cap="flat">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63" name="Text Box 115"/>
          <p:cNvSpPr txBox="1">
            <a:spLocks noChangeArrowheads="1"/>
          </p:cNvSpPr>
          <p:nvPr/>
        </p:nvSpPr>
        <p:spPr bwMode="auto">
          <a:xfrm>
            <a:off x="3124200" y="4495800"/>
            <a:ext cx="679450" cy="214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800"/>
              <a:t>GF or WIF?</a:t>
            </a:r>
          </a:p>
        </p:txBody>
      </p:sp>
      <p:sp>
        <p:nvSpPr>
          <p:cNvPr id="2164" name="Freeform 116"/>
          <p:cNvSpPr>
            <a:spLocks/>
          </p:cNvSpPr>
          <p:nvPr/>
        </p:nvSpPr>
        <p:spPr bwMode="auto">
          <a:xfrm>
            <a:off x="3962400" y="6096000"/>
            <a:ext cx="390525" cy="163513"/>
          </a:xfrm>
          <a:custGeom>
            <a:avLst/>
            <a:gdLst>
              <a:gd name="T0" fmla="*/ 0 w 246"/>
              <a:gd name="T1" fmla="*/ 0 h 103"/>
              <a:gd name="T2" fmla="*/ 52 w 246"/>
              <a:gd name="T3" fmla="*/ 70 h 103"/>
              <a:gd name="T4" fmla="*/ 246 w 246"/>
              <a:gd name="T5" fmla="*/ 94 h 103"/>
            </a:gdLst>
            <a:ahLst/>
            <a:cxnLst>
              <a:cxn ang="0">
                <a:pos x="T0" y="T1"/>
              </a:cxn>
              <a:cxn ang="0">
                <a:pos x="T2" y="T3"/>
              </a:cxn>
              <a:cxn ang="0">
                <a:pos x="T4" y="T5"/>
              </a:cxn>
            </a:cxnLst>
            <a:rect l="0" t="0" r="r" b="b"/>
            <a:pathLst>
              <a:path w="246" h="103">
                <a:moveTo>
                  <a:pt x="0" y="0"/>
                </a:moveTo>
                <a:cubicBezTo>
                  <a:pt x="16" y="24"/>
                  <a:pt x="20" y="59"/>
                  <a:pt x="52" y="70"/>
                </a:cubicBezTo>
                <a:cubicBezTo>
                  <a:pt x="85" y="103"/>
                  <a:pt x="221" y="94"/>
                  <a:pt x="246" y="94"/>
                </a:cubicBezTo>
              </a:path>
            </a:pathLst>
          </a:custGeom>
          <a:noFill/>
          <a:ln w="508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67" name="Freeform 119"/>
          <p:cNvSpPr>
            <a:spLocks/>
          </p:cNvSpPr>
          <p:nvPr/>
        </p:nvSpPr>
        <p:spPr bwMode="auto">
          <a:xfrm>
            <a:off x="4403725" y="6083300"/>
            <a:ext cx="412750" cy="165100"/>
          </a:xfrm>
          <a:custGeom>
            <a:avLst/>
            <a:gdLst>
              <a:gd name="T0" fmla="*/ 0 w 260"/>
              <a:gd name="T1" fmla="*/ 104 h 104"/>
              <a:gd name="T2" fmla="*/ 68 w 260"/>
              <a:gd name="T3" fmla="*/ 90 h 104"/>
              <a:gd name="T4" fmla="*/ 194 w 260"/>
              <a:gd name="T5" fmla="*/ 70 h 104"/>
              <a:gd name="T6" fmla="*/ 220 w 260"/>
              <a:gd name="T7" fmla="*/ 58 h 104"/>
              <a:gd name="T8" fmla="*/ 238 w 260"/>
              <a:gd name="T9" fmla="*/ 46 h 104"/>
              <a:gd name="T10" fmla="*/ 252 w 260"/>
              <a:gd name="T11" fmla="*/ 16 h 104"/>
              <a:gd name="T12" fmla="*/ 260 w 260"/>
              <a:gd name="T13" fmla="*/ 0 h 104"/>
            </a:gdLst>
            <a:ahLst/>
            <a:cxnLst>
              <a:cxn ang="0">
                <a:pos x="T0" y="T1"/>
              </a:cxn>
              <a:cxn ang="0">
                <a:pos x="T2" y="T3"/>
              </a:cxn>
              <a:cxn ang="0">
                <a:pos x="T4" y="T5"/>
              </a:cxn>
              <a:cxn ang="0">
                <a:pos x="T6" y="T7"/>
              </a:cxn>
              <a:cxn ang="0">
                <a:pos x="T8" y="T9"/>
              </a:cxn>
              <a:cxn ang="0">
                <a:pos x="T10" y="T11"/>
              </a:cxn>
              <a:cxn ang="0">
                <a:pos x="T12" y="T13"/>
              </a:cxn>
            </a:cxnLst>
            <a:rect l="0" t="0" r="r" b="b"/>
            <a:pathLst>
              <a:path w="260" h="104">
                <a:moveTo>
                  <a:pt x="0" y="104"/>
                </a:moveTo>
                <a:cubicBezTo>
                  <a:pt x="17" y="87"/>
                  <a:pt x="45" y="93"/>
                  <a:pt x="68" y="90"/>
                </a:cubicBezTo>
                <a:cubicBezTo>
                  <a:pt x="110" y="85"/>
                  <a:pt x="152" y="76"/>
                  <a:pt x="194" y="70"/>
                </a:cubicBezTo>
                <a:cubicBezTo>
                  <a:pt x="202" y="67"/>
                  <a:pt x="212" y="62"/>
                  <a:pt x="220" y="58"/>
                </a:cubicBezTo>
                <a:cubicBezTo>
                  <a:pt x="226" y="54"/>
                  <a:pt x="238" y="46"/>
                  <a:pt x="238" y="46"/>
                </a:cubicBezTo>
                <a:cubicBezTo>
                  <a:pt x="241" y="36"/>
                  <a:pt x="246" y="25"/>
                  <a:pt x="252" y="16"/>
                </a:cubicBezTo>
                <a:cubicBezTo>
                  <a:pt x="254" y="9"/>
                  <a:pt x="253" y="3"/>
                  <a:pt x="260" y="0"/>
                </a:cubicBezTo>
              </a:path>
            </a:pathLst>
          </a:custGeom>
          <a:noFill/>
          <a:ln w="508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68" name="Line 120"/>
          <p:cNvSpPr>
            <a:spLocks noChangeShapeType="1"/>
          </p:cNvSpPr>
          <p:nvPr/>
        </p:nvSpPr>
        <p:spPr bwMode="auto">
          <a:xfrm>
            <a:off x="4038600" y="5867400"/>
            <a:ext cx="3048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69" name="Line 121"/>
          <p:cNvSpPr>
            <a:spLocks noChangeShapeType="1"/>
          </p:cNvSpPr>
          <p:nvPr/>
        </p:nvSpPr>
        <p:spPr bwMode="auto">
          <a:xfrm>
            <a:off x="4419600" y="5867400"/>
            <a:ext cx="3048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70" name="Freeform 122"/>
          <p:cNvSpPr>
            <a:spLocks/>
          </p:cNvSpPr>
          <p:nvPr/>
        </p:nvSpPr>
        <p:spPr bwMode="auto">
          <a:xfrm>
            <a:off x="133350" y="4800600"/>
            <a:ext cx="76200" cy="228600"/>
          </a:xfrm>
          <a:custGeom>
            <a:avLst/>
            <a:gdLst>
              <a:gd name="T0" fmla="*/ 48 w 48"/>
              <a:gd name="T1" fmla="*/ 0 h 144"/>
              <a:gd name="T2" fmla="*/ 0 w 48"/>
              <a:gd name="T3" fmla="*/ 48 h 144"/>
              <a:gd name="T4" fmla="*/ 48 w 48"/>
              <a:gd name="T5" fmla="*/ 96 h 144"/>
              <a:gd name="T6" fmla="*/ 0 w 48"/>
              <a:gd name="T7" fmla="*/ 144 h 144"/>
            </a:gdLst>
            <a:ahLst/>
            <a:cxnLst>
              <a:cxn ang="0">
                <a:pos x="T0" y="T1"/>
              </a:cxn>
              <a:cxn ang="0">
                <a:pos x="T2" y="T3"/>
              </a:cxn>
              <a:cxn ang="0">
                <a:pos x="T4" y="T5"/>
              </a:cxn>
              <a:cxn ang="0">
                <a:pos x="T6" y="T7"/>
              </a:cxn>
            </a:cxnLst>
            <a:rect l="0" t="0" r="r" b="b"/>
            <a:pathLst>
              <a:path w="48" h="144">
                <a:moveTo>
                  <a:pt x="48" y="0"/>
                </a:moveTo>
                <a:cubicBezTo>
                  <a:pt x="24" y="16"/>
                  <a:pt x="0" y="32"/>
                  <a:pt x="0" y="48"/>
                </a:cubicBezTo>
                <a:cubicBezTo>
                  <a:pt x="0" y="64"/>
                  <a:pt x="48" y="80"/>
                  <a:pt x="48" y="96"/>
                </a:cubicBezTo>
                <a:cubicBezTo>
                  <a:pt x="48" y="112"/>
                  <a:pt x="8" y="136"/>
                  <a:pt x="0" y="144"/>
                </a:cubicBezTo>
              </a:path>
            </a:pathLst>
          </a:custGeom>
          <a:noFill/>
          <a:ln w="317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71" name="Text Box 123"/>
          <p:cNvSpPr txBox="1">
            <a:spLocks noChangeArrowheads="1"/>
          </p:cNvSpPr>
          <p:nvPr/>
        </p:nvSpPr>
        <p:spPr bwMode="auto">
          <a:xfrm>
            <a:off x="285750" y="4800600"/>
            <a:ext cx="148748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t>Retractable Safety Tether</a:t>
            </a:r>
          </a:p>
        </p:txBody>
      </p:sp>
    </p:spTree>
    <p:extLst>
      <p:ext uri="{BB962C8B-B14F-4D97-AF65-F5344CB8AC3E}">
        <p14:creationId xmlns:p14="http://schemas.microsoft.com/office/powerpoint/2010/main" val="264488438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Footer Placeholder 3"/>
          <p:cNvSpPr>
            <a:spLocks noGrp="1"/>
          </p:cNvSpPr>
          <p:nvPr>
            <p:ph type="ftr" sz="quarter" idx="11"/>
          </p:nvPr>
        </p:nvSpPr>
        <p:spPr>
          <a:xfrm>
            <a:off x="3124200" y="6400800"/>
            <a:ext cx="2895600" cy="476250"/>
          </a:xfrm>
        </p:spPr>
        <p:txBody>
          <a:bodyPr/>
          <a:lstStyle/>
          <a:p>
            <a:r>
              <a:rPr lang="en-US" dirty="0"/>
              <a:t>CB/Scott Parazynski --- 4/23/03</a:t>
            </a:r>
          </a:p>
        </p:txBody>
      </p:sp>
      <p:sp>
        <p:nvSpPr>
          <p:cNvPr id="4098" name="Rectangle 2"/>
          <p:cNvSpPr>
            <a:spLocks noGrp="1" noChangeArrowheads="1"/>
          </p:cNvSpPr>
          <p:nvPr>
            <p:ph type="title"/>
          </p:nvPr>
        </p:nvSpPr>
        <p:spPr>
          <a:xfrm>
            <a:off x="457200" y="-152400"/>
            <a:ext cx="8229600" cy="1143000"/>
          </a:xfrm>
        </p:spPr>
        <p:txBody>
          <a:bodyPr/>
          <a:lstStyle/>
          <a:p>
            <a:r>
              <a:rPr lang="en-US" sz="3200" u="sng" dirty="0"/>
              <a:t>Transient Underbelly Repair Fixture (TURF)</a:t>
            </a:r>
          </a:p>
        </p:txBody>
      </p:sp>
      <p:sp>
        <p:nvSpPr>
          <p:cNvPr id="4099" name="Rectangle 3"/>
          <p:cNvSpPr>
            <a:spLocks noChangeArrowheads="1"/>
          </p:cNvSpPr>
          <p:nvPr/>
        </p:nvSpPr>
        <p:spPr bwMode="auto">
          <a:xfrm>
            <a:off x="4419600" y="1676400"/>
            <a:ext cx="381000" cy="381000"/>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0" name="Oval 4"/>
          <p:cNvSpPr>
            <a:spLocks noChangeArrowheads="1"/>
          </p:cNvSpPr>
          <p:nvPr/>
        </p:nvSpPr>
        <p:spPr bwMode="auto">
          <a:xfrm>
            <a:off x="4495800" y="1752600"/>
            <a:ext cx="228600" cy="2286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1" name="Rectangle 5"/>
          <p:cNvSpPr>
            <a:spLocks noChangeArrowheads="1"/>
          </p:cNvSpPr>
          <p:nvPr/>
        </p:nvSpPr>
        <p:spPr bwMode="auto">
          <a:xfrm>
            <a:off x="1447800" y="1676400"/>
            <a:ext cx="381000" cy="381000"/>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2" name="Oval 6"/>
          <p:cNvSpPr>
            <a:spLocks noChangeArrowheads="1"/>
          </p:cNvSpPr>
          <p:nvPr/>
        </p:nvSpPr>
        <p:spPr bwMode="auto">
          <a:xfrm>
            <a:off x="1524000" y="1752600"/>
            <a:ext cx="228600" cy="2286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3" name="Line 7"/>
          <p:cNvSpPr>
            <a:spLocks noChangeShapeType="1"/>
          </p:cNvSpPr>
          <p:nvPr/>
        </p:nvSpPr>
        <p:spPr bwMode="auto">
          <a:xfrm>
            <a:off x="1676400" y="1905000"/>
            <a:ext cx="2971800" cy="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04" name="Rectangle 8"/>
          <p:cNvSpPr>
            <a:spLocks noChangeArrowheads="1"/>
          </p:cNvSpPr>
          <p:nvPr/>
        </p:nvSpPr>
        <p:spPr bwMode="auto">
          <a:xfrm>
            <a:off x="2514600" y="2514600"/>
            <a:ext cx="152400" cy="381000"/>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5" name="Freeform 9"/>
          <p:cNvSpPr>
            <a:spLocks/>
          </p:cNvSpPr>
          <p:nvPr/>
        </p:nvSpPr>
        <p:spPr bwMode="auto">
          <a:xfrm>
            <a:off x="2457450" y="2474913"/>
            <a:ext cx="249238" cy="465137"/>
          </a:xfrm>
          <a:custGeom>
            <a:avLst/>
            <a:gdLst>
              <a:gd name="T0" fmla="*/ 134 w 157"/>
              <a:gd name="T1" fmla="*/ 59 h 293"/>
              <a:gd name="T2" fmla="*/ 134 w 157"/>
              <a:gd name="T3" fmla="*/ 21 h 293"/>
              <a:gd name="T4" fmla="*/ 94 w 157"/>
              <a:gd name="T5" fmla="*/ 11 h 293"/>
              <a:gd name="T6" fmla="*/ 14 w 157"/>
              <a:gd name="T7" fmla="*/ 27 h 293"/>
              <a:gd name="T8" fmla="*/ 16 w 157"/>
              <a:gd name="T9" fmla="*/ 83 h 293"/>
              <a:gd name="T10" fmla="*/ 20 w 157"/>
              <a:gd name="T11" fmla="*/ 205 h 293"/>
              <a:gd name="T12" fmla="*/ 46 w 157"/>
              <a:gd name="T13" fmla="*/ 293 h 293"/>
              <a:gd name="T14" fmla="*/ 106 w 157"/>
              <a:gd name="T15" fmla="*/ 287 h 293"/>
              <a:gd name="T16" fmla="*/ 152 w 157"/>
              <a:gd name="T17" fmla="*/ 281 h 293"/>
              <a:gd name="T18" fmla="*/ 138 w 157"/>
              <a:gd name="T19" fmla="*/ 235 h 293"/>
              <a:gd name="T20" fmla="*/ 136 w 157"/>
              <a:gd name="T21" fmla="*/ 229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7" h="293">
                <a:moveTo>
                  <a:pt x="134" y="59"/>
                </a:moveTo>
                <a:cubicBezTo>
                  <a:pt x="146" y="55"/>
                  <a:pt x="144" y="27"/>
                  <a:pt x="134" y="21"/>
                </a:cubicBezTo>
                <a:cubicBezTo>
                  <a:pt x="123" y="14"/>
                  <a:pt x="106" y="12"/>
                  <a:pt x="94" y="11"/>
                </a:cubicBezTo>
                <a:cubicBezTo>
                  <a:pt x="71" y="12"/>
                  <a:pt x="23" y="0"/>
                  <a:pt x="14" y="27"/>
                </a:cubicBezTo>
                <a:cubicBezTo>
                  <a:pt x="16" y="50"/>
                  <a:pt x="18" y="60"/>
                  <a:pt x="16" y="83"/>
                </a:cubicBezTo>
                <a:cubicBezTo>
                  <a:pt x="18" y="124"/>
                  <a:pt x="17" y="164"/>
                  <a:pt x="20" y="205"/>
                </a:cubicBezTo>
                <a:cubicBezTo>
                  <a:pt x="22" y="272"/>
                  <a:pt x="0" y="285"/>
                  <a:pt x="46" y="293"/>
                </a:cubicBezTo>
                <a:cubicBezTo>
                  <a:pt x="98" y="289"/>
                  <a:pt x="78" y="292"/>
                  <a:pt x="106" y="287"/>
                </a:cubicBezTo>
                <a:cubicBezTo>
                  <a:pt x="123" y="289"/>
                  <a:pt x="138" y="291"/>
                  <a:pt x="152" y="281"/>
                </a:cubicBezTo>
                <a:cubicBezTo>
                  <a:pt x="157" y="265"/>
                  <a:pt x="152" y="244"/>
                  <a:pt x="138" y="235"/>
                </a:cubicBezTo>
                <a:cubicBezTo>
                  <a:pt x="134" y="228"/>
                  <a:pt x="132" y="229"/>
                  <a:pt x="136" y="229"/>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06" name="Rectangle 10"/>
          <p:cNvSpPr>
            <a:spLocks noChangeArrowheads="1"/>
          </p:cNvSpPr>
          <p:nvPr/>
        </p:nvSpPr>
        <p:spPr bwMode="auto">
          <a:xfrm>
            <a:off x="2514600" y="5486400"/>
            <a:ext cx="152400" cy="381000"/>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7" name="Freeform 11"/>
          <p:cNvSpPr>
            <a:spLocks/>
          </p:cNvSpPr>
          <p:nvPr/>
        </p:nvSpPr>
        <p:spPr bwMode="auto">
          <a:xfrm>
            <a:off x="2457450" y="5446713"/>
            <a:ext cx="249238" cy="465137"/>
          </a:xfrm>
          <a:custGeom>
            <a:avLst/>
            <a:gdLst>
              <a:gd name="T0" fmla="*/ 134 w 157"/>
              <a:gd name="T1" fmla="*/ 59 h 293"/>
              <a:gd name="T2" fmla="*/ 134 w 157"/>
              <a:gd name="T3" fmla="*/ 21 h 293"/>
              <a:gd name="T4" fmla="*/ 94 w 157"/>
              <a:gd name="T5" fmla="*/ 11 h 293"/>
              <a:gd name="T6" fmla="*/ 14 w 157"/>
              <a:gd name="T7" fmla="*/ 27 h 293"/>
              <a:gd name="T8" fmla="*/ 16 w 157"/>
              <a:gd name="T9" fmla="*/ 83 h 293"/>
              <a:gd name="T10" fmla="*/ 20 w 157"/>
              <a:gd name="T11" fmla="*/ 205 h 293"/>
              <a:gd name="T12" fmla="*/ 46 w 157"/>
              <a:gd name="T13" fmla="*/ 293 h 293"/>
              <a:gd name="T14" fmla="*/ 106 w 157"/>
              <a:gd name="T15" fmla="*/ 287 h 293"/>
              <a:gd name="T16" fmla="*/ 152 w 157"/>
              <a:gd name="T17" fmla="*/ 281 h 293"/>
              <a:gd name="T18" fmla="*/ 138 w 157"/>
              <a:gd name="T19" fmla="*/ 235 h 293"/>
              <a:gd name="T20" fmla="*/ 136 w 157"/>
              <a:gd name="T21" fmla="*/ 229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7" h="293">
                <a:moveTo>
                  <a:pt x="134" y="59"/>
                </a:moveTo>
                <a:cubicBezTo>
                  <a:pt x="146" y="55"/>
                  <a:pt x="144" y="27"/>
                  <a:pt x="134" y="21"/>
                </a:cubicBezTo>
                <a:cubicBezTo>
                  <a:pt x="123" y="14"/>
                  <a:pt x="106" y="12"/>
                  <a:pt x="94" y="11"/>
                </a:cubicBezTo>
                <a:cubicBezTo>
                  <a:pt x="71" y="12"/>
                  <a:pt x="23" y="0"/>
                  <a:pt x="14" y="27"/>
                </a:cubicBezTo>
                <a:cubicBezTo>
                  <a:pt x="16" y="50"/>
                  <a:pt x="18" y="60"/>
                  <a:pt x="16" y="83"/>
                </a:cubicBezTo>
                <a:cubicBezTo>
                  <a:pt x="18" y="124"/>
                  <a:pt x="17" y="164"/>
                  <a:pt x="20" y="205"/>
                </a:cubicBezTo>
                <a:cubicBezTo>
                  <a:pt x="22" y="272"/>
                  <a:pt x="0" y="285"/>
                  <a:pt x="46" y="293"/>
                </a:cubicBezTo>
                <a:cubicBezTo>
                  <a:pt x="98" y="289"/>
                  <a:pt x="78" y="292"/>
                  <a:pt x="106" y="287"/>
                </a:cubicBezTo>
                <a:cubicBezTo>
                  <a:pt x="123" y="289"/>
                  <a:pt x="138" y="291"/>
                  <a:pt x="152" y="281"/>
                </a:cubicBezTo>
                <a:cubicBezTo>
                  <a:pt x="157" y="265"/>
                  <a:pt x="152" y="244"/>
                  <a:pt x="138" y="235"/>
                </a:cubicBezTo>
                <a:cubicBezTo>
                  <a:pt x="134" y="228"/>
                  <a:pt x="132" y="229"/>
                  <a:pt x="136" y="229"/>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08" name="Line 12"/>
          <p:cNvSpPr>
            <a:spLocks noChangeShapeType="1"/>
          </p:cNvSpPr>
          <p:nvPr/>
        </p:nvSpPr>
        <p:spPr bwMode="auto">
          <a:xfrm rot="5400000">
            <a:off x="1409700" y="4152900"/>
            <a:ext cx="2971800" cy="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09" name="Oval 13"/>
          <p:cNvSpPr>
            <a:spLocks noChangeArrowheads="1"/>
          </p:cNvSpPr>
          <p:nvPr/>
        </p:nvSpPr>
        <p:spPr bwMode="auto">
          <a:xfrm>
            <a:off x="2667000" y="2590800"/>
            <a:ext cx="228600" cy="2286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0" name="Oval 14"/>
          <p:cNvSpPr>
            <a:spLocks noChangeArrowheads="1"/>
          </p:cNvSpPr>
          <p:nvPr/>
        </p:nvSpPr>
        <p:spPr bwMode="auto">
          <a:xfrm>
            <a:off x="2667000" y="5562600"/>
            <a:ext cx="228600" cy="2286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1" name="Line 15"/>
          <p:cNvSpPr>
            <a:spLocks noChangeShapeType="1"/>
          </p:cNvSpPr>
          <p:nvPr/>
        </p:nvSpPr>
        <p:spPr bwMode="auto">
          <a:xfrm flipH="1">
            <a:off x="2971800" y="3657600"/>
            <a:ext cx="914400" cy="609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12" name="Text Box 16"/>
          <p:cNvSpPr txBox="1">
            <a:spLocks noChangeArrowheads="1"/>
          </p:cNvSpPr>
          <p:nvPr/>
        </p:nvSpPr>
        <p:spPr bwMode="auto">
          <a:xfrm>
            <a:off x="3870325" y="3489325"/>
            <a:ext cx="15183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dirty="0" err="1"/>
              <a:t>Dogbone</a:t>
            </a:r>
            <a:r>
              <a:rPr lang="en-US" dirty="0"/>
              <a:t> </a:t>
            </a:r>
            <a:r>
              <a:rPr lang="en-US" dirty="0" smtClean="0"/>
              <a:t>HR</a:t>
            </a:r>
            <a:endParaRPr lang="en-US" dirty="0"/>
          </a:p>
        </p:txBody>
      </p:sp>
      <p:sp>
        <p:nvSpPr>
          <p:cNvPr id="4113" name="Oval 17"/>
          <p:cNvSpPr>
            <a:spLocks noChangeArrowheads="1"/>
          </p:cNvSpPr>
          <p:nvPr/>
        </p:nvSpPr>
        <p:spPr bwMode="auto">
          <a:xfrm>
            <a:off x="2895600" y="2590800"/>
            <a:ext cx="152400" cy="152400"/>
          </a:xfrm>
          <a:prstGeom prst="ellipse">
            <a:avLst/>
          </a:prstGeom>
          <a:noFill/>
          <a:ln w="28575">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4" name="Oval 18"/>
          <p:cNvSpPr>
            <a:spLocks noChangeArrowheads="1"/>
          </p:cNvSpPr>
          <p:nvPr/>
        </p:nvSpPr>
        <p:spPr bwMode="auto">
          <a:xfrm>
            <a:off x="2895600" y="5562600"/>
            <a:ext cx="152400" cy="152400"/>
          </a:xfrm>
          <a:prstGeom prst="ellipse">
            <a:avLst/>
          </a:prstGeom>
          <a:noFill/>
          <a:ln w="28575">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5" name="Oval 19"/>
          <p:cNvSpPr>
            <a:spLocks noChangeArrowheads="1"/>
          </p:cNvSpPr>
          <p:nvPr/>
        </p:nvSpPr>
        <p:spPr bwMode="auto">
          <a:xfrm>
            <a:off x="4648200" y="1828800"/>
            <a:ext cx="152400" cy="152400"/>
          </a:xfrm>
          <a:prstGeom prst="ellipse">
            <a:avLst/>
          </a:prstGeom>
          <a:noFill/>
          <a:ln w="28575">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6" name="Oval 20"/>
          <p:cNvSpPr>
            <a:spLocks noChangeArrowheads="1"/>
          </p:cNvSpPr>
          <p:nvPr/>
        </p:nvSpPr>
        <p:spPr bwMode="auto">
          <a:xfrm>
            <a:off x="1524000" y="1828800"/>
            <a:ext cx="152400" cy="152400"/>
          </a:xfrm>
          <a:prstGeom prst="ellipse">
            <a:avLst/>
          </a:prstGeom>
          <a:noFill/>
          <a:ln w="28575">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7" name="Text Box 21"/>
          <p:cNvSpPr txBox="1">
            <a:spLocks noChangeArrowheads="1"/>
          </p:cNvSpPr>
          <p:nvPr/>
        </p:nvSpPr>
        <p:spPr bwMode="auto">
          <a:xfrm>
            <a:off x="6477000" y="685800"/>
            <a:ext cx="2362200" cy="4062651"/>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Tx/>
              <a:buChar char="•"/>
            </a:pPr>
            <a:r>
              <a:rPr lang="en-US" sz="1200"/>
              <a:t> Commonality of parts with SURF</a:t>
            </a:r>
          </a:p>
          <a:p>
            <a:pPr>
              <a:spcBef>
                <a:spcPct val="50000"/>
              </a:spcBef>
              <a:buFontTx/>
              <a:buChar char="•"/>
            </a:pPr>
            <a:r>
              <a:rPr lang="en-US" sz="1200"/>
              <a:t> Consider part of standard tool kit at worksite, with perhaps 2 TURFs for work in adjacent areas</a:t>
            </a:r>
          </a:p>
          <a:p>
            <a:pPr>
              <a:spcBef>
                <a:spcPct val="50000"/>
              </a:spcBef>
              <a:buFontTx/>
              <a:buChar char="•"/>
            </a:pPr>
            <a:r>
              <a:rPr lang="en-US" sz="1200"/>
              <a:t>Dogbone HR cross section allows heat lamps and/or BRT to be used; MUT/ball stack could also be used for tool stowage</a:t>
            </a:r>
          </a:p>
          <a:p>
            <a:pPr>
              <a:spcBef>
                <a:spcPct val="50000"/>
              </a:spcBef>
              <a:buFontTx/>
              <a:buChar char="•"/>
            </a:pPr>
            <a:r>
              <a:rPr lang="en-US" sz="1200"/>
              <a:t> Universal ball joint for use on a variety of surface profiles</a:t>
            </a:r>
          </a:p>
          <a:p>
            <a:pPr>
              <a:spcBef>
                <a:spcPct val="50000"/>
              </a:spcBef>
              <a:buFontTx/>
              <a:buChar char="•"/>
            </a:pPr>
            <a:r>
              <a:rPr lang="en-US" sz="1200"/>
              <a:t> Could build them in a variety of lengths, or make them with a telescoping feature</a:t>
            </a:r>
          </a:p>
          <a:p>
            <a:pPr>
              <a:spcBef>
                <a:spcPct val="50000"/>
              </a:spcBef>
              <a:buFontTx/>
              <a:buChar char="•"/>
            </a:pPr>
            <a:r>
              <a:rPr lang="en-US" sz="1200"/>
              <a:t> Twin footpads at each end may provide more stability at some penalty in stowage</a:t>
            </a:r>
          </a:p>
        </p:txBody>
      </p:sp>
      <p:graphicFrame>
        <p:nvGraphicFramePr>
          <p:cNvPr id="4129" name="Group 33"/>
          <p:cNvGraphicFramePr>
            <a:graphicFrameLocks noGrp="1"/>
          </p:cNvGraphicFramePr>
          <p:nvPr>
            <p:extLst>
              <p:ext uri="{D42A27DB-BD31-4B8C-83A1-F6EECF244321}">
                <p14:modId xmlns:p14="http://schemas.microsoft.com/office/powerpoint/2010/main" val="3837041160"/>
              </p:ext>
            </p:extLst>
          </p:nvPr>
        </p:nvGraphicFramePr>
        <p:xfrm>
          <a:off x="3886200" y="3352800"/>
          <a:ext cx="1524000" cy="609600"/>
        </p:xfrm>
        <a:graphic>
          <a:graphicData uri="http://schemas.openxmlformats.org/drawingml/2006/table">
            <a:tbl>
              <a:tblPr/>
              <a:tblGrid>
                <a:gridCol w="1524000"/>
              </a:tblGrid>
              <a:tr h="609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Times New Roman" pitchFamily="18" charset="0"/>
                      </a:endParaRPr>
                    </a:p>
                  </a:txBody>
                  <a:tcP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4130" name="Object 34"/>
          <p:cNvGraphicFramePr>
            <a:graphicFrameLocks noChangeAspect="1"/>
          </p:cNvGraphicFramePr>
          <p:nvPr>
            <p:extLst>
              <p:ext uri="{D42A27DB-BD31-4B8C-83A1-F6EECF244321}">
                <p14:modId xmlns:p14="http://schemas.microsoft.com/office/powerpoint/2010/main" val="3978614642"/>
              </p:ext>
            </p:extLst>
          </p:nvPr>
        </p:nvGraphicFramePr>
        <p:xfrm>
          <a:off x="4114800" y="4984750"/>
          <a:ext cx="3368675" cy="1187450"/>
        </p:xfrm>
        <a:graphic>
          <a:graphicData uri="http://schemas.openxmlformats.org/presentationml/2006/ole">
            <mc:AlternateContent xmlns:mc="http://schemas.openxmlformats.org/markup-compatibility/2006">
              <mc:Choice xmlns:v="urn:schemas-microsoft-com:vml" Requires="v">
                <p:oleObj spid="_x0000_s29729" name="Picture" r:id="rId3" imgW="3368520" imgH="1187280" progId="StaticMetafile">
                  <p:embed/>
                </p:oleObj>
              </mc:Choice>
              <mc:Fallback>
                <p:oleObj name="Picture" r:id="rId3" imgW="3368520" imgH="1187280" progId="StaticMetafil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4800" y="4984750"/>
                        <a:ext cx="33686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131" name="Rectangle 35"/>
          <p:cNvSpPr>
            <a:spLocks noChangeArrowheads="1"/>
          </p:cNvSpPr>
          <p:nvPr/>
        </p:nvSpPr>
        <p:spPr bwMode="auto">
          <a:xfrm>
            <a:off x="2819400" y="3124200"/>
            <a:ext cx="152400" cy="304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1"/>
              <a:t>T</a:t>
            </a:r>
          </a:p>
        </p:txBody>
      </p:sp>
      <p:sp>
        <p:nvSpPr>
          <p:cNvPr id="4132" name="Rectangle 36"/>
          <p:cNvSpPr>
            <a:spLocks noChangeArrowheads="1"/>
          </p:cNvSpPr>
          <p:nvPr/>
        </p:nvSpPr>
        <p:spPr bwMode="auto">
          <a:xfrm>
            <a:off x="2743200" y="3048000"/>
            <a:ext cx="304800" cy="457200"/>
          </a:xfrm>
          <a:prstGeom prst="rect">
            <a:avLst/>
          </a:prstGeom>
          <a:noFill/>
          <a:ln w="28575">
            <a:solidFill>
              <a:schemeClr val="tx1"/>
            </a:solidFill>
            <a:prstDash val="dash"/>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33" name="Rectangle 37"/>
          <p:cNvSpPr>
            <a:spLocks noChangeArrowheads="1"/>
          </p:cNvSpPr>
          <p:nvPr/>
        </p:nvSpPr>
        <p:spPr bwMode="auto">
          <a:xfrm>
            <a:off x="4038600" y="4876800"/>
            <a:ext cx="3505200" cy="1524000"/>
          </a:xfrm>
          <a:prstGeom prst="rect">
            <a:avLst/>
          </a:prstGeom>
          <a:noFill/>
          <a:ln w="28575">
            <a:solidFill>
              <a:schemeClr val="tx1"/>
            </a:solidFill>
            <a:prstDash val="dash"/>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34" name="Text Box 38"/>
          <p:cNvSpPr txBox="1">
            <a:spLocks noChangeArrowheads="1"/>
          </p:cNvSpPr>
          <p:nvPr/>
        </p:nvSpPr>
        <p:spPr bwMode="auto">
          <a:xfrm>
            <a:off x="5699125" y="6537325"/>
            <a:ext cx="144938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dirty="0"/>
              <a:t>* Variation on the theme</a:t>
            </a:r>
          </a:p>
        </p:txBody>
      </p:sp>
      <p:sp>
        <p:nvSpPr>
          <p:cNvPr id="4135" name="Text Box 39"/>
          <p:cNvSpPr txBox="1">
            <a:spLocks noChangeArrowheads="1"/>
          </p:cNvSpPr>
          <p:nvPr/>
        </p:nvSpPr>
        <p:spPr bwMode="auto">
          <a:xfrm>
            <a:off x="319016" y="2387600"/>
            <a:ext cx="1905000" cy="397031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200" b="1" u="sng"/>
              <a:t>Foot Pad Concept</a:t>
            </a:r>
            <a:r>
              <a:rPr lang="en-US" sz="1200"/>
              <a:t>:</a:t>
            </a:r>
          </a:p>
          <a:p>
            <a:pPr>
              <a:spcBef>
                <a:spcPct val="50000"/>
              </a:spcBef>
              <a:buFontTx/>
              <a:buChar char="•"/>
            </a:pPr>
            <a:r>
              <a:rPr lang="en-US" sz="1200"/>
              <a:t> Inflatable or felt backed block to provide a degree of cushion on contact</a:t>
            </a:r>
          </a:p>
          <a:p>
            <a:pPr>
              <a:spcBef>
                <a:spcPct val="50000"/>
              </a:spcBef>
              <a:buFontTx/>
              <a:buChar char="•"/>
            </a:pPr>
            <a:r>
              <a:rPr lang="en-US" sz="1200"/>
              <a:t> Quick-release adhesive pads under tension</a:t>
            </a:r>
          </a:p>
          <a:p>
            <a:pPr>
              <a:spcBef>
                <a:spcPct val="50000"/>
              </a:spcBef>
              <a:buFontTx/>
              <a:buChar char="•"/>
            </a:pPr>
            <a:r>
              <a:rPr lang="en-US" sz="1200"/>
              <a:t>Consider making the pads somewhat malleable to enable better surface contact on rounded surfaces, like the RCC leading edge (may not be necessary, depending on where the SURF is attached to structure)</a:t>
            </a:r>
          </a:p>
          <a:p>
            <a:pPr>
              <a:spcBef>
                <a:spcPct val="50000"/>
              </a:spcBef>
              <a:buFontTx/>
              <a:buChar char="•"/>
            </a:pPr>
            <a:r>
              <a:rPr lang="en-US" sz="1200"/>
              <a:t> Reinstallation of new adhesive pads desirable at the worksite</a:t>
            </a:r>
          </a:p>
        </p:txBody>
      </p:sp>
    </p:spTree>
    <p:extLst>
      <p:ext uri="{BB962C8B-B14F-4D97-AF65-F5344CB8AC3E}">
        <p14:creationId xmlns:p14="http://schemas.microsoft.com/office/powerpoint/2010/main" val="125985370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30352"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Multiple Use Tether Variant</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grpSp>
        <p:nvGrpSpPr>
          <p:cNvPr id="5" name="Group 33"/>
          <p:cNvGrpSpPr>
            <a:grpSpLocks/>
          </p:cNvGrpSpPr>
          <p:nvPr/>
        </p:nvGrpSpPr>
        <p:grpSpPr bwMode="auto">
          <a:xfrm>
            <a:off x="762000" y="4343400"/>
            <a:ext cx="2390775" cy="1363663"/>
            <a:chOff x="602" y="1382"/>
            <a:chExt cx="1506" cy="859"/>
          </a:xfrm>
        </p:grpSpPr>
        <p:sp>
          <p:nvSpPr>
            <p:cNvPr id="7" name="Line 34"/>
            <p:cNvSpPr>
              <a:spLocks noChangeShapeType="1"/>
            </p:cNvSpPr>
            <p:nvPr/>
          </p:nvSpPr>
          <p:spPr bwMode="auto">
            <a:xfrm flipH="1">
              <a:off x="607" y="1832"/>
              <a:ext cx="1029" cy="1"/>
            </a:xfrm>
            <a:prstGeom prst="line">
              <a:avLst/>
            </a:prstGeom>
            <a:noFill/>
            <a:ln w="57150">
              <a:solidFill>
                <a:srgbClr val="FFCC00"/>
              </a:solidFill>
              <a:round/>
              <a:headEnd/>
              <a:tailEnd type="non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8" name="Group 35"/>
            <p:cNvGrpSpPr>
              <a:grpSpLocks/>
            </p:cNvGrpSpPr>
            <p:nvPr/>
          </p:nvGrpSpPr>
          <p:grpSpPr bwMode="auto">
            <a:xfrm rot="1076935">
              <a:off x="625" y="1645"/>
              <a:ext cx="327" cy="220"/>
              <a:chOff x="660" y="1687"/>
              <a:chExt cx="327" cy="220"/>
            </a:xfrm>
          </p:grpSpPr>
          <p:sp>
            <p:nvSpPr>
              <p:cNvPr id="27" name="AutoShape 36"/>
              <p:cNvSpPr>
                <a:spLocks noChangeArrowheads="1"/>
              </p:cNvSpPr>
              <p:nvPr/>
            </p:nvSpPr>
            <p:spPr bwMode="auto">
              <a:xfrm rot="-99958">
                <a:off x="663" y="1687"/>
                <a:ext cx="77" cy="220"/>
              </a:xfrm>
              <a:prstGeom prst="roundRect">
                <a:avLst>
                  <a:gd name="adj" fmla="val 16667"/>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8" name="AutoShape 37"/>
              <p:cNvSpPr>
                <a:spLocks noChangeArrowheads="1"/>
              </p:cNvSpPr>
              <p:nvPr/>
            </p:nvSpPr>
            <p:spPr bwMode="auto">
              <a:xfrm rot="497957">
                <a:off x="660" y="1697"/>
                <a:ext cx="327" cy="101"/>
              </a:xfrm>
              <a:prstGeom prst="roundRect">
                <a:avLst>
                  <a:gd name="adj" fmla="val 16667"/>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9" name="AutoShape 38"/>
            <p:cNvSpPr>
              <a:spLocks noChangeArrowheads="1"/>
            </p:cNvSpPr>
            <p:nvPr/>
          </p:nvSpPr>
          <p:spPr bwMode="auto">
            <a:xfrm rot="-28570624">
              <a:off x="1639" y="1762"/>
              <a:ext cx="511" cy="106"/>
            </a:xfrm>
            <a:prstGeom prst="roundRect">
              <a:avLst>
                <a:gd name="adj" fmla="val 16667"/>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 name="AutoShape 39"/>
            <p:cNvSpPr>
              <a:spLocks noChangeArrowheads="1"/>
            </p:cNvSpPr>
            <p:nvPr/>
          </p:nvSpPr>
          <p:spPr bwMode="auto">
            <a:xfrm rot="-270928">
              <a:off x="936" y="1703"/>
              <a:ext cx="433" cy="101"/>
            </a:xfrm>
            <a:prstGeom prst="roundRect">
              <a:avLst>
                <a:gd name="adj" fmla="val 16667"/>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 name="AutoShape 40"/>
            <p:cNvSpPr>
              <a:spLocks noChangeArrowheads="1"/>
            </p:cNvSpPr>
            <p:nvPr/>
          </p:nvSpPr>
          <p:spPr bwMode="auto">
            <a:xfrm rot="-270928">
              <a:off x="1263" y="1512"/>
              <a:ext cx="634" cy="297"/>
            </a:xfrm>
            <a:prstGeom prst="roundRect">
              <a:avLst>
                <a:gd name="adj" fmla="val 16667"/>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 name="Oval 41"/>
            <p:cNvSpPr>
              <a:spLocks noChangeArrowheads="1"/>
            </p:cNvSpPr>
            <p:nvPr/>
          </p:nvSpPr>
          <p:spPr bwMode="auto">
            <a:xfrm rot="-270928">
              <a:off x="1873" y="1455"/>
              <a:ext cx="235" cy="274"/>
            </a:xfrm>
            <a:prstGeom prst="ellipse">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 name="Text Box 42"/>
            <p:cNvSpPr txBox="1">
              <a:spLocks noChangeArrowheads="1"/>
            </p:cNvSpPr>
            <p:nvPr/>
          </p:nvSpPr>
          <p:spPr bwMode="auto">
            <a:xfrm rot="-270928">
              <a:off x="1354" y="1508"/>
              <a:ext cx="407"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type="none" w="sm"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latin typeface="Tahoma" pitchFamily="34" charset="0"/>
                </a:rPr>
                <a:t>Crew</a:t>
              </a:r>
            </a:p>
          </p:txBody>
        </p:sp>
        <p:sp>
          <p:nvSpPr>
            <p:cNvPr id="14" name="AutoShape 43"/>
            <p:cNvSpPr>
              <a:spLocks noChangeArrowheads="1"/>
            </p:cNvSpPr>
            <p:nvPr/>
          </p:nvSpPr>
          <p:spPr bwMode="auto">
            <a:xfrm rot="-27163226">
              <a:off x="1555" y="1842"/>
              <a:ext cx="511" cy="106"/>
            </a:xfrm>
            <a:prstGeom prst="roundRect">
              <a:avLst>
                <a:gd name="adj" fmla="val 16667"/>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 name="AutoShape 44"/>
            <p:cNvSpPr>
              <a:spLocks noChangeArrowheads="1"/>
            </p:cNvSpPr>
            <p:nvPr/>
          </p:nvSpPr>
          <p:spPr bwMode="auto">
            <a:xfrm rot="-270928">
              <a:off x="1393" y="1382"/>
              <a:ext cx="405" cy="135"/>
            </a:xfrm>
            <a:prstGeom prst="roundRect">
              <a:avLst>
                <a:gd name="adj" fmla="val 16667"/>
              </a:avLst>
            </a:prstGeom>
            <a:solidFill>
              <a:schemeClr val="folHlink"/>
            </a:solidFill>
            <a:ln w="12700">
              <a:solidFill>
                <a:schemeClr val="tx1"/>
              </a:solidFill>
              <a:round/>
              <a:headEnd type="none" w="sm" len="sm"/>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 name="Oval 45"/>
            <p:cNvSpPr>
              <a:spLocks noChangeArrowheads="1"/>
            </p:cNvSpPr>
            <p:nvPr/>
          </p:nvSpPr>
          <p:spPr bwMode="auto">
            <a:xfrm rot="-1555674">
              <a:off x="1788" y="2145"/>
              <a:ext cx="96" cy="96"/>
            </a:xfrm>
            <a:prstGeom prst="ellipse">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7" name="Oval 46"/>
            <p:cNvSpPr>
              <a:spLocks noChangeArrowheads="1"/>
            </p:cNvSpPr>
            <p:nvPr/>
          </p:nvSpPr>
          <p:spPr bwMode="auto">
            <a:xfrm rot="-540024">
              <a:off x="1990" y="2029"/>
              <a:ext cx="96" cy="96"/>
            </a:xfrm>
            <a:prstGeom prst="ellipse">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 name="AutoShape 47"/>
            <p:cNvSpPr>
              <a:spLocks noChangeArrowheads="1"/>
            </p:cNvSpPr>
            <p:nvPr/>
          </p:nvSpPr>
          <p:spPr bwMode="auto">
            <a:xfrm>
              <a:off x="1795" y="2080"/>
              <a:ext cx="183" cy="61"/>
            </a:xfrm>
            <a:prstGeom prst="triangle">
              <a:avLst>
                <a:gd name="adj" fmla="val 50000"/>
              </a:avLst>
            </a:prstGeom>
            <a:solidFill>
              <a:srgbClr val="99CCFF"/>
            </a:solidFill>
            <a:ln w="9525">
              <a:solidFill>
                <a:schemeClr val="tx1"/>
              </a:solidFill>
              <a:miter lim="800000"/>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 name="AutoShape 48"/>
            <p:cNvSpPr>
              <a:spLocks noChangeArrowheads="1"/>
            </p:cNvSpPr>
            <p:nvPr/>
          </p:nvSpPr>
          <p:spPr bwMode="auto">
            <a:xfrm>
              <a:off x="926" y="2036"/>
              <a:ext cx="183" cy="61"/>
            </a:xfrm>
            <a:prstGeom prst="triangle">
              <a:avLst>
                <a:gd name="adj" fmla="val 50000"/>
              </a:avLst>
            </a:prstGeom>
            <a:solidFill>
              <a:srgbClr val="99CCFF"/>
            </a:solidFill>
            <a:ln w="9525">
              <a:solidFill>
                <a:schemeClr val="tx1"/>
              </a:solidFill>
              <a:miter lim="800000"/>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 name="Rectangle 49"/>
            <p:cNvSpPr>
              <a:spLocks noChangeArrowheads="1"/>
            </p:cNvSpPr>
            <p:nvPr/>
          </p:nvSpPr>
          <p:spPr bwMode="auto">
            <a:xfrm>
              <a:off x="917" y="2105"/>
              <a:ext cx="209" cy="56"/>
            </a:xfrm>
            <a:prstGeom prst="rect">
              <a:avLst/>
            </a:prstGeom>
            <a:solidFill>
              <a:srgbClr val="FFFF00"/>
            </a:solidFill>
            <a:ln w="9525">
              <a:solidFill>
                <a:schemeClr val="tx1"/>
              </a:solidFill>
              <a:miter lim="800000"/>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 name="Rectangle 50"/>
            <p:cNvSpPr>
              <a:spLocks noChangeArrowheads="1"/>
            </p:cNvSpPr>
            <p:nvPr/>
          </p:nvSpPr>
          <p:spPr bwMode="auto">
            <a:xfrm>
              <a:off x="1778" y="2150"/>
              <a:ext cx="209" cy="56"/>
            </a:xfrm>
            <a:prstGeom prst="rect">
              <a:avLst/>
            </a:prstGeom>
            <a:solidFill>
              <a:srgbClr val="FFFF00"/>
            </a:solidFill>
            <a:ln w="9525">
              <a:solidFill>
                <a:schemeClr val="tx1"/>
              </a:solidFill>
              <a:miter lim="800000"/>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2" name="Line 51"/>
            <p:cNvSpPr>
              <a:spLocks noChangeShapeType="1"/>
            </p:cNvSpPr>
            <p:nvPr/>
          </p:nvSpPr>
          <p:spPr bwMode="auto">
            <a:xfrm flipV="1">
              <a:off x="1038" y="1831"/>
              <a:ext cx="556" cy="204"/>
            </a:xfrm>
            <a:prstGeom prst="line">
              <a:avLst/>
            </a:prstGeom>
            <a:noFill/>
            <a:ln w="57150">
              <a:solidFill>
                <a:schemeClr val="accent1"/>
              </a:solidFill>
              <a:round/>
              <a:headEnd/>
              <a:tailEnd type="non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 name="Line 52"/>
            <p:cNvSpPr>
              <a:spLocks noChangeShapeType="1"/>
            </p:cNvSpPr>
            <p:nvPr/>
          </p:nvSpPr>
          <p:spPr bwMode="auto">
            <a:xfrm flipH="1" flipV="1">
              <a:off x="1574" y="1821"/>
              <a:ext cx="310" cy="259"/>
            </a:xfrm>
            <a:prstGeom prst="line">
              <a:avLst/>
            </a:prstGeom>
            <a:noFill/>
            <a:ln w="57150">
              <a:solidFill>
                <a:schemeClr val="accent1"/>
              </a:solidFill>
              <a:round/>
              <a:headEnd/>
              <a:tailEnd type="non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4" name="Line 53"/>
            <p:cNvSpPr>
              <a:spLocks noChangeShapeType="1"/>
            </p:cNvSpPr>
            <p:nvPr/>
          </p:nvSpPr>
          <p:spPr bwMode="auto">
            <a:xfrm>
              <a:off x="1563" y="1738"/>
              <a:ext cx="0" cy="93"/>
            </a:xfrm>
            <a:prstGeom prst="line">
              <a:avLst/>
            </a:prstGeom>
            <a:noFill/>
            <a:ln w="57150">
              <a:solidFill>
                <a:srgbClr val="FFCC00"/>
              </a:solidFill>
              <a:round/>
              <a:headEnd/>
              <a:tailEnd type="non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5" name="AutoShape 54"/>
            <p:cNvSpPr>
              <a:spLocks noChangeArrowheads="1"/>
            </p:cNvSpPr>
            <p:nvPr/>
          </p:nvSpPr>
          <p:spPr bwMode="auto">
            <a:xfrm>
              <a:off x="602" y="1588"/>
              <a:ext cx="323" cy="271"/>
            </a:xfrm>
            <a:prstGeom prst="rtTriangle">
              <a:avLst/>
            </a:prstGeom>
            <a:solidFill>
              <a:srgbClr val="FFCC00"/>
            </a:solidFill>
            <a:ln w="9525">
              <a:solidFill>
                <a:schemeClr val="tx1"/>
              </a:solidFill>
              <a:miter lim="800000"/>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6" name="Line 55"/>
            <p:cNvSpPr>
              <a:spLocks noChangeShapeType="1"/>
            </p:cNvSpPr>
            <p:nvPr/>
          </p:nvSpPr>
          <p:spPr bwMode="auto">
            <a:xfrm flipV="1">
              <a:off x="602" y="1580"/>
              <a:ext cx="70" cy="8"/>
            </a:xfrm>
            <a:prstGeom prst="line">
              <a:avLst/>
            </a:prstGeom>
            <a:noFill/>
            <a:ln w="57150">
              <a:solidFill>
                <a:srgbClr val="FFCC00"/>
              </a:solidFill>
              <a:round/>
              <a:headEnd/>
              <a:tailEnd type="non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29" name="Group 56"/>
          <p:cNvGrpSpPr>
            <a:grpSpLocks/>
          </p:cNvGrpSpPr>
          <p:nvPr/>
        </p:nvGrpSpPr>
        <p:grpSpPr bwMode="auto">
          <a:xfrm>
            <a:off x="5410200" y="1295400"/>
            <a:ext cx="3352800" cy="1908175"/>
            <a:chOff x="3360" y="2721"/>
            <a:chExt cx="2278" cy="1250"/>
          </a:xfrm>
        </p:grpSpPr>
        <p:sp>
          <p:nvSpPr>
            <p:cNvPr id="30" name="Rectangle 57"/>
            <p:cNvSpPr>
              <a:spLocks noChangeArrowheads="1"/>
            </p:cNvSpPr>
            <p:nvPr/>
          </p:nvSpPr>
          <p:spPr bwMode="auto">
            <a:xfrm>
              <a:off x="4267" y="3376"/>
              <a:ext cx="209" cy="56"/>
            </a:xfrm>
            <a:prstGeom prst="rect">
              <a:avLst/>
            </a:prstGeom>
            <a:solidFill>
              <a:srgbClr val="FFFF00"/>
            </a:solidFill>
            <a:ln w="9525">
              <a:solidFill>
                <a:schemeClr val="tx1"/>
              </a:solidFill>
              <a:miter lim="800000"/>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 name="Freeform 58" descr="Large grid"/>
            <p:cNvSpPr>
              <a:spLocks/>
            </p:cNvSpPr>
            <p:nvPr/>
          </p:nvSpPr>
          <p:spPr bwMode="auto">
            <a:xfrm rot="-105474">
              <a:off x="3360" y="3360"/>
              <a:ext cx="2278" cy="410"/>
            </a:xfrm>
            <a:custGeom>
              <a:avLst/>
              <a:gdLst>
                <a:gd name="T0" fmla="*/ 0 w 2278"/>
                <a:gd name="T1" fmla="*/ 0 h 410"/>
                <a:gd name="T2" fmla="*/ 480 w 2278"/>
                <a:gd name="T3" fmla="*/ 9 h 410"/>
                <a:gd name="T4" fmla="*/ 1126 w 2278"/>
                <a:gd name="T5" fmla="*/ 17 h 410"/>
                <a:gd name="T6" fmla="*/ 1553 w 2278"/>
                <a:gd name="T7" fmla="*/ 52 h 410"/>
                <a:gd name="T8" fmla="*/ 2007 w 2278"/>
                <a:gd name="T9" fmla="*/ 96 h 410"/>
                <a:gd name="T10" fmla="*/ 2278 w 2278"/>
                <a:gd name="T11" fmla="*/ 131 h 410"/>
                <a:gd name="T12" fmla="*/ 2278 w 2278"/>
                <a:gd name="T13" fmla="*/ 410 h 410"/>
                <a:gd name="T14" fmla="*/ 9 w 2278"/>
                <a:gd name="T15" fmla="*/ 401 h 410"/>
                <a:gd name="T16" fmla="*/ 0 w 2278"/>
                <a:gd name="T17" fmla="*/ 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78" h="410">
                  <a:moveTo>
                    <a:pt x="0" y="0"/>
                  </a:moveTo>
                  <a:lnTo>
                    <a:pt x="480" y="9"/>
                  </a:lnTo>
                  <a:lnTo>
                    <a:pt x="1126" y="17"/>
                  </a:lnTo>
                  <a:lnTo>
                    <a:pt x="1553" y="52"/>
                  </a:lnTo>
                  <a:lnTo>
                    <a:pt x="2007" y="96"/>
                  </a:lnTo>
                  <a:lnTo>
                    <a:pt x="2278" y="131"/>
                  </a:lnTo>
                  <a:lnTo>
                    <a:pt x="2278" y="410"/>
                  </a:lnTo>
                  <a:lnTo>
                    <a:pt x="9" y="401"/>
                  </a:lnTo>
                  <a:lnTo>
                    <a:pt x="0" y="0"/>
                  </a:lnTo>
                  <a:close/>
                </a:path>
              </a:pathLst>
            </a:custGeom>
            <a:pattFill prst="lgGrid">
              <a:fgClr>
                <a:schemeClr val="bg2"/>
              </a:fgClr>
              <a:bgClr>
                <a:srgbClr val="FFFFFF"/>
              </a:bgClr>
            </a:patt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sm"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2" name="AutoShape 59"/>
            <p:cNvSpPr>
              <a:spLocks noChangeArrowheads="1"/>
            </p:cNvSpPr>
            <p:nvPr/>
          </p:nvSpPr>
          <p:spPr bwMode="auto">
            <a:xfrm rot="484401">
              <a:off x="4229" y="3005"/>
              <a:ext cx="77" cy="220"/>
            </a:xfrm>
            <a:prstGeom prst="roundRect">
              <a:avLst>
                <a:gd name="adj" fmla="val 16667"/>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 name="AutoShape 60"/>
            <p:cNvSpPr>
              <a:spLocks noChangeArrowheads="1"/>
            </p:cNvSpPr>
            <p:nvPr/>
          </p:nvSpPr>
          <p:spPr bwMode="auto">
            <a:xfrm rot="21115599" flipH="1">
              <a:off x="4430" y="3005"/>
              <a:ext cx="77" cy="220"/>
            </a:xfrm>
            <a:prstGeom prst="roundRect">
              <a:avLst>
                <a:gd name="adj" fmla="val 16667"/>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 name="Arc 61"/>
            <p:cNvSpPr>
              <a:spLocks/>
            </p:cNvSpPr>
            <p:nvPr/>
          </p:nvSpPr>
          <p:spPr bwMode="auto">
            <a:xfrm rot="-105765">
              <a:off x="3360" y="3361"/>
              <a:ext cx="2275" cy="240"/>
            </a:xfrm>
            <a:custGeom>
              <a:avLst/>
              <a:gdLst>
                <a:gd name="G0" fmla="+- 0 0 0"/>
                <a:gd name="G1" fmla="+- 21600 0 0"/>
                <a:gd name="G2" fmla="+- 21600 0 0"/>
                <a:gd name="T0" fmla="*/ 0 w 19084"/>
                <a:gd name="T1" fmla="*/ 0 h 21600"/>
                <a:gd name="T2" fmla="*/ 19084 w 19084"/>
                <a:gd name="T3" fmla="*/ 11483 h 21600"/>
                <a:gd name="T4" fmla="*/ 0 w 19084"/>
                <a:gd name="T5" fmla="*/ 21600 h 21600"/>
              </a:gdLst>
              <a:ahLst/>
              <a:cxnLst>
                <a:cxn ang="0">
                  <a:pos x="T0" y="T1"/>
                </a:cxn>
                <a:cxn ang="0">
                  <a:pos x="T2" y="T3"/>
                </a:cxn>
                <a:cxn ang="0">
                  <a:pos x="T4" y="T5"/>
                </a:cxn>
              </a:cxnLst>
              <a:rect l="0" t="0" r="r" b="b"/>
              <a:pathLst>
                <a:path w="19084" h="21600" fill="none" extrusionOk="0">
                  <a:moveTo>
                    <a:pt x="-1" y="0"/>
                  </a:moveTo>
                  <a:cubicBezTo>
                    <a:pt x="7996" y="0"/>
                    <a:pt x="15338" y="4417"/>
                    <a:pt x="19084" y="11482"/>
                  </a:cubicBezTo>
                </a:path>
                <a:path w="19084" h="21600" stroke="0" extrusionOk="0">
                  <a:moveTo>
                    <a:pt x="-1" y="0"/>
                  </a:moveTo>
                  <a:cubicBezTo>
                    <a:pt x="7996" y="0"/>
                    <a:pt x="15338" y="4417"/>
                    <a:pt x="19084" y="11482"/>
                  </a:cubicBezTo>
                  <a:lnTo>
                    <a:pt x="0" y="21600"/>
                  </a:lnTo>
                  <a:close/>
                </a:path>
              </a:pathLst>
            </a:custGeom>
            <a:noFill/>
            <a:ln w="38100">
              <a:solidFill>
                <a:schemeClr val="tx1"/>
              </a:solidFill>
              <a:round/>
              <a:headEnd/>
              <a:tailEnd type="none" w="sm" len="lg"/>
            </a:ln>
            <a:effectLst/>
            <a:extLst>
              <a:ext uri="{909E8E84-426E-40DD-AFC4-6F175D3DCCD1}">
                <a14:hiddenFill xmlns:a14="http://schemas.microsoft.com/office/drawing/2010/main">
                  <a:solidFill>
                    <a:schemeClr val="folHlink"/>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5" name="Text Box 62"/>
            <p:cNvSpPr txBox="1">
              <a:spLocks noChangeArrowheads="1"/>
            </p:cNvSpPr>
            <p:nvPr/>
          </p:nvSpPr>
          <p:spPr bwMode="auto">
            <a:xfrm>
              <a:off x="3436" y="3772"/>
              <a:ext cx="781" cy="199"/>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9525">
                  <a:solidFill>
                    <a:schemeClr val="tx1"/>
                  </a:solidFill>
                  <a:miter lim="800000"/>
                  <a:headEnd/>
                  <a:tailEnd type="none" w="sm"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1400">
                  <a:latin typeface="Arial" charset="0"/>
                </a:rPr>
                <a:t>Shuttle belly</a:t>
              </a:r>
            </a:p>
          </p:txBody>
        </p:sp>
        <p:sp>
          <p:nvSpPr>
            <p:cNvPr id="36" name="AutoShape 63"/>
            <p:cNvSpPr>
              <a:spLocks noChangeArrowheads="1"/>
            </p:cNvSpPr>
            <p:nvPr/>
          </p:nvSpPr>
          <p:spPr bwMode="auto">
            <a:xfrm>
              <a:off x="4181" y="2831"/>
              <a:ext cx="360" cy="279"/>
            </a:xfrm>
            <a:prstGeom prst="roundRect">
              <a:avLst>
                <a:gd name="adj" fmla="val 16667"/>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7" name="AutoShape 64"/>
            <p:cNvSpPr>
              <a:spLocks noChangeArrowheads="1"/>
            </p:cNvSpPr>
            <p:nvPr/>
          </p:nvSpPr>
          <p:spPr bwMode="auto">
            <a:xfrm>
              <a:off x="4235" y="2721"/>
              <a:ext cx="250" cy="111"/>
            </a:xfrm>
            <a:prstGeom prst="roundRect">
              <a:avLst>
                <a:gd name="adj" fmla="val 16667"/>
              </a:avLst>
            </a:prstGeom>
            <a:solidFill>
              <a:schemeClr val="folHlink"/>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8" name="Oval 65"/>
            <p:cNvSpPr>
              <a:spLocks noChangeArrowheads="1"/>
            </p:cNvSpPr>
            <p:nvPr/>
          </p:nvSpPr>
          <p:spPr bwMode="auto">
            <a:xfrm>
              <a:off x="4229" y="2803"/>
              <a:ext cx="264" cy="283"/>
            </a:xfrm>
            <a:prstGeom prst="ellipse">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9" name="Oval 66"/>
            <p:cNvSpPr>
              <a:spLocks noChangeArrowheads="1"/>
            </p:cNvSpPr>
            <p:nvPr/>
          </p:nvSpPr>
          <p:spPr bwMode="auto">
            <a:xfrm rot="-540024">
              <a:off x="4622" y="3417"/>
              <a:ext cx="96" cy="96"/>
            </a:xfrm>
            <a:prstGeom prst="ellipse">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0" name="Oval 67"/>
            <p:cNvSpPr>
              <a:spLocks noChangeArrowheads="1"/>
            </p:cNvSpPr>
            <p:nvPr/>
          </p:nvSpPr>
          <p:spPr bwMode="auto">
            <a:xfrm rot="-540024">
              <a:off x="4064" y="3417"/>
              <a:ext cx="96" cy="96"/>
            </a:xfrm>
            <a:prstGeom prst="ellipse">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 name="Line 68"/>
            <p:cNvSpPr>
              <a:spLocks noChangeShapeType="1"/>
            </p:cNvSpPr>
            <p:nvPr/>
          </p:nvSpPr>
          <p:spPr bwMode="auto">
            <a:xfrm flipH="1" flipV="1">
              <a:off x="4225" y="3124"/>
              <a:ext cx="263" cy="21"/>
            </a:xfrm>
            <a:prstGeom prst="line">
              <a:avLst/>
            </a:prstGeom>
            <a:noFill/>
            <a:ln w="57150">
              <a:solidFill>
                <a:schemeClr val="tx1"/>
              </a:solidFill>
              <a:round/>
              <a:headEnd/>
              <a:tailEnd type="non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2" name="AutoShape 69"/>
            <p:cNvSpPr>
              <a:spLocks noChangeArrowheads="1"/>
            </p:cNvSpPr>
            <p:nvPr/>
          </p:nvSpPr>
          <p:spPr bwMode="auto">
            <a:xfrm>
              <a:off x="3770" y="3289"/>
              <a:ext cx="183" cy="61"/>
            </a:xfrm>
            <a:prstGeom prst="triangle">
              <a:avLst>
                <a:gd name="adj" fmla="val 50000"/>
              </a:avLst>
            </a:prstGeom>
            <a:solidFill>
              <a:srgbClr val="99CCFF"/>
            </a:solidFill>
            <a:ln w="9525">
              <a:solidFill>
                <a:schemeClr val="tx1"/>
              </a:solidFill>
              <a:miter lim="800000"/>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 name="Rectangle 70"/>
            <p:cNvSpPr>
              <a:spLocks noChangeArrowheads="1"/>
            </p:cNvSpPr>
            <p:nvPr/>
          </p:nvSpPr>
          <p:spPr bwMode="auto">
            <a:xfrm>
              <a:off x="3753" y="3359"/>
              <a:ext cx="209" cy="56"/>
            </a:xfrm>
            <a:prstGeom prst="rect">
              <a:avLst/>
            </a:prstGeom>
            <a:solidFill>
              <a:srgbClr val="FFFF00"/>
            </a:solidFill>
            <a:ln w="9525">
              <a:solidFill>
                <a:schemeClr val="tx1"/>
              </a:solidFill>
              <a:miter lim="800000"/>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 name="AutoShape 71"/>
            <p:cNvSpPr>
              <a:spLocks noChangeArrowheads="1"/>
            </p:cNvSpPr>
            <p:nvPr/>
          </p:nvSpPr>
          <p:spPr bwMode="auto">
            <a:xfrm>
              <a:off x="4782" y="3298"/>
              <a:ext cx="183" cy="61"/>
            </a:xfrm>
            <a:prstGeom prst="triangle">
              <a:avLst>
                <a:gd name="adj" fmla="val 50000"/>
              </a:avLst>
            </a:prstGeom>
            <a:solidFill>
              <a:srgbClr val="99CCFF"/>
            </a:solidFill>
            <a:ln w="9525">
              <a:solidFill>
                <a:schemeClr val="tx1"/>
              </a:solidFill>
              <a:miter lim="800000"/>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 name="Rectangle 72"/>
            <p:cNvSpPr>
              <a:spLocks noChangeArrowheads="1"/>
            </p:cNvSpPr>
            <p:nvPr/>
          </p:nvSpPr>
          <p:spPr bwMode="auto">
            <a:xfrm>
              <a:off x="4765" y="3368"/>
              <a:ext cx="209" cy="56"/>
            </a:xfrm>
            <a:prstGeom prst="rect">
              <a:avLst/>
            </a:prstGeom>
            <a:solidFill>
              <a:srgbClr val="FFFF00"/>
            </a:solidFill>
            <a:ln w="9525">
              <a:solidFill>
                <a:schemeClr val="tx1"/>
              </a:solidFill>
              <a:miter lim="800000"/>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6" name="Line 73"/>
            <p:cNvSpPr>
              <a:spLocks noChangeShapeType="1"/>
            </p:cNvSpPr>
            <p:nvPr/>
          </p:nvSpPr>
          <p:spPr bwMode="auto">
            <a:xfrm>
              <a:off x="4363" y="3132"/>
              <a:ext cx="0" cy="183"/>
            </a:xfrm>
            <a:prstGeom prst="line">
              <a:avLst/>
            </a:prstGeom>
            <a:noFill/>
            <a:ln w="38100">
              <a:solidFill>
                <a:schemeClr val="accent1"/>
              </a:solidFill>
              <a:round/>
              <a:headEnd/>
              <a:tailEnd type="non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7" name="AutoShape 74"/>
            <p:cNvSpPr>
              <a:spLocks noChangeArrowheads="1"/>
            </p:cNvSpPr>
            <p:nvPr/>
          </p:nvSpPr>
          <p:spPr bwMode="auto">
            <a:xfrm>
              <a:off x="4284" y="3306"/>
              <a:ext cx="183" cy="61"/>
            </a:xfrm>
            <a:prstGeom prst="triangle">
              <a:avLst>
                <a:gd name="adj" fmla="val 50000"/>
              </a:avLst>
            </a:prstGeom>
            <a:solidFill>
              <a:srgbClr val="99CCFF"/>
            </a:solidFill>
            <a:ln w="9525">
              <a:solidFill>
                <a:schemeClr val="tx1"/>
              </a:solidFill>
              <a:miter lim="800000"/>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8" name="Line 75"/>
            <p:cNvSpPr>
              <a:spLocks noChangeShapeType="1"/>
            </p:cNvSpPr>
            <p:nvPr/>
          </p:nvSpPr>
          <p:spPr bwMode="auto">
            <a:xfrm flipV="1">
              <a:off x="3835" y="3152"/>
              <a:ext cx="539" cy="143"/>
            </a:xfrm>
            <a:prstGeom prst="line">
              <a:avLst/>
            </a:prstGeom>
            <a:noFill/>
            <a:ln w="57150">
              <a:solidFill>
                <a:schemeClr val="accent1"/>
              </a:solidFill>
              <a:round/>
              <a:headEnd/>
              <a:tailEnd type="non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9" name="Line 76"/>
            <p:cNvSpPr>
              <a:spLocks noChangeShapeType="1"/>
            </p:cNvSpPr>
            <p:nvPr/>
          </p:nvSpPr>
          <p:spPr bwMode="auto">
            <a:xfrm flipH="1" flipV="1">
              <a:off x="4349" y="3145"/>
              <a:ext cx="496" cy="143"/>
            </a:xfrm>
            <a:prstGeom prst="line">
              <a:avLst/>
            </a:prstGeom>
            <a:noFill/>
            <a:ln w="57150">
              <a:solidFill>
                <a:schemeClr val="accent1"/>
              </a:solidFill>
              <a:round/>
              <a:headEnd/>
              <a:tailEnd type="non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0" name="AutoShape 77"/>
            <p:cNvSpPr>
              <a:spLocks noChangeArrowheads="1"/>
            </p:cNvSpPr>
            <p:nvPr/>
          </p:nvSpPr>
          <p:spPr bwMode="auto">
            <a:xfrm rot="202688">
              <a:off x="4085" y="2904"/>
              <a:ext cx="96" cy="519"/>
            </a:xfrm>
            <a:prstGeom prst="roundRect">
              <a:avLst>
                <a:gd name="adj" fmla="val 16667"/>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 name="AutoShape 78"/>
            <p:cNvSpPr>
              <a:spLocks noChangeArrowheads="1"/>
            </p:cNvSpPr>
            <p:nvPr/>
          </p:nvSpPr>
          <p:spPr bwMode="auto">
            <a:xfrm rot="-616893">
              <a:off x="4561" y="2899"/>
              <a:ext cx="96" cy="519"/>
            </a:xfrm>
            <a:prstGeom prst="roundRect">
              <a:avLst>
                <a:gd name="adj" fmla="val 16667"/>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 name="Oval 79"/>
            <p:cNvSpPr>
              <a:spLocks noChangeArrowheads="1"/>
            </p:cNvSpPr>
            <p:nvPr/>
          </p:nvSpPr>
          <p:spPr bwMode="auto">
            <a:xfrm>
              <a:off x="4660" y="3028"/>
              <a:ext cx="305" cy="288"/>
            </a:xfrm>
            <a:prstGeom prst="ellipse">
              <a:avLst/>
            </a:prstGeom>
            <a:noFill/>
            <a:ln w="9525">
              <a:solidFill>
                <a:schemeClr val="tx1"/>
              </a:solidFill>
              <a:prstDash val="dash"/>
              <a:round/>
              <a:headEnd/>
              <a:tailEnd type="none" w="sm" len="lg"/>
            </a:ln>
            <a:effectLst/>
            <a:extLst>
              <a:ext uri="{909E8E84-426E-40DD-AFC4-6F175D3DCCD1}">
                <a14:hiddenFill xmlns:a14="http://schemas.microsoft.com/office/drawing/2010/main">
                  <a:solidFill>
                    <a:srgbClr val="EAEAEA"/>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53" name="Group 84"/>
          <p:cNvGrpSpPr>
            <a:grpSpLocks/>
          </p:cNvGrpSpPr>
          <p:nvPr/>
        </p:nvGrpSpPr>
        <p:grpSpPr bwMode="auto">
          <a:xfrm>
            <a:off x="304800" y="990600"/>
            <a:ext cx="2438400" cy="2530475"/>
            <a:chOff x="432" y="864"/>
            <a:chExt cx="1536" cy="1594"/>
          </a:xfrm>
        </p:grpSpPr>
        <p:sp>
          <p:nvSpPr>
            <p:cNvPr id="54" name="AutoShape 8"/>
            <p:cNvSpPr>
              <a:spLocks noChangeArrowheads="1"/>
            </p:cNvSpPr>
            <p:nvPr/>
          </p:nvSpPr>
          <p:spPr bwMode="auto">
            <a:xfrm rot="-5146871">
              <a:off x="879" y="1891"/>
              <a:ext cx="334" cy="126"/>
            </a:xfrm>
            <a:prstGeom prst="roundRect">
              <a:avLst>
                <a:gd name="adj" fmla="val 16667"/>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 name="AutoShape 9"/>
            <p:cNvSpPr>
              <a:spLocks noChangeArrowheads="1"/>
            </p:cNvSpPr>
            <p:nvPr/>
          </p:nvSpPr>
          <p:spPr bwMode="auto">
            <a:xfrm rot="-16567112">
              <a:off x="1036" y="1894"/>
              <a:ext cx="325" cy="118"/>
            </a:xfrm>
            <a:prstGeom prst="roundRect">
              <a:avLst>
                <a:gd name="adj" fmla="val 16667"/>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 name="AutoShape 10"/>
            <p:cNvSpPr>
              <a:spLocks noChangeArrowheads="1"/>
            </p:cNvSpPr>
            <p:nvPr/>
          </p:nvSpPr>
          <p:spPr bwMode="auto">
            <a:xfrm rot="-5328905">
              <a:off x="862" y="2188"/>
              <a:ext cx="334" cy="126"/>
            </a:xfrm>
            <a:prstGeom prst="roundRect">
              <a:avLst>
                <a:gd name="adj" fmla="val 16667"/>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7" name="AutoShape 11"/>
            <p:cNvSpPr>
              <a:spLocks noChangeArrowheads="1"/>
            </p:cNvSpPr>
            <p:nvPr/>
          </p:nvSpPr>
          <p:spPr bwMode="auto">
            <a:xfrm rot="-16230710">
              <a:off x="1045" y="2181"/>
              <a:ext cx="325" cy="118"/>
            </a:xfrm>
            <a:prstGeom prst="roundRect">
              <a:avLst>
                <a:gd name="adj" fmla="val 16667"/>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8" name="AutoShape 12"/>
            <p:cNvSpPr>
              <a:spLocks noChangeArrowheads="1"/>
            </p:cNvSpPr>
            <p:nvPr/>
          </p:nvSpPr>
          <p:spPr bwMode="auto">
            <a:xfrm>
              <a:off x="956" y="2332"/>
              <a:ext cx="139" cy="105"/>
            </a:xfrm>
            <a:prstGeom prst="roundRect">
              <a:avLst>
                <a:gd name="adj" fmla="val 16667"/>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9" name="AutoShape 13"/>
            <p:cNvSpPr>
              <a:spLocks noChangeArrowheads="1"/>
            </p:cNvSpPr>
            <p:nvPr/>
          </p:nvSpPr>
          <p:spPr bwMode="auto">
            <a:xfrm>
              <a:off x="1140" y="2323"/>
              <a:ext cx="139" cy="105"/>
            </a:xfrm>
            <a:prstGeom prst="roundRect">
              <a:avLst>
                <a:gd name="adj" fmla="val 16667"/>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0" name="AutoShape 14"/>
            <p:cNvSpPr>
              <a:spLocks noChangeArrowheads="1"/>
            </p:cNvSpPr>
            <p:nvPr/>
          </p:nvSpPr>
          <p:spPr bwMode="auto">
            <a:xfrm rot="-5421312">
              <a:off x="797" y="1349"/>
              <a:ext cx="634" cy="297"/>
            </a:xfrm>
            <a:prstGeom prst="roundRect">
              <a:avLst>
                <a:gd name="adj" fmla="val 16667"/>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 name="Oval 15"/>
            <p:cNvSpPr>
              <a:spLocks noChangeArrowheads="1"/>
            </p:cNvSpPr>
            <p:nvPr/>
          </p:nvSpPr>
          <p:spPr bwMode="auto">
            <a:xfrm rot="-5431859">
              <a:off x="966" y="913"/>
              <a:ext cx="269" cy="274"/>
            </a:xfrm>
            <a:prstGeom prst="ellipse">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2" name="AutoShape 16"/>
            <p:cNvSpPr>
              <a:spLocks noChangeArrowheads="1"/>
            </p:cNvSpPr>
            <p:nvPr/>
          </p:nvSpPr>
          <p:spPr bwMode="auto">
            <a:xfrm rot="-31295493">
              <a:off x="1187" y="1259"/>
              <a:ext cx="511" cy="106"/>
            </a:xfrm>
            <a:prstGeom prst="roundRect">
              <a:avLst>
                <a:gd name="adj" fmla="val 16667"/>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 name="AutoShape 17"/>
            <p:cNvSpPr>
              <a:spLocks noChangeArrowheads="1"/>
            </p:cNvSpPr>
            <p:nvPr/>
          </p:nvSpPr>
          <p:spPr bwMode="auto">
            <a:xfrm rot="-33723992">
              <a:off x="507" y="1272"/>
              <a:ext cx="511" cy="106"/>
            </a:xfrm>
            <a:prstGeom prst="roundRect">
              <a:avLst>
                <a:gd name="adj" fmla="val 16667"/>
              </a:avLst>
            </a:prstGeom>
            <a:solidFill>
              <a:srgbClr val="EAEAEA"/>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 name="Oval 18"/>
            <p:cNvSpPr>
              <a:spLocks noChangeArrowheads="1"/>
            </p:cNvSpPr>
            <p:nvPr/>
          </p:nvSpPr>
          <p:spPr bwMode="auto">
            <a:xfrm>
              <a:off x="982" y="997"/>
              <a:ext cx="235" cy="113"/>
            </a:xfrm>
            <a:prstGeom prst="ellipse">
              <a:avLst/>
            </a:prstGeom>
            <a:solidFill>
              <a:srgbClr val="CCFFFF"/>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5" name="Line 20"/>
            <p:cNvSpPr>
              <a:spLocks noChangeShapeType="1"/>
            </p:cNvSpPr>
            <p:nvPr/>
          </p:nvSpPr>
          <p:spPr bwMode="auto">
            <a:xfrm flipH="1">
              <a:off x="989" y="1525"/>
              <a:ext cx="226" cy="0"/>
            </a:xfrm>
            <a:prstGeom prst="line">
              <a:avLst/>
            </a:prstGeom>
            <a:noFill/>
            <a:ln w="57150">
              <a:solidFill>
                <a:srgbClr val="FFCC00"/>
              </a:solidFill>
              <a:round/>
              <a:headEnd/>
              <a:tailEnd type="non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6" name="AutoShape 22"/>
            <p:cNvSpPr>
              <a:spLocks noChangeArrowheads="1"/>
            </p:cNvSpPr>
            <p:nvPr/>
          </p:nvSpPr>
          <p:spPr bwMode="auto">
            <a:xfrm rot="-5400000">
              <a:off x="985" y="2152"/>
              <a:ext cx="245" cy="367"/>
            </a:xfrm>
            <a:prstGeom prst="flowChartDelay">
              <a:avLst/>
            </a:prstGeom>
            <a:solidFill>
              <a:srgbClr val="FFCC00"/>
            </a:solidFill>
            <a:ln w="9525">
              <a:solidFill>
                <a:schemeClr val="tx1"/>
              </a:solidFill>
              <a:miter lim="800000"/>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67" name="Group 23"/>
            <p:cNvGrpSpPr>
              <a:grpSpLocks/>
            </p:cNvGrpSpPr>
            <p:nvPr/>
          </p:nvGrpSpPr>
          <p:grpSpPr bwMode="auto">
            <a:xfrm>
              <a:off x="432" y="864"/>
              <a:ext cx="1388" cy="1399"/>
              <a:chOff x="873" y="2583"/>
              <a:chExt cx="1388" cy="1399"/>
            </a:xfrm>
          </p:grpSpPr>
          <p:sp>
            <p:nvSpPr>
              <p:cNvPr id="70" name="Oval 24"/>
              <p:cNvSpPr>
                <a:spLocks noChangeArrowheads="1"/>
              </p:cNvSpPr>
              <p:nvPr/>
            </p:nvSpPr>
            <p:spPr bwMode="auto">
              <a:xfrm>
                <a:off x="873" y="2583"/>
                <a:ext cx="1388" cy="1398"/>
              </a:xfrm>
              <a:prstGeom prst="ellipse">
                <a:avLst/>
              </a:prstGeom>
              <a:noFill/>
              <a:ln w="9525">
                <a:solidFill>
                  <a:schemeClr val="tx1"/>
                </a:solidFill>
                <a:prstDash val="dash"/>
                <a:round/>
                <a:headEnd/>
                <a:tailEnd type="none" w="sm" len="lg"/>
              </a:ln>
              <a:effectLst/>
              <a:extLst>
                <a:ext uri="{909E8E84-426E-40DD-AFC4-6F175D3DCCD1}">
                  <a14:hiddenFill xmlns:a14="http://schemas.microsoft.com/office/drawing/2010/main">
                    <a:solidFill>
                      <a:srgbClr val="EAEAEA"/>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71" name="Group 25"/>
              <p:cNvGrpSpPr>
                <a:grpSpLocks/>
              </p:cNvGrpSpPr>
              <p:nvPr/>
            </p:nvGrpSpPr>
            <p:grpSpPr bwMode="auto">
              <a:xfrm>
                <a:off x="923" y="2931"/>
                <a:ext cx="1289" cy="1051"/>
                <a:chOff x="914" y="2922"/>
                <a:chExt cx="1289" cy="1051"/>
              </a:xfrm>
            </p:grpSpPr>
            <p:sp>
              <p:nvSpPr>
                <p:cNvPr id="72" name="Line 26"/>
                <p:cNvSpPr>
                  <a:spLocks noChangeShapeType="1"/>
                </p:cNvSpPr>
                <p:nvPr/>
              </p:nvSpPr>
              <p:spPr bwMode="auto">
                <a:xfrm rot="1592308" flipH="1">
                  <a:off x="927" y="3162"/>
                  <a:ext cx="626" cy="3"/>
                </a:xfrm>
                <a:prstGeom prst="line">
                  <a:avLst/>
                </a:prstGeom>
                <a:noFill/>
                <a:ln w="57150">
                  <a:solidFill>
                    <a:schemeClr val="accent1"/>
                  </a:solidFill>
                  <a:round/>
                  <a:headEnd/>
                  <a:tailEnd type="non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3" name="Line 27"/>
                <p:cNvSpPr>
                  <a:spLocks noChangeShapeType="1"/>
                </p:cNvSpPr>
                <p:nvPr/>
              </p:nvSpPr>
              <p:spPr bwMode="auto">
                <a:xfrm rot="20007692" flipV="1">
                  <a:off x="1504" y="3157"/>
                  <a:ext cx="648" cy="5"/>
                </a:xfrm>
                <a:prstGeom prst="line">
                  <a:avLst/>
                </a:prstGeom>
                <a:noFill/>
                <a:ln w="57150">
                  <a:solidFill>
                    <a:schemeClr val="accent1"/>
                  </a:solidFill>
                  <a:round/>
                  <a:headEnd/>
                  <a:tailEnd type="non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4" name="Line 28"/>
                <p:cNvSpPr>
                  <a:spLocks noChangeShapeType="1"/>
                </p:cNvSpPr>
                <p:nvPr/>
              </p:nvSpPr>
              <p:spPr bwMode="auto">
                <a:xfrm flipH="1" flipV="1">
                  <a:off x="1536" y="3255"/>
                  <a:ext cx="9" cy="656"/>
                </a:xfrm>
                <a:prstGeom prst="line">
                  <a:avLst/>
                </a:prstGeom>
                <a:noFill/>
                <a:ln w="57150">
                  <a:solidFill>
                    <a:schemeClr val="accent1"/>
                  </a:solidFill>
                  <a:round/>
                  <a:headEnd/>
                  <a:tailEnd type="non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5" name="AutoShape 29"/>
                <p:cNvSpPr>
                  <a:spLocks noChangeArrowheads="1"/>
                </p:cNvSpPr>
                <p:nvPr/>
              </p:nvSpPr>
              <p:spPr bwMode="auto">
                <a:xfrm>
                  <a:off x="1467" y="3853"/>
                  <a:ext cx="148" cy="120"/>
                </a:xfrm>
                <a:prstGeom prst="roundRect">
                  <a:avLst>
                    <a:gd name="adj" fmla="val 16667"/>
                  </a:avLst>
                </a:prstGeom>
                <a:solidFill>
                  <a:srgbClr val="FFFF00"/>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6" name="AutoShape 30"/>
                <p:cNvSpPr>
                  <a:spLocks noChangeArrowheads="1"/>
                </p:cNvSpPr>
                <p:nvPr/>
              </p:nvSpPr>
              <p:spPr bwMode="auto">
                <a:xfrm rot="-18026755">
                  <a:off x="2069" y="2936"/>
                  <a:ext cx="148" cy="120"/>
                </a:xfrm>
                <a:prstGeom prst="roundRect">
                  <a:avLst>
                    <a:gd name="adj" fmla="val 16667"/>
                  </a:avLst>
                </a:prstGeom>
                <a:solidFill>
                  <a:srgbClr val="FFFF00"/>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7" name="AutoShape 31"/>
                <p:cNvSpPr>
                  <a:spLocks noChangeArrowheads="1"/>
                </p:cNvSpPr>
                <p:nvPr/>
              </p:nvSpPr>
              <p:spPr bwMode="auto">
                <a:xfrm rot="-14627171">
                  <a:off x="900" y="2962"/>
                  <a:ext cx="148" cy="120"/>
                </a:xfrm>
                <a:prstGeom prst="roundRect">
                  <a:avLst>
                    <a:gd name="adj" fmla="val 16667"/>
                  </a:avLst>
                </a:prstGeom>
                <a:solidFill>
                  <a:srgbClr val="FFFF00"/>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sp>
          <p:nvSpPr>
            <p:cNvPr id="68" name="Oval 32"/>
            <p:cNvSpPr>
              <a:spLocks noChangeArrowheads="1"/>
            </p:cNvSpPr>
            <p:nvPr/>
          </p:nvSpPr>
          <p:spPr bwMode="auto">
            <a:xfrm>
              <a:off x="1040" y="1531"/>
              <a:ext cx="103" cy="113"/>
            </a:xfrm>
            <a:prstGeom prst="ellipse">
              <a:avLst/>
            </a:prstGeom>
            <a:solidFill>
              <a:srgbClr val="99CCFF"/>
            </a:solidFill>
            <a:ln w="9525">
              <a:solidFill>
                <a:schemeClr val="tx1"/>
              </a:solidFill>
              <a:round/>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9" name="Line 82"/>
            <p:cNvSpPr>
              <a:spLocks noChangeShapeType="1"/>
            </p:cNvSpPr>
            <p:nvPr/>
          </p:nvSpPr>
          <p:spPr bwMode="auto">
            <a:xfrm flipH="1" flipV="1">
              <a:off x="1152" y="1632"/>
              <a:ext cx="816" cy="9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8" name="Text Box 83"/>
          <p:cNvSpPr txBox="1">
            <a:spLocks noChangeArrowheads="1"/>
          </p:cNvSpPr>
          <p:nvPr/>
        </p:nvSpPr>
        <p:spPr bwMode="auto">
          <a:xfrm>
            <a:off x="2743200" y="2057400"/>
            <a:ext cx="24542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200">
                <a:latin typeface="Arial" charset="0"/>
              </a:rPr>
              <a:t>Universal joint – attached to/near MWS baseplate.</a:t>
            </a:r>
          </a:p>
          <a:p>
            <a:pPr algn="ctr"/>
            <a:r>
              <a:rPr lang="en-US" sz="1200">
                <a:latin typeface="Arial" charset="0"/>
              </a:rPr>
              <a:t>Allows pitch, yaw, roll control of lander</a:t>
            </a:r>
          </a:p>
        </p:txBody>
      </p:sp>
      <p:sp>
        <p:nvSpPr>
          <p:cNvPr id="79" name="Text Box 87"/>
          <p:cNvSpPr txBox="1">
            <a:spLocks noChangeArrowheads="1"/>
          </p:cNvSpPr>
          <p:nvPr/>
        </p:nvSpPr>
        <p:spPr bwMode="auto">
          <a:xfrm>
            <a:off x="2743200" y="1143000"/>
            <a:ext cx="27432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200">
                <a:latin typeface="Arial" charset="0"/>
              </a:rPr>
              <a:t>Adhesive pads (3) w/ universal joints</a:t>
            </a:r>
          </a:p>
        </p:txBody>
      </p:sp>
      <p:sp>
        <p:nvSpPr>
          <p:cNvPr id="80" name="Line 90"/>
          <p:cNvSpPr>
            <a:spLocks noChangeShapeType="1"/>
          </p:cNvSpPr>
          <p:nvPr/>
        </p:nvSpPr>
        <p:spPr bwMode="auto">
          <a:xfrm flipH="1">
            <a:off x="2438400" y="1295400"/>
            <a:ext cx="38100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1" name="Text Box 91"/>
          <p:cNvSpPr txBox="1">
            <a:spLocks noChangeArrowheads="1"/>
          </p:cNvSpPr>
          <p:nvPr/>
        </p:nvSpPr>
        <p:spPr bwMode="auto">
          <a:xfrm>
            <a:off x="2057400" y="3048000"/>
            <a:ext cx="23622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200">
                <a:latin typeface="Arial" charset="0"/>
              </a:rPr>
              <a:t>Dogbone struts (3) for BRT</a:t>
            </a:r>
          </a:p>
        </p:txBody>
      </p:sp>
      <p:sp>
        <p:nvSpPr>
          <p:cNvPr id="82" name="Line 92"/>
          <p:cNvSpPr>
            <a:spLocks noChangeShapeType="1"/>
          </p:cNvSpPr>
          <p:nvPr/>
        </p:nvSpPr>
        <p:spPr bwMode="auto">
          <a:xfrm flipH="1" flipV="1">
            <a:off x="1447800" y="2667000"/>
            <a:ext cx="838200" cy="457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3" name="Text Box 93"/>
          <p:cNvSpPr txBox="1">
            <a:spLocks noChangeArrowheads="1"/>
          </p:cNvSpPr>
          <p:nvPr/>
        </p:nvSpPr>
        <p:spPr bwMode="auto">
          <a:xfrm>
            <a:off x="762000" y="3733800"/>
            <a:ext cx="2286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200">
                <a:latin typeface="Arial" charset="0"/>
              </a:rPr>
              <a:t>EMU boot bumper guard (not for EVA loads / stabilization)</a:t>
            </a:r>
          </a:p>
        </p:txBody>
      </p:sp>
      <p:sp>
        <p:nvSpPr>
          <p:cNvPr id="84" name="Line 94"/>
          <p:cNvSpPr>
            <a:spLocks noChangeShapeType="1"/>
          </p:cNvSpPr>
          <p:nvPr/>
        </p:nvSpPr>
        <p:spPr bwMode="auto">
          <a:xfrm flipH="1">
            <a:off x="838200" y="4267200"/>
            <a:ext cx="22860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5" name="Rectangle 95"/>
          <p:cNvSpPr txBox="1">
            <a:spLocks noChangeArrowheads="1"/>
          </p:cNvSpPr>
          <p:nvPr/>
        </p:nvSpPr>
        <p:spPr bwMode="auto">
          <a:xfrm>
            <a:off x="4495800" y="3581400"/>
            <a:ext cx="3657600" cy="1981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har char="•"/>
              <a:defRPr sz="28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400">
                <a:solidFill>
                  <a:schemeClr val="tx1"/>
                </a:solidFill>
                <a:latin typeface="+mn-lt"/>
                <a:cs typeface="+mn-cs"/>
              </a:defRPr>
            </a:lvl2pPr>
            <a:lvl3pPr marL="1143000" indent="-228600" algn="l" rtl="0" eaLnBrk="1" fontAlgn="base" hangingPunct="1">
              <a:spcBef>
                <a:spcPct val="20000"/>
              </a:spcBef>
              <a:spcAft>
                <a:spcPct val="0"/>
              </a:spcAft>
              <a:buChar char="•"/>
              <a:defRPr sz="2000">
                <a:solidFill>
                  <a:schemeClr val="tx1"/>
                </a:solidFill>
                <a:latin typeface="+mn-lt"/>
                <a:cs typeface="+mn-cs"/>
              </a:defRPr>
            </a:lvl3pPr>
            <a:lvl4pPr marL="1600200" indent="-228600" algn="l" rtl="0" eaLnBrk="1" fontAlgn="base" hangingPunct="1">
              <a:spcBef>
                <a:spcPct val="20000"/>
              </a:spcBef>
              <a:spcAft>
                <a:spcPct val="0"/>
              </a:spcAft>
              <a:buChar char="–"/>
              <a:defRPr sz="1800">
                <a:solidFill>
                  <a:schemeClr val="tx1"/>
                </a:solidFill>
                <a:latin typeface="+mn-lt"/>
                <a:cs typeface="+mn-cs"/>
              </a:defRPr>
            </a:lvl4pPr>
            <a:lvl5pPr marL="2057400" indent="-228600" algn="l" rtl="0" eaLnBrk="1" fontAlgn="base" hangingPunct="1">
              <a:spcBef>
                <a:spcPct val="20000"/>
              </a:spcBef>
              <a:spcAft>
                <a:spcPct val="0"/>
              </a:spcAft>
              <a:buChar char="»"/>
              <a:defRPr sz="1800">
                <a:solidFill>
                  <a:schemeClr val="tx1"/>
                </a:solidFill>
                <a:latin typeface="+mn-lt"/>
                <a:cs typeface="+mn-cs"/>
              </a:defRPr>
            </a:lvl5pPr>
            <a:lvl6pPr marL="2514600" indent="-228600" algn="l" rtl="0" eaLnBrk="1" fontAlgn="base" hangingPunct="1">
              <a:spcBef>
                <a:spcPct val="20000"/>
              </a:spcBef>
              <a:spcAft>
                <a:spcPct val="0"/>
              </a:spcAft>
              <a:buChar char="»"/>
              <a:defRPr sz="1800">
                <a:solidFill>
                  <a:schemeClr val="tx1"/>
                </a:solidFill>
                <a:latin typeface="+mn-lt"/>
                <a:cs typeface="+mn-cs"/>
              </a:defRPr>
            </a:lvl6pPr>
            <a:lvl7pPr marL="2971800" indent="-228600" algn="l" rtl="0" eaLnBrk="1" fontAlgn="base" hangingPunct="1">
              <a:spcBef>
                <a:spcPct val="20000"/>
              </a:spcBef>
              <a:spcAft>
                <a:spcPct val="0"/>
              </a:spcAft>
              <a:buChar char="»"/>
              <a:defRPr sz="1800">
                <a:solidFill>
                  <a:schemeClr val="tx1"/>
                </a:solidFill>
                <a:latin typeface="+mn-lt"/>
                <a:cs typeface="+mn-cs"/>
              </a:defRPr>
            </a:lvl7pPr>
            <a:lvl8pPr marL="3429000" indent="-228600" algn="l" rtl="0" eaLnBrk="1" fontAlgn="base" hangingPunct="1">
              <a:spcBef>
                <a:spcPct val="20000"/>
              </a:spcBef>
              <a:spcAft>
                <a:spcPct val="0"/>
              </a:spcAft>
              <a:buChar char="»"/>
              <a:defRPr sz="1800">
                <a:solidFill>
                  <a:schemeClr val="tx1"/>
                </a:solidFill>
                <a:latin typeface="+mn-lt"/>
                <a:cs typeface="+mn-cs"/>
              </a:defRPr>
            </a:lvl8pPr>
            <a:lvl9pPr marL="3886200" indent="-228600" algn="l" rtl="0" eaLnBrk="1" fontAlgn="base" hangingPunct="1">
              <a:spcBef>
                <a:spcPct val="20000"/>
              </a:spcBef>
              <a:spcAft>
                <a:spcPct val="0"/>
              </a:spcAft>
              <a:buChar char="»"/>
              <a:defRPr sz="1800">
                <a:solidFill>
                  <a:schemeClr val="tx1"/>
                </a:solidFill>
                <a:latin typeface="+mn-lt"/>
                <a:cs typeface="+mn-cs"/>
              </a:defRPr>
            </a:lvl9pPr>
          </a:lstStyle>
          <a:p>
            <a:pPr>
              <a:lnSpc>
                <a:spcPct val="90000"/>
              </a:lnSpc>
            </a:pPr>
            <a:r>
              <a:rPr lang="en-US" sz="1400" smtClean="0">
                <a:latin typeface="Arial" charset="0"/>
              </a:rPr>
              <a:t>Can egress lander and BRT to struts</a:t>
            </a:r>
          </a:p>
          <a:p>
            <a:pPr>
              <a:lnSpc>
                <a:spcPct val="90000"/>
              </a:lnSpc>
            </a:pPr>
            <a:r>
              <a:rPr lang="en-US" sz="1400" smtClean="0">
                <a:latin typeface="Arial" charset="0"/>
              </a:rPr>
              <a:t>Offset / angled landing – universal joints allow lander pads (3) to contact surface prior to load application (i.e. self aligning)</a:t>
            </a:r>
          </a:p>
          <a:p>
            <a:pPr>
              <a:lnSpc>
                <a:spcPct val="90000"/>
              </a:lnSpc>
            </a:pPr>
            <a:r>
              <a:rPr lang="en-US" sz="1400" smtClean="0">
                <a:latin typeface="Arial" charset="0"/>
              </a:rPr>
              <a:t>Adhesive pads have a quick release</a:t>
            </a:r>
          </a:p>
          <a:p>
            <a:pPr>
              <a:lnSpc>
                <a:spcPct val="90000"/>
              </a:lnSpc>
            </a:pPr>
            <a:r>
              <a:rPr lang="en-US" sz="1400" smtClean="0">
                <a:latin typeface="Arial" charset="0"/>
              </a:rPr>
              <a:t>Crewmember can spin around central point for greater worksite access and pad release</a:t>
            </a:r>
            <a:endParaRPr lang="en-US" sz="1400">
              <a:latin typeface="Arial" charset="0"/>
            </a:endParaRPr>
          </a:p>
        </p:txBody>
      </p:sp>
    </p:spTree>
    <p:custDataLst>
      <p:tags r:id="rId1"/>
    </p:custDataLst>
    <p:extLst>
      <p:ext uri="{BB962C8B-B14F-4D97-AF65-F5344CB8AC3E}">
        <p14:creationId xmlns:p14="http://schemas.microsoft.com/office/powerpoint/2010/main" val="1075079157"/>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30352"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Orbiter Boom Sensor System</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27650" name="Picture 2" descr="F:\Scott's Data\Scott's Laptop Data\Desktop\TPS Repair\OBSS PABF.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1600" y="1164336"/>
            <a:ext cx="6781800" cy="50863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16789264"/>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44000"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Tile Repair &amp; STA-54 Uncertainties</a:t>
            </a:r>
          </a:p>
        </p:txBody>
      </p:sp>
      <p:sp>
        <p:nvSpPr>
          <p:cNvPr id="3" name="Content Placeholder 2"/>
          <p:cNvSpPr>
            <a:spLocks noGrp="1"/>
          </p:cNvSpPr>
          <p:nvPr>
            <p:ph sz="half" idx="2"/>
          </p:nvPr>
        </p:nvSpPr>
        <p:spPr>
          <a:xfrm>
            <a:off x="4648200" y="1600200"/>
            <a:ext cx="4495800" cy="4525963"/>
          </a:xfrm>
        </p:spPr>
        <p:txBody>
          <a:bodyPr/>
          <a:lstStyle/>
          <a:p>
            <a:r>
              <a:rPr lang="en-US" dirty="0" smtClean="0">
                <a:solidFill>
                  <a:schemeClr val="bg1"/>
                </a:solidFill>
              </a:rPr>
              <a:t>Perforated Membrane vs. “Open Technique”</a:t>
            </a:r>
          </a:p>
          <a:p>
            <a:r>
              <a:rPr lang="en-US" dirty="0" smtClean="0">
                <a:solidFill>
                  <a:schemeClr val="bg1"/>
                </a:solidFill>
              </a:rPr>
              <a:t>Swelling &amp; Bubbling</a:t>
            </a:r>
          </a:p>
          <a:p>
            <a:r>
              <a:rPr lang="en-US" dirty="0" smtClean="0">
                <a:solidFill>
                  <a:schemeClr val="bg1"/>
                </a:solidFill>
              </a:rPr>
              <a:t>Uniformity of Density</a:t>
            </a:r>
          </a:p>
          <a:p>
            <a:r>
              <a:rPr lang="en-US" dirty="0" smtClean="0">
                <a:solidFill>
                  <a:schemeClr val="bg1"/>
                </a:solidFill>
              </a:rPr>
              <a:t>Char Layer Stability</a:t>
            </a:r>
          </a:p>
          <a:p>
            <a:r>
              <a:rPr lang="en-US" dirty="0" smtClean="0">
                <a:solidFill>
                  <a:schemeClr val="bg1"/>
                </a:solidFill>
              </a:rPr>
              <a:t>Operational Complexity</a:t>
            </a:r>
          </a:p>
          <a:p>
            <a:r>
              <a:rPr lang="en-US" dirty="0" smtClean="0">
                <a:solidFill>
                  <a:schemeClr val="bg1"/>
                </a:solidFill>
              </a:rPr>
              <a:t>Test Fidelity Concerns (1-G settling)</a:t>
            </a:r>
            <a:endParaRPr lang="en-US" dirty="0">
              <a:solidFill>
                <a:schemeClr val="bg1"/>
              </a:solidFill>
            </a:endParaRP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25602" name="Picture 2" descr="F:\Scott's Data\Scott's Laptop Data\Desktop\TPS Repair\Model 1866.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4066" r="11203"/>
          <a:stretch/>
        </p:blipFill>
        <p:spPr bwMode="auto">
          <a:xfrm>
            <a:off x="54590" y="1676399"/>
            <a:ext cx="4288810" cy="443685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100004534"/>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30352"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L-M Denver Vacuum Chamber</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5" name="Picture 4" descr="C:\Documents and Settings\sparazyn\Desktop\Denver 2-16-2004\15 min worklife2.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32567"/>
          <a:stretch/>
        </p:blipFill>
        <p:spPr bwMode="auto">
          <a:xfrm>
            <a:off x="0" y="1676400"/>
            <a:ext cx="9152514" cy="430235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97344901"/>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30352"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Arc Jet Testing</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26626" name="Picture 2" descr="F:\Scott's Data\Scott's Laptop Data\Desktop\TPS Repair\Model 1866-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2377004"/>
            <a:ext cx="4116832" cy="2756807"/>
          </a:xfrm>
          <a:prstGeom prst="rect">
            <a:avLst/>
          </a:prstGeom>
          <a:noFill/>
          <a:extLst>
            <a:ext uri="{909E8E84-426E-40DD-AFC4-6F175D3DCCD1}">
              <a14:hiddenFill xmlns:a14="http://schemas.microsoft.com/office/drawing/2010/main">
                <a:solidFill>
                  <a:srgbClr val="FFFFFF"/>
                </a:solidFill>
              </a14:hiddenFill>
            </a:ext>
          </a:extLst>
        </p:spPr>
      </p:pic>
      <p:pic>
        <p:nvPicPr>
          <p:cNvPr id="26627" name="Picture 3" descr="F:\Scott's Data\Scott's Laptop Data\Desktop\TPS Repair\Model 1866-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67200" y="2072203"/>
            <a:ext cx="5027168" cy="336640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98158447"/>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30352"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Char Layer</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6" name="Picture 5" descr="Wedge x-sect 3 low-r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0087" y="2090738"/>
            <a:ext cx="7743825" cy="384949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21195468"/>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30352"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Human Thermal Vacuum Testing</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graphicFrame>
        <p:nvGraphicFramePr>
          <p:cNvPr id="2" name="Object 1"/>
          <p:cNvGraphicFramePr>
            <a:graphicFrameLocks noChangeAspect="1"/>
          </p:cNvGraphicFramePr>
          <p:nvPr>
            <p:extLst>
              <p:ext uri="{D42A27DB-BD31-4B8C-83A1-F6EECF244321}">
                <p14:modId xmlns:p14="http://schemas.microsoft.com/office/powerpoint/2010/main" val="3453307722"/>
              </p:ext>
            </p:extLst>
          </p:nvPr>
        </p:nvGraphicFramePr>
        <p:xfrm>
          <a:off x="685800" y="1295400"/>
          <a:ext cx="3657600" cy="4876800"/>
        </p:xfrm>
        <a:graphic>
          <a:graphicData uri="http://schemas.openxmlformats.org/presentationml/2006/ole">
            <mc:AlternateContent xmlns:mc="http://schemas.openxmlformats.org/markup-compatibility/2006">
              <mc:Choice xmlns:v="urn:schemas-microsoft-com:vml" Requires="v">
                <p:oleObj spid="_x0000_s30786" name="Photo Editor Photo" r:id="rId4" imgW="16228571" imgH="21638095" progId="MSPhotoEd.3">
                  <p:embed/>
                </p:oleObj>
              </mc:Choice>
              <mc:Fallback>
                <p:oleObj name="Photo Editor Photo" r:id="rId4" imgW="16228571" imgH="21638095" progId="MSPhotoEd.3">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800" y="1295400"/>
                        <a:ext cx="3657600" cy="4876800"/>
                      </a:xfrm>
                      <a:prstGeom prst="rect">
                        <a:avLst/>
                      </a:prstGeom>
                      <a:noFill/>
                      <a:ln>
                        <a:noFill/>
                      </a:ln>
                      <a:effectLst/>
                      <a:extLst/>
                    </p:spPr>
                  </p:pic>
                </p:oleObj>
              </mc:Fallback>
            </mc:AlternateContent>
          </a:graphicData>
        </a:graphic>
      </p:graphicFrame>
      <p:graphicFrame>
        <p:nvGraphicFramePr>
          <p:cNvPr id="3" name="Object 2"/>
          <p:cNvGraphicFramePr>
            <a:graphicFrameLocks noChangeAspect="1"/>
          </p:cNvGraphicFramePr>
          <p:nvPr>
            <p:extLst>
              <p:ext uri="{D42A27DB-BD31-4B8C-83A1-F6EECF244321}">
                <p14:modId xmlns:p14="http://schemas.microsoft.com/office/powerpoint/2010/main" val="375178795"/>
              </p:ext>
            </p:extLst>
          </p:nvPr>
        </p:nvGraphicFramePr>
        <p:xfrm>
          <a:off x="5181600" y="1295400"/>
          <a:ext cx="3276600" cy="4914900"/>
        </p:xfrm>
        <a:graphic>
          <a:graphicData uri="http://schemas.openxmlformats.org/presentationml/2006/ole">
            <mc:AlternateContent xmlns:mc="http://schemas.openxmlformats.org/markup-compatibility/2006">
              <mc:Choice xmlns:v="urn:schemas-microsoft-com:vml" Requires="v">
                <p:oleObj spid="_x0000_s30787" name="Photo Editor Photo" r:id="rId6" imgW="9752381" imgH="14628571" progId="MSPhotoEd.3">
                  <p:embed/>
                </p:oleObj>
              </mc:Choice>
              <mc:Fallback>
                <p:oleObj name="Photo Editor Photo" r:id="rId6" imgW="9752381" imgH="14628571" progId="MSPhotoEd.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81600" y="1295400"/>
                        <a:ext cx="3276600" cy="4914900"/>
                      </a:xfrm>
                      <a:prstGeom prst="rect">
                        <a:avLst/>
                      </a:prstGeom>
                      <a:noFill/>
                      <a:ln>
                        <a:noFill/>
                      </a:ln>
                      <a:effectLst/>
                    </p:spPr>
                  </p:pic>
                </p:oleObj>
              </mc:Fallback>
            </mc:AlternateContent>
          </a:graphicData>
        </a:graphic>
      </p:graphicFrame>
    </p:spTree>
    <p:custDataLst>
      <p:tags r:id="rId2"/>
    </p:custDataLst>
    <p:extLst>
      <p:ext uri="{BB962C8B-B14F-4D97-AF65-F5344CB8AC3E}">
        <p14:creationId xmlns:p14="http://schemas.microsoft.com/office/powerpoint/2010/main" val="1130841761"/>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30352"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Thousands of Parabolas</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6" name="Picture 2" descr="F:\Scott's Data\Scott's Laptop Data\My Documents\My Pictures\Inv til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36" y="1143000"/>
            <a:ext cx="5384800" cy="4038600"/>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F:\Scott's Data\Scott's Laptop Data\My Documents\My Pictures\Inv Tile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56000" y="2057400"/>
            <a:ext cx="5588000" cy="41910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09716436"/>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F:\Scott's Data\Scott's Laptop Data\My Documents\My Pictures\Pz Dana inv til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7312" y="1104900"/>
            <a:ext cx="7730888" cy="5798166"/>
          </a:xfrm>
          <a:prstGeom prst="rect">
            <a:avLst/>
          </a:prstGeom>
          <a:noFill/>
          <a:extLst>
            <a:ext uri="{909E8E84-426E-40DD-AFC4-6F175D3DCCD1}">
              <a14:hiddenFill xmlns:a14="http://schemas.microsoft.com/office/drawing/2010/main">
                <a:solidFill>
                  <a:srgbClr val="FFFFFF"/>
                </a:solidFill>
              </a14:hiddenFill>
            </a:ext>
          </a:extLst>
        </p:spPr>
      </p:pic>
      <p:sp>
        <p:nvSpPr>
          <p:cNvPr id="2050" name="Rectangle 2"/>
          <p:cNvSpPr>
            <a:spLocks noGrp="1" noChangeArrowheads="1"/>
          </p:cNvSpPr>
          <p:nvPr>
            <p:ph type="title"/>
          </p:nvPr>
        </p:nvSpPr>
        <p:spPr>
          <a:xfrm>
            <a:off x="0" y="0"/>
            <a:ext cx="9130352" cy="1143000"/>
          </a:xfrm>
          <a:solidFill>
            <a:schemeClr val="bg1">
              <a:alpha val="30196"/>
            </a:schemeClr>
          </a:solidFill>
        </p:spPr>
        <p:txBody>
          <a:bodyPr/>
          <a:lstStyle/>
          <a:p>
            <a:pPr eaLnBrk="1" hangingPunct="1"/>
            <a:r>
              <a:rPr lang="en-US" sz="3600"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0-G Adherence and Technique Testing</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spTree>
    <p:custDataLst>
      <p:tags r:id="rId1"/>
    </p:custDataLst>
    <p:extLst>
      <p:ext uri="{BB962C8B-B14F-4D97-AF65-F5344CB8AC3E}">
        <p14:creationId xmlns:p14="http://schemas.microsoft.com/office/powerpoint/2010/main" val="4061768435"/>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F:\Scott's Data\Scott's Laptop Data\My Documents\My Pictures\Test Tile Board Layou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01079" y="0"/>
            <a:ext cx="4541842"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spTree>
    <p:custDataLst>
      <p:tags r:id="rId1"/>
    </p:custDataLst>
    <p:extLst>
      <p:ext uri="{BB962C8B-B14F-4D97-AF65-F5344CB8AC3E}">
        <p14:creationId xmlns:p14="http://schemas.microsoft.com/office/powerpoint/2010/main" val="3913061721"/>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04800" y="1600200"/>
            <a:ext cx="4191000" cy="4525963"/>
          </a:xfrm>
        </p:spPr>
        <p:txBody>
          <a:bodyPr/>
          <a:lstStyle/>
          <a:p>
            <a:endParaRPr lang="en-US" b="1" dirty="0">
              <a:solidFill>
                <a:schemeClr val="bg1"/>
              </a:solidFill>
            </a:endParaRP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23554" name="Picture 2" descr="F:\Scott's Data\Scott's Laptop Data\My Documents\My Pictures\Typical Tile Repai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01105"/>
            <a:ext cx="9144000" cy="605578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46968573"/>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30352"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Suited KC-135 Parabolic Tests</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6" name="Picture 4" descr="untitled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2734" y="1170854"/>
            <a:ext cx="7669266" cy="507754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327730128"/>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30352"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Tamp and Dot Techniques</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7" name="Picture 2" descr="D01 0G hires jsc2004e3250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98" y="1143000"/>
            <a:ext cx="4300538" cy="324802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 descr="D01 0G hires jsc2004e3250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1388" y="1143000"/>
            <a:ext cx="4392612" cy="35909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D01 PostFlight hires jsc2004e3238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10462" y="4214813"/>
            <a:ext cx="3627438" cy="2475535"/>
          </a:xfrm>
          <a:prstGeom prst="rect">
            <a:avLst/>
          </a:prstGeom>
          <a:noFill/>
          <a:extLst>
            <a:ext uri="{909E8E84-426E-40DD-AFC4-6F175D3DCCD1}">
              <a14:hiddenFill xmlns:a14="http://schemas.microsoft.com/office/drawing/2010/main">
                <a:solidFill>
                  <a:srgbClr val="FFFFFF"/>
                </a:solidFill>
              </a14:hiddenFill>
            </a:ext>
          </a:extLst>
        </p:spPr>
      </p:pic>
      <p:sp>
        <p:nvSpPr>
          <p:cNvPr id="10" name="Text Box 5"/>
          <p:cNvSpPr txBox="1">
            <a:spLocks noChangeArrowheads="1"/>
          </p:cNvSpPr>
          <p:nvPr/>
        </p:nvSpPr>
        <p:spPr bwMode="auto">
          <a:xfrm>
            <a:off x="609600" y="5181600"/>
            <a:ext cx="2317165" cy="71843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1882" tIns="50941" rIns="101882" bIns="50941">
            <a:spAutoFit/>
          </a:bodyPr>
          <a:lstStyle>
            <a:lvl1pPr defTabSz="1019175">
              <a:defRPr sz="2400">
                <a:solidFill>
                  <a:schemeClr val="tx1"/>
                </a:solidFill>
                <a:latin typeface="Times New Roman" pitchFamily="18" charset="0"/>
              </a:defRPr>
            </a:lvl1pPr>
            <a:lvl2pPr marL="509588" defTabSz="1019175">
              <a:defRPr sz="2400">
                <a:solidFill>
                  <a:schemeClr val="tx1"/>
                </a:solidFill>
                <a:latin typeface="Times New Roman" pitchFamily="18" charset="0"/>
              </a:defRPr>
            </a:lvl2pPr>
            <a:lvl3pPr marL="1019175" defTabSz="1019175">
              <a:defRPr sz="2400">
                <a:solidFill>
                  <a:schemeClr val="tx1"/>
                </a:solidFill>
                <a:latin typeface="Times New Roman" pitchFamily="18" charset="0"/>
              </a:defRPr>
            </a:lvl3pPr>
            <a:lvl4pPr marL="1528763" defTabSz="1019175">
              <a:defRPr sz="2400">
                <a:solidFill>
                  <a:schemeClr val="tx1"/>
                </a:solidFill>
                <a:latin typeface="Times New Roman" pitchFamily="18" charset="0"/>
              </a:defRPr>
            </a:lvl4pPr>
            <a:lvl5pPr marL="2038350" defTabSz="1019175">
              <a:defRPr sz="2400">
                <a:solidFill>
                  <a:schemeClr val="tx1"/>
                </a:solidFill>
                <a:latin typeface="Times New Roman" pitchFamily="18" charset="0"/>
              </a:defRPr>
            </a:lvl5pPr>
            <a:lvl6pPr marL="2495550" defTabSz="1019175" fontAlgn="base">
              <a:spcBef>
                <a:spcPct val="0"/>
              </a:spcBef>
              <a:spcAft>
                <a:spcPct val="0"/>
              </a:spcAft>
              <a:defRPr sz="2400">
                <a:solidFill>
                  <a:schemeClr val="tx1"/>
                </a:solidFill>
                <a:latin typeface="Times New Roman" pitchFamily="18" charset="0"/>
              </a:defRPr>
            </a:lvl6pPr>
            <a:lvl7pPr marL="2952750" defTabSz="1019175" fontAlgn="base">
              <a:spcBef>
                <a:spcPct val="0"/>
              </a:spcBef>
              <a:spcAft>
                <a:spcPct val="0"/>
              </a:spcAft>
              <a:defRPr sz="2400">
                <a:solidFill>
                  <a:schemeClr val="tx1"/>
                </a:solidFill>
                <a:latin typeface="Times New Roman" pitchFamily="18" charset="0"/>
              </a:defRPr>
            </a:lvl7pPr>
            <a:lvl8pPr marL="3409950" defTabSz="1019175" fontAlgn="base">
              <a:spcBef>
                <a:spcPct val="0"/>
              </a:spcBef>
              <a:spcAft>
                <a:spcPct val="0"/>
              </a:spcAft>
              <a:defRPr sz="2400">
                <a:solidFill>
                  <a:schemeClr val="tx1"/>
                </a:solidFill>
                <a:latin typeface="Times New Roman" pitchFamily="18" charset="0"/>
              </a:defRPr>
            </a:lvl8pPr>
            <a:lvl9pPr marL="3867150" defTabSz="1019175" fontAlgn="base">
              <a:spcBef>
                <a:spcPct val="0"/>
              </a:spcBef>
              <a:spcAft>
                <a:spcPct val="0"/>
              </a:spcAft>
              <a:defRPr sz="2400">
                <a:solidFill>
                  <a:schemeClr val="tx1"/>
                </a:solidFill>
                <a:latin typeface="Times New Roman" pitchFamily="18" charset="0"/>
              </a:defRPr>
            </a:lvl9pPr>
          </a:lstStyle>
          <a:p>
            <a:pPr algn="ctr" eaLnBrk="1" hangingPunct="1"/>
            <a:r>
              <a:rPr lang="en-US" sz="2000" u="none">
                <a:solidFill>
                  <a:schemeClr val="bg1"/>
                </a:solidFill>
                <a:latin typeface="Arial" charset="0"/>
              </a:rPr>
              <a:t>Marginal Adhesion</a:t>
            </a:r>
          </a:p>
          <a:p>
            <a:pPr algn="ctr" eaLnBrk="1" hangingPunct="1"/>
            <a:r>
              <a:rPr lang="en-US" sz="2000" b="0" u="none">
                <a:solidFill>
                  <a:schemeClr val="bg1"/>
                </a:solidFill>
                <a:latin typeface="Arial" charset="0"/>
              </a:rPr>
              <a:t>Flat, Raked Tile</a:t>
            </a:r>
          </a:p>
        </p:txBody>
      </p:sp>
      <p:sp>
        <p:nvSpPr>
          <p:cNvPr id="11" name="Text Box 6"/>
          <p:cNvSpPr txBox="1">
            <a:spLocks noChangeArrowheads="1"/>
          </p:cNvSpPr>
          <p:nvPr/>
        </p:nvSpPr>
        <p:spPr bwMode="auto">
          <a:xfrm>
            <a:off x="2095500" y="3800475"/>
            <a:ext cx="622300" cy="414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1882" tIns="50941" rIns="101882" bIns="50941">
            <a:spAutoFit/>
          </a:bodyPr>
          <a:lstStyle>
            <a:lvl1pPr defTabSz="1019175">
              <a:defRPr sz="2400">
                <a:solidFill>
                  <a:schemeClr val="tx1"/>
                </a:solidFill>
                <a:latin typeface="Times New Roman" pitchFamily="18" charset="0"/>
              </a:defRPr>
            </a:lvl1pPr>
            <a:lvl2pPr marL="509588" defTabSz="1019175">
              <a:defRPr sz="2400">
                <a:solidFill>
                  <a:schemeClr val="tx1"/>
                </a:solidFill>
                <a:latin typeface="Times New Roman" pitchFamily="18" charset="0"/>
              </a:defRPr>
            </a:lvl2pPr>
            <a:lvl3pPr marL="1019175" defTabSz="1019175">
              <a:defRPr sz="2400">
                <a:solidFill>
                  <a:schemeClr val="tx1"/>
                </a:solidFill>
                <a:latin typeface="Times New Roman" pitchFamily="18" charset="0"/>
              </a:defRPr>
            </a:lvl3pPr>
            <a:lvl4pPr marL="1528763" defTabSz="1019175">
              <a:defRPr sz="2400">
                <a:solidFill>
                  <a:schemeClr val="tx1"/>
                </a:solidFill>
                <a:latin typeface="Times New Roman" pitchFamily="18" charset="0"/>
              </a:defRPr>
            </a:lvl4pPr>
            <a:lvl5pPr marL="2038350" defTabSz="1019175">
              <a:defRPr sz="2400">
                <a:solidFill>
                  <a:schemeClr val="tx1"/>
                </a:solidFill>
                <a:latin typeface="Times New Roman" pitchFamily="18" charset="0"/>
              </a:defRPr>
            </a:lvl5pPr>
            <a:lvl6pPr marL="2495550" defTabSz="1019175" fontAlgn="base">
              <a:spcBef>
                <a:spcPct val="0"/>
              </a:spcBef>
              <a:spcAft>
                <a:spcPct val="0"/>
              </a:spcAft>
              <a:defRPr sz="2400">
                <a:solidFill>
                  <a:schemeClr val="tx1"/>
                </a:solidFill>
                <a:latin typeface="Times New Roman" pitchFamily="18" charset="0"/>
              </a:defRPr>
            </a:lvl6pPr>
            <a:lvl7pPr marL="2952750" defTabSz="1019175" fontAlgn="base">
              <a:spcBef>
                <a:spcPct val="0"/>
              </a:spcBef>
              <a:spcAft>
                <a:spcPct val="0"/>
              </a:spcAft>
              <a:defRPr sz="2400">
                <a:solidFill>
                  <a:schemeClr val="tx1"/>
                </a:solidFill>
                <a:latin typeface="Times New Roman" pitchFamily="18" charset="0"/>
              </a:defRPr>
            </a:lvl7pPr>
            <a:lvl8pPr marL="3409950" defTabSz="1019175" fontAlgn="base">
              <a:spcBef>
                <a:spcPct val="0"/>
              </a:spcBef>
              <a:spcAft>
                <a:spcPct val="0"/>
              </a:spcAft>
              <a:defRPr sz="2400">
                <a:solidFill>
                  <a:schemeClr val="tx1"/>
                </a:solidFill>
                <a:latin typeface="Times New Roman" pitchFamily="18" charset="0"/>
              </a:defRPr>
            </a:lvl8pPr>
            <a:lvl9pPr marL="3867150" defTabSz="1019175" fontAlgn="base">
              <a:spcBef>
                <a:spcPct val="0"/>
              </a:spcBef>
              <a:spcAft>
                <a:spcPct val="0"/>
              </a:spcAft>
              <a:defRPr sz="2400">
                <a:solidFill>
                  <a:schemeClr val="tx1"/>
                </a:solidFill>
                <a:latin typeface="Times New Roman" pitchFamily="18" charset="0"/>
              </a:defRPr>
            </a:lvl9pPr>
          </a:lstStyle>
          <a:p>
            <a:pPr eaLnBrk="1" hangingPunct="1"/>
            <a:r>
              <a:rPr lang="en-US" sz="2000" u="none">
                <a:latin typeface="Arial" charset="0"/>
              </a:rPr>
              <a:t>0-G</a:t>
            </a:r>
          </a:p>
        </p:txBody>
      </p:sp>
      <p:sp>
        <p:nvSpPr>
          <p:cNvPr id="12" name="Text Box 7"/>
          <p:cNvSpPr txBox="1">
            <a:spLocks noChangeArrowheads="1"/>
          </p:cNvSpPr>
          <p:nvPr/>
        </p:nvSpPr>
        <p:spPr bwMode="auto">
          <a:xfrm>
            <a:off x="6888176" y="5552188"/>
            <a:ext cx="1417624" cy="410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1882" tIns="50941" rIns="101882" bIns="50941">
            <a:spAutoFit/>
          </a:bodyPr>
          <a:lstStyle>
            <a:lvl1pPr defTabSz="1019175">
              <a:defRPr sz="2400">
                <a:solidFill>
                  <a:schemeClr val="tx1"/>
                </a:solidFill>
                <a:latin typeface="Times New Roman" pitchFamily="18" charset="0"/>
              </a:defRPr>
            </a:lvl1pPr>
            <a:lvl2pPr marL="509588" defTabSz="1019175">
              <a:defRPr sz="2400">
                <a:solidFill>
                  <a:schemeClr val="tx1"/>
                </a:solidFill>
                <a:latin typeface="Times New Roman" pitchFamily="18" charset="0"/>
              </a:defRPr>
            </a:lvl2pPr>
            <a:lvl3pPr marL="1019175" defTabSz="1019175">
              <a:defRPr sz="2400">
                <a:solidFill>
                  <a:schemeClr val="tx1"/>
                </a:solidFill>
                <a:latin typeface="Times New Roman" pitchFamily="18" charset="0"/>
              </a:defRPr>
            </a:lvl3pPr>
            <a:lvl4pPr marL="1528763" defTabSz="1019175">
              <a:defRPr sz="2400">
                <a:solidFill>
                  <a:schemeClr val="tx1"/>
                </a:solidFill>
                <a:latin typeface="Times New Roman" pitchFamily="18" charset="0"/>
              </a:defRPr>
            </a:lvl4pPr>
            <a:lvl5pPr marL="2038350" defTabSz="1019175">
              <a:defRPr sz="2400">
                <a:solidFill>
                  <a:schemeClr val="tx1"/>
                </a:solidFill>
                <a:latin typeface="Times New Roman" pitchFamily="18" charset="0"/>
              </a:defRPr>
            </a:lvl5pPr>
            <a:lvl6pPr marL="2495550" defTabSz="1019175" fontAlgn="base">
              <a:spcBef>
                <a:spcPct val="0"/>
              </a:spcBef>
              <a:spcAft>
                <a:spcPct val="0"/>
              </a:spcAft>
              <a:defRPr sz="2400">
                <a:solidFill>
                  <a:schemeClr val="tx1"/>
                </a:solidFill>
                <a:latin typeface="Times New Roman" pitchFamily="18" charset="0"/>
              </a:defRPr>
            </a:lvl6pPr>
            <a:lvl7pPr marL="2952750" defTabSz="1019175" fontAlgn="base">
              <a:spcBef>
                <a:spcPct val="0"/>
              </a:spcBef>
              <a:spcAft>
                <a:spcPct val="0"/>
              </a:spcAft>
              <a:defRPr sz="2400">
                <a:solidFill>
                  <a:schemeClr val="tx1"/>
                </a:solidFill>
                <a:latin typeface="Times New Roman" pitchFamily="18" charset="0"/>
              </a:defRPr>
            </a:lvl7pPr>
            <a:lvl8pPr marL="3409950" defTabSz="1019175" fontAlgn="base">
              <a:spcBef>
                <a:spcPct val="0"/>
              </a:spcBef>
              <a:spcAft>
                <a:spcPct val="0"/>
              </a:spcAft>
              <a:defRPr sz="2400">
                <a:solidFill>
                  <a:schemeClr val="tx1"/>
                </a:solidFill>
                <a:latin typeface="Times New Roman" pitchFamily="18" charset="0"/>
              </a:defRPr>
            </a:lvl8pPr>
            <a:lvl9pPr marL="3867150" defTabSz="1019175" fontAlgn="base">
              <a:spcBef>
                <a:spcPct val="0"/>
              </a:spcBef>
              <a:spcAft>
                <a:spcPct val="0"/>
              </a:spcAft>
              <a:defRPr sz="2400">
                <a:solidFill>
                  <a:schemeClr val="tx1"/>
                </a:solidFill>
                <a:latin typeface="Times New Roman" pitchFamily="18" charset="0"/>
              </a:defRPr>
            </a:lvl9pPr>
          </a:lstStyle>
          <a:p>
            <a:pPr eaLnBrk="1" hangingPunct="1"/>
            <a:r>
              <a:rPr lang="en-US" sz="2000" u="none" dirty="0">
                <a:solidFill>
                  <a:schemeClr val="bg1"/>
                </a:solidFill>
                <a:latin typeface="Arial" charset="0"/>
              </a:rPr>
              <a:t>Post Flight</a:t>
            </a:r>
          </a:p>
        </p:txBody>
      </p:sp>
      <p:sp>
        <p:nvSpPr>
          <p:cNvPr id="14" name="Oval 9"/>
          <p:cNvSpPr>
            <a:spLocks noChangeArrowheads="1"/>
          </p:cNvSpPr>
          <p:nvPr/>
        </p:nvSpPr>
        <p:spPr bwMode="auto">
          <a:xfrm rot="21452709">
            <a:off x="635693" y="1742368"/>
            <a:ext cx="2933700" cy="1900238"/>
          </a:xfrm>
          <a:prstGeom prst="ellipse">
            <a:avLst/>
          </a:prstGeom>
          <a:noFill/>
          <a:ln w="25400">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 name="Oval 10"/>
          <p:cNvSpPr>
            <a:spLocks noChangeArrowheads="1"/>
          </p:cNvSpPr>
          <p:nvPr/>
        </p:nvSpPr>
        <p:spPr bwMode="auto">
          <a:xfrm rot="532864">
            <a:off x="5594849" y="1519136"/>
            <a:ext cx="3025775" cy="1639888"/>
          </a:xfrm>
          <a:prstGeom prst="ellipse">
            <a:avLst/>
          </a:prstGeom>
          <a:noFill/>
          <a:ln w="25400">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 name="Oval 11"/>
          <p:cNvSpPr>
            <a:spLocks noChangeArrowheads="1"/>
          </p:cNvSpPr>
          <p:nvPr/>
        </p:nvSpPr>
        <p:spPr bwMode="auto">
          <a:xfrm rot="532864">
            <a:off x="3556462" y="4664075"/>
            <a:ext cx="3186112" cy="1898650"/>
          </a:xfrm>
          <a:prstGeom prst="ellipse">
            <a:avLst/>
          </a:prstGeom>
          <a:noFill/>
          <a:ln w="25400">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ustDataLst>
      <p:tags r:id="rId1"/>
    </p:custDataLst>
    <p:extLst>
      <p:ext uri="{BB962C8B-B14F-4D97-AF65-F5344CB8AC3E}">
        <p14:creationId xmlns:p14="http://schemas.microsoft.com/office/powerpoint/2010/main" val="2305408902"/>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30352"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Another Day @ The Office</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13314" name="Picture 2" descr="F:\Scott's Data\Scott's Laptop Data\My Documents\My Pictures\KC EVA Team.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3000" y="1143000"/>
            <a:ext cx="6781800" cy="50863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56781944"/>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30352"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Dual </a:t>
            </a:r>
            <a:r>
              <a:rPr lang="en-US" dirty="0" err="1"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Glovebox</a:t>
            </a:r>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 Thermal Vacuum</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17410" name="Picture 2" descr="F:\Scott's Data\Scott's Laptop Data\My Documents\My Pictures\Scott Dina DG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1143000"/>
            <a:ext cx="6781800" cy="50863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521449443"/>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44000"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RCC Repair Strategies</a:t>
            </a:r>
          </a:p>
        </p:txBody>
      </p:sp>
      <p:sp>
        <p:nvSpPr>
          <p:cNvPr id="3" name="Content Placeholder 2"/>
          <p:cNvSpPr>
            <a:spLocks noGrp="1"/>
          </p:cNvSpPr>
          <p:nvPr>
            <p:ph sz="half" idx="2"/>
          </p:nvPr>
        </p:nvSpPr>
        <p:spPr/>
        <p:txBody>
          <a:bodyPr/>
          <a:lstStyle/>
          <a:p>
            <a:r>
              <a:rPr lang="en-US" dirty="0" smtClean="0">
                <a:solidFill>
                  <a:schemeClr val="bg1"/>
                </a:solidFill>
              </a:rPr>
              <a:t>Fillers/Caulks</a:t>
            </a:r>
          </a:p>
          <a:p>
            <a:r>
              <a:rPr lang="en-US" dirty="0" smtClean="0">
                <a:solidFill>
                  <a:schemeClr val="bg1"/>
                </a:solidFill>
              </a:rPr>
              <a:t>Plugs</a:t>
            </a:r>
          </a:p>
          <a:p>
            <a:r>
              <a:rPr lang="en-US" dirty="0" smtClean="0">
                <a:solidFill>
                  <a:schemeClr val="bg1"/>
                </a:solidFill>
              </a:rPr>
              <a:t>Balloons</a:t>
            </a:r>
          </a:p>
          <a:p>
            <a:r>
              <a:rPr lang="en-US" dirty="0" smtClean="0">
                <a:solidFill>
                  <a:schemeClr val="bg1"/>
                </a:solidFill>
              </a:rPr>
              <a:t>Overwraps</a:t>
            </a:r>
            <a:endParaRPr lang="en-US" dirty="0">
              <a:solidFill>
                <a:schemeClr val="bg1"/>
              </a:solidFill>
            </a:endParaRP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28674" name="Picture 2" descr="F:\Scott's Data\Scott's Laptop Data\Desktop\TPS Repair\RCC repair proto design.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27" y="1143000"/>
            <a:ext cx="4429025" cy="3385319"/>
          </a:xfrm>
          <a:prstGeom prst="rect">
            <a:avLst/>
          </a:prstGeom>
          <a:noFill/>
          <a:extLst>
            <a:ext uri="{909E8E84-426E-40DD-AFC4-6F175D3DCCD1}">
              <a14:hiddenFill xmlns:a14="http://schemas.microsoft.com/office/drawing/2010/main">
                <a:solidFill>
                  <a:srgbClr val="FFFFFF"/>
                </a:solidFill>
              </a14:hiddenFill>
            </a:ext>
          </a:extLst>
        </p:spPr>
      </p:pic>
      <p:pic>
        <p:nvPicPr>
          <p:cNvPr id="36868" name="Picture 4" descr="http://www.m-r-d.com/images/experience/flight-hardware/highlights-0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3600" y="3733800"/>
            <a:ext cx="4720400" cy="2329681"/>
          </a:xfrm>
          <a:prstGeom prst="rect">
            <a:avLst/>
          </a:prstGeom>
          <a:noFill/>
          <a:extLst>
            <a:ext uri="{909E8E84-426E-40DD-AFC4-6F175D3DCCD1}">
              <a14:hiddenFill xmlns:a14="http://schemas.microsoft.com/office/drawing/2010/main">
                <a:solidFill>
                  <a:srgbClr val="FFFFFF"/>
                </a:solidFill>
              </a14:hiddenFill>
            </a:ext>
          </a:extLst>
        </p:spPr>
      </p:pic>
      <p:pic>
        <p:nvPicPr>
          <p:cNvPr id="36870" name="Picture 6" descr="http://www.grc.nasa.gov/WWW/RT/2004/images/RM03M-ritzert-f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036742"/>
            <a:ext cx="3585796" cy="282125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81804258"/>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1" y="0"/>
            <a:ext cx="9125802"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EVA Inspection Techniques</a:t>
            </a:r>
          </a:p>
        </p:txBody>
      </p:sp>
      <p:sp>
        <p:nvSpPr>
          <p:cNvPr id="4" name="TextBox 3"/>
          <p:cNvSpPr txBox="1"/>
          <p:nvPr/>
        </p:nvSpPr>
        <p:spPr>
          <a:xfrm>
            <a:off x="-18197" y="6248399"/>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43012" name="Picture 4" descr="http://www.nasa.gov/centers/goddard/images/content/121968main_astronaut_IRcamer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1169854"/>
            <a:ext cx="7620000" cy="507206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225470884"/>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www.nasa.gov/centers/goddard/images/content/122029main_rcc_crack_repair_pallet1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92563" y="4495800"/>
            <a:ext cx="3543300" cy="2362200"/>
          </a:xfrm>
          <a:prstGeom prst="rect">
            <a:avLst/>
          </a:prstGeom>
          <a:noFill/>
          <a:extLst>
            <a:ext uri="{909E8E84-426E-40DD-AFC4-6F175D3DCCD1}">
              <a14:hiddenFill xmlns:a14="http://schemas.microsoft.com/office/drawing/2010/main">
                <a:solidFill>
                  <a:srgbClr val="FFFFFF"/>
                </a:solidFill>
              </a14:hiddenFill>
            </a:ext>
          </a:extLst>
        </p:spPr>
      </p:pic>
      <p:sp>
        <p:nvSpPr>
          <p:cNvPr id="2050" name="Rectangle 2"/>
          <p:cNvSpPr>
            <a:spLocks noGrp="1" noChangeArrowheads="1"/>
          </p:cNvSpPr>
          <p:nvPr>
            <p:ph type="title"/>
          </p:nvPr>
        </p:nvSpPr>
        <p:spPr>
          <a:xfrm>
            <a:off x="1" y="0"/>
            <a:ext cx="9125802"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Dozens of Tools Designed, Tested</a:t>
            </a:r>
          </a:p>
        </p:txBody>
      </p:sp>
      <p:sp>
        <p:nvSpPr>
          <p:cNvPr id="2" name="Content Placeholder 1"/>
          <p:cNvSpPr>
            <a:spLocks noGrp="1"/>
          </p:cNvSpPr>
          <p:nvPr>
            <p:ph sz="half" idx="1"/>
          </p:nvPr>
        </p:nvSpPr>
        <p:spPr/>
        <p:txBody>
          <a:bodyPr/>
          <a:lstStyle/>
          <a:p>
            <a:r>
              <a:rPr lang="en-US" dirty="0" smtClean="0">
                <a:solidFill>
                  <a:schemeClr val="bg1"/>
                </a:solidFill>
              </a:rPr>
              <a:t>Quick Turnaround</a:t>
            </a:r>
          </a:p>
          <a:p>
            <a:r>
              <a:rPr lang="en-US" dirty="0" smtClean="0">
                <a:solidFill>
                  <a:schemeClr val="bg1"/>
                </a:solidFill>
              </a:rPr>
              <a:t>Melamine Brushes from Home Depot</a:t>
            </a:r>
          </a:p>
          <a:p>
            <a:r>
              <a:rPr lang="en-US" dirty="0" smtClean="0">
                <a:solidFill>
                  <a:schemeClr val="bg1"/>
                </a:solidFill>
              </a:rPr>
              <a:t>Dispensers, Wipes, Caddies, Trash Containers, Primer</a:t>
            </a:r>
          </a:p>
          <a:p>
            <a:r>
              <a:rPr lang="en-US" dirty="0" smtClean="0">
                <a:solidFill>
                  <a:schemeClr val="bg1"/>
                </a:solidFill>
              </a:rPr>
              <a:t>Alternate Solutions: Tile Overlay, Tile </a:t>
            </a:r>
            <a:r>
              <a:rPr lang="en-US" dirty="0" err="1" smtClean="0">
                <a:solidFill>
                  <a:schemeClr val="bg1"/>
                </a:solidFill>
              </a:rPr>
              <a:t>Changeout</a:t>
            </a:r>
            <a:endParaRPr lang="en-US" dirty="0">
              <a:solidFill>
                <a:schemeClr val="bg1"/>
              </a:solidFill>
            </a:endParaRPr>
          </a:p>
        </p:txBody>
      </p:sp>
      <p:sp>
        <p:nvSpPr>
          <p:cNvPr id="4" name="TextBox 3"/>
          <p:cNvSpPr txBox="1"/>
          <p:nvPr/>
        </p:nvSpPr>
        <p:spPr>
          <a:xfrm>
            <a:off x="-18197" y="6248399"/>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5" name="Picture 5" descr="Fig%207-7%20flat%20stamp"/>
          <p:cNvPicPr>
            <a:picLocks noChangeAspect="1" noChangeArrowheads="1"/>
          </p:cNvPicPr>
          <p:nvPr/>
        </p:nvPicPr>
        <p:blipFill>
          <a:blip r:embed="rId4">
            <a:extLst>
              <a:ext uri="{28A0092B-C50C-407E-A947-70E740481C1C}">
                <a14:useLocalDpi xmlns:a14="http://schemas.microsoft.com/office/drawing/2010/main" val="0"/>
              </a:ext>
            </a:extLst>
          </a:blip>
          <a:srcRect l="19792" t="11111" r="7639" b="3703"/>
          <a:stretch>
            <a:fillRect/>
          </a:stretch>
        </p:blipFill>
        <p:spPr bwMode="auto">
          <a:xfrm>
            <a:off x="5605642" y="1373275"/>
            <a:ext cx="3538357" cy="31225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574297300"/>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p:txBody>
          <a:bodyPr/>
          <a:lstStyle/>
          <a:p>
            <a:r>
              <a:rPr lang="en-US" dirty="0">
                <a:solidFill>
                  <a:schemeClr val="bg1"/>
                </a:solidFill>
              </a:rPr>
              <a:t>CIPAA Backside Views</a:t>
            </a:r>
          </a:p>
        </p:txBody>
      </p:sp>
      <p:sp>
        <p:nvSpPr>
          <p:cNvPr id="5" name="Date Placeholder 2"/>
          <p:cNvSpPr>
            <a:spLocks noGrp="1"/>
          </p:cNvSpPr>
          <p:nvPr>
            <p:ph type="dt" sz="half" idx="10"/>
          </p:nvPr>
        </p:nvSpPr>
        <p:spPr/>
        <p:txBody>
          <a:bodyPr/>
          <a:lstStyle/>
          <a:p>
            <a:fld id="{1D5F0FE6-C038-4258-BAC5-4BE8D134C456}" type="datetime1">
              <a:rPr lang="en-US"/>
              <a:pPr/>
              <a:t>2/23/2012</a:t>
            </a:fld>
            <a:endParaRPr lang="en-US"/>
          </a:p>
        </p:txBody>
      </p:sp>
      <p:sp>
        <p:nvSpPr>
          <p:cNvPr id="6" name="Footer Placeholder 3"/>
          <p:cNvSpPr>
            <a:spLocks noGrp="1"/>
          </p:cNvSpPr>
          <p:nvPr>
            <p:ph type="ftr" sz="quarter" idx="11"/>
          </p:nvPr>
        </p:nvSpPr>
        <p:spPr/>
        <p:txBody>
          <a:bodyPr/>
          <a:lstStyle/>
          <a:p>
            <a:r>
              <a:rPr lang="en-US"/>
              <a:t>LMSO/EC/CIPAA </a:t>
            </a:r>
          </a:p>
        </p:txBody>
      </p:sp>
      <p:sp>
        <p:nvSpPr>
          <p:cNvPr id="7" name="Slide Number Placeholder 4"/>
          <p:cNvSpPr>
            <a:spLocks noGrp="1"/>
          </p:cNvSpPr>
          <p:nvPr>
            <p:ph type="sldNum" sz="quarter" idx="12"/>
          </p:nvPr>
        </p:nvSpPr>
        <p:spPr/>
        <p:txBody>
          <a:bodyPr/>
          <a:lstStyle/>
          <a:p>
            <a:r>
              <a:rPr lang="en-US"/>
              <a:t>Page </a:t>
            </a:r>
            <a:fld id="{C48C9219-9503-4BF2-A77F-C7BB6FB2942F}" type="slidenum">
              <a:rPr lang="en-US"/>
              <a:pPr/>
              <a:t>44</a:t>
            </a:fld>
            <a:endParaRPr lang="en-US"/>
          </a:p>
        </p:txBody>
      </p:sp>
      <p:pic>
        <p:nvPicPr>
          <p:cNvPr id="379907" name="Picture 3"/>
          <p:cNvPicPr>
            <a:picLocks noChangeAspect="1" noChangeArrowheads="1"/>
          </p:cNvPicPr>
          <p:nvPr/>
        </p:nvPicPr>
        <p:blipFill>
          <a:blip r:embed="rId2">
            <a:extLst>
              <a:ext uri="{28A0092B-C50C-407E-A947-70E740481C1C}">
                <a14:useLocalDpi xmlns:a14="http://schemas.microsoft.com/office/drawing/2010/main" val="0"/>
              </a:ext>
            </a:extLst>
          </a:blip>
          <a:srcRect l="9377" t="16252" r="42192" b="12502"/>
          <a:stretch>
            <a:fillRect/>
          </a:stretch>
        </p:blipFill>
        <p:spPr bwMode="auto">
          <a:xfrm>
            <a:off x="304800" y="1482725"/>
            <a:ext cx="4251325" cy="4689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79908" name="Picture 4"/>
          <p:cNvPicPr>
            <a:picLocks noChangeAspect="1" noChangeArrowheads="1"/>
          </p:cNvPicPr>
          <p:nvPr/>
        </p:nvPicPr>
        <p:blipFill>
          <a:blip r:embed="rId3">
            <a:extLst>
              <a:ext uri="{28A0092B-C50C-407E-A947-70E740481C1C}">
                <a14:useLocalDpi xmlns:a14="http://schemas.microsoft.com/office/drawing/2010/main" val="0"/>
              </a:ext>
            </a:extLst>
          </a:blip>
          <a:srcRect l="4688" t="16252" r="46881" b="12502"/>
          <a:stretch>
            <a:fillRect/>
          </a:stretch>
        </p:blipFill>
        <p:spPr bwMode="auto">
          <a:xfrm>
            <a:off x="4443622" y="1514475"/>
            <a:ext cx="4222541" cy="46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18197" y="6248399"/>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spTree>
    <p:extLst>
      <p:ext uri="{BB962C8B-B14F-4D97-AF65-F5344CB8AC3E}">
        <p14:creationId xmlns:p14="http://schemas.microsoft.com/office/powerpoint/2010/main" val="216136348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2"/>
          <p:cNvSpPr>
            <a:spLocks noGrp="1"/>
          </p:cNvSpPr>
          <p:nvPr>
            <p:ph type="dt" sz="half" idx="10"/>
          </p:nvPr>
        </p:nvSpPr>
        <p:spPr/>
        <p:txBody>
          <a:bodyPr/>
          <a:lstStyle/>
          <a:p>
            <a:fld id="{A93BAEEE-BB92-40C1-973D-6298EDA57950}" type="datetime1">
              <a:rPr lang="en-US"/>
              <a:pPr/>
              <a:t>2/23/2012</a:t>
            </a:fld>
            <a:endParaRPr lang="en-US"/>
          </a:p>
        </p:txBody>
      </p:sp>
      <p:sp>
        <p:nvSpPr>
          <p:cNvPr id="6" name="Footer Placeholder 3"/>
          <p:cNvSpPr>
            <a:spLocks noGrp="1"/>
          </p:cNvSpPr>
          <p:nvPr>
            <p:ph type="ftr" sz="quarter" idx="11"/>
          </p:nvPr>
        </p:nvSpPr>
        <p:spPr/>
        <p:txBody>
          <a:bodyPr/>
          <a:lstStyle/>
          <a:p>
            <a:r>
              <a:rPr lang="en-US"/>
              <a:t>LMSO/EC/CIPAA </a:t>
            </a:r>
          </a:p>
        </p:txBody>
      </p:sp>
      <p:sp>
        <p:nvSpPr>
          <p:cNvPr id="7" name="Slide Number Placeholder 4"/>
          <p:cNvSpPr>
            <a:spLocks noGrp="1"/>
          </p:cNvSpPr>
          <p:nvPr>
            <p:ph type="sldNum" sz="quarter" idx="12"/>
          </p:nvPr>
        </p:nvSpPr>
        <p:spPr/>
        <p:txBody>
          <a:bodyPr/>
          <a:lstStyle/>
          <a:p>
            <a:r>
              <a:rPr lang="en-US"/>
              <a:t>Page </a:t>
            </a:r>
            <a:fld id="{BEC88BA0-4F0D-4419-99C9-11E846C8B472}" type="slidenum">
              <a:rPr lang="en-US"/>
              <a:pPr/>
              <a:t>45</a:t>
            </a:fld>
            <a:endParaRPr lang="en-US"/>
          </a:p>
        </p:txBody>
      </p:sp>
      <p:sp>
        <p:nvSpPr>
          <p:cNvPr id="380930" name="Rectangle 2"/>
          <p:cNvSpPr>
            <a:spLocks noGrp="1" noChangeArrowheads="1"/>
          </p:cNvSpPr>
          <p:nvPr>
            <p:ph type="title"/>
          </p:nvPr>
        </p:nvSpPr>
        <p:spPr/>
        <p:txBody>
          <a:bodyPr/>
          <a:lstStyle/>
          <a:p>
            <a:r>
              <a:rPr lang="en-US" dirty="0">
                <a:solidFill>
                  <a:schemeClr val="bg1"/>
                </a:solidFill>
              </a:rPr>
              <a:t>CIPAA </a:t>
            </a:r>
            <a:r>
              <a:rPr lang="en-US" dirty="0" err="1">
                <a:solidFill>
                  <a:schemeClr val="bg1"/>
                </a:solidFill>
              </a:rPr>
              <a:t>Frontside</a:t>
            </a:r>
            <a:r>
              <a:rPr lang="en-US" dirty="0">
                <a:solidFill>
                  <a:schemeClr val="bg1"/>
                </a:solidFill>
              </a:rPr>
              <a:t> Views</a:t>
            </a:r>
          </a:p>
        </p:txBody>
      </p:sp>
      <p:pic>
        <p:nvPicPr>
          <p:cNvPr id="380931" name="Picture 3"/>
          <p:cNvPicPr>
            <a:picLocks noChangeAspect="1" noChangeArrowheads="1"/>
          </p:cNvPicPr>
          <p:nvPr/>
        </p:nvPicPr>
        <p:blipFill>
          <a:blip r:embed="rId2">
            <a:extLst>
              <a:ext uri="{28A0092B-C50C-407E-A947-70E740481C1C}">
                <a14:useLocalDpi xmlns:a14="http://schemas.microsoft.com/office/drawing/2010/main" val="0"/>
              </a:ext>
            </a:extLst>
          </a:blip>
          <a:srcRect l="11252" t="16252" r="46881" b="11876"/>
          <a:stretch>
            <a:fillRect/>
          </a:stretch>
        </p:blipFill>
        <p:spPr bwMode="auto">
          <a:xfrm>
            <a:off x="381000" y="1281113"/>
            <a:ext cx="3857446" cy="4967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80932" name="Picture 4"/>
          <p:cNvPicPr>
            <a:picLocks noChangeAspect="1" noChangeArrowheads="1"/>
          </p:cNvPicPr>
          <p:nvPr/>
        </p:nvPicPr>
        <p:blipFill>
          <a:blip r:embed="rId3">
            <a:extLst>
              <a:ext uri="{28A0092B-C50C-407E-A947-70E740481C1C}">
                <a14:useLocalDpi xmlns:a14="http://schemas.microsoft.com/office/drawing/2010/main" val="0"/>
              </a:ext>
            </a:extLst>
          </a:blip>
          <a:srcRect l="6563" t="16252" r="46881" b="12502"/>
          <a:stretch>
            <a:fillRect/>
          </a:stretch>
        </p:blipFill>
        <p:spPr bwMode="auto">
          <a:xfrm>
            <a:off x="4481134" y="1327354"/>
            <a:ext cx="4288489" cy="4921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18197" y="6248399"/>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spTree>
    <p:extLst>
      <p:ext uri="{BB962C8B-B14F-4D97-AF65-F5344CB8AC3E}">
        <p14:creationId xmlns:p14="http://schemas.microsoft.com/office/powerpoint/2010/main" val="335817399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2"/>
          <p:cNvSpPr>
            <a:spLocks noGrp="1"/>
          </p:cNvSpPr>
          <p:nvPr>
            <p:ph type="dt" sz="half" idx="10"/>
          </p:nvPr>
        </p:nvSpPr>
        <p:spPr/>
        <p:txBody>
          <a:bodyPr/>
          <a:lstStyle/>
          <a:p>
            <a:fld id="{7FFB82EF-5E82-48EC-9145-69AC0B87D972}" type="datetime1">
              <a:rPr lang="en-US"/>
              <a:pPr/>
              <a:t>2/23/2012</a:t>
            </a:fld>
            <a:endParaRPr lang="en-US"/>
          </a:p>
        </p:txBody>
      </p:sp>
      <p:sp>
        <p:nvSpPr>
          <p:cNvPr id="6" name="Footer Placeholder 3"/>
          <p:cNvSpPr>
            <a:spLocks noGrp="1"/>
          </p:cNvSpPr>
          <p:nvPr>
            <p:ph type="ftr" sz="quarter" idx="11"/>
          </p:nvPr>
        </p:nvSpPr>
        <p:spPr/>
        <p:txBody>
          <a:bodyPr/>
          <a:lstStyle/>
          <a:p>
            <a:r>
              <a:rPr lang="en-US"/>
              <a:t>LMSO/EC/CIPAA </a:t>
            </a:r>
          </a:p>
        </p:txBody>
      </p:sp>
      <p:sp>
        <p:nvSpPr>
          <p:cNvPr id="7" name="Slide Number Placeholder 4"/>
          <p:cNvSpPr>
            <a:spLocks noGrp="1"/>
          </p:cNvSpPr>
          <p:nvPr>
            <p:ph type="sldNum" sz="quarter" idx="12"/>
          </p:nvPr>
        </p:nvSpPr>
        <p:spPr/>
        <p:txBody>
          <a:bodyPr/>
          <a:lstStyle/>
          <a:p>
            <a:r>
              <a:rPr lang="en-US"/>
              <a:t>Page </a:t>
            </a:r>
            <a:fld id="{1A941636-2EE2-4F47-850B-5FCDC5A48A26}" type="slidenum">
              <a:rPr lang="en-US"/>
              <a:pPr/>
              <a:t>46</a:t>
            </a:fld>
            <a:endParaRPr lang="en-US"/>
          </a:p>
        </p:txBody>
      </p:sp>
      <p:sp>
        <p:nvSpPr>
          <p:cNvPr id="381954" name="Rectangle 2"/>
          <p:cNvSpPr>
            <a:spLocks noGrp="1" noChangeArrowheads="1"/>
          </p:cNvSpPr>
          <p:nvPr>
            <p:ph type="title"/>
          </p:nvPr>
        </p:nvSpPr>
        <p:spPr/>
        <p:txBody>
          <a:bodyPr/>
          <a:lstStyle/>
          <a:p>
            <a:r>
              <a:rPr lang="en-US" dirty="0">
                <a:solidFill>
                  <a:schemeClr val="bg1"/>
                </a:solidFill>
              </a:rPr>
              <a:t>CIPAA Top/Bottom Views</a:t>
            </a:r>
          </a:p>
        </p:txBody>
      </p:sp>
      <p:pic>
        <p:nvPicPr>
          <p:cNvPr id="381955" name="Picture 3"/>
          <p:cNvPicPr>
            <a:picLocks noChangeAspect="1" noChangeArrowheads="1"/>
          </p:cNvPicPr>
          <p:nvPr/>
        </p:nvPicPr>
        <p:blipFill>
          <a:blip r:embed="rId2">
            <a:extLst>
              <a:ext uri="{28A0092B-C50C-407E-A947-70E740481C1C}">
                <a14:useLocalDpi xmlns:a14="http://schemas.microsoft.com/office/drawing/2010/main" val="0"/>
              </a:ext>
            </a:extLst>
          </a:blip>
          <a:srcRect l="14064" t="16252" r="42192" b="11876"/>
          <a:stretch>
            <a:fillRect/>
          </a:stretch>
        </p:blipFill>
        <p:spPr bwMode="auto">
          <a:xfrm>
            <a:off x="211138" y="1281113"/>
            <a:ext cx="3969578" cy="4891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81956" name="Picture 4"/>
          <p:cNvPicPr>
            <a:picLocks noChangeAspect="1" noChangeArrowheads="1"/>
          </p:cNvPicPr>
          <p:nvPr/>
        </p:nvPicPr>
        <p:blipFill>
          <a:blip r:embed="rId3">
            <a:extLst>
              <a:ext uri="{28A0092B-C50C-407E-A947-70E740481C1C}">
                <a14:useLocalDpi xmlns:a14="http://schemas.microsoft.com/office/drawing/2010/main" val="0"/>
              </a:ext>
            </a:extLst>
          </a:blip>
          <a:srcRect l="18753" t="15627" r="40318" b="12502"/>
          <a:stretch>
            <a:fillRect/>
          </a:stretch>
        </p:blipFill>
        <p:spPr bwMode="auto">
          <a:xfrm>
            <a:off x="5161239" y="1295400"/>
            <a:ext cx="3701774"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18197" y="6248399"/>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spTree>
    <p:extLst>
      <p:ext uri="{BB962C8B-B14F-4D97-AF65-F5344CB8AC3E}">
        <p14:creationId xmlns:p14="http://schemas.microsoft.com/office/powerpoint/2010/main" val="61761457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2"/>
          <p:cNvSpPr>
            <a:spLocks noGrp="1"/>
          </p:cNvSpPr>
          <p:nvPr>
            <p:ph type="dt" sz="half" idx="10"/>
          </p:nvPr>
        </p:nvSpPr>
        <p:spPr/>
        <p:txBody>
          <a:bodyPr/>
          <a:lstStyle/>
          <a:p>
            <a:fld id="{118EAC61-9A45-4C6C-B2EE-EACE819D73AE}" type="datetime1">
              <a:rPr lang="en-US"/>
              <a:pPr/>
              <a:t>2/23/2012</a:t>
            </a:fld>
            <a:endParaRPr lang="en-US"/>
          </a:p>
        </p:txBody>
      </p:sp>
      <p:sp>
        <p:nvSpPr>
          <p:cNvPr id="6" name="Footer Placeholder 3"/>
          <p:cNvSpPr>
            <a:spLocks noGrp="1"/>
          </p:cNvSpPr>
          <p:nvPr>
            <p:ph type="ftr" sz="quarter" idx="11"/>
          </p:nvPr>
        </p:nvSpPr>
        <p:spPr/>
        <p:txBody>
          <a:bodyPr/>
          <a:lstStyle/>
          <a:p>
            <a:r>
              <a:rPr lang="en-US"/>
              <a:t>LMSO/EC/CIPAA </a:t>
            </a:r>
          </a:p>
        </p:txBody>
      </p:sp>
      <p:sp>
        <p:nvSpPr>
          <p:cNvPr id="7" name="Slide Number Placeholder 4"/>
          <p:cNvSpPr>
            <a:spLocks noGrp="1"/>
          </p:cNvSpPr>
          <p:nvPr>
            <p:ph type="sldNum" sz="quarter" idx="12"/>
          </p:nvPr>
        </p:nvSpPr>
        <p:spPr/>
        <p:txBody>
          <a:bodyPr/>
          <a:lstStyle/>
          <a:p>
            <a:r>
              <a:rPr lang="en-US"/>
              <a:t>Page </a:t>
            </a:r>
            <a:fld id="{BA6A9FC1-593A-4E6E-A1A3-E957DE8FA801}" type="slidenum">
              <a:rPr lang="en-US"/>
              <a:pPr/>
              <a:t>47</a:t>
            </a:fld>
            <a:endParaRPr lang="en-US"/>
          </a:p>
        </p:txBody>
      </p:sp>
      <p:sp>
        <p:nvSpPr>
          <p:cNvPr id="382978" name="Rectangle 2"/>
          <p:cNvSpPr>
            <a:spLocks noGrp="1" noChangeArrowheads="1"/>
          </p:cNvSpPr>
          <p:nvPr>
            <p:ph type="title"/>
          </p:nvPr>
        </p:nvSpPr>
        <p:spPr/>
        <p:txBody>
          <a:bodyPr/>
          <a:lstStyle/>
          <a:p>
            <a:r>
              <a:rPr lang="en-US" dirty="0">
                <a:solidFill>
                  <a:schemeClr val="bg1"/>
                </a:solidFill>
              </a:rPr>
              <a:t>CIPPA Front/Back Views</a:t>
            </a:r>
          </a:p>
        </p:txBody>
      </p:sp>
      <p:pic>
        <p:nvPicPr>
          <p:cNvPr id="382979" name="Picture 3"/>
          <p:cNvPicPr>
            <a:picLocks noChangeAspect="1" noChangeArrowheads="1"/>
          </p:cNvPicPr>
          <p:nvPr/>
        </p:nvPicPr>
        <p:blipFill>
          <a:blip r:embed="rId2">
            <a:extLst>
              <a:ext uri="{28A0092B-C50C-407E-A947-70E740481C1C}">
                <a14:useLocalDpi xmlns:a14="http://schemas.microsoft.com/office/drawing/2010/main" val="0"/>
              </a:ext>
            </a:extLst>
          </a:blip>
          <a:srcRect l="20627" t="16252" r="46881" b="11876"/>
          <a:stretch>
            <a:fillRect/>
          </a:stretch>
        </p:blipFill>
        <p:spPr bwMode="auto">
          <a:xfrm>
            <a:off x="304800" y="1328738"/>
            <a:ext cx="3170238" cy="525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82980" name="Picture 4"/>
          <p:cNvPicPr>
            <a:picLocks noChangeAspect="1" noChangeArrowheads="1"/>
          </p:cNvPicPr>
          <p:nvPr/>
        </p:nvPicPr>
        <p:blipFill>
          <a:blip r:embed="rId3">
            <a:extLst>
              <a:ext uri="{28A0092B-C50C-407E-A947-70E740481C1C}">
                <a14:useLocalDpi xmlns:a14="http://schemas.microsoft.com/office/drawing/2010/main" val="0"/>
              </a:ext>
            </a:extLst>
          </a:blip>
          <a:srcRect l="20627" t="16252" r="46881" b="12502"/>
          <a:stretch>
            <a:fillRect/>
          </a:stretch>
        </p:blipFill>
        <p:spPr bwMode="auto">
          <a:xfrm>
            <a:off x="5668962" y="1435100"/>
            <a:ext cx="3170238" cy="5211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18197" y="6248399"/>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spTree>
    <p:extLst>
      <p:ext uri="{BB962C8B-B14F-4D97-AF65-F5344CB8AC3E}">
        <p14:creationId xmlns:p14="http://schemas.microsoft.com/office/powerpoint/2010/main" val="421264556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2"/>
          <p:cNvSpPr>
            <a:spLocks noGrp="1"/>
          </p:cNvSpPr>
          <p:nvPr>
            <p:ph type="dt" sz="half" idx="10"/>
          </p:nvPr>
        </p:nvSpPr>
        <p:spPr/>
        <p:txBody>
          <a:bodyPr/>
          <a:lstStyle/>
          <a:p>
            <a:fld id="{407B59B6-44E7-4D06-9E0D-C1C47379567D}" type="datetime1">
              <a:rPr lang="en-US"/>
              <a:pPr/>
              <a:t>2/23/2012</a:t>
            </a:fld>
            <a:endParaRPr lang="en-US"/>
          </a:p>
        </p:txBody>
      </p:sp>
      <p:sp>
        <p:nvSpPr>
          <p:cNvPr id="6" name="Footer Placeholder 3"/>
          <p:cNvSpPr>
            <a:spLocks noGrp="1"/>
          </p:cNvSpPr>
          <p:nvPr>
            <p:ph type="ftr" sz="quarter" idx="11"/>
          </p:nvPr>
        </p:nvSpPr>
        <p:spPr/>
        <p:txBody>
          <a:bodyPr/>
          <a:lstStyle/>
          <a:p>
            <a:r>
              <a:rPr lang="en-US"/>
              <a:t>LMSO/EC/CIPAA </a:t>
            </a:r>
          </a:p>
        </p:txBody>
      </p:sp>
      <p:sp>
        <p:nvSpPr>
          <p:cNvPr id="7" name="Slide Number Placeholder 4"/>
          <p:cNvSpPr>
            <a:spLocks noGrp="1"/>
          </p:cNvSpPr>
          <p:nvPr>
            <p:ph type="sldNum" sz="quarter" idx="12"/>
          </p:nvPr>
        </p:nvSpPr>
        <p:spPr/>
        <p:txBody>
          <a:bodyPr/>
          <a:lstStyle/>
          <a:p>
            <a:r>
              <a:rPr lang="en-US"/>
              <a:t>Page </a:t>
            </a:r>
            <a:fld id="{C70E97BC-E0A3-45B1-8541-912F7C8EC8F8}" type="slidenum">
              <a:rPr lang="en-US"/>
              <a:pPr/>
              <a:t>48</a:t>
            </a:fld>
            <a:endParaRPr lang="en-US"/>
          </a:p>
        </p:txBody>
      </p:sp>
      <p:sp>
        <p:nvSpPr>
          <p:cNvPr id="384002" name="Rectangle 2"/>
          <p:cNvSpPr>
            <a:spLocks noGrp="1" noChangeArrowheads="1"/>
          </p:cNvSpPr>
          <p:nvPr>
            <p:ph type="title"/>
          </p:nvPr>
        </p:nvSpPr>
        <p:spPr/>
        <p:txBody>
          <a:bodyPr/>
          <a:lstStyle/>
          <a:p>
            <a:r>
              <a:rPr lang="en-US" dirty="0">
                <a:solidFill>
                  <a:schemeClr val="bg1"/>
                </a:solidFill>
              </a:rPr>
              <a:t>CIPAA Left/Right Views</a:t>
            </a:r>
          </a:p>
        </p:txBody>
      </p:sp>
      <p:pic>
        <p:nvPicPr>
          <p:cNvPr id="384003" name="Picture 3"/>
          <p:cNvPicPr>
            <a:picLocks noChangeAspect="1" noChangeArrowheads="1"/>
          </p:cNvPicPr>
          <p:nvPr/>
        </p:nvPicPr>
        <p:blipFill>
          <a:blip r:embed="rId2">
            <a:extLst>
              <a:ext uri="{28A0092B-C50C-407E-A947-70E740481C1C}">
                <a14:useLocalDpi xmlns:a14="http://schemas.microsoft.com/office/drawing/2010/main" val="0"/>
              </a:ext>
            </a:extLst>
          </a:blip>
          <a:srcRect l="15939" t="16252" r="44067" b="12502"/>
          <a:stretch>
            <a:fillRect/>
          </a:stretch>
        </p:blipFill>
        <p:spPr bwMode="auto">
          <a:xfrm>
            <a:off x="215900" y="1328738"/>
            <a:ext cx="3683377" cy="49196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84004" name="Picture 4"/>
          <p:cNvPicPr>
            <a:picLocks noChangeAspect="1" noChangeArrowheads="1"/>
          </p:cNvPicPr>
          <p:nvPr/>
        </p:nvPicPr>
        <p:blipFill>
          <a:blip r:embed="rId3">
            <a:extLst>
              <a:ext uri="{28A0092B-C50C-407E-A947-70E740481C1C}">
                <a14:useLocalDpi xmlns:a14="http://schemas.microsoft.com/office/drawing/2010/main" val="0"/>
              </a:ext>
            </a:extLst>
          </a:blip>
          <a:srcRect l="17815" t="16252" r="42192" b="12502"/>
          <a:stretch>
            <a:fillRect/>
          </a:stretch>
        </p:blipFill>
        <p:spPr bwMode="auto">
          <a:xfrm>
            <a:off x="5064867" y="1317626"/>
            <a:ext cx="3690196" cy="4930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18197" y="6248399"/>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spTree>
    <p:extLst>
      <p:ext uri="{BB962C8B-B14F-4D97-AF65-F5344CB8AC3E}">
        <p14:creationId xmlns:p14="http://schemas.microsoft.com/office/powerpoint/2010/main" val="210381875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30352" cy="1143000"/>
          </a:xfrm>
          <a:solidFill>
            <a:schemeClr val="bg1">
              <a:alpha val="30196"/>
            </a:schemeClr>
          </a:solidFill>
        </p:spPr>
        <p:txBody>
          <a:bodyPr/>
          <a:lstStyle/>
          <a:p>
            <a:pPr eaLnBrk="1" hangingPunct="1"/>
            <a:r>
              <a:rPr lang="en-US" sz="4000"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Tile Repair: Not to be taken lightly</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5" name="Picture 2" descr="cleaning_men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60475" y="1154113"/>
            <a:ext cx="6591300" cy="509428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257800" y="5410200"/>
            <a:ext cx="3810000" cy="830997"/>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2400" b="1" dirty="0" smtClean="0"/>
              <a:t>Tile Repair DTO planned for STS-120 EVA5</a:t>
            </a:r>
            <a:endParaRPr lang="en-US" sz="2400" b="1" dirty="0"/>
          </a:p>
        </p:txBody>
      </p:sp>
    </p:spTree>
    <p:custDataLst>
      <p:tags r:id="rId1"/>
    </p:custDataLst>
    <p:extLst>
      <p:ext uri="{BB962C8B-B14F-4D97-AF65-F5344CB8AC3E}">
        <p14:creationId xmlns:p14="http://schemas.microsoft.com/office/powerpoint/2010/main" val="2323595583"/>
      </p:ext>
    </p:extLst>
  </p:cSld>
  <p:clrMapOvr>
    <a:masterClrMapping/>
  </p:clrMapOvr>
  <mc:AlternateContent xmlns:mc="http://schemas.openxmlformats.org/markup-compatibility/2006" xmlns:p14="http://schemas.microsoft.com/office/powerpoint/2010/main">
    <mc:Choice Requires="p14">
      <p:transition spd="slow" p14:dur="2000" advTm="69939"/>
    </mc:Choice>
    <mc:Fallback xmlns="">
      <p:transition spd="slow" advTm="6993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44000" cy="1143000"/>
          </a:xfrm>
          <a:solidFill>
            <a:schemeClr val="bg1">
              <a:alpha val="30196"/>
            </a:schemeClr>
          </a:solidFill>
        </p:spPr>
        <p:txBody>
          <a:bodyPr/>
          <a:lstStyle/>
          <a:p>
            <a:pPr eaLnBrk="1" hangingPunct="1"/>
            <a:r>
              <a:rPr lang="en-US" sz="4000"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STS-114 Gap Filler Experience: Stevie Ray Robinson &amp; </a:t>
            </a:r>
            <a:r>
              <a:rPr lang="en-US" sz="4000" dirty="0" err="1"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Soichi</a:t>
            </a:r>
            <a:r>
              <a:rPr lang="en-US" sz="4000"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 Noguchi</a:t>
            </a:r>
          </a:p>
        </p:txBody>
      </p:sp>
      <p:sp>
        <p:nvSpPr>
          <p:cNvPr id="7" name="TextBox 6"/>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41986" name="Picture 2" descr="http://t2.gstatic.com/images?q=tbn:ANd9GcQM7rJX418p_BLCSmTj3unNEC7gt7sVb8o9YDeYXDUF1tEvC65_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834" y="1371600"/>
            <a:ext cx="2619375" cy="1743076"/>
          </a:xfrm>
          <a:prstGeom prst="rect">
            <a:avLst/>
          </a:prstGeom>
          <a:noFill/>
          <a:extLst>
            <a:ext uri="{909E8E84-426E-40DD-AFC4-6F175D3DCCD1}">
              <a14:hiddenFill xmlns:a14="http://schemas.microsoft.com/office/drawing/2010/main">
                <a:solidFill>
                  <a:srgbClr val="FFFFFF"/>
                </a:solidFill>
              </a14:hiddenFill>
            </a:ext>
          </a:extLst>
        </p:spPr>
      </p:pic>
      <p:pic>
        <p:nvPicPr>
          <p:cNvPr id="41988" name="Picture 4" descr="http://www.aviationspectator.com/files/images/Space-Shuttle-Discovery-STS-114-082.preview.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4248" y="1828800"/>
            <a:ext cx="4762500" cy="3152775"/>
          </a:xfrm>
          <a:prstGeom prst="rect">
            <a:avLst/>
          </a:prstGeom>
          <a:noFill/>
          <a:extLst>
            <a:ext uri="{909E8E84-426E-40DD-AFC4-6F175D3DCCD1}">
              <a14:hiddenFill xmlns:a14="http://schemas.microsoft.com/office/drawing/2010/main">
                <a:solidFill>
                  <a:srgbClr val="FFFFFF"/>
                </a:solidFill>
              </a14:hiddenFill>
            </a:ext>
          </a:extLst>
        </p:spPr>
      </p:pic>
      <p:pic>
        <p:nvPicPr>
          <p:cNvPr id="41992" name="Picture 8" descr="http://www.burlingtonderailed.com/media/1/20050802-124237_hacksaw.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903344"/>
            <a:ext cx="3352800" cy="2221231"/>
          </a:xfrm>
          <a:prstGeom prst="rect">
            <a:avLst/>
          </a:prstGeom>
          <a:noFill/>
          <a:extLst>
            <a:ext uri="{909E8E84-426E-40DD-AFC4-6F175D3DCCD1}">
              <a14:hiddenFill xmlns:a14="http://schemas.microsoft.com/office/drawing/2010/main">
                <a:solidFill>
                  <a:srgbClr val="FFFFFF"/>
                </a:solidFill>
              </a14:hiddenFill>
            </a:ext>
          </a:extLst>
        </p:spPr>
      </p:pic>
      <p:pic>
        <p:nvPicPr>
          <p:cNvPr id="41994" name="Picture 10" descr="http://upload.wikimedia.org/wikipedia/commons/thumb/3/35/STS-114_patch.svg/800px-STS-114_patch.svg.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57901" y="4115507"/>
            <a:ext cx="3086099" cy="22526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158875"/>
    </mc:Choice>
    <mc:Fallback xmlns="">
      <p:transition spd="slow" advTm="158875"/>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44000" cy="1143000"/>
          </a:xfrm>
          <a:solidFill>
            <a:schemeClr val="bg1">
              <a:alpha val="30196"/>
            </a:schemeClr>
          </a:solidFill>
        </p:spPr>
        <p:txBody>
          <a:bodyPr/>
          <a:lstStyle/>
          <a:p>
            <a:pPr eaLnBrk="1" hangingPunct="1"/>
            <a:r>
              <a:rPr lang="en-US" sz="3200"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STS-121 RCC Repair DTO (NOAX ceramic): Mike </a:t>
            </a:r>
            <a:r>
              <a:rPr lang="en-US" sz="3200" dirty="0" err="1"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Fossum</a:t>
            </a:r>
            <a:r>
              <a:rPr lang="en-US" sz="3200"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 &amp; Piers Sellers</a:t>
            </a:r>
          </a:p>
        </p:txBody>
      </p:sp>
      <p:sp>
        <p:nvSpPr>
          <p:cNvPr id="7" name="TextBox 6"/>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40962" name="Picture 2" descr="http://www.m-r-d.com/images/experience/shuttle-repair/noax-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143000"/>
            <a:ext cx="2971800" cy="5744818"/>
          </a:xfrm>
          <a:prstGeom prst="rect">
            <a:avLst/>
          </a:prstGeom>
          <a:noFill/>
          <a:extLst>
            <a:ext uri="{909E8E84-426E-40DD-AFC4-6F175D3DCCD1}">
              <a14:hiddenFill xmlns:a14="http://schemas.microsoft.com/office/drawing/2010/main">
                <a:solidFill>
                  <a:srgbClr val="FFFFFF"/>
                </a:solidFill>
              </a14:hiddenFill>
            </a:ext>
          </a:extLst>
        </p:spPr>
      </p:pic>
      <p:pic>
        <p:nvPicPr>
          <p:cNvPr id="40964" name="Picture 4" descr="Photograph of coating-damaged RCC panel repaired with NOAX materi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1154373"/>
            <a:ext cx="3886200" cy="4989180"/>
          </a:xfrm>
          <a:prstGeom prst="rect">
            <a:avLst/>
          </a:prstGeom>
          <a:noFill/>
          <a:extLst>
            <a:ext uri="{909E8E84-426E-40DD-AFC4-6F175D3DCCD1}">
              <a14:hiddenFill xmlns:a14="http://schemas.microsoft.com/office/drawing/2010/main">
                <a:solidFill>
                  <a:srgbClr val="FFFFFF"/>
                </a:solidFill>
              </a14:hiddenFill>
            </a:ext>
          </a:extLst>
        </p:spPr>
      </p:pic>
      <p:pic>
        <p:nvPicPr>
          <p:cNvPr id="40966" name="Picture 6" descr="http://www.asc-csa.gc.ca/images/sts-121_crest.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76600" y="2971800"/>
            <a:ext cx="1808869" cy="1812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8821153"/>
      </p:ext>
    </p:extLst>
  </p:cSld>
  <p:clrMapOvr>
    <a:masterClrMapping/>
  </p:clrMapOvr>
  <mc:AlternateContent xmlns:mc="http://schemas.openxmlformats.org/markup-compatibility/2006" xmlns:p14="http://schemas.microsoft.com/office/powerpoint/2010/main">
    <mc:Choice Requires="p14">
      <p:transition spd="slow" p14:dur="2000" advTm="158875"/>
    </mc:Choice>
    <mc:Fallback xmlns="">
      <p:transition spd="slow" advTm="158875"/>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44000"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The STS-118 Experience</a:t>
            </a:r>
          </a:p>
        </p:txBody>
      </p:sp>
      <p:sp>
        <p:nvSpPr>
          <p:cNvPr id="7" name="TextBox 6"/>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sp>
        <p:nvSpPr>
          <p:cNvPr id="2" name="Content Placeholder 1"/>
          <p:cNvSpPr>
            <a:spLocks noGrp="1"/>
          </p:cNvSpPr>
          <p:nvPr>
            <p:ph sz="half" idx="1"/>
          </p:nvPr>
        </p:nvSpPr>
        <p:spPr>
          <a:xfrm>
            <a:off x="304800" y="1143000"/>
            <a:ext cx="3962400" cy="4525963"/>
          </a:xfrm>
        </p:spPr>
        <p:txBody>
          <a:bodyPr/>
          <a:lstStyle/>
          <a:p>
            <a:r>
              <a:rPr lang="en-US" dirty="0" smtClean="0">
                <a:solidFill>
                  <a:schemeClr val="bg1"/>
                </a:solidFill>
              </a:rPr>
              <a:t>Focused Inspection</a:t>
            </a:r>
          </a:p>
          <a:p>
            <a:r>
              <a:rPr lang="en-US" dirty="0" smtClean="0">
                <a:solidFill>
                  <a:schemeClr val="bg1"/>
                </a:solidFill>
              </a:rPr>
              <a:t>Analysis &amp; Modeling</a:t>
            </a:r>
          </a:p>
          <a:p>
            <a:r>
              <a:rPr lang="en-US" dirty="0" smtClean="0">
                <a:solidFill>
                  <a:schemeClr val="bg1"/>
                </a:solidFill>
              </a:rPr>
              <a:t>Assessment of Repair Strategies: Dual </a:t>
            </a:r>
            <a:r>
              <a:rPr lang="en-US" dirty="0" err="1" smtClean="0">
                <a:solidFill>
                  <a:schemeClr val="bg1"/>
                </a:solidFill>
              </a:rPr>
              <a:t>Glovebox</a:t>
            </a:r>
            <a:endParaRPr lang="en-US" dirty="0" smtClean="0">
              <a:solidFill>
                <a:schemeClr val="bg1"/>
              </a:solidFill>
            </a:endParaRPr>
          </a:p>
          <a:p>
            <a:r>
              <a:rPr lang="en-US" dirty="0" smtClean="0">
                <a:solidFill>
                  <a:schemeClr val="bg1"/>
                </a:solidFill>
              </a:rPr>
              <a:t>Development of Crew Briefing Materials and Procedures</a:t>
            </a:r>
          </a:p>
          <a:p>
            <a:r>
              <a:rPr lang="en-US" dirty="0" smtClean="0">
                <a:solidFill>
                  <a:schemeClr val="bg1"/>
                </a:solidFill>
              </a:rPr>
              <a:t>Videoconference w/crew, Q&amp;A</a:t>
            </a:r>
          </a:p>
          <a:p>
            <a:r>
              <a:rPr lang="en-US" dirty="0" smtClean="0">
                <a:solidFill>
                  <a:schemeClr val="bg1"/>
                </a:solidFill>
              </a:rPr>
              <a:t>Flew home w/o repair</a:t>
            </a:r>
            <a:endParaRPr lang="en-US" dirty="0">
              <a:solidFill>
                <a:schemeClr val="bg1"/>
              </a:solidFill>
            </a:endParaRPr>
          </a:p>
        </p:txBody>
      </p:sp>
      <p:pic>
        <p:nvPicPr>
          <p:cNvPr id="6" name="Picture 4" descr="http://www.nasaspaceflight.com/wp-content/uploads/2011/05/A6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3543" y="1371600"/>
            <a:ext cx="4180457" cy="30480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upload.wikimedia.org/wikipedia/commons/thumb/d/d8/STS-118_patch_new.png/496px-STS-118_patch_new.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0" y="4171947"/>
            <a:ext cx="2174434" cy="26292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290272"/>
      </p:ext>
    </p:extLst>
  </p:cSld>
  <p:clrMapOvr>
    <a:masterClrMapping/>
  </p:clrMapOvr>
  <mc:AlternateContent xmlns:mc="http://schemas.openxmlformats.org/markup-compatibility/2006" xmlns:p14="http://schemas.microsoft.com/office/powerpoint/2010/main">
    <mc:Choice Requires="p14">
      <p:transition spd="slow" p14:dur="2000" advTm="158875"/>
    </mc:Choice>
    <mc:Fallback xmlns="">
      <p:transition spd="slow" advTm="158875"/>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44000" cy="1143000"/>
          </a:xfrm>
          <a:solidFill>
            <a:schemeClr val="bg1">
              <a:alpha val="30196"/>
            </a:schemeClr>
          </a:solidFill>
        </p:spPr>
        <p:txBody>
          <a:bodyPr/>
          <a:lstStyle/>
          <a:p>
            <a:pPr eaLnBrk="1" hangingPunct="1"/>
            <a:r>
              <a:rPr lang="en-US" sz="3200"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STS-123 Tile Repair Ablator Dispenser (TRAD) DTO: Mike Foreman &amp; Bob </a:t>
            </a:r>
            <a:r>
              <a:rPr lang="en-US" sz="3200" dirty="0" err="1"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Behnken</a:t>
            </a:r>
            <a:endParaRPr lang="en-US" sz="3200"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endParaRPr>
          </a:p>
        </p:txBody>
      </p:sp>
      <p:sp>
        <p:nvSpPr>
          <p:cNvPr id="7" name="TextBox 6"/>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39938" name="Picture 2" descr="http://blogs.orlandosentinel.com/photos/uncategorized/2008/03/21/sts123_eva4_trad2.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143000"/>
            <a:ext cx="6030604" cy="49824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2733012"/>
      </p:ext>
    </p:extLst>
  </p:cSld>
  <p:clrMapOvr>
    <a:masterClrMapping/>
  </p:clrMapOvr>
  <mc:AlternateContent xmlns:mc="http://schemas.openxmlformats.org/markup-compatibility/2006" xmlns:p14="http://schemas.microsoft.com/office/powerpoint/2010/main">
    <mc:Choice Requires="p14">
      <p:transition spd="slow" p14:dur="2000" advTm="158875"/>
    </mc:Choice>
    <mc:Fallback xmlns="">
      <p:transition spd="slow" advTm="158875"/>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0" y="1"/>
            <a:ext cx="9144000" cy="1142999"/>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QUESTIONS/DISCUSSION</a:t>
            </a:r>
          </a:p>
        </p:txBody>
      </p:sp>
      <p:sp>
        <p:nvSpPr>
          <p:cNvPr id="5" name="TextBox 4"/>
          <p:cNvSpPr txBox="1"/>
          <p:nvPr/>
        </p:nvSpPr>
        <p:spPr>
          <a:xfrm>
            <a:off x="0" y="6248400"/>
            <a:ext cx="9144000" cy="369332"/>
          </a:xfrm>
          <a:prstGeom prst="rect">
            <a:avLst/>
          </a:prstGeom>
          <a:noFill/>
        </p:spPr>
        <p:txBody>
          <a:bodyPr wrap="square" rtlCol="0">
            <a:spAutoFit/>
          </a:bodyPr>
          <a:lstStyle/>
          <a:p>
            <a:pPr algn="ctr"/>
            <a:r>
              <a:rPr lang="en-US"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sp>
        <p:nvSpPr>
          <p:cNvPr id="7" name="TextBox 6"/>
          <p:cNvSpPr txBox="1"/>
          <p:nvPr/>
        </p:nvSpPr>
        <p:spPr>
          <a:xfrm>
            <a:off x="1447800" y="5602069"/>
            <a:ext cx="6324600" cy="646331"/>
          </a:xfrm>
          <a:prstGeom prst="rect">
            <a:avLst/>
          </a:prstGeom>
          <a:noFill/>
        </p:spPr>
        <p:txBody>
          <a:bodyPr wrap="square" rtlCol="0">
            <a:spAutoFit/>
          </a:bodyPr>
          <a:lstStyle/>
          <a:p>
            <a:pPr algn="ctr"/>
            <a:r>
              <a:rPr lang="en-US" dirty="0" smtClean="0">
                <a:solidFill>
                  <a:schemeClr val="bg1"/>
                </a:solidFill>
              </a:rPr>
              <a:t>Contact Info:</a:t>
            </a:r>
          </a:p>
          <a:p>
            <a:pPr algn="ctr"/>
            <a:r>
              <a:rPr lang="en-US" dirty="0" smtClean="0">
                <a:solidFill>
                  <a:schemeClr val="bg1"/>
                </a:solidFill>
              </a:rPr>
              <a:t>Twitter: </a:t>
            </a:r>
            <a:r>
              <a:rPr lang="en-US" dirty="0" smtClean="0">
                <a:solidFill>
                  <a:schemeClr val="bg1"/>
                </a:solidFill>
                <a:hlinkClick r:id="rId2"/>
              </a:rPr>
              <a:t>twitter.com/#!/SPOTScott</a:t>
            </a:r>
            <a:endParaRPr lang="en-US" dirty="0">
              <a:solidFill>
                <a:schemeClr val="bg1"/>
              </a:solidFill>
            </a:endParaRPr>
          </a:p>
        </p:txBody>
      </p:sp>
      <p:sp>
        <p:nvSpPr>
          <p:cNvPr id="6" name="Rectangle 3" descr="s120e007918"/>
          <p:cNvSpPr>
            <a:spLocks noGrp="1" noChangeAspect="1" noChangeArrowheads="1"/>
          </p:cNvSpPr>
          <p:nvPr isPhoto="1"/>
        </p:nvSpPr>
        <p:spPr bwMode="auto">
          <a:xfrm>
            <a:off x="1447800" y="1143000"/>
            <a:ext cx="6629400" cy="4389676"/>
          </a:xfrm>
          <a:prstGeom prst="rect">
            <a:avLst/>
          </a:prstGeom>
          <a:blipFill dpi="0" rotWithShape="1">
            <a:blip r:embed="rId3"/>
            <a:srcRect/>
            <a:stretch>
              <a:fillRect/>
            </a:stretch>
          </a:blipFill>
          <a:ln w="9525">
            <a:solidFill>
              <a:schemeClr val="tx1"/>
            </a:solidFill>
            <a:miter lim="800000"/>
            <a:headEnd/>
            <a:tailEnd/>
          </a:ln>
        </p:spPr>
        <p:txBody>
          <a:bodyPr/>
          <a:lstStyle/>
          <a:p>
            <a:endParaRPr lang="en-US"/>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51|16.3"/>
</p:tagLst>
</file>

<file path=ppt/tags/tag2.xml><?xml version="1.0" encoding="utf-8"?>
<p:tagLst xmlns:a="http://schemas.openxmlformats.org/drawingml/2006/main" xmlns:r="http://schemas.openxmlformats.org/officeDocument/2006/relationships" xmlns:p="http://schemas.openxmlformats.org/presentationml/2006/main">
  <p:tag name="TIMING" val="|132.8"/>
</p:tagLst>
</file>

<file path=ppt/tags/tag3.xml><?xml version="1.0" encoding="utf-8"?>
<p:tagLst xmlns:a="http://schemas.openxmlformats.org/drawingml/2006/main" xmlns:r="http://schemas.openxmlformats.org/officeDocument/2006/relationships" xmlns:p="http://schemas.openxmlformats.org/presentationml/2006/main">
  <p:tag name="TIMING" val="|23.8"/>
</p:tagLst>
</file>

<file path=ppt/tags/tag4.xml><?xml version="1.0" encoding="utf-8"?>
<p:tagLst xmlns:a="http://schemas.openxmlformats.org/drawingml/2006/main" xmlns:r="http://schemas.openxmlformats.org/officeDocument/2006/relationships" xmlns:p="http://schemas.openxmlformats.org/presentationml/2006/main">
  <p:tag name="TIMING" val="|55.9"/>
</p:tagLst>
</file>

<file path=ppt/tags/tag5.xml><?xml version="1.0" encoding="utf-8"?>
<p:tagLst xmlns:a="http://schemas.openxmlformats.org/drawingml/2006/main" xmlns:r="http://schemas.openxmlformats.org/officeDocument/2006/relationships" xmlns:p="http://schemas.openxmlformats.org/presentationml/2006/main">
  <p:tag name="TIMING" val="|55.9"/>
</p:tagLst>
</file>

<file path=ppt/tags/tag6.xml><?xml version="1.0" encoding="utf-8"?>
<p:tagLst xmlns:a="http://schemas.openxmlformats.org/drawingml/2006/main" xmlns:r="http://schemas.openxmlformats.org/officeDocument/2006/relationships" xmlns:p="http://schemas.openxmlformats.org/presentationml/2006/main">
  <p:tag name="TIMING" val="|55.9"/>
</p:tagLst>
</file>

<file path=ppt/tags/tag7.xml><?xml version="1.0" encoding="utf-8"?>
<p:tagLst xmlns:a="http://schemas.openxmlformats.org/drawingml/2006/main" xmlns:r="http://schemas.openxmlformats.org/officeDocument/2006/relationships" xmlns:p="http://schemas.openxmlformats.org/presentationml/2006/main">
  <p:tag name="TIMING" val="|55.9"/>
</p:tagLst>
</file>

<file path=ppt/tags/tag8.xml><?xml version="1.0" encoding="utf-8"?>
<p:tagLst xmlns:a="http://schemas.openxmlformats.org/drawingml/2006/main" xmlns:r="http://schemas.openxmlformats.org/officeDocument/2006/relationships" xmlns:p="http://schemas.openxmlformats.org/presentationml/2006/main">
  <p:tag name="TIMING" val="|55.9"/>
</p:tagLst>
</file>

<file path=ppt/tags/tag9.xml><?xml version="1.0" encoding="utf-8"?>
<p:tagLst xmlns:a="http://schemas.openxmlformats.org/drawingml/2006/main" xmlns:r="http://schemas.openxmlformats.org/officeDocument/2006/relationships" xmlns:p="http://schemas.openxmlformats.org/presentationml/2006/main">
  <p:tag name="TIMING" val="|55.9"/>
</p:tagLst>
</file>

<file path=ppt/tags/tag10.xml><?xml version="1.0" encoding="utf-8"?>
<p:tagLst xmlns:a="http://schemas.openxmlformats.org/drawingml/2006/main" xmlns:r="http://schemas.openxmlformats.org/officeDocument/2006/relationships" xmlns:p="http://schemas.openxmlformats.org/presentationml/2006/main">
  <p:tag name="TIMING" val="|55.9"/>
</p:tagLst>
</file>

<file path=ppt/tags/tag11.xml><?xml version="1.0" encoding="utf-8"?>
<p:tagLst xmlns:a="http://schemas.openxmlformats.org/drawingml/2006/main" xmlns:r="http://schemas.openxmlformats.org/officeDocument/2006/relationships" xmlns:p="http://schemas.openxmlformats.org/presentationml/2006/main">
  <p:tag name="TIMING" val="|55.9"/>
</p:tagLst>
</file>

<file path=ppt/tags/tag12.xml><?xml version="1.0" encoding="utf-8"?>
<p:tagLst xmlns:a="http://schemas.openxmlformats.org/drawingml/2006/main" xmlns:r="http://schemas.openxmlformats.org/officeDocument/2006/relationships" xmlns:p="http://schemas.openxmlformats.org/presentationml/2006/main">
  <p:tag name="TIMING" val="|55.9"/>
</p:tagLst>
</file>

<file path=ppt/tags/tag13.xml><?xml version="1.0" encoding="utf-8"?>
<p:tagLst xmlns:a="http://schemas.openxmlformats.org/drawingml/2006/main" xmlns:r="http://schemas.openxmlformats.org/officeDocument/2006/relationships" xmlns:p="http://schemas.openxmlformats.org/presentationml/2006/main">
  <p:tag name="TIMING" val="|55.9"/>
</p:tagLst>
</file>

<file path=ppt/tags/tag14.xml><?xml version="1.0" encoding="utf-8"?>
<p:tagLst xmlns:a="http://schemas.openxmlformats.org/drawingml/2006/main" xmlns:r="http://schemas.openxmlformats.org/officeDocument/2006/relationships" xmlns:p="http://schemas.openxmlformats.org/presentationml/2006/main">
  <p:tag name="TIMING" val="|55.9"/>
</p:tagLst>
</file>

<file path=ppt/tags/tag15.xml><?xml version="1.0" encoding="utf-8"?>
<p:tagLst xmlns:a="http://schemas.openxmlformats.org/drawingml/2006/main" xmlns:r="http://schemas.openxmlformats.org/officeDocument/2006/relationships" xmlns:p="http://schemas.openxmlformats.org/presentationml/2006/main">
  <p:tag name="TIMING" val="|55.9"/>
</p:tagLst>
</file>

<file path=ppt/tags/tag16.xml><?xml version="1.0" encoding="utf-8"?>
<p:tagLst xmlns:a="http://schemas.openxmlformats.org/drawingml/2006/main" xmlns:r="http://schemas.openxmlformats.org/officeDocument/2006/relationships" xmlns:p="http://schemas.openxmlformats.org/presentationml/2006/main">
  <p:tag name="TIMING" val="|55.9"/>
</p:tagLst>
</file>

<file path=ppt/tags/tag17.xml><?xml version="1.0" encoding="utf-8"?>
<p:tagLst xmlns:a="http://schemas.openxmlformats.org/drawingml/2006/main" xmlns:r="http://schemas.openxmlformats.org/officeDocument/2006/relationships" xmlns:p="http://schemas.openxmlformats.org/presentationml/2006/main">
  <p:tag name="TIMING" val="|55.9"/>
</p:tagLst>
</file>

<file path=ppt/tags/tag18.xml><?xml version="1.0" encoding="utf-8"?>
<p:tagLst xmlns:a="http://schemas.openxmlformats.org/drawingml/2006/main" xmlns:r="http://schemas.openxmlformats.org/officeDocument/2006/relationships" xmlns:p="http://schemas.openxmlformats.org/presentationml/2006/main">
  <p:tag name="TIMING" val="|55.9"/>
</p:tagLst>
</file>

<file path=ppt/tags/tag19.xml><?xml version="1.0" encoding="utf-8"?>
<p:tagLst xmlns:a="http://schemas.openxmlformats.org/drawingml/2006/main" xmlns:r="http://schemas.openxmlformats.org/officeDocument/2006/relationships" xmlns:p="http://schemas.openxmlformats.org/presentationml/2006/main">
  <p:tag name="TIMING" val="|55.9"/>
</p:tagLst>
</file>

<file path=ppt/tags/tag20.xml><?xml version="1.0" encoding="utf-8"?>
<p:tagLst xmlns:a="http://schemas.openxmlformats.org/drawingml/2006/main" xmlns:r="http://schemas.openxmlformats.org/officeDocument/2006/relationships" xmlns:p="http://schemas.openxmlformats.org/presentationml/2006/main">
  <p:tag name="TIMING" val="|55.9"/>
</p:tagLst>
</file>

<file path=ppt/tags/tag21.xml><?xml version="1.0" encoding="utf-8"?>
<p:tagLst xmlns:a="http://schemas.openxmlformats.org/drawingml/2006/main" xmlns:r="http://schemas.openxmlformats.org/officeDocument/2006/relationships" xmlns:p="http://schemas.openxmlformats.org/presentationml/2006/main">
  <p:tag name="TIMING" val="|55.9"/>
</p:tagLst>
</file>

<file path=ppt/tags/tag22.xml><?xml version="1.0" encoding="utf-8"?>
<p:tagLst xmlns:a="http://schemas.openxmlformats.org/drawingml/2006/main" xmlns:r="http://schemas.openxmlformats.org/officeDocument/2006/relationships" xmlns:p="http://schemas.openxmlformats.org/presentationml/2006/main">
  <p:tag name="TIMING" val="|55.9"/>
</p:tagLst>
</file>

<file path=ppt/tags/tag23.xml><?xml version="1.0" encoding="utf-8"?>
<p:tagLst xmlns:a="http://schemas.openxmlformats.org/drawingml/2006/main" xmlns:r="http://schemas.openxmlformats.org/officeDocument/2006/relationships" xmlns:p="http://schemas.openxmlformats.org/presentationml/2006/main">
  <p:tag name="TIMING" val="|55.9"/>
</p:tagLst>
</file>

<file path=ppt/tags/tag24.xml><?xml version="1.0" encoding="utf-8"?>
<p:tagLst xmlns:a="http://schemas.openxmlformats.org/drawingml/2006/main" xmlns:r="http://schemas.openxmlformats.org/officeDocument/2006/relationships" xmlns:p="http://schemas.openxmlformats.org/presentationml/2006/main">
  <p:tag name="TIMING" val="|55.9"/>
</p:tagLst>
</file>

<file path=ppt/tags/tag25.xml><?xml version="1.0" encoding="utf-8"?>
<p:tagLst xmlns:a="http://schemas.openxmlformats.org/drawingml/2006/main" xmlns:r="http://schemas.openxmlformats.org/officeDocument/2006/relationships" xmlns:p="http://schemas.openxmlformats.org/presentationml/2006/main">
  <p:tag name="TIMING" val="|55.9"/>
</p:tagLst>
</file>

<file path=ppt/tags/tag26.xml><?xml version="1.0" encoding="utf-8"?>
<p:tagLst xmlns:a="http://schemas.openxmlformats.org/drawingml/2006/main" xmlns:r="http://schemas.openxmlformats.org/officeDocument/2006/relationships" xmlns:p="http://schemas.openxmlformats.org/presentationml/2006/main">
  <p:tag name="TIMING" val="|55.9"/>
</p:tagLst>
</file>

<file path=ppt/tags/tag27.xml><?xml version="1.0" encoding="utf-8"?>
<p:tagLst xmlns:a="http://schemas.openxmlformats.org/drawingml/2006/main" xmlns:r="http://schemas.openxmlformats.org/officeDocument/2006/relationships" xmlns:p="http://schemas.openxmlformats.org/presentationml/2006/main">
  <p:tag name="TIMING" val="|55.9"/>
</p:tagLst>
</file>

<file path=ppt/tags/tag28.xml><?xml version="1.0" encoding="utf-8"?>
<p:tagLst xmlns:a="http://schemas.openxmlformats.org/drawingml/2006/main" xmlns:r="http://schemas.openxmlformats.org/officeDocument/2006/relationships" xmlns:p="http://schemas.openxmlformats.org/presentationml/2006/main">
  <p:tag name="TIMING" val="|55.9"/>
</p:tagLst>
</file>

<file path=ppt/tags/tag29.xml><?xml version="1.0" encoding="utf-8"?>
<p:tagLst xmlns:a="http://schemas.openxmlformats.org/drawingml/2006/main" xmlns:r="http://schemas.openxmlformats.org/officeDocument/2006/relationships" xmlns:p="http://schemas.openxmlformats.org/presentationml/2006/main">
  <p:tag name="TIMING" val="|55.9"/>
</p:tagLst>
</file>

<file path=ppt/tags/tag30.xml><?xml version="1.0" encoding="utf-8"?>
<p:tagLst xmlns:a="http://schemas.openxmlformats.org/drawingml/2006/main" xmlns:r="http://schemas.openxmlformats.org/officeDocument/2006/relationships" xmlns:p="http://schemas.openxmlformats.org/presentationml/2006/main">
  <p:tag name="TIMING" val="|55.9"/>
</p:tagLst>
</file>

<file path=ppt/tags/tag31.xml><?xml version="1.0" encoding="utf-8"?>
<p:tagLst xmlns:a="http://schemas.openxmlformats.org/drawingml/2006/main" xmlns:r="http://schemas.openxmlformats.org/officeDocument/2006/relationships" xmlns:p="http://schemas.openxmlformats.org/presentationml/2006/main">
  <p:tag name="TIMING" val="|55.9"/>
</p:tagLst>
</file>

<file path=ppt/tags/tag32.xml><?xml version="1.0" encoding="utf-8"?>
<p:tagLst xmlns:a="http://schemas.openxmlformats.org/drawingml/2006/main" xmlns:r="http://schemas.openxmlformats.org/officeDocument/2006/relationships" xmlns:p="http://schemas.openxmlformats.org/presentationml/2006/main">
  <p:tag name="TIMING" val="|55.9"/>
</p:tagLst>
</file>

<file path=ppt/tags/tag33.xml><?xml version="1.0" encoding="utf-8"?>
<p:tagLst xmlns:a="http://schemas.openxmlformats.org/drawingml/2006/main" xmlns:r="http://schemas.openxmlformats.org/officeDocument/2006/relationships" xmlns:p="http://schemas.openxmlformats.org/presentationml/2006/main">
  <p:tag name="TIMING" val="|55.9"/>
</p:tagLst>
</file>

<file path=ppt/theme/theme1.xml><?xml version="1.0" encoding="utf-8"?>
<a:theme xmlns:a="http://schemas.openxmlformats.org/drawingml/2006/main" name="Space Theme">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file>

<file path=customXml/item3.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33" ma:contentTypeDescription="Create a new document." ma:contentTypeScope="" ma:versionID="37d3ec2b48d53e45b233ad8f52fe1b11"/>
</file>

<file path=customXml/itemProps1.xml><?xml version="1.0" encoding="utf-8"?>
<ds:datastoreItem xmlns:ds="http://schemas.openxmlformats.org/officeDocument/2006/customXml" ds:itemID="{5C0FA4CB-1C2F-4794-84DD-5C40661072D6}">
  <ds:schemaRefs>
    <ds:schemaRef ds:uri="http://schemas.microsoft.com/sharepoint/v3/contenttype/forms"/>
  </ds:schemaRefs>
</ds:datastoreItem>
</file>

<file path=customXml/itemProps2.xml><?xml version="1.0" encoding="utf-8"?>
<ds:datastoreItem xmlns:ds="http://schemas.openxmlformats.org/officeDocument/2006/customXml" ds:itemID="{73BA59D9-3332-4775-805E-B9BA06B711B5}">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F3ADFABD-AA93-46F5-AAE9-6B5BE71D2D05}">
  <ds:schemaRefs>
    <ds:schemaRef ds:uri="http://schemas.microsoft.com/office/2006/metadata/contentType"/>
    <ds:schemaRef ds:uri="http://schemas.microsoft.com/office/2006/metadata/properties/metaAttributes"/>
  </ds:schemaRefs>
</ds:datastoreItem>
</file>

<file path=docProps/app.xml><?xml version="1.0" encoding="utf-8"?>
<Properties xmlns="http://schemas.openxmlformats.org/officeDocument/2006/extended-properties" xmlns:vt="http://schemas.openxmlformats.org/officeDocument/2006/docPropsVTypes">
  <Template>Space Theme</Template>
  <TotalTime>2718</TotalTime>
  <Words>1254</Words>
  <Application>Microsoft Office PowerPoint</Application>
  <PresentationFormat>On-screen Show (4:3)</PresentationFormat>
  <Paragraphs>228</Paragraphs>
  <Slides>54</Slides>
  <Notes>2</Notes>
  <HiddenSlides>0</HiddenSlides>
  <MMClips>1</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54</vt:i4>
      </vt:variant>
    </vt:vector>
  </HeadingPairs>
  <TitlesOfParts>
    <vt:vector size="57" baseType="lpstr">
      <vt:lpstr>Space Theme</vt:lpstr>
      <vt:lpstr>Picture</vt:lpstr>
      <vt:lpstr>Photo Editor Photo</vt:lpstr>
      <vt:lpstr>TPS Inspection &amp; Repair</vt:lpstr>
      <vt:lpstr>PowerPoint Presentation</vt:lpstr>
      <vt:lpstr>“US Spacesuit Knowledge Capture Series”</vt:lpstr>
      <vt:lpstr>PowerPoint Presentation</vt:lpstr>
      <vt:lpstr>PowerPoint Presentation</vt:lpstr>
      <vt:lpstr>PowerPoint Presentation</vt:lpstr>
      <vt:lpstr>PowerPoint Presentation</vt:lpstr>
      <vt:lpstr>Fun &amp; Games at the Launch of STS-107</vt:lpstr>
      <vt:lpstr>PowerPoint Presentation</vt:lpstr>
      <vt:lpstr>STS-107: Hail Columbia --- Kalpana, Mike, Willie, Rick,  Laurel, Dave and Ilan</vt:lpstr>
      <vt:lpstr>PowerPoint Presentation</vt:lpstr>
      <vt:lpstr>Our Motivation</vt:lpstr>
      <vt:lpstr>Columbia Point</vt:lpstr>
      <vt:lpstr>Columbia Point</vt:lpstr>
      <vt:lpstr>Columbia Point Dedication</vt:lpstr>
      <vt:lpstr>Return To Flight</vt:lpstr>
      <vt:lpstr>Commitment to Fly Again</vt:lpstr>
      <vt:lpstr>Flat Stanley &amp; Friends</vt:lpstr>
      <vt:lpstr>Tile Repair Pre-STS-1</vt:lpstr>
      <vt:lpstr>PowerPoint Presentation</vt:lpstr>
      <vt:lpstr>Preliminary TPS Critical Detection Threshold*</vt:lpstr>
      <vt:lpstr>VR Lab SAFER Inspection/Repair</vt:lpstr>
      <vt:lpstr>TPS Access from OBSS and Strela</vt:lpstr>
      <vt:lpstr>SAFER Underbelly Repair Fixture (SURF)</vt:lpstr>
      <vt:lpstr>Transient Underbelly Repair Fixture (TURF)</vt:lpstr>
      <vt:lpstr>Multiple Use Tether Variant</vt:lpstr>
      <vt:lpstr>Orbiter Boom Sensor System</vt:lpstr>
      <vt:lpstr>Tile Repair &amp; STA-54 Uncertainties</vt:lpstr>
      <vt:lpstr>L-M Denver Vacuum Chamber</vt:lpstr>
      <vt:lpstr>Arc Jet Testing</vt:lpstr>
      <vt:lpstr>Char Layer</vt:lpstr>
      <vt:lpstr>Human Thermal Vacuum Testing</vt:lpstr>
      <vt:lpstr>Thousands of Parabolas</vt:lpstr>
      <vt:lpstr>0-G Adherence and Technique Testing</vt:lpstr>
      <vt:lpstr>PowerPoint Presentation</vt:lpstr>
      <vt:lpstr>PowerPoint Presentation</vt:lpstr>
      <vt:lpstr>Suited KC-135 Parabolic Tests</vt:lpstr>
      <vt:lpstr>Tamp and Dot Techniques</vt:lpstr>
      <vt:lpstr>Another Day @ The Office</vt:lpstr>
      <vt:lpstr>Dual Glovebox Thermal Vacuum</vt:lpstr>
      <vt:lpstr>RCC Repair Strategies</vt:lpstr>
      <vt:lpstr>EVA Inspection Techniques</vt:lpstr>
      <vt:lpstr>Dozens of Tools Designed, Tested</vt:lpstr>
      <vt:lpstr>CIPAA Backside Views</vt:lpstr>
      <vt:lpstr>CIPAA Frontside Views</vt:lpstr>
      <vt:lpstr>CIPAA Top/Bottom Views</vt:lpstr>
      <vt:lpstr>CIPPA Front/Back Views</vt:lpstr>
      <vt:lpstr>CIPAA Left/Right Views</vt:lpstr>
      <vt:lpstr>Tile Repair: Not to be taken lightly</vt:lpstr>
      <vt:lpstr>STS-114 Gap Filler Experience: Stevie Ray Robinson &amp; Soichi Noguchi</vt:lpstr>
      <vt:lpstr>STS-121 RCC Repair DTO (NOAX ceramic): Mike Fossum &amp; Piers Sellers</vt:lpstr>
      <vt:lpstr>The STS-118 Experience</vt:lpstr>
      <vt:lpstr>STS-123 Tile Repair Ablator Dispenser (TRAD) DTO: Mike Foreman &amp; Bob Behnken</vt:lpstr>
      <vt:lpstr>QUESTIONS/DISCUSSION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Humans on the Final Frontier</dc:title>
  <dc:creator>tmhsep</dc:creator>
  <cp:lastModifiedBy>Parazynski, Scott E.</cp:lastModifiedBy>
  <cp:revision>153</cp:revision>
  <dcterms:created xsi:type="dcterms:W3CDTF">2011-01-08T21:56:46Z</dcterms:created>
  <dcterms:modified xsi:type="dcterms:W3CDTF">2012-02-23T21:18:15Z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TC300060309990</vt:lpwstr>
  </property>
</Properties>
</file>