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3" r:id="rId2"/>
  </p:sldMasterIdLst>
  <p:notesMasterIdLst>
    <p:notesMasterId r:id="rId10"/>
  </p:notesMasterIdLst>
  <p:handoutMasterIdLst>
    <p:handoutMasterId r:id="rId11"/>
  </p:handoutMasterIdLst>
  <p:sldIdLst>
    <p:sldId id="278" r:id="rId3"/>
    <p:sldId id="280" r:id="rId4"/>
    <p:sldId id="288" r:id="rId5"/>
    <p:sldId id="285" r:id="rId6"/>
    <p:sldId id="287" r:id="rId7"/>
    <p:sldId id="286" r:id="rId8"/>
    <p:sldId id="284" r:id="rId9"/>
  </p:sldIdLst>
  <p:sldSz cx="9144000" cy="6858000" type="screen4x3"/>
  <p:notesSz cx="6997700" cy="92837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521415D9-36F7-43E2-AB2F-B90AF26B5E84}">
      <p14:sectionLst xmlns:p14="http://schemas.microsoft.com/office/powerpoint/2010/main">
        <p14:section name="Default Section" id="{280542AD-B6CE-3244-B5AE-C9AFF5296FDA}">
          <p14:sldIdLst>
            <p14:sldId id="278"/>
          </p14:sldIdLst>
        </p14:section>
        <p14:section name="Untitled Section" id="{91B9BD75-78AC-D149-917F-54D1880DB637}">
          <p14:sldIdLst>
            <p14:sldId id="280"/>
            <p14:sldId id="288"/>
            <p14:sldId id="285"/>
            <p14:sldId id="287"/>
            <p14:sldId id="286"/>
            <p14:sldId id="28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ECEC"/>
    <a:srgbClr val="F9F9F9"/>
    <a:srgbClr val="CFCFCF"/>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165" autoAdjust="0"/>
    <p:restoredTop sz="96209" autoAdjust="0"/>
  </p:normalViewPr>
  <p:slideViewPr>
    <p:cSldViewPr>
      <p:cViewPr varScale="1">
        <p:scale>
          <a:sx n="92" d="100"/>
          <a:sy n="92" d="100"/>
        </p:scale>
        <p:origin x="-992" y="-104"/>
      </p:cViewPr>
      <p:guideLst>
        <p:guide orient="horz" pos="3928"/>
        <p:guide pos="243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55" d="100"/>
          <a:sy n="55" d="100"/>
        </p:scale>
        <p:origin x="-1806" y="-102"/>
      </p:cViewPr>
      <p:guideLst>
        <p:guide orient="horz" pos="2924"/>
        <p:guide pos="2204"/>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handoutMaster" Target="handoutMasters/handoutMaster1.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026"/>
          <p:cNvSpPr>
            <a:spLocks noGrp="1" noChangeArrowheads="1"/>
          </p:cNvSpPr>
          <p:nvPr>
            <p:ph type="hdr" sz="quarter"/>
          </p:nvPr>
        </p:nvSpPr>
        <p:spPr bwMode="auto">
          <a:xfrm>
            <a:off x="0" y="0"/>
            <a:ext cx="3030538" cy="463550"/>
          </a:xfrm>
          <a:prstGeom prst="rect">
            <a:avLst/>
          </a:prstGeom>
          <a:noFill/>
          <a:ln w="9525">
            <a:noFill/>
            <a:miter lim="800000"/>
            <a:headEnd/>
            <a:tailEnd/>
          </a:ln>
          <a:effectLst/>
        </p:spPr>
        <p:txBody>
          <a:bodyPr vert="horz" wrap="square" lIns="92920" tIns="46459" rIns="92920" bIns="46459" numCol="1" anchor="t" anchorCtr="0" compatLnSpc="1">
            <a:prstTxWarp prst="textNoShape">
              <a:avLst/>
            </a:prstTxWarp>
          </a:bodyPr>
          <a:lstStyle>
            <a:lvl1pPr defTabSz="927100">
              <a:defRPr sz="1200">
                <a:latin typeface="Times New Roman" pitchFamily="18" charset="0"/>
              </a:defRPr>
            </a:lvl1pPr>
          </a:lstStyle>
          <a:p>
            <a:pPr>
              <a:defRPr/>
            </a:pPr>
            <a:endParaRPr lang="en-US"/>
          </a:p>
        </p:txBody>
      </p:sp>
      <p:sp>
        <p:nvSpPr>
          <p:cNvPr id="4099" name="Rectangle 1027"/>
          <p:cNvSpPr>
            <a:spLocks noGrp="1" noChangeArrowheads="1"/>
          </p:cNvSpPr>
          <p:nvPr>
            <p:ph type="dt" sz="quarter" idx="1"/>
          </p:nvPr>
        </p:nvSpPr>
        <p:spPr bwMode="auto">
          <a:xfrm>
            <a:off x="3967163" y="0"/>
            <a:ext cx="3030537" cy="463550"/>
          </a:xfrm>
          <a:prstGeom prst="rect">
            <a:avLst/>
          </a:prstGeom>
          <a:noFill/>
          <a:ln w="9525">
            <a:noFill/>
            <a:miter lim="800000"/>
            <a:headEnd/>
            <a:tailEnd/>
          </a:ln>
          <a:effectLst/>
        </p:spPr>
        <p:txBody>
          <a:bodyPr vert="horz" wrap="square" lIns="92920" tIns="46459" rIns="92920" bIns="46459" numCol="1" anchor="t" anchorCtr="0" compatLnSpc="1">
            <a:prstTxWarp prst="textNoShape">
              <a:avLst/>
            </a:prstTxWarp>
          </a:bodyPr>
          <a:lstStyle>
            <a:lvl1pPr algn="r" defTabSz="927100">
              <a:defRPr sz="1200">
                <a:latin typeface="Times New Roman" pitchFamily="18" charset="0"/>
              </a:defRPr>
            </a:lvl1pPr>
          </a:lstStyle>
          <a:p>
            <a:pPr>
              <a:defRPr/>
            </a:pPr>
            <a:endParaRPr lang="en-US"/>
          </a:p>
        </p:txBody>
      </p:sp>
      <p:sp>
        <p:nvSpPr>
          <p:cNvPr id="4100" name="Rectangle 1028"/>
          <p:cNvSpPr>
            <a:spLocks noGrp="1" noChangeArrowheads="1"/>
          </p:cNvSpPr>
          <p:nvPr>
            <p:ph type="ftr" sz="quarter" idx="2"/>
          </p:nvPr>
        </p:nvSpPr>
        <p:spPr bwMode="auto">
          <a:xfrm>
            <a:off x="0" y="8820150"/>
            <a:ext cx="3030538" cy="463550"/>
          </a:xfrm>
          <a:prstGeom prst="rect">
            <a:avLst/>
          </a:prstGeom>
          <a:noFill/>
          <a:ln w="9525">
            <a:noFill/>
            <a:miter lim="800000"/>
            <a:headEnd/>
            <a:tailEnd/>
          </a:ln>
          <a:effectLst/>
        </p:spPr>
        <p:txBody>
          <a:bodyPr vert="horz" wrap="square" lIns="92920" tIns="46459" rIns="92920" bIns="46459" numCol="1" anchor="b" anchorCtr="0" compatLnSpc="1">
            <a:prstTxWarp prst="textNoShape">
              <a:avLst/>
            </a:prstTxWarp>
          </a:bodyPr>
          <a:lstStyle>
            <a:lvl1pPr defTabSz="927100">
              <a:defRPr sz="1200">
                <a:latin typeface="Times New Roman" pitchFamily="18" charset="0"/>
              </a:defRPr>
            </a:lvl1pPr>
          </a:lstStyle>
          <a:p>
            <a:pPr>
              <a:defRPr/>
            </a:pPr>
            <a:endParaRPr lang="en-US"/>
          </a:p>
        </p:txBody>
      </p:sp>
      <p:sp>
        <p:nvSpPr>
          <p:cNvPr id="4101" name="Rectangle 1029"/>
          <p:cNvSpPr>
            <a:spLocks noGrp="1" noChangeArrowheads="1"/>
          </p:cNvSpPr>
          <p:nvPr>
            <p:ph type="sldNum" sz="quarter" idx="3"/>
          </p:nvPr>
        </p:nvSpPr>
        <p:spPr bwMode="auto">
          <a:xfrm>
            <a:off x="3967163" y="8820150"/>
            <a:ext cx="3030537" cy="463550"/>
          </a:xfrm>
          <a:prstGeom prst="rect">
            <a:avLst/>
          </a:prstGeom>
          <a:noFill/>
          <a:ln w="9525">
            <a:noFill/>
            <a:miter lim="800000"/>
            <a:headEnd/>
            <a:tailEnd/>
          </a:ln>
          <a:effectLst/>
        </p:spPr>
        <p:txBody>
          <a:bodyPr vert="horz" wrap="square" lIns="92920" tIns="46459" rIns="92920" bIns="46459" numCol="1" anchor="b" anchorCtr="0" compatLnSpc="1">
            <a:prstTxWarp prst="textNoShape">
              <a:avLst/>
            </a:prstTxWarp>
          </a:bodyPr>
          <a:lstStyle>
            <a:lvl1pPr algn="r" defTabSz="927100">
              <a:defRPr sz="1200">
                <a:latin typeface="Times New Roman" pitchFamily="18" charset="0"/>
              </a:defRPr>
            </a:lvl1pPr>
          </a:lstStyle>
          <a:p>
            <a:pPr>
              <a:defRPr/>
            </a:pPr>
            <a:fld id="{B85BACD1-1BB1-48F2-AE03-47DE3226006E}" type="slidenum">
              <a:rPr lang="en-US"/>
              <a:pPr>
                <a:defRPr/>
              </a:pPr>
              <a:t>‹#›</a:t>
            </a:fld>
            <a:endParaRPr lang="en-US"/>
          </a:p>
        </p:txBody>
      </p:sp>
    </p:spTree>
    <p:extLst>
      <p:ext uri="{BB962C8B-B14F-4D97-AF65-F5344CB8AC3E}">
        <p14:creationId xmlns:p14="http://schemas.microsoft.com/office/powerpoint/2010/main" val="1752566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5122"/>
          <p:cNvSpPr>
            <a:spLocks noGrp="1" noChangeArrowheads="1"/>
          </p:cNvSpPr>
          <p:nvPr>
            <p:ph type="hdr" sz="quarter"/>
          </p:nvPr>
        </p:nvSpPr>
        <p:spPr bwMode="auto">
          <a:xfrm>
            <a:off x="0" y="0"/>
            <a:ext cx="3032125" cy="463550"/>
          </a:xfrm>
          <a:prstGeom prst="rect">
            <a:avLst/>
          </a:prstGeom>
          <a:noFill/>
          <a:ln w="9525">
            <a:noFill/>
            <a:miter lim="800000"/>
            <a:headEnd/>
            <a:tailEnd/>
          </a:ln>
          <a:effectLst/>
        </p:spPr>
        <p:txBody>
          <a:bodyPr vert="horz" wrap="square" lIns="91406" tIns="45701" rIns="91406" bIns="45701" numCol="1" anchor="t" anchorCtr="0" compatLnSpc="1">
            <a:prstTxWarp prst="textNoShape">
              <a:avLst/>
            </a:prstTxWarp>
          </a:bodyPr>
          <a:lstStyle>
            <a:lvl1pPr defTabSz="912813">
              <a:defRPr sz="1200">
                <a:latin typeface="Times New Roman" pitchFamily="18" charset="0"/>
              </a:defRPr>
            </a:lvl1pPr>
          </a:lstStyle>
          <a:p>
            <a:pPr>
              <a:defRPr/>
            </a:pPr>
            <a:endParaRPr lang="en-US"/>
          </a:p>
        </p:txBody>
      </p:sp>
      <p:sp>
        <p:nvSpPr>
          <p:cNvPr id="26627" name="Rectangle 5123"/>
          <p:cNvSpPr>
            <a:spLocks noGrp="1" noChangeArrowheads="1"/>
          </p:cNvSpPr>
          <p:nvPr>
            <p:ph type="dt" idx="1"/>
          </p:nvPr>
        </p:nvSpPr>
        <p:spPr bwMode="auto">
          <a:xfrm>
            <a:off x="3963988" y="0"/>
            <a:ext cx="3032125" cy="463550"/>
          </a:xfrm>
          <a:prstGeom prst="rect">
            <a:avLst/>
          </a:prstGeom>
          <a:noFill/>
          <a:ln w="9525">
            <a:noFill/>
            <a:miter lim="800000"/>
            <a:headEnd/>
            <a:tailEnd/>
          </a:ln>
          <a:effectLst/>
        </p:spPr>
        <p:txBody>
          <a:bodyPr vert="horz" wrap="square" lIns="91406" tIns="45701" rIns="91406" bIns="45701" numCol="1" anchor="t" anchorCtr="0" compatLnSpc="1">
            <a:prstTxWarp prst="textNoShape">
              <a:avLst/>
            </a:prstTxWarp>
          </a:bodyPr>
          <a:lstStyle>
            <a:lvl1pPr algn="r" defTabSz="912813">
              <a:defRPr sz="1200">
                <a:latin typeface="Times New Roman" pitchFamily="18" charset="0"/>
              </a:defRPr>
            </a:lvl1pPr>
          </a:lstStyle>
          <a:p>
            <a:pPr>
              <a:defRPr/>
            </a:pPr>
            <a:r>
              <a:rPr lang="en-US"/>
              <a:t>December 2008</a:t>
            </a:r>
          </a:p>
        </p:txBody>
      </p:sp>
      <p:sp>
        <p:nvSpPr>
          <p:cNvPr id="20484" name="Rectangle 5124"/>
          <p:cNvSpPr>
            <a:spLocks noGrp="1" noRot="1" noChangeAspect="1" noChangeArrowheads="1" noTextEdit="1"/>
          </p:cNvSpPr>
          <p:nvPr>
            <p:ph type="sldImg" idx="2"/>
          </p:nvPr>
        </p:nvSpPr>
        <p:spPr bwMode="auto">
          <a:xfrm>
            <a:off x="1179513" y="696913"/>
            <a:ext cx="4641850" cy="3481387"/>
          </a:xfrm>
          <a:prstGeom prst="rect">
            <a:avLst/>
          </a:prstGeom>
          <a:noFill/>
          <a:ln w="9525">
            <a:solidFill>
              <a:srgbClr val="000000"/>
            </a:solidFill>
            <a:miter lim="800000"/>
            <a:headEnd/>
            <a:tailEnd/>
          </a:ln>
        </p:spPr>
      </p:sp>
      <p:sp>
        <p:nvSpPr>
          <p:cNvPr id="26629" name="Rectangle 5125"/>
          <p:cNvSpPr>
            <a:spLocks noGrp="1" noChangeArrowheads="1"/>
          </p:cNvSpPr>
          <p:nvPr>
            <p:ph type="body" sz="quarter" idx="3"/>
          </p:nvPr>
        </p:nvSpPr>
        <p:spPr bwMode="auto">
          <a:xfrm>
            <a:off x="700088" y="4406900"/>
            <a:ext cx="5597525" cy="4179888"/>
          </a:xfrm>
          <a:prstGeom prst="rect">
            <a:avLst/>
          </a:prstGeom>
          <a:noFill/>
          <a:ln w="9525">
            <a:noFill/>
            <a:miter lim="800000"/>
            <a:headEnd/>
            <a:tailEnd/>
          </a:ln>
          <a:effectLst/>
        </p:spPr>
        <p:txBody>
          <a:bodyPr vert="horz" wrap="square" lIns="91406" tIns="45701" rIns="91406" bIns="4570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6630" name="Rectangle 5126"/>
          <p:cNvSpPr>
            <a:spLocks noGrp="1" noChangeArrowheads="1"/>
          </p:cNvSpPr>
          <p:nvPr>
            <p:ph type="ftr" sz="quarter" idx="4"/>
          </p:nvPr>
        </p:nvSpPr>
        <p:spPr bwMode="auto">
          <a:xfrm>
            <a:off x="0" y="8818563"/>
            <a:ext cx="3032125" cy="463550"/>
          </a:xfrm>
          <a:prstGeom prst="rect">
            <a:avLst/>
          </a:prstGeom>
          <a:noFill/>
          <a:ln w="9525">
            <a:noFill/>
            <a:miter lim="800000"/>
            <a:headEnd/>
            <a:tailEnd/>
          </a:ln>
          <a:effectLst/>
        </p:spPr>
        <p:txBody>
          <a:bodyPr vert="horz" wrap="square" lIns="91406" tIns="45701" rIns="91406" bIns="45701" numCol="1" anchor="b" anchorCtr="0" compatLnSpc="1">
            <a:prstTxWarp prst="textNoShape">
              <a:avLst/>
            </a:prstTxWarp>
          </a:bodyPr>
          <a:lstStyle>
            <a:lvl1pPr defTabSz="912813">
              <a:defRPr sz="1200">
                <a:latin typeface="Times New Roman" pitchFamily="18" charset="0"/>
              </a:defRPr>
            </a:lvl1pPr>
          </a:lstStyle>
          <a:p>
            <a:pPr>
              <a:defRPr/>
            </a:pPr>
            <a:endParaRPr lang="en-US"/>
          </a:p>
        </p:txBody>
      </p:sp>
      <p:sp>
        <p:nvSpPr>
          <p:cNvPr id="26631" name="Rectangle 5127"/>
          <p:cNvSpPr>
            <a:spLocks noGrp="1" noChangeArrowheads="1"/>
          </p:cNvSpPr>
          <p:nvPr>
            <p:ph type="sldNum" sz="quarter" idx="5"/>
          </p:nvPr>
        </p:nvSpPr>
        <p:spPr bwMode="auto">
          <a:xfrm>
            <a:off x="3963988" y="8818563"/>
            <a:ext cx="3032125" cy="463550"/>
          </a:xfrm>
          <a:prstGeom prst="rect">
            <a:avLst/>
          </a:prstGeom>
          <a:noFill/>
          <a:ln w="9525">
            <a:noFill/>
            <a:miter lim="800000"/>
            <a:headEnd/>
            <a:tailEnd/>
          </a:ln>
          <a:effectLst/>
        </p:spPr>
        <p:txBody>
          <a:bodyPr vert="horz" wrap="square" lIns="91406" tIns="45701" rIns="91406" bIns="45701" numCol="1" anchor="b" anchorCtr="0" compatLnSpc="1">
            <a:prstTxWarp prst="textNoShape">
              <a:avLst/>
            </a:prstTxWarp>
          </a:bodyPr>
          <a:lstStyle>
            <a:lvl1pPr algn="r" defTabSz="912813">
              <a:defRPr sz="1200">
                <a:latin typeface="Times New Roman" pitchFamily="18" charset="0"/>
              </a:defRPr>
            </a:lvl1pPr>
          </a:lstStyle>
          <a:p>
            <a:pPr>
              <a:defRPr/>
            </a:pPr>
            <a:fld id="{2E528C49-EC17-4F55-90CA-DEE80B1735A0}" type="slidenum">
              <a:rPr lang="en-US"/>
              <a:pPr>
                <a:defRPr/>
              </a:pPr>
              <a:t>‹#›</a:t>
            </a:fld>
            <a:endParaRPr lang="en-US"/>
          </a:p>
        </p:txBody>
      </p:sp>
    </p:spTree>
    <p:extLst>
      <p:ext uri="{BB962C8B-B14F-4D97-AF65-F5344CB8AC3E}">
        <p14:creationId xmlns:p14="http://schemas.microsoft.com/office/powerpoint/2010/main" val="3740239843"/>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5123"/>
          <p:cNvSpPr>
            <a:spLocks noGrp="1" noChangeArrowheads="1"/>
          </p:cNvSpPr>
          <p:nvPr>
            <p:ph type="dt" sz="quarter" idx="1"/>
          </p:nvPr>
        </p:nvSpPr>
        <p:spPr>
          <a:noFill/>
        </p:spPr>
        <p:txBody>
          <a:bodyPr/>
          <a:lstStyle/>
          <a:p>
            <a:endParaRPr lang="en-US" smtClean="0"/>
          </a:p>
        </p:txBody>
      </p:sp>
      <p:sp>
        <p:nvSpPr>
          <p:cNvPr id="22531" name="Rectangle 5127"/>
          <p:cNvSpPr>
            <a:spLocks noGrp="1" noChangeArrowheads="1"/>
          </p:cNvSpPr>
          <p:nvPr>
            <p:ph type="sldNum" sz="quarter" idx="5"/>
          </p:nvPr>
        </p:nvSpPr>
        <p:spPr>
          <a:noFill/>
        </p:spPr>
        <p:txBody>
          <a:bodyPr/>
          <a:lstStyle/>
          <a:p>
            <a:fld id="{BA02B549-4A3D-42B4-95CB-5CD8BD8BBDD2}" type="slidenum">
              <a:rPr lang="en-US" smtClean="0"/>
              <a:pPr/>
              <a:t>1</a:t>
            </a:fld>
            <a:endParaRPr lang="en-US" smtClean="0"/>
          </a:p>
        </p:txBody>
      </p:sp>
      <p:sp>
        <p:nvSpPr>
          <p:cNvPr id="22532" name="Rectangle 2"/>
          <p:cNvSpPr>
            <a:spLocks noGrp="1" noRot="1" noChangeAspect="1" noChangeArrowheads="1" noTextEdit="1"/>
          </p:cNvSpPr>
          <p:nvPr>
            <p:ph type="sldImg"/>
          </p:nvPr>
        </p:nvSpPr>
        <p:spPr>
          <a:xfrm>
            <a:off x="1035050" y="547688"/>
            <a:ext cx="4935538" cy="3702050"/>
          </a:xfrm>
          <a:ln w="12700" cap="flat">
            <a:solidFill>
              <a:schemeClr val="tx1"/>
            </a:solidFill>
          </a:ln>
        </p:spPr>
      </p:sp>
      <p:sp>
        <p:nvSpPr>
          <p:cNvPr id="22533" name="Rectangle 3"/>
          <p:cNvSpPr>
            <a:spLocks noGrp="1" noChangeArrowheads="1"/>
          </p:cNvSpPr>
          <p:nvPr>
            <p:ph type="body" idx="1"/>
          </p:nvPr>
        </p:nvSpPr>
        <p:spPr>
          <a:xfrm>
            <a:off x="903288" y="4410075"/>
            <a:ext cx="5187950" cy="4192588"/>
          </a:xfrm>
          <a:noFill/>
          <a:ln/>
        </p:spPr>
        <p:txBody>
          <a:bodyPr lIns="87524" tIns="42996" rIns="87524" bIns="42996"/>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1447800"/>
            <a:ext cx="8229600" cy="1143000"/>
          </a:xfrm>
          <a:prstGeom prst="rect">
            <a:avLst/>
          </a:prstGeom>
        </p:spPr>
        <p:txBody>
          <a:bodyPr/>
          <a:lstStyle/>
          <a:p>
            <a:r>
              <a:rPr lang="en-US" dirty="0"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dirty="0" smtClean="0"/>
              <a:t>Click to edit Master title style</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91DD260-3015-0D46-9960-D9B7FAA86045}" type="datetimeFigureOut">
              <a:rPr lang="en-US" smtClean="0"/>
              <a:t>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3078230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1DD260-3015-0D46-9960-D9B7FAA86045}" type="datetimeFigureOut">
              <a:rPr lang="en-US" smtClean="0"/>
              <a:t>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20951532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1DD260-3015-0D46-9960-D9B7FAA86045}" type="datetimeFigureOut">
              <a:rPr lang="en-US" smtClean="0"/>
              <a:t>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2906960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91DD260-3015-0D46-9960-D9B7FAA86045}" type="datetimeFigureOut">
              <a:rPr lang="en-US" smtClean="0"/>
              <a:t>7/11/14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38224747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91DD260-3015-0D46-9960-D9B7FAA86045}" type="datetimeFigureOut">
              <a:rPr lang="en-US" smtClean="0"/>
              <a:t>7/11/14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39034385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91DD260-3015-0D46-9960-D9B7FAA86045}" type="datetimeFigureOut">
              <a:rPr lang="en-US" smtClean="0"/>
              <a:t>7/11/14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37643790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1DD260-3015-0D46-9960-D9B7FAA86045}" type="datetimeFigureOut">
              <a:rPr lang="en-US" smtClean="0"/>
              <a:t>7/11/14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14113815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91DD260-3015-0D46-9960-D9B7FAA86045}" type="datetimeFigureOut">
              <a:rPr lang="en-US" smtClean="0"/>
              <a:t>7/11/14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9437729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91DD260-3015-0D46-9960-D9B7FAA86045}" type="datetimeFigureOut">
              <a:rPr lang="en-US" smtClean="0"/>
              <a:t>7/11/14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42895658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1DD260-3015-0D46-9960-D9B7FAA86045}" type="datetimeFigureOut">
              <a:rPr lang="en-US" smtClean="0"/>
              <a:t>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15669090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91DD260-3015-0D46-9960-D9B7FAA86045}" type="datetimeFigureOut">
              <a:rPr lang="en-US" smtClean="0"/>
              <a:t>7/11/14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B6418A-B257-5445-A96E-EFAC34BC3375}" type="slidenum">
              <a:rPr lang="en-US" smtClean="0"/>
              <a:t>‹#›</a:t>
            </a:fld>
            <a:endParaRPr lang="en-US"/>
          </a:p>
        </p:txBody>
      </p:sp>
    </p:spTree>
    <p:extLst>
      <p:ext uri="{BB962C8B-B14F-4D97-AF65-F5344CB8AC3E}">
        <p14:creationId xmlns:p14="http://schemas.microsoft.com/office/powerpoint/2010/main" val="223815004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jpeg"/><Relationship Id="rId16"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2" Type="http://schemas.openxmlformats.org/officeDocument/2006/relationships/theme" Target="../theme/theme2.xml"/><Relationship Id="rId13" Type="http://schemas.openxmlformats.org/officeDocument/2006/relationships/image" Target="../media/image2.png"/><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 Id="rId9" Type="http://schemas.openxmlformats.org/officeDocument/2006/relationships/slideLayout" Target="../slideLayouts/slideLayout22.xml"/><Relationship Id="rId10"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ISS_full.jpg"/>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Rectangle 11"/>
          <p:cNvSpPr/>
          <p:nvPr userDrawn="1"/>
        </p:nvSpPr>
        <p:spPr bwMode="auto">
          <a:xfrm>
            <a:off x="0" y="0"/>
            <a:ext cx="9144000" cy="846138"/>
          </a:xfrm>
          <a:prstGeom prst="rect">
            <a:avLst/>
          </a:prstGeom>
          <a:solidFill>
            <a:srgbClr val="000000"/>
          </a:solidFill>
          <a:ln w="9525" cap="flat" cmpd="sng" algn="ctr">
            <a:noFill/>
            <a:prstDash val="solid"/>
            <a:round/>
            <a:headEnd type="none" w="med" len="med"/>
            <a:tailEnd type="none" w="med" len="med"/>
          </a:ln>
          <a:effectLst/>
        </p:spPr>
        <p:txBody>
          <a:bodyPr/>
          <a:lstStyle/>
          <a:p>
            <a:pPr fontAlgn="base">
              <a:spcBef>
                <a:spcPct val="20000"/>
              </a:spcBef>
              <a:spcAft>
                <a:spcPct val="0"/>
              </a:spcAft>
              <a:defRPr/>
            </a:pPr>
            <a:endParaRPr lang="en-US" dirty="0">
              <a:solidFill>
                <a:prstClr val="black"/>
              </a:solidFill>
              <a:latin typeface="Arial" charset="0"/>
              <a:ea typeface="ＭＳ Ｐゴシック" pitchFamily="-80" charset="-128"/>
              <a:cs typeface="ＭＳ Ｐゴシック" pitchFamily="-80" charset="-128"/>
            </a:endParaRPr>
          </a:p>
        </p:txBody>
      </p:sp>
      <p:sp>
        <p:nvSpPr>
          <p:cNvPr id="1026"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pic>
        <p:nvPicPr>
          <p:cNvPr id="11" name="Picture 67" descr="NASA insignia RGB"/>
          <p:cNvPicPr>
            <a:picLocks noChangeAspect="1" noChangeArrowheads="1"/>
          </p:cNvPicPr>
          <p:nvPr userDrawn="1"/>
        </p:nvPicPr>
        <p:blipFill>
          <a:blip r:embed="rId16" cstate="email">
            <a:extLst>
              <a:ext uri="{28A0092B-C50C-407E-A947-70E740481C1C}">
                <a14:useLocalDpi xmlns:a14="http://schemas.microsoft.com/office/drawing/2010/main"/>
              </a:ext>
            </a:extLst>
          </a:blip>
          <a:srcRect/>
          <a:stretch>
            <a:fillRect/>
          </a:stretch>
        </p:blipFill>
        <p:spPr bwMode="auto">
          <a:xfrm>
            <a:off x="8313738" y="158750"/>
            <a:ext cx="717550" cy="59372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userDrawn="1"/>
        </p:nvSpPr>
        <p:spPr bwMode="auto">
          <a:xfrm>
            <a:off x="0" y="0"/>
            <a:ext cx="9144000" cy="846138"/>
          </a:xfrm>
          <a:prstGeom prst="rect">
            <a:avLst/>
          </a:prstGeom>
          <a:solidFill>
            <a:srgbClr val="000000"/>
          </a:solidFill>
          <a:ln w="9525" cap="flat" cmpd="sng" algn="ctr">
            <a:noFill/>
            <a:prstDash val="solid"/>
            <a:round/>
            <a:headEnd type="none" w="med" len="med"/>
            <a:tailEnd type="none" w="med" len="med"/>
          </a:ln>
          <a:effectLst/>
        </p:spPr>
        <p:txBody>
          <a:bodyPr/>
          <a:lstStyle/>
          <a:p>
            <a:pPr fontAlgn="base">
              <a:spcBef>
                <a:spcPct val="20000"/>
              </a:spcBef>
              <a:spcAft>
                <a:spcPct val="0"/>
              </a:spcAft>
              <a:defRPr/>
            </a:pPr>
            <a:endParaRPr lang="en-US" dirty="0">
              <a:solidFill>
                <a:prstClr val="black"/>
              </a:solidFill>
              <a:latin typeface="Arial" charset="0"/>
              <a:ea typeface="ＭＳ Ｐゴシック" pitchFamily="-80" charset="-128"/>
              <a:cs typeface="ＭＳ Ｐゴシック" pitchFamily="-80" charset="-128"/>
            </a:endParaRPr>
          </a:p>
        </p:txBody>
      </p:sp>
      <p:sp>
        <p:nvSpPr>
          <p:cNvPr id="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solidFill>
              </a:defRPr>
            </a:lvl1pPr>
          </a:lstStyle>
          <a:p>
            <a:fld id="{491DD260-3015-0D46-9960-D9B7FAA86045}" type="datetimeFigureOut">
              <a:rPr lang="en-US" smtClean="0"/>
              <a:pPr/>
              <a:t>7/11/14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defRPr>
            </a:lvl1pPr>
          </a:lstStyle>
          <a:p>
            <a:fld id="{79B6418A-B257-5445-A96E-EFAC34BC3375}" type="slidenum">
              <a:rPr lang="en-US" smtClean="0"/>
              <a:pPr/>
              <a:t>‹#›</a:t>
            </a:fld>
            <a:endParaRPr lang="en-US" dirty="0"/>
          </a:p>
        </p:txBody>
      </p:sp>
      <p:pic>
        <p:nvPicPr>
          <p:cNvPr id="10" name="Picture 67" descr="NASA insignia RGB"/>
          <p:cNvPicPr>
            <a:picLocks noChangeAspect="1" noChangeArrowheads="1"/>
          </p:cNvPicPr>
          <p:nvPr userDrawn="1"/>
        </p:nvPicPr>
        <p:blipFill>
          <a:blip r:embed="rId13" cstate="email">
            <a:alphaModFix/>
            <a:extLst>
              <a:ext uri="{28A0092B-C50C-407E-A947-70E740481C1C}">
                <a14:useLocalDpi xmlns:a14="http://schemas.microsoft.com/office/drawing/2010/main"/>
              </a:ext>
            </a:extLst>
          </a:blip>
          <a:srcRect/>
          <a:stretch>
            <a:fillRect/>
          </a:stretch>
        </p:blipFill>
        <p:spPr bwMode="auto">
          <a:xfrm>
            <a:off x="8313738" y="158750"/>
            <a:ext cx="717550" cy="593725"/>
          </a:xfrm>
          <a:prstGeom prst="rect">
            <a:avLst/>
          </a:prstGeom>
          <a:noFill/>
          <a:ln w="9525">
            <a:noFill/>
            <a:miter lim="800000"/>
            <a:headEnd/>
            <a:tailEnd/>
          </a:ln>
        </p:spPr>
      </p:pic>
    </p:spTree>
    <p:extLst>
      <p:ext uri="{BB962C8B-B14F-4D97-AF65-F5344CB8AC3E}">
        <p14:creationId xmlns:p14="http://schemas.microsoft.com/office/powerpoint/2010/main" val="325861905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369888" y="2452688"/>
            <a:ext cx="8491537" cy="363537"/>
          </a:xfrm>
          <a:prstGeom prst="rect">
            <a:avLst/>
          </a:prstGeom>
          <a:noFill/>
          <a:ln w="12700">
            <a:noFill/>
            <a:miter lim="800000"/>
            <a:headEnd/>
            <a:tailEnd/>
          </a:ln>
        </p:spPr>
        <p:txBody>
          <a:bodyPr lIns="90488" tIns="44450" rIns="90488" bIns="44450">
            <a:spAutoFit/>
          </a:bodyPr>
          <a:lstStyle/>
          <a:p>
            <a:pPr algn="ctr" eaLnBrk="0" hangingPunct="0"/>
            <a:endParaRPr lang="en-GB" b="1" i="1">
              <a:latin typeface="Arial Black" pitchFamily="34" charset="0"/>
              <a:cs typeface="Times New Roman" pitchFamily="18" charset="0"/>
            </a:endParaRPr>
          </a:p>
        </p:txBody>
      </p:sp>
      <p:sp>
        <p:nvSpPr>
          <p:cNvPr id="3078" name="Rectangle 6"/>
          <p:cNvSpPr>
            <a:spLocks noChangeArrowheads="1"/>
          </p:cNvSpPr>
          <p:nvPr/>
        </p:nvSpPr>
        <p:spPr bwMode="auto">
          <a:xfrm>
            <a:off x="7535863" y="5487988"/>
            <a:ext cx="1377950" cy="457200"/>
          </a:xfrm>
          <a:prstGeom prst="rect">
            <a:avLst/>
          </a:prstGeom>
          <a:noFill/>
          <a:ln w="9525">
            <a:noFill/>
            <a:miter lim="800000"/>
            <a:headEnd/>
            <a:tailEnd/>
          </a:ln>
        </p:spPr>
        <p:txBody>
          <a:bodyPr wrap="none" anchor="ctr"/>
          <a:lstStyle/>
          <a:p>
            <a:endParaRPr lang="en-US"/>
          </a:p>
        </p:txBody>
      </p:sp>
      <p:sp>
        <p:nvSpPr>
          <p:cNvPr id="3079" name="Rectangle 7"/>
          <p:cNvSpPr>
            <a:spLocks noChangeArrowheads="1"/>
          </p:cNvSpPr>
          <p:nvPr/>
        </p:nvSpPr>
        <p:spPr bwMode="auto">
          <a:xfrm>
            <a:off x="7162800" y="6019800"/>
            <a:ext cx="1752600" cy="643766"/>
          </a:xfrm>
          <a:prstGeom prst="rect">
            <a:avLst/>
          </a:prstGeom>
          <a:noFill/>
          <a:ln w="9525">
            <a:noFill/>
            <a:miter lim="800000"/>
            <a:headEnd/>
            <a:tailEnd/>
          </a:ln>
        </p:spPr>
        <p:txBody>
          <a:bodyPr wrap="square" lIns="90488" tIns="44450" rIns="90488" bIns="44450">
            <a:spAutoFit/>
          </a:bodyPr>
          <a:lstStyle/>
          <a:p>
            <a:pPr eaLnBrk="0" hangingPunct="0"/>
            <a:r>
              <a:rPr lang="en-US" sz="1200" i="1" dirty="0" smtClean="0">
                <a:solidFill>
                  <a:schemeClr val="bg1">
                    <a:lumMod val="85000"/>
                  </a:schemeClr>
                </a:solidFill>
                <a:latin typeface="Calibri"/>
                <a:cs typeface="Calibri"/>
              </a:rPr>
              <a:t>Phil Dempsey</a:t>
            </a:r>
            <a:endParaRPr lang="en-US" sz="1200" i="1" dirty="0">
              <a:solidFill>
                <a:schemeClr val="bg1">
                  <a:lumMod val="85000"/>
                </a:schemeClr>
              </a:solidFill>
              <a:latin typeface="Calibri"/>
              <a:cs typeface="Calibri"/>
            </a:endParaRPr>
          </a:p>
          <a:p>
            <a:pPr eaLnBrk="0" hangingPunct="0"/>
            <a:r>
              <a:rPr lang="en-US" sz="1200" i="1" dirty="0" smtClean="0">
                <a:solidFill>
                  <a:schemeClr val="bg1">
                    <a:lumMod val="85000"/>
                  </a:schemeClr>
                </a:solidFill>
                <a:latin typeface="Calibri"/>
                <a:cs typeface="Calibri"/>
              </a:rPr>
              <a:t>ISS Vehicle Office</a:t>
            </a:r>
          </a:p>
          <a:p>
            <a:pPr eaLnBrk="0" hangingPunct="0"/>
            <a:r>
              <a:rPr lang="en-US" sz="1200" i="1" dirty="0" smtClean="0">
                <a:solidFill>
                  <a:schemeClr val="bg1">
                    <a:lumMod val="85000"/>
                  </a:schemeClr>
                </a:solidFill>
                <a:latin typeface="Calibri"/>
                <a:cs typeface="Calibri"/>
              </a:rPr>
              <a:t>July 15, 2014</a:t>
            </a:r>
            <a:endParaRPr lang="en-US" sz="1200" i="1" dirty="0">
              <a:solidFill>
                <a:schemeClr val="bg1">
                  <a:lumMod val="85000"/>
                </a:schemeClr>
              </a:solidFill>
              <a:latin typeface="Calibri"/>
              <a:cs typeface="Calibri"/>
            </a:endParaRPr>
          </a:p>
        </p:txBody>
      </p:sp>
      <p:sp>
        <p:nvSpPr>
          <p:cNvPr id="3080" name="Rectangle 8"/>
          <p:cNvSpPr>
            <a:spLocks noChangeArrowheads="1"/>
          </p:cNvSpPr>
          <p:nvPr/>
        </p:nvSpPr>
        <p:spPr bwMode="auto">
          <a:xfrm>
            <a:off x="0" y="0"/>
            <a:ext cx="8153400" cy="736600"/>
          </a:xfrm>
          <a:prstGeom prst="rect">
            <a:avLst/>
          </a:prstGeom>
          <a:noFill/>
          <a:ln w="9525">
            <a:noFill/>
            <a:miter lim="800000"/>
            <a:headEnd/>
            <a:tailEnd/>
          </a:ln>
        </p:spPr>
        <p:txBody>
          <a:bodyPr lIns="90488" tIns="44450" rIns="90488" bIns="44450" anchor="ctr"/>
          <a:lstStyle/>
          <a:p>
            <a:pPr eaLnBrk="0" hangingPunct="0">
              <a:lnSpc>
                <a:spcPct val="90000"/>
              </a:lnSpc>
            </a:pPr>
            <a:r>
              <a:rPr lang="en-US" sz="2400" b="1" i="1" dirty="0" smtClean="0">
                <a:solidFill>
                  <a:schemeClr val="bg1"/>
                </a:solidFill>
                <a:latin typeface="Calibri"/>
                <a:cs typeface="Calibri"/>
              </a:rPr>
              <a:t>Inspection Considerations from the ISS Program</a:t>
            </a:r>
          </a:p>
          <a:p>
            <a:pPr eaLnBrk="0" hangingPunct="0">
              <a:lnSpc>
                <a:spcPct val="90000"/>
              </a:lnSpc>
            </a:pPr>
            <a:r>
              <a:rPr lang="en-US" i="1" dirty="0" smtClean="0">
                <a:solidFill>
                  <a:schemeClr val="bg1"/>
                </a:solidFill>
                <a:latin typeface="Calibri"/>
                <a:cs typeface="Calibri"/>
              </a:rPr>
              <a:t>NASA In-Space Inspection Workshop 2014</a:t>
            </a:r>
            <a:endParaRPr lang="en-US" i="1" dirty="0">
              <a:solidFill>
                <a:schemeClr val="bg1"/>
              </a:solidFill>
              <a:latin typeface="Calibri"/>
              <a:cs typeface="Calibri"/>
            </a:endParaRPr>
          </a:p>
        </p:txBody>
      </p:sp>
    </p:spTree>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563562"/>
          </a:xfrm>
        </p:spPr>
        <p:txBody>
          <a:bodyPr/>
          <a:lstStyle/>
          <a:p>
            <a:pPr algn="l"/>
            <a:r>
              <a:rPr lang="en-US" sz="2400" b="1" i="1" dirty="0" smtClean="0">
                <a:solidFill>
                  <a:schemeClr val="bg1"/>
                </a:solidFill>
                <a:latin typeface="Calibri"/>
                <a:cs typeface="Calibri"/>
              </a:rPr>
              <a:t>ISS Inspection Needs from Assembly through Extension</a:t>
            </a:r>
            <a:endParaRPr lang="en-US" sz="2400" b="1" i="1" dirty="0">
              <a:solidFill>
                <a:schemeClr val="bg1"/>
              </a:solidFill>
              <a:latin typeface="Calibri"/>
              <a:cs typeface="Calibri"/>
            </a:endParaRPr>
          </a:p>
        </p:txBody>
      </p:sp>
      <p:sp>
        <p:nvSpPr>
          <p:cNvPr id="3" name="Content Placeholder 2"/>
          <p:cNvSpPr>
            <a:spLocks noGrp="1"/>
          </p:cNvSpPr>
          <p:nvPr>
            <p:ph idx="1"/>
          </p:nvPr>
        </p:nvSpPr>
        <p:spPr>
          <a:xfrm>
            <a:off x="304800" y="1066800"/>
            <a:ext cx="8458200" cy="5334000"/>
          </a:xfrm>
        </p:spPr>
        <p:txBody>
          <a:bodyPr/>
          <a:lstStyle/>
          <a:p>
            <a:r>
              <a:rPr lang="en-US" sz="1800" dirty="0" smtClean="0"/>
              <a:t>The International Space Station has been permanently inhabited since November, 2000.</a:t>
            </a:r>
          </a:p>
          <a:p>
            <a:pPr lvl="1"/>
            <a:r>
              <a:rPr lang="en-US" sz="1600" dirty="0" smtClean="0"/>
              <a:t>In that time, inspection has supported operations in many ways</a:t>
            </a:r>
          </a:p>
          <a:p>
            <a:pPr lvl="2"/>
            <a:r>
              <a:rPr lang="en-US" sz="1600" dirty="0" smtClean="0"/>
              <a:t>Clearance assessments</a:t>
            </a:r>
          </a:p>
          <a:p>
            <a:pPr lvl="2"/>
            <a:r>
              <a:rPr lang="en-US" sz="1600" dirty="0" smtClean="0"/>
              <a:t>Anomaly resolution</a:t>
            </a:r>
          </a:p>
          <a:p>
            <a:pPr lvl="2"/>
            <a:r>
              <a:rPr lang="en-US" sz="1600" dirty="0" smtClean="0"/>
              <a:t>Leak location</a:t>
            </a:r>
          </a:p>
          <a:p>
            <a:pPr lvl="1"/>
            <a:r>
              <a:rPr lang="en-US" sz="1600" dirty="0" smtClean="0"/>
              <a:t>The ISS Program has identified additional inspection needs to mitigate risks</a:t>
            </a:r>
          </a:p>
          <a:p>
            <a:pPr lvl="2"/>
            <a:r>
              <a:rPr lang="en-US" sz="1600" dirty="0" smtClean="0"/>
              <a:t>Module leak location</a:t>
            </a:r>
          </a:p>
          <a:p>
            <a:pPr lvl="2"/>
            <a:r>
              <a:rPr lang="en-US" sz="1600" dirty="0" smtClean="0"/>
              <a:t>Nondestructive evaluation of structural damage</a:t>
            </a:r>
          </a:p>
          <a:p>
            <a:pPr lvl="2"/>
            <a:r>
              <a:rPr lang="en-US" sz="1600" dirty="0" smtClean="0"/>
              <a:t>Coolant leak isolation</a:t>
            </a:r>
          </a:p>
          <a:p>
            <a:pPr lvl="2"/>
            <a:r>
              <a:rPr lang="en-US" sz="1600" dirty="0" smtClean="0"/>
              <a:t>MMOD damage indication</a:t>
            </a:r>
          </a:p>
          <a:p>
            <a:pPr lvl="1"/>
            <a:r>
              <a:rPr lang="en-US" sz="1600" dirty="0" smtClean="0"/>
              <a:t>The ISS Laboratory is available to further advance the state of the art of in space inspection capability</a:t>
            </a:r>
          </a:p>
          <a:p>
            <a:pPr lvl="2"/>
            <a:r>
              <a:rPr lang="en-US" sz="1600" dirty="0" smtClean="0"/>
              <a:t>Ongoing technical demonstrations to mitigate ISS risks</a:t>
            </a:r>
          </a:p>
          <a:p>
            <a:pPr lvl="2"/>
            <a:r>
              <a:rPr lang="en-US" sz="1600" dirty="0" smtClean="0"/>
              <a:t>Support technology demonstrators for future mission capabilities as well as commercial advancement</a:t>
            </a:r>
          </a:p>
        </p:txBody>
      </p:sp>
    </p:spTree>
    <p:extLst>
      <p:ext uri="{BB962C8B-B14F-4D97-AF65-F5344CB8AC3E}">
        <p14:creationId xmlns:p14="http://schemas.microsoft.com/office/powerpoint/2010/main" val="1054124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563562"/>
          </a:xfrm>
        </p:spPr>
        <p:txBody>
          <a:bodyPr/>
          <a:lstStyle/>
          <a:p>
            <a:pPr algn="l"/>
            <a:r>
              <a:rPr lang="en-US" sz="2400" b="1" i="1" dirty="0" smtClean="0">
                <a:solidFill>
                  <a:schemeClr val="bg1"/>
                </a:solidFill>
                <a:latin typeface="Calibri"/>
                <a:cs typeface="Calibri"/>
              </a:rPr>
              <a:t>ISS Inspection Situations</a:t>
            </a:r>
            <a:endParaRPr lang="en-US" sz="2400" b="1" i="1" dirty="0">
              <a:solidFill>
                <a:schemeClr val="bg1"/>
              </a:solidFill>
              <a:latin typeface="Calibri"/>
              <a:cs typeface="Calibri"/>
            </a:endParaRPr>
          </a:p>
        </p:txBody>
      </p:sp>
      <p:sp>
        <p:nvSpPr>
          <p:cNvPr id="3" name="Content Placeholder 2"/>
          <p:cNvSpPr>
            <a:spLocks noGrp="1"/>
          </p:cNvSpPr>
          <p:nvPr>
            <p:ph idx="1"/>
          </p:nvPr>
        </p:nvSpPr>
        <p:spPr>
          <a:xfrm>
            <a:off x="304800" y="1066800"/>
            <a:ext cx="8458200" cy="5334000"/>
          </a:xfrm>
        </p:spPr>
        <p:txBody>
          <a:bodyPr/>
          <a:lstStyle/>
          <a:p>
            <a:r>
              <a:rPr lang="en-US" sz="1800" dirty="0" smtClean="0"/>
              <a:t>Inspection needs may come from mission objectives, anomalies, commercial objectives, or management of key risks. </a:t>
            </a:r>
          </a:p>
          <a:p>
            <a:r>
              <a:rPr lang="en-US" sz="1800" dirty="0" smtClean="0"/>
              <a:t>Examples of situations where inspection supports ISS operations:</a:t>
            </a:r>
          </a:p>
          <a:p>
            <a:pPr lvl="1"/>
            <a:r>
              <a:rPr lang="en-US" sz="1600" i="1" dirty="0" smtClean="0"/>
              <a:t>Clearance Assessment:</a:t>
            </a:r>
          </a:p>
          <a:p>
            <a:pPr marL="457200" lvl="1" indent="0">
              <a:buNone/>
            </a:pPr>
            <a:r>
              <a:rPr lang="en-US" sz="1600" i="1" dirty="0" smtClean="0"/>
              <a:t> </a:t>
            </a:r>
            <a:r>
              <a:rPr lang="en-US" sz="1600" dirty="0" smtClean="0"/>
              <a:t>Design tolerances and physical flexing of vehicle have created need to measure clearances between moving and static parts. An example, measurements of clearance between Mobile Transporter configuration at outboard worksites and rotating Solar Alpha Rotary Joint were taken via photogrammetry to reduce uncertainty and authorize specific configurations.</a:t>
            </a:r>
          </a:p>
          <a:p>
            <a:pPr lvl="1"/>
            <a:r>
              <a:rPr lang="en-US" sz="1600" i="1" dirty="0" smtClean="0"/>
              <a:t>Event Indication:</a:t>
            </a:r>
          </a:p>
          <a:p>
            <a:pPr marL="457200" lvl="1" indent="0">
              <a:buNone/>
            </a:pPr>
            <a:r>
              <a:rPr lang="en-US" sz="1600" i="1" dirty="0" smtClean="0"/>
              <a:t> </a:t>
            </a:r>
            <a:r>
              <a:rPr lang="en-US" sz="1600" dirty="0" smtClean="0"/>
              <a:t>An event that is undetectable via system performance measurements yet has potentially serious consequences has the potential to be detected or evaluated by inspection:</a:t>
            </a:r>
          </a:p>
          <a:p>
            <a:pPr lvl="2"/>
            <a:r>
              <a:rPr lang="en-US" sz="1600" dirty="0" smtClean="0"/>
              <a:t>Radiator panel face sheet deformation, did not result in a system leak and was undetected until identified in photographs. An inspection capability to either detect the dynamic event, or to notify based on before and after measurements. In addition, inspection to provide radiator performance, such as infrared imaging, can be used to aid in damage assessment or identify locations susceptible to similar events.</a:t>
            </a:r>
          </a:p>
          <a:p>
            <a:pPr lvl="2"/>
            <a:r>
              <a:rPr lang="en-US" sz="1600" dirty="0" smtClean="0"/>
              <a:t>Detection of MMOD impact and assessment of resulting damage to components such as solar arrays, radiators, wire harnesses and connectors, or handrails. MMOD hits have been identified in photographs or by EVA crewmembers.</a:t>
            </a:r>
          </a:p>
          <a:p>
            <a:pPr marL="457200" lvl="1" indent="0">
              <a:buNone/>
            </a:pPr>
            <a:endParaRPr lang="en-US" sz="1600" dirty="0" smtClean="0"/>
          </a:p>
        </p:txBody>
      </p:sp>
    </p:spTree>
    <p:extLst>
      <p:ext uri="{BB962C8B-B14F-4D97-AF65-F5344CB8AC3E}">
        <p14:creationId xmlns:p14="http://schemas.microsoft.com/office/powerpoint/2010/main" val="1798174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563562"/>
          </a:xfrm>
        </p:spPr>
        <p:txBody>
          <a:bodyPr/>
          <a:lstStyle/>
          <a:p>
            <a:pPr algn="l"/>
            <a:r>
              <a:rPr lang="en-US" sz="2400" b="1" i="1" dirty="0" smtClean="0">
                <a:solidFill>
                  <a:schemeClr val="bg1"/>
                </a:solidFill>
                <a:latin typeface="Calibri"/>
                <a:cs typeface="Calibri"/>
              </a:rPr>
              <a:t>ISS Inspection Situations</a:t>
            </a:r>
            <a:endParaRPr lang="en-US" sz="2400" b="1" i="1" dirty="0">
              <a:solidFill>
                <a:schemeClr val="bg1"/>
              </a:solidFill>
              <a:latin typeface="Calibri"/>
              <a:cs typeface="Calibri"/>
            </a:endParaRPr>
          </a:p>
        </p:txBody>
      </p:sp>
      <p:sp>
        <p:nvSpPr>
          <p:cNvPr id="3" name="Content Placeholder 2"/>
          <p:cNvSpPr>
            <a:spLocks noGrp="1"/>
          </p:cNvSpPr>
          <p:nvPr>
            <p:ph idx="1"/>
          </p:nvPr>
        </p:nvSpPr>
        <p:spPr>
          <a:xfrm>
            <a:off x="304800" y="1066800"/>
            <a:ext cx="8458200" cy="5334000"/>
          </a:xfrm>
        </p:spPr>
        <p:txBody>
          <a:bodyPr/>
          <a:lstStyle/>
          <a:p>
            <a:r>
              <a:rPr lang="en-US" sz="2000" dirty="0" smtClean="0"/>
              <a:t>Examples of situations where inspection supports ISS operations:</a:t>
            </a:r>
          </a:p>
          <a:p>
            <a:pPr lvl="1"/>
            <a:r>
              <a:rPr lang="en-US" sz="1600" i="1" dirty="0" smtClean="0"/>
              <a:t>Cabin Leak Isolation: </a:t>
            </a:r>
          </a:p>
          <a:p>
            <a:pPr marL="457200" lvl="1" indent="0">
              <a:buNone/>
            </a:pPr>
            <a:r>
              <a:rPr lang="en-US" sz="1600" dirty="0" smtClean="0"/>
              <a:t>Location and evaluation of damage to the pressure integrity of the habitable volume via inspection would enhance existing capabilities. For example, we have experienced a small leak through a damaged hose that was very difficult to isolate with only atmospheric constituent and ultrasonic noise measurements. If we were to experience damage to the pressure shell, additional capability to quickly locate the damage site behind the operating equipment racks would allow quick response to plug the hole. Also, additional nondestructive evaluation methods would enhance the ability to assess any structural aspect of the damage.</a:t>
            </a:r>
          </a:p>
          <a:p>
            <a:pPr lvl="1"/>
            <a:r>
              <a:rPr lang="en-US" sz="1600" i="1" dirty="0" smtClean="0"/>
              <a:t>Model Improvement:</a:t>
            </a:r>
          </a:p>
          <a:p>
            <a:pPr marL="457200" lvl="1" indent="0">
              <a:buNone/>
            </a:pPr>
            <a:r>
              <a:rPr lang="en-US" sz="1600" dirty="0" smtClean="0"/>
              <a:t>Deflection measurements have been used in conjunction with measured dynamic events, providing data to improve correlation between models and actual performance. An example, photogrammetry of solar array deflection during thruster firing has been used to refine modeling of the frequency and damping characteristics of the ISS arrays.</a:t>
            </a:r>
          </a:p>
          <a:p>
            <a:pPr lvl="1"/>
            <a:r>
              <a:rPr lang="en-US" sz="1600" i="1" dirty="0" smtClean="0"/>
              <a:t>System Leak Isolation:</a:t>
            </a:r>
          </a:p>
          <a:p>
            <a:pPr marL="457200" lvl="1" indent="0">
              <a:buNone/>
            </a:pPr>
            <a:r>
              <a:rPr lang="en-US" sz="1600" dirty="0" smtClean="0"/>
              <a:t>The ability to detect and isolate ammonia coolant leaks to vacuum is limited. Leaks during manipulation of NH3 quick disconnect operations have been easily managed. If we experience leaks due to other conditions, such as a deteriorating component or MMOD damage, isolation is more difficult and could be enhanced by inspection.</a:t>
            </a:r>
          </a:p>
        </p:txBody>
      </p:sp>
    </p:spTree>
    <p:extLst>
      <p:ext uri="{BB962C8B-B14F-4D97-AF65-F5344CB8AC3E}">
        <p14:creationId xmlns:p14="http://schemas.microsoft.com/office/powerpoint/2010/main" val="3976034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563562"/>
          </a:xfrm>
        </p:spPr>
        <p:txBody>
          <a:bodyPr/>
          <a:lstStyle/>
          <a:p>
            <a:pPr algn="l"/>
            <a:r>
              <a:rPr lang="en-US" sz="2400" b="1" i="1" dirty="0" smtClean="0">
                <a:solidFill>
                  <a:schemeClr val="bg1"/>
                </a:solidFill>
                <a:latin typeface="Calibri"/>
                <a:cs typeface="Calibri"/>
              </a:rPr>
              <a:t>ISS Inspection Needs</a:t>
            </a:r>
            <a:endParaRPr lang="en-US" sz="2400" b="1" i="1" dirty="0">
              <a:solidFill>
                <a:schemeClr val="bg1"/>
              </a:solidFill>
              <a:latin typeface="Calibri"/>
              <a:cs typeface="Calibri"/>
            </a:endParaRPr>
          </a:p>
        </p:txBody>
      </p:sp>
      <p:sp>
        <p:nvSpPr>
          <p:cNvPr id="3" name="Content Placeholder 2"/>
          <p:cNvSpPr>
            <a:spLocks noGrp="1"/>
          </p:cNvSpPr>
          <p:nvPr>
            <p:ph idx="1"/>
          </p:nvPr>
        </p:nvSpPr>
        <p:spPr>
          <a:xfrm>
            <a:off x="304800" y="1066800"/>
            <a:ext cx="8458200" cy="5334000"/>
          </a:xfrm>
        </p:spPr>
        <p:txBody>
          <a:bodyPr/>
          <a:lstStyle/>
          <a:p>
            <a:r>
              <a:rPr lang="en-US" sz="1800" dirty="0" smtClean="0"/>
              <a:t>ISS experience has identified the following inspection needs or opportunities:</a:t>
            </a:r>
          </a:p>
          <a:p>
            <a:pPr lvl="1"/>
            <a:r>
              <a:rPr lang="en-US" sz="1600" dirty="0" smtClean="0"/>
              <a:t>Damage Assessment</a:t>
            </a:r>
          </a:p>
          <a:p>
            <a:pPr lvl="2"/>
            <a:r>
              <a:rPr lang="en-US" sz="1600" dirty="0" smtClean="0"/>
              <a:t>Measure the height of sharp edge on EVA handrail or worksite</a:t>
            </a:r>
          </a:p>
          <a:p>
            <a:pPr lvl="2"/>
            <a:r>
              <a:rPr lang="en-US" sz="1600" dirty="0" smtClean="0"/>
              <a:t>Measure the diameter of hole in structural member</a:t>
            </a:r>
          </a:p>
          <a:p>
            <a:pPr lvl="2"/>
            <a:r>
              <a:rPr lang="en-US" sz="1600" dirty="0" smtClean="0"/>
              <a:t>Determination of depth and area of damage to pressure shell or structural beam, as well as the presence of cracks.</a:t>
            </a:r>
          </a:p>
          <a:p>
            <a:pPr lvl="2"/>
            <a:r>
              <a:rPr lang="en-US" sz="1600" dirty="0" smtClean="0"/>
              <a:t>Imaging or characterization of damage to wire harness, cable, fluid line, or other routed equipment.</a:t>
            </a:r>
          </a:p>
          <a:p>
            <a:pPr lvl="2"/>
            <a:r>
              <a:rPr lang="en-US" sz="1600" dirty="0" smtClean="0"/>
              <a:t>Nondestructive evaluation of structural components, supports analysis of potential overload events, life extension assessments.</a:t>
            </a:r>
          </a:p>
          <a:p>
            <a:pPr lvl="1"/>
            <a:r>
              <a:rPr lang="en-US" sz="1600" dirty="0" smtClean="0"/>
              <a:t>Anomaly Resolution Support</a:t>
            </a:r>
          </a:p>
          <a:p>
            <a:pPr lvl="2"/>
            <a:r>
              <a:rPr lang="en-US" sz="1600" dirty="0" smtClean="0"/>
              <a:t>Image hard to reach areas behind equipment racks, inside orifices of ORUs</a:t>
            </a:r>
          </a:p>
          <a:p>
            <a:pPr lvl="2"/>
            <a:r>
              <a:rPr lang="en-US" sz="1600" dirty="0" smtClean="0"/>
              <a:t>Image or measure external hardware out of site or reach of current cameras or robotics</a:t>
            </a:r>
          </a:p>
          <a:p>
            <a:pPr lvl="2"/>
            <a:r>
              <a:rPr lang="en-US" sz="1600" dirty="0" smtClean="0"/>
              <a:t>Image hardware to assess performance, such as thermal images for heater or coolant flow assessments</a:t>
            </a:r>
          </a:p>
          <a:p>
            <a:pPr lvl="2"/>
            <a:r>
              <a:rPr lang="en-US" sz="1600" dirty="0" smtClean="0"/>
              <a:t>Acoustic measurement of operating equipment to support failure investigation</a:t>
            </a:r>
          </a:p>
          <a:p>
            <a:pPr lvl="2"/>
            <a:r>
              <a:rPr lang="en-US" sz="1600" dirty="0" smtClean="0"/>
              <a:t>Low power, easily installed, possibly wireless sensors</a:t>
            </a:r>
            <a:endParaRPr lang="en-US" sz="1600" dirty="0"/>
          </a:p>
          <a:p>
            <a:pPr marL="457200" lvl="1" indent="0">
              <a:buNone/>
            </a:pPr>
            <a:endParaRPr lang="en-US" sz="1600" dirty="0" smtClean="0"/>
          </a:p>
        </p:txBody>
      </p:sp>
    </p:spTree>
    <p:extLst>
      <p:ext uri="{BB962C8B-B14F-4D97-AF65-F5344CB8AC3E}">
        <p14:creationId xmlns:p14="http://schemas.microsoft.com/office/powerpoint/2010/main" val="72442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563562"/>
          </a:xfrm>
        </p:spPr>
        <p:txBody>
          <a:bodyPr/>
          <a:lstStyle/>
          <a:p>
            <a:pPr algn="l"/>
            <a:r>
              <a:rPr lang="en-US" sz="2400" b="1" i="1" dirty="0" smtClean="0">
                <a:solidFill>
                  <a:schemeClr val="bg1"/>
                </a:solidFill>
                <a:latin typeface="Calibri"/>
                <a:cs typeface="Calibri"/>
              </a:rPr>
              <a:t>ISS Inspection Needs</a:t>
            </a:r>
            <a:endParaRPr lang="en-US" sz="2400" b="1" i="1" dirty="0">
              <a:solidFill>
                <a:schemeClr val="bg1"/>
              </a:solidFill>
              <a:latin typeface="Calibri"/>
              <a:cs typeface="Calibri"/>
            </a:endParaRPr>
          </a:p>
        </p:txBody>
      </p:sp>
      <p:sp>
        <p:nvSpPr>
          <p:cNvPr id="3" name="Content Placeholder 2"/>
          <p:cNvSpPr>
            <a:spLocks noGrp="1"/>
          </p:cNvSpPr>
          <p:nvPr>
            <p:ph idx="1"/>
          </p:nvPr>
        </p:nvSpPr>
        <p:spPr>
          <a:xfrm>
            <a:off x="304800" y="1066800"/>
            <a:ext cx="8458200" cy="5334000"/>
          </a:xfrm>
        </p:spPr>
        <p:txBody>
          <a:bodyPr/>
          <a:lstStyle/>
          <a:p>
            <a:r>
              <a:rPr lang="en-US" sz="1800" dirty="0" smtClean="0"/>
              <a:t>ISS experience has identified the following inspection needs or opportunities:</a:t>
            </a:r>
          </a:p>
          <a:p>
            <a:pPr lvl="1"/>
            <a:r>
              <a:rPr lang="en-US" sz="1600" dirty="0" smtClean="0"/>
              <a:t>Leak Isolation</a:t>
            </a:r>
          </a:p>
          <a:p>
            <a:pPr lvl="2"/>
            <a:r>
              <a:rPr lang="en-US" sz="1600" dirty="0" smtClean="0"/>
              <a:t>More quickly and accurately isolate cabin air leak, especially with reduced or eliminated crew involvement</a:t>
            </a:r>
          </a:p>
          <a:p>
            <a:pPr lvl="2"/>
            <a:r>
              <a:rPr lang="en-US" sz="1600" dirty="0" smtClean="0"/>
              <a:t>Locate external ammonia system leak, especially with reduced or eliminated EVA</a:t>
            </a:r>
          </a:p>
          <a:p>
            <a:pPr lvl="1"/>
            <a:r>
              <a:rPr lang="en-US" sz="1600" dirty="0" smtClean="0"/>
              <a:t>Event Monitoring</a:t>
            </a:r>
          </a:p>
          <a:p>
            <a:pPr lvl="2"/>
            <a:r>
              <a:rPr lang="en-US" sz="1600" dirty="0" smtClean="0"/>
              <a:t>MMOD impact</a:t>
            </a:r>
          </a:p>
          <a:p>
            <a:pPr lvl="2"/>
            <a:r>
              <a:rPr lang="en-US" sz="1600" dirty="0" smtClean="0"/>
              <a:t>Change of physical configuration, e.g. Radiator face sheet, solar array structural member, MLI blanket loose</a:t>
            </a:r>
          </a:p>
          <a:p>
            <a:pPr lvl="1"/>
            <a:r>
              <a:rPr lang="en-US" sz="1600" dirty="0" smtClean="0"/>
              <a:t>Crew Efficiency</a:t>
            </a:r>
          </a:p>
          <a:p>
            <a:pPr lvl="2"/>
            <a:r>
              <a:rPr lang="en-US" sz="1600" dirty="0" smtClean="0"/>
              <a:t>Automated inventory</a:t>
            </a:r>
          </a:p>
          <a:p>
            <a:pPr lvl="2"/>
            <a:r>
              <a:rPr lang="en-US" sz="1600" dirty="0" smtClean="0"/>
              <a:t>Support to crew tended inspection or maintenance</a:t>
            </a:r>
          </a:p>
          <a:p>
            <a:pPr lvl="2"/>
            <a:r>
              <a:rPr lang="en-US" sz="1600" dirty="0" smtClean="0"/>
              <a:t>Robotic inspection that offloads crew inspection</a:t>
            </a:r>
          </a:p>
          <a:p>
            <a:pPr lvl="1"/>
            <a:r>
              <a:rPr lang="en-US" sz="1600" dirty="0" smtClean="0"/>
              <a:t>Other</a:t>
            </a:r>
          </a:p>
          <a:p>
            <a:pPr lvl="2"/>
            <a:r>
              <a:rPr lang="en-US" sz="1600" dirty="0" smtClean="0"/>
              <a:t>Imaging or measurement of deflections or clearances</a:t>
            </a:r>
          </a:p>
          <a:p>
            <a:pPr lvl="2"/>
            <a:r>
              <a:rPr lang="en-US" sz="1600" dirty="0" smtClean="0"/>
              <a:t>Imaging to provide configuration, especially in areas beyond the view of ISS cameras or at higher resolution than available.</a:t>
            </a:r>
          </a:p>
          <a:p>
            <a:pPr lvl="2"/>
            <a:endParaRPr lang="en-US" sz="1600" dirty="0" smtClean="0"/>
          </a:p>
        </p:txBody>
      </p:sp>
    </p:spTree>
    <p:extLst>
      <p:ext uri="{BB962C8B-B14F-4D97-AF65-F5344CB8AC3E}">
        <p14:creationId xmlns:p14="http://schemas.microsoft.com/office/powerpoint/2010/main" val="1291422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563562"/>
          </a:xfrm>
        </p:spPr>
        <p:txBody>
          <a:bodyPr/>
          <a:lstStyle/>
          <a:p>
            <a:pPr algn="l"/>
            <a:r>
              <a:rPr lang="en-US" sz="2400" b="1" i="1" dirty="0" smtClean="0">
                <a:solidFill>
                  <a:schemeClr val="bg1"/>
                </a:solidFill>
                <a:latin typeface="Calibri"/>
                <a:cs typeface="Calibri"/>
              </a:rPr>
              <a:t>Using ISS to Advance Inspection Methods Beyond ISS Needs</a:t>
            </a:r>
            <a:endParaRPr lang="en-US" sz="2400" b="1" i="1" dirty="0">
              <a:solidFill>
                <a:schemeClr val="bg1"/>
              </a:solidFill>
              <a:latin typeface="Calibri"/>
              <a:cs typeface="Calibri"/>
            </a:endParaRPr>
          </a:p>
        </p:txBody>
      </p:sp>
      <p:sp>
        <p:nvSpPr>
          <p:cNvPr id="3" name="Content Placeholder 2"/>
          <p:cNvSpPr>
            <a:spLocks noGrp="1"/>
          </p:cNvSpPr>
          <p:nvPr>
            <p:ph idx="1"/>
          </p:nvPr>
        </p:nvSpPr>
        <p:spPr>
          <a:xfrm>
            <a:off x="304800" y="1066800"/>
            <a:ext cx="8458200" cy="5334000"/>
          </a:xfrm>
        </p:spPr>
        <p:txBody>
          <a:bodyPr/>
          <a:lstStyle/>
          <a:p>
            <a:r>
              <a:rPr lang="en-US" sz="1800" dirty="0" smtClean="0"/>
              <a:t>The ISS Program continues to develop inspection methods to support the needs discussed on the previous pages.</a:t>
            </a:r>
          </a:p>
          <a:p>
            <a:r>
              <a:rPr lang="en-US" sz="1800" dirty="0" smtClean="0"/>
              <a:t>Future inspection capabilities may be needed to support missions beyond LEO.</a:t>
            </a:r>
          </a:p>
          <a:p>
            <a:pPr lvl="1"/>
            <a:r>
              <a:rPr lang="en-US" sz="1600" dirty="0" smtClean="0"/>
              <a:t>Vehicle operation and maintenance will be more autonomous</a:t>
            </a:r>
          </a:p>
          <a:p>
            <a:pPr lvl="1"/>
            <a:r>
              <a:rPr lang="en-US" sz="1600" dirty="0" smtClean="0"/>
              <a:t>Crew will be less dependent on ground teams for planning and operations as communication delay increases. Inspection to prioritize maintenance or to enhance response to events will be needed.</a:t>
            </a:r>
          </a:p>
          <a:p>
            <a:pPr lvl="1"/>
            <a:r>
              <a:rPr lang="en-US" sz="1600" dirty="0" smtClean="0"/>
              <a:t>Robotic inspection can reduce the time crew are EVA.</a:t>
            </a:r>
          </a:p>
          <a:p>
            <a:r>
              <a:rPr lang="en-US" sz="1800" dirty="0" smtClean="0"/>
              <a:t>The ISS Laboratory is available for technology demonstrations in order to validate inspection capabilities in the space environment for any needs:</a:t>
            </a:r>
          </a:p>
          <a:p>
            <a:pPr lvl="1"/>
            <a:r>
              <a:rPr lang="en-US" sz="1600" dirty="0" smtClean="0"/>
              <a:t>New technology to address ISS current risks</a:t>
            </a:r>
          </a:p>
          <a:p>
            <a:pPr lvl="1"/>
            <a:r>
              <a:rPr lang="en-US" sz="1600" dirty="0" smtClean="0"/>
              <a:t>Capabilities that have potential to enhance ISS operations</a:t>
            </a:r>
          </a:p>
          <a:p>
            <a:pPr lvl="1"/>
            <a:r>
              <a:rPr lang="en-US" sz="1600" dirty="0" smtClean="0"/>
              <a:t>Technical demonstrations that close gaps needed for future missions</a:t>
            </a:r>
          </a:p>
          <a:p>
            <a:pPr lvl="1"/>
            <a:r>
              <a:rPr lang="en-US" sz="1600" dirty="0" smtClean="0"/>
              <a:t>Advancement of commercial inspection methods by proving them in space</a:t>
            </a:r>
          </a:p>
          <a:p>
            <a:pPr lvl="1"/>
            <a:endParaRPr lang="en-US" sz="1600" dirty="0" smtClean="0"/>
          </a:p>
          <a:p>
            <a:pPr marL="457200" lvl="1" indent="0" algn="ctr">
              <a:buNone/>
            </a:pPr>
            <a:r>
              <a:rPr lang="en-US" sz="1600" i="1" dirty="0" smtClean="0"/>
              <a:t>The ISS Program continues to learn how to use inspection to support living in space.</a:t>
            </a:r>
          </a:p>
          <a:p>
            <a:pPr marL="457200" lvl="1" indent="0" algn="ctr">
              <a:buNone/>
            </a:pPr>
            <a:r>
              <a:rPr lang="en-US" sz="1600" i="1" dirty="0" smtClean="0"/>
              <a:t>How can you use the ISS to further advance inspection methods?</a:t>
            </a:r>
          </a:p>
          <a:p>
            <a:pPr marL="0" indent="0">
              <a:buNone/>
            </a:pPr>
            <a:endParaRPr lang="en-US" sz="1800" dirty="0" smtClean="0"/>
          </a:p>
        </p:txBody>
      </p:sp>
    </p:spTree>
    <p:extLst>
      <p:ext uri="{BB962C8B-B14F-4D97-AF65-F5344CB8AC3E}">
        <p14:creationId xmlns:p14="http://schemas.microsoft.com/office/powerpoint/2010/main" val="2211625252"/>
      </p:ext>
    </p:extLst>
  </p:cSld>
  <p:clrMapOvr>
    <a:masterClrMapping/>
  </p:clrMapOvr>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8735</TotalTime>
  <Words>1018</Words>
  <Application>Microsoft Macintosh PowerPoint</Application>
  <PresentationFormat>On-screen Show (4:3)</PresentationFormat>
  <Paragraphs>80</Paragraphs>
  <Slides>7</Slides>
  <Notes>1</Notes>
  <HiddenSlides>0</HiddenSlides>
  <MMClips>0</MMClips>
  <ScaleCrop>false</ScaleCrop>
  <HeadingPairs>
    <vt:vector size="4" baseType="variant">
      <vt:variant>
        <vt:lpstr>Theme</vt:lpstr>
      </vt:variant>
      <vt:variant>
        <vt:i4>2</vt:i4>
      </vt:variant>
      <vt:variant>
        <vt:lpstr>Slide Titles</vt:lpstr>
      </vt:variant>
      <vt:variant>
        <vt:i4>7</vt:i4>
      </vt:variant>
    </vt:vector>
  </HeadingPairs>
  <TitlesOfParts>
    <vt:vector size="9" baseType="lpstr">
      <vt:lpstr>1_Default Design</vt:lpstr>
      <vt:lpstr>Custom Design</vt:lpstr>
      <vt:lpstr>PowerPoint Presentation</vt:lpstr>
      <vt:lpstr>ISS Inspection Needs from Assembly through Extension</vt:lpstr>
      <vt:lpstr>ISS Inspection Situations</vt:lpstr>
      <vt:lpstr>ISS Inspection Situations</vt:lpstr>
      <vt:lpstr>ISS Inspection Needs</vt:lpstr>
      <vt:lpstr>ISS Inspection Needs</vt:lpstr>
      <vt:lpstr>Using ISS to Advance Inspection Methods Beyond ISS Needs</vt:lpstr>
    </vt:vector>
  </TitlesOfParts>
  <Company>NASA ODIN/OSF Seat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mklewis</dc:creator>
  <cp:lastModifiedBy>Phil Dempsey</cp:lastModifiedBy>
  <cp:revision>579</cp:revision>
  <dcterms:created xsi:type="dcterms:W3CDTF">2003-11-18T14:48:34Z</dcterms:created>
  <dcterms:modified xsi:type="dcterms:W3CDTF">2014-07-11T19:25:19Z</dcterms:modified>
</cp:coreProperties>
</file>