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doc" ContentType="application/msword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3" r:id="rId3"/>
    <p:sldMasterId id="2147483694" r:id="rId4"/>
    <p:sldMasterId id="2147483705" r:id="rId5"/>
  </p:sldMasterIdLst>
  <p:notesMasterIdLst>
    <p:notesMasterId r:id="rId41"/>
  </p:notesMasterIdLst>
  <p:sldIdLst>
    <p:sldId id="308" r:id="rId6"/>
    <p:sldId id="307" r:id="rId7"/>
    <p:sldId id="259" r:id="rId8"/>
    <p:sldId id="260" r:id="rId9"/>
    <p:sldId id="262" r:id="rId10"/>
    <p:sldId id="263" r:id="rId11"/>
    <p:sldId id="257" r:id="rId12"/>
    <p:sldId id="258" r:id="rId13"/>
    <p:sldId id="264" r:id="rId14"/>
    <p:sldId id="270" r:id="rId15"/>
    <p:sldId id="271" r:id="rId16"/>
    <p:sldId id="266" r:id="rId17"/>
    <p:sldId id="268" r:id="rId18"/>
    <p:sldId id="272" r:id="rId19"/>
    <p:sldId id="273" r:id="rId20"/>
    <p:sldId id="274" r:id="rId21"/>
    <p:sldId id="283" r:id="rId22"/>
    <p:sldId id="284" r:id="rId23"/>
    <p:sldId id="305" r:id="rId24"/>
    <p:sldId id="293" r:id="rId25"/>
    <p:sldId id="286" r:id="rId26"/>
    <p:sldId id="281" r:id="rId27"/>
    <p:sldId id="294" r:id="rId28"/>
    <p:sldId id="280" r:id="rId29"/>
    <p:sldId id="300" r:id="rId30"/>
    <p:sldId id="303" r:id="rId31"/>
    <p:sldId id="298" r:id="rId32"/>
    <p:sldId id="295" r:id="rId33"/>
    <p:sldId id="296" r:id="rId34"/>
    <p:sldId id="297" r:id="rId35"/>
    <p:sldId id="299" r:id="rId36"/>
    <p:sldId id="261" r:id="rId37"/>
    <p:sldId id="291" r:id="rId38"/>
    <p:sldId id="309" r:id="rId39"/>
    <p:sldId id="31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178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29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229C4-8E80-4A53-954C-73ADF25B47B9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E711D5-B66E-40A4-BBCB-7F4CAF5C4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92953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711D5-B66E-40A4-BBCB-7F4CAF5C4FA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3616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2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3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4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5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6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7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8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9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0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1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Microsoft_Office_Word_97_-_2003_Document12.doc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2208" name="Document" r:id="rId3" imgW="1249680" imgH="1234440" progId="Word.Document.8">
              <p:embed/>
            </p:oleObj>
          </a:graphicData>
        </a:graphic>
      </p:graphicFrame>
      <p:pic>
        <p:nvPicPr>
          <p:cNvPr id="8" name="Picture 8" descr="NESC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3104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BF0EE806-B653-4811-9BF9-49154E24DF78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3232" name="Document" r:id="rId3" imgW="1249680" imgH="1234440" progId="Word.Document.8">
              <p:embed/>
            </p:oleObj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55689"/>
            <a:ext cx="8689975" cy="525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952937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F1202E0D-FF27-454B-8E09-4E99CB3561D5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4256" name="Document" r:id="rId3" imgW="1249680" imgH="1234440" progId="Word.Document.8">
              <p:embed/>
            </p:oleObj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880645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0C2C2141-8E86-45A0-8EA4-401A2E6C5AAE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8" name="Rectangle 15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5280" name="Document" r:id="rId3" imgW="1249680" imgH="1234440" progId="Word.Document.8">
              <p:embed/>
            </p:oleObj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9563" y="1143000"/>
            <a:ext cx="4141787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143000"/>
            <a:ext cx="4141788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4486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7E9CF53B-3128-474C-A345-B126B485DFDA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6304" name="Document" r:id="rId3" imgW="1249680" imgH="1234440" progId="Word.Document.8">
              <p:embed/>
            </p:oleObj>
          </a:graphicData>
        </a:graphic>
      </p:graphicFrame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186" y="142830"/>
            <a:ext cx="7345413" cy="58420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3933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EB8FC5B4-7E8C-4238-9347-07F94B1BFC7F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7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7328" name="Document" r:id="rId3" imgW="1249680" imgH="1234440" progId="Word.Document.8">
              <p:embed/>
            </p:oleObj>
          </a:graphicData>
        </a:graphic>
      </p:graphicFrame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13266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7C08EE83-6EC0-429A-9B63-C82A02B2EAA0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4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6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8352" name="Document" r:id="rId3" imgW="1249680" imgH="1234440" progId="Word.Document.8">
              <p:embed/>
            </p:oleObj>
          </a:graphicData>
        </a:graphic>
      </p:graphicFrame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04794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62F61A96-A74A-48FD-AD05-6CF6F1C2F568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8" name="Rectangle 15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9376" name="Document" r:id="rId3" imgW="1249680" imgH="1234440" progId="Word.Document.8">
              <p:embed/>
            </p:oleObj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46537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0886FEC2-838E-4220-A323-CF956A0A871C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8" name="Rectangle 15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10400" name="Document" r:id="rId3" imgW="1249680" imgH="1234440" progId="Word.Document.8">
              <p:embed/>
            </p:oleObj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013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8EA41E04-5097-412B-8EDE-893065B05412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8" name="Rectangle 15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11425" name="Document" r:id="rId3" imgW="1249680" imgH="1234440" progId="Word.Document.8">
              <p:embed/>
            </p:oleObj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50825" y="6524625"/>
            <a:ext cx="84248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en-US" sz="1000" b="0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3372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80803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3" name="Picture 18" descr="NESC Logo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 userDrawn="1"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19592" name="Document" r:id="rId4" imgW="1249680" imgH="1234440" progId="Word.Document.8">
              <p:embed/>
            </p:oleObj>
          </a:graphicData>
        </a:graphic>
      </p:graphicFrame>
      <p:grpSp>
        <p:nvGrpSpPr>
          <p:cNvPr id="6" name="Group 13"/>
          <p:cNvGrpSpPr>
            <a:grpSpLocks/>
          </p:cNvGrpSpPr>
          <p:nvPr userDrawn="1"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8" name="Rectangle 15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676295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6381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2400" b="1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956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07189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411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54151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7960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484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6152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31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1265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870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2400" b="1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565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65163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7347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041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908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269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577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849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93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8923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2400" b="1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2888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400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5157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343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2478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0109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2072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105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542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76872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2400" b="1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189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407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8023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6380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027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116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001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8030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9623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Microsoft_Office_Word_97_-_2003_Document1.doc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142875"/>
            <a:ext cx="7305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312" tIns="42862" rIns="87312" bIns="428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Arial font, 24 pt., bold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" y="1055688"/>
            <a:ext cx="8689975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312" tIns="42862" rIns="87312" bIns="428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Arial font 20pt.</a:t>
            </a:r>
          </a:p>
          <a:p>
            <a:pPr lvl="1"/>
            <a:r>
              <a:rPr lang="en-US" smtClean="0"/>
              <a:t>Arial font 18 pt</a:t>
            </a:r>
          </a:p>
          <a:p>
            <a:pPr lvl="2"/>
            <a:r>
              <a:rPr lang="en-US" smtClean="0"/>
              <a:t>Arial font 16 pt. </a:t>
            </a:r>
          </a:p>
          <a:p>
            <a:pPr lvl="3"/>
            <a:r>
              <a:rPr lang="en-US" smtClean="0"/>
              <a:t>Arial font 18 pt. </a:t>
            </a:r>
          </a:p>
          <a:p>
            <a:pPr lvl="4"/>
            <a:r>
              <a:rPr lang="en-US" smtClean="0"/>
              <a:t>Arial font 18 pt.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-112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651B326-CA32-4979-824F-893BCE7333B6}" type="slidenum">
              <a:rPr lang="en-US" sz="900" b="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en-US" sz="900" b="0" dirty="0" smtClean="0"/>
          </a:p>
        </p:txBody>
      </p:sp>
      <p:grpSp>
        <p:nvGrpSpPr>
          <p:cNvPr id="1029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1035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  <p:sp>
          <p:nvSpPr>
            <p:cNvPr id="1036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dirty="0"/>
            </a:p>
          </p:txBody>
        </p:sp>
      </p:grpSp>
      <p:graphicFrame>
        <p:nvGraphicFramePr>
          <p:cNvPr id="1030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p:oleObj spid="_x0000_s1184" name="Document" r:id="rId14" imgW="1249680" imgH="1234440" progId="Word.Document.8">
              <p:embed/>
            </p:oleObj>
          </a:graphicData>
        </a:graphic>
      </p:graphicFrame>
      <p:pic>
        <p:nvPicPr>
          <p:cNvPr id="1031" name="Picture 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10" descr="NESC Logo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Rectangle 10"/>
          <p:cNvSpPr>
            <a:spLocks noChangeArrowheads="1"/>
          </p:cNvSpPr>
          <p:nvPr userDrawn="1"/>
        </p:nvSpPr>
        <p:spPr bwMode="auto">
          <a:xfrm>
            <a:off x="250825" y="6524625"/>
            <a:ext cx="84248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en-US" sz="1000" b="0" i="1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B45539B9-8262-4268-BCC6-98B1F01D9F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292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ＭＳ Ｐゴシック" pitchFamily="1" charset="-128"/>
          <a:cs typeface="ＭＳ Ｐゴシック" charset="-128"/>
        </a:defRPr>
      </a:lvl1pPr>
      <a:lvl2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2pPr>
      <a:lvl3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3pPr>
      <a:lvl4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4pPr>
      <a:lvl5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5pPr>
      <a:lvl6pPr marL="4572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177800" indent="-177800" algn="l" defTabSz="903288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SzPct val="100000"/>
        <a:buFont typeface="Wingdings" pitchFamily="2" charset="2"/>
        <a:buChar char="§"/>
        <a:defRPr sz="2000" b="1">
          <a:solidFill>
            <a:schemeClr val="tx1"/>
          </a:solidFill>
          <a:latin typeface="+mn-lt"/>
          <a:ea typeface="ＭＳ Ｐゴシック" pitchFamily="1" charset="-128"/>
          <a:cs typeface="ＭＳ Ｐゴシック" charset="-128"/>
        </a:defRPr>
      </a:lvl1pPr>
      <a:lvl2pPr marL="635000" indent="-184150" algn="l" defTabSz="903288" rtl="0" eaLnBrk="0" fontAlgn="base" hangingPunct="0">
        <a:lnSpc>
          <a:spcPct val="85000"/>
        </a:lnSpc>
        <a:spcBef>
          <a:spcPct val="30000"/>
        </a:spcBef>
        <a:spcAft>
          <a:spcPct val="0"/>
        </a:spcAft>
        <a:buSzPct val="100000"/>
        <a:buFont typeface="Arial" charset="0"/>
        <a:buChar char="−"/>
        <a:defRPr sz="2000">
          <a:solidFill>
            <a:schemeClr val="tx1"/>
          </a:solidFill>
          <a:latin typeface="+mn-lt"/>
          <a:ea typeface="ＭＳ Ｐゴシック" pitchFamily="1" charset="-128"/>
        </a:defRPr>
      </a:lvl2pPr>
      <a:lvl3pPr marL="1092200" indent="-188913" algn="l" defTabSz="903288" rtl="0" eaLnBrk="0" fontAlgn="base" hangingPunct="0">
        <a:lnSpc>
          <a:spcPct val="85000"/>
        </a:lnSpc>
        <a:spcBef>
          <a:spcPct val="25000"/>
        </a:spcBef>
        <a:spcAft>
          <a:spcPct val="0"/>
        </a:spcAft>
        <a:buSzPct val="100000"/>
        <a:buChar char="•"/>
        <a:defRPr sz="1600" i="1">
          <a:solidFill>
            <a:schemeClr val="tx1"/>
          </a:solidFill>
          <a:latin typeface="+mn-lt"/>
          <a:ea typeface="ＭＳ Ｐゴシック" pitchFamily="1" charset="-128"/>
        </a:defRPr>
      </a:lvl3pPr>
      <a:lvl4pPr marL="1549400" indent="-195263" algn="l" defTabSz="9032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ＭＳ Ｐゴシック" pitchFamily="1" charset="-128"/>
        </a:defRPr>
      </a:lvl4pPr>
      <a:lvl5pPr marL="2006600" indent="-201613" algn="l" defTabSz="903288" rtl="0" eaLnBrk="0" fontAlgn="base" hangingPunct="0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  <a:ea typeface="ＭＳ Ｐゴシック" pitchFamily="1" charset="-128"/>
        </a:defRPr>
      </a:lvl5pPr>
      <a:lvl6pPr marL="24638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6pPr>
      <a:lvl7pPr marL="29210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7pPr>
      <a:lvl8pPr marL="33782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8pPr>
      <a:lvl9pPr marL="38354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F2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solidFill>
                  <a:srgbClr val="000F2E"/>
                </a:solidFill>
                <a:latin typeface="Arial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318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F2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solidFill>
                  <a:srgbClr val="000F2E"/>
                </a:solidFill>
                <a:latin typeface="Arial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8195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F2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solidFill>
                  <a:srgbClr val="000F2E"/>
                </a:solidFill>
                <a:latin typeface="Arial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6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F2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solidFill>
                  <a:srgbClr val="000F2E"/>
                </a:solidFill>
                <a:latin typeface="Arial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820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mailto:john.burken@nasa.go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0.bin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9.bin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3.bin"/><Relationship Id="rId1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john.burken@nasa.gov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2000" y="1038761"/>
            <a:ext cx="8001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Welcome to THE NESC GN&amp;C TDT WEBCAST Series 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04800" y="2819400"/>
            <a:ext cx="8686800" cy="4144964"/>
          </a:xfrm>
        </p:spPr>
        <p:txBody>
          <a:bodyPr anchor="ctr">
            <a:normAutofit/>
          </a:bodyPr>
          <a:lstStyle/>
          <a:p>
            <a:pPr algn="ctr">
              <a:buNone/>
            </a:pPr>
            <a:r>
              <a:rPr lang="en-US" altLang="en-US" sz="3600" b="1" dirty="0" smtClean="0"/>
              <a:t>Fundamentals of </a:t>
            </a:r>
          </a:p>
          <a:p>
            <a:pPr algn="ctr">
              <a:buNone/>
            </a:pPr>
            <a:r>
              <a:rPr lang="en-US" altLang="en-US" sz="3600" b="1" dirty="0" smtClean="0"/>
              <a:t>Aircraft Flight Control </a:t>
            </a:r>
          </a:p>
          <a:p>
            <a:pPr algn="ctr">
              <a:buNone/>
            </a:pP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81000" y="2362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000" dirty="0" smtClean="0">
                <a:solidFill>
                  <a:srgbClr val="0070C0"/>
                </a:solidFill>
              </a:rPr>
              <a:t/>
            </a:r>
            <a:br>
              <a:rPr lang="en-US" sz="3000" dirty="0" smtClean="0">
                <a:solidFill>
                  <a:srgbClr val="0070C0"/>
                </a:solidFill>
              </a:rPr>
            </a:br>
            <a:r>
              <a:rPr lang="en-US" sz="3000" dirty="0" smtClean="0">
                <a:solidFill>
                  <a:srgbClr val="0070C0"/>
                </a:solidFill>
              </a:rPr>
              <a:t>Today’s Moderator: Neil Dennehy (NESC)</a:t>
            </a:r>
            <a:br>
              <a:rPr lang="en-US" sz="3000" dirty="0" smtClean="0">
                <a:solidFill>
                  <a:srgbClr val="0070C0"/>
                </a:solidFill>
              </a:rPr>
            </a:br>
            <a:r>
              <a:rPr lang="en-US" sz="3000" dirty="0" smtClean="0">
                <a:solidFill>
                  <a:srgbClr val="0070C0"/>
                </a:solidFill>
              </a:rPr>
              <a:t>Today’s Speaker: John Burken (DFRC)</a:t>
            </a:r>
            <a:endParaRPr lang="en-US" sz="3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1666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81400" y="2743200"/>
            <a:ext cx="76200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838200"/>
            <a:ext cx="537616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76800" y="4223658"/>
            <a:ext cx="1219200" cy="2286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648200"/>
            <a:ext cx="3886200" cy="190988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Picture 4" descr="C:\Users\hvenus\AppData\Local\Microsoft\Windows\Temporary Internet Files\Content.IE5\HHBK2295\MM90018558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6019800"/>
            <a:ext cx="581025" cy="352425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8" name="Down Arrow 7"/>
          <p:cNvSpPr/>
          <p:nvPr/>
        </p:nvSpPr>
        <p:spPr>
          <a:xfrm>
            <a:off x="5257800" y="4452256"/>
            <a:ext cx="381000" cy="34834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397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87338" y="1736725"/>
            <a:ext cx="8388350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dirty="0" smtClean="0"/>
              <a:t>Fundamentals </a:t>
            </a:r>
            <a:r>
              <a:rPr lang="en-US" sz="3200" dirty="0"/>
              <a:t>of Aircraft Flight Control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b="0" dirty="0"/>
              <a:t>NESC GN&amp;C Webcast</a:t>
            </a:r>
            <a:br>
              <a:rPr lang="en-US" sz="2800" b="0" dirty="0"/>
            </a:br>
            <a:r>
              <a:rPr lang="en-US" sz="2800" dirty="0" smtClean="0"/>
              <a:t>October 17,</a:t>
            </a:r>
            <a:r>
              <a:rPr lang="en-US" sz="2800" b="0" dirty="0" smtClean="0"/>
              <a:t> 2012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3315" name="Subtitle 2"/>
          <p:cNvSpPr txBox="1">
            <a:spLocks/>
          </p:cNvSpPr>
          <p:nvPr/>
        </p:nvSpPr>
        <p:spPr bwMode="auto">
          <a:xfrm>
            <a:off x="893763" y="4592638"/>
            <a:ext cx="77724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4572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4572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4572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4572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solidFill>
                  <a:srgbClr val="000000"/>
                </a:solidFill>
                <a:latin typeface="Calibri" pitchFamily="34" charset="0"/>
              </a:rPr>
              <a:t>John Burken NASA DFRC </a:t>
            </a:r>
          </a:p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US" sz="2800" b="0" dirty="0">
                <a:solidFill>
                  <a:srgbClr val="000000"/>
                </a:solidFill>
                <a:latin typeface="Calibri" pitchFamily="34" charset="0"/>
              </a:rPr>
              <a:t>NESC Technical Discipline Team Member</a:t>
            </a:r>
          </a:p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endParaRPr lang="en-US" sz="3200" b="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316" name="Title 3"/>
          <p:cNvSpPr>
            <a:spLocks noGrp="1"/>
          </p:cNvSpPr>
          <p:nvPr>
            <p:ph type="title"/>
          </p:nvPr>
        </p:nvSpPr>
        <p:spPr>
          <a:xfrm>
            <a:off x="884238" y="230188"/>
            <a:ext cx="7305675" cy="461962"/>
          </a:xfrm>
        </p:spPr>
        <p:txBody>
          <a:bodyPr/>
          <a:lstStyle/>
          <a:p>
            <a:r>
              <a:rPr lang="en-US" sz="2000" dirty="0" smtClean="0">
                <a:ea typeface="ＭＳ Ｐゴシック" pitchFamily="34" charset="-128"/>
              </a:rPr>
              <a:t>NASA Engineering and Safety Center (NESC) Webcast</a:t>
            </a:r>
          </a:p>
        </p:txBody>
      </p:sp>
    </p:spTree>
    <p:extLst>
      <p:ext uri="{BB962C8B-B14F-4D97-AF65-F5344CB8AC3E}">
        <p14:creationId xmlns:p14="http://schemas.microsoft.com/office/powerpoint/2010/main" xmlns="" val="87200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15888"/>
            <a:ext cx="2217737" cy="830262"/>
          </a:xfrm>
        </p:spPr>
        <p:txBody>
          <a:bodyPr/>
          <a:lstStyle/>
          <a:p>
            <a:pPr algn="l"/>
            <a:r>
              <a:rPr lang="en-US" sz="3600" dirty="0" smtClean="0">
                <a:ea typeface="ＭＳ Ｐゴシック" pitchFamily="34" charset="-128"/>
              </a:rPr>
              <a:t>Outline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2163" y="1052513"/>
            <a:ext cx="7924800" cy="5724525"/>
          </a:xfr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/>
          </a:gradFill>
        </p:spPr>
        <p:txBody>
          <a:bodyPr/>
          <a:lstStyle/>
          <a:p>
            <a:pPr marL="0" indent="0">
              <a:buNone/>
            </a:pPr>
            <a:r>
              <a:rPr lang="en-US" sz="1800" dirty="0" smtClean="0">
                <a:ea typeface="ＭＳ Ｐゴシック" pitchFamily="34" charset="-128"/>
              </a:rPr>
              <a:t>Objective of Talk</a:t>
            </a:r>
          </a:p>
          <a:p>
            <a:r>
              <a:rPr lang="en-US" sz="1800" dirty="0" smtClean="0">
                <a:ea typeface="ＭＳ Ｐゴシック" pitchFamily="34" charset="-128"/>
              </a:rPr>
              <a:t>Why use control </a:t>
            </a:r>
          </a:p>
          <a:p>
            <a:pPr lvl="1"/>
            <a:r>
              <a:rPr lang="en-US" sz="1800" b="0" dirty="0" smtClean="0">
                <a:ea typeface="ＭＳ Ｐゴシック" pitchFamily="34" charset="-128"/>
              </a:rPr>
              <a:t>Some Under Graduate Background Information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What’s not covered due to time constraints </a:t>
            </a:r>
            <a:endParaRPr lang="en-US" sz="1800" b="0" dirty="0" smtClean="0">
              <a:ea typeface="ＭＳ Ｐゴシック" pitchFamily="34" charset="-128"/>
            </a:endParaRPr>
          </a:p>
          <a:p>
            <a:r>
              <a:rPr lang="en-US" sz="1800" dirty="0" smtClean="0">
                <a:ea typeface="ＭＳ Ｐゴシック" pitchFamily="34" charset="-128"/>
              </a:rPr>
              <a:t>Models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X-29 example </a:t>
            </a:r>
          </a:p>
          <a:p>
            <a:r>
              <a:rPr lang="en-US" sz="1800" dirty="0" smtClean="0">
                <a:ea typeface="ＭＳ Ｐゴシック" pitchFamily="34" charset="-128"/>
              </a:rPr>
              <a:t>Design Method Used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Background on Robust Servomechanism LQR (LQI)</a:t>
            </a:r>
          </a:p>
          <a:p>
            <a:r>
              <a:rPr lang="en-US" sz="1800" dirty="0" smtClean="0">
                <a:ea typeface="ＭＳ Ｐゴシック" pitchFamily="34" charset="-128"/>
              </a:rPr>
              <a:t>Robustness Issues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Add actuators with surface and rate limits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Sensors (real states or estimated states?)</a:t>
            </a:r>
          </a:p>
          <a:p>
            <a:r>
              <a:rPr lang="en-US" sz="1800" dirty="0" smtClean="0">
                <a:ea typeface="ＭＳ Ｐゴシック" pitchFamily="34" charset="-128"/>
              </a:rPr>
              <a:t>Results / Time Histories</a:t>
            </a:r>
          </a:p>
          <a:p>
            <a:r>
              <a:rPr lang="en-US" sz="1800" dirty="0" smtClean="0">
                <a:ea typeface="ＭＳ Ｐゴシック" pitchFamily="34" charset="-128"/>
              </a:rPr>
              <a:t>Conclusions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Remarks </a:t>
            </a:r>
          </a:p>
          <a:p>
            <a:r>
              <a:rPr lang="en-US" sz="1800" dirty="0" smtClean="0">
                <a:ea typeface="ＭＳ Ｐゴシック" pitchFamily="34" charset="-128"/>
              </a:rPr>
              <a:t>Appendix</a:t>
            </a:r>
          </a:p>
          <a:p>
            <a:pPr lvl="1"/>
            <a:r>
              <a:rPr lang="en-US" sz="1800" dirty="0" smtClean="0">
                <a:ea typeface="ＭＳ Ｐゴシック" pitchFamily="34" charset="-128"/>
              </a:rPr>
              <a:t>Call me for models and matlab files</a:t>
            </a:r>
          </a:p>
        </p:txBody>
      </p:sp>
    </p:spTree>
    <p:extLst>
      <p:ext uri="{BB962C8B-B14F-4D97-AF65-F5344CB8AC3E}">
        <p14:creationId xmlns:p14="http://schemas.microsoft.com/office/powerpoint/2010/main" xmlns="" val="3453081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/>
            <a:r>
              <a:rPr lang="en-US" dirty="0" smtClean="0">
                <a:ea typeface="ＭＳ Ｐゴシック" pitchFamily="34" charset="-128"/>
              </a:rPr>
              <a:t>Flight Control Design – a snap shot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149225" y="981074"/>
            <a:ext cx="8886825" cy="5508266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  <a:defRPr/>
            </a:pPr>
            <a:r>
              <a:rPr lang="en-US" dirty="0" smtClean="0">
                <a:ea typeface="ＭＳ Ｐゴシック" pitchFamily="34" charset="-128"/>
              </a:rPr>
              <a:t>Objective of Talk: </a:t>
            </a:r>
          </a:p>
          <a:p>
            <a:pPr>
              <a:defRPr/>
            </a:pPr>
            <a:r>
              <a:rPr lang="en-US" sz="1600" dirty="0" smtClean="0">
                <a:ea typeface="ＭＳ Ｐゴシック" pitchFamily="34" charset="-128"/>
              </a:rPr>
              <a:t>This 50 minute “short course” will hopefully hit the major control design issues and what to beware of in the “design process”.  </a:t>
            </a:r>
          </a:p>
          <a:p>
            <a:pPr>
              <a:defRPr/>
            </a:pPr>
            <a:endParaRPr lang="en-US" sz="1600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sz="1600" dirty="0" smtClean="0">
                <a:ea typeface="ＭＳ Ｐゴシック" pitchFamily="34" charset="-128"/>
              </a:rPr>
              <a:t>In a linear design world the actuator rates and limits are ignored, along with time delays, and this can bring down an otherwise “good design method”.  </a:t>
            </a:r>
          </a:p>
          <a:p>
            <a:pPr>
              <a:defRPr/>
            </a:pPr>
            <a:endParaRPr lang="en-US" sz="1600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sz="1600" dirty="0" smtClean="0">
                <a:ea typeface="ＭＳ Ｐゴシック" pitchFamily="34" charset="-128"/>
              </a:rPr>
              <a:t>This class will hopefully show you ways to design a robust control design method with some of the “real world” issues involved.  </a:t>
            </a:r>
          </a:p>
          <a:p>
            <a:pPr>
              <a:defRPr/>
            </a:pPr>
            <a:endParaRPr lang="en-US" sz="1600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sz="1600" dirty="0" smtClean="0">
                <a:ea typeface="ＭＳ Ｐゴシック" pitchFamily="34" charset="-128"/>
              </a:rPr>
              <a:t>The control method will be the Linear Quadratic Tracker design technique, applied to the X-29 vehicle with matlab scripts included upon request.  </a:t>
            </a:r>
          </a:p>
          <a:p>
            <a:pPr>
              <a:defRPr/>
            </a:pPr>
            <a:endParaRPr lang="en-US" sz="1400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sz="1600" dirty="0" smtClean="0">
                <a:ea typeface="ＭＳ Ｐゴシック" pitchFamily="34" charset="-128"/>
              </a:rPr>
              <a:t>Scripts available for self-study purposes.  </a:t>
            </a:r>
          </a:p>
          <a:p>
            <a:pPr lvl="1">
              <a:defRPr/>
            </a:pPr>
            <a:r>
              <a:rPr lang="en-US" sz="1600" dirty="0" smtClean="0">
                <a:ea typeface="ＭＳ Ｐゴシック" pitchFamily="34" charset="-128"/>
              </a:rPr>
              <a:t>Call or email 	</a:t>
            </a:r>
            <a:r>
              <a:rPr lang="en-US" sz="1600" dirty="0" smtClean="0">
                <a:ea typeface="ＭＳ Ｐゴシック" pitchFamily="34" charset="-128"/>
                <a:hlinkClick r:id="rId2"/>
              </a:rPr>
              <a:t>john.burken@nasa.gov</a:t>
            </a:r>
            <a:r>
              <a:rPr lang="en-US" sz="1600" dirty="0" smtClean="0">
                <a:ea typeface="ＭＳ Ｐゴシック" pitchFamily="34" charset="-128"/>
              </a:rPr>
              <a:t>   661-276-3726</a:t>
            </a:r>
          </a:p>
          <a:p>
            <a:pPr>
              <a:defRPr/>
            </a:pPr>
            <a:r>
              <a:rPr lang="en-US" sz="1400" dirty="0" smtClean="0">
                <a:ea typeface="ＭＳ Ｐゴシック" pitchFamily="34" charset="-128"/>
              </a:rPr>
              <a:t>Why the X-29	</a:t>
            </a:r>
          </a:p>
          <a:p>
            <a:pPr marL="0" indent="0">
              <a:buNone/>
              <a:defRPr/>
            </a:pPr>
            <a:r>
              <a:rPr lang="en-US" sz="1400" dirty="0" smtClean="0">
                <a:ea typeface="ＭＳ Ｐゴシック" pitchFamily="34" charset="-128"/>
              </a:rPr>
              <a:t>	Models are open literature (no ITAR or SBU issues) </a:t>
            </a:r>
          </a:p>
          <a:p>
            <a:pPr marL="0" indent="0">
              <a:buNone/>
              <a:defRPr/>
            </a:pPr>
            <a:r>
              <a:rPr lang="en-US" sz="1400" dirty="0" smtClean="0">
                <a:ea typeface="ＭＳ Ｐゴシック" pitchFamily="34" charset="-128"/>
              </a:rPr>
              <a:t>	Therefore we can show them, design with them &amp; give them out.</a:t>
            </a:r>
          </a:p>
          <a:p>
            <a:pPr marL="457200" indent="-457200">
              <a:buFont typeface="Wingdings" pitchFamily="2" charset="2"/>
              <a:buNone/>
              <a:defRPr/>
            </a:pPr>
            <a:endParaRPr lang="en-US" sz="1400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  <a:defRPr/>
            </a:pPr>
            <a:endParaRPr lang="en-US" sz="1400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  <a:defRPr/>
            </a:pPr>
            <a:endParaRPr lang="en-US" b="0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  <a:defRPr/>
            </a:pPr>
            <a:endParaRPr lang="en-US" dirty="0" smtClean="0">
              <a:ea typeface="ＭＳ Ｐゴシック" pitchFamily="34" charset="-128"/>
            </a:endParaRPr>
          </a:p>
          <a:p>
            <a:pPr marL="457200" indent="-457200">
              <a:buFont typeface="Wingdings" pitchFamily="2" charset="2"/>
              <a:buNone/>
              <a:defRPr/>
            </a:pPr>
            <a:endParaRPr lang="en-US" dirty="0" smtClean="0">
              <a:ea typeface="ＭＳ Ｐゴシック" pitchFamily="34" charset="-128"/>
            </a:endParaRPr>
          </a:p>
        </p:txBody>
      </p:sp>
      <p:pic>
        <p:nvPicPr>
          <p:cNvPr id="20482" name="Picture 2" descr="C:\Users\jburken\Pictures\EC87-0182-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334577"/>
            <a:ext cx="2286000" cy="221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432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Flight Control Design – Not covered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232755"/>
            <a:ext cx="8801100" cy="5076565"/>
          </a:xfrm>
        </p:spPr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Not Covered in this Talk but are important: </a:t>
            </a:r>
            <a:r>
              <a:rPr lang="en-US" dirty="0" smtClean="0">
                <a:solidFill>
                  <a:srgbClr val="00B050"/>
                </a:solidFill>
                <a:ea typeface="ＭＳ Ｐゴシック" pitchFamily="34" charset="-128"/>
              </a:rPr>
              <a:t>(maybe covered in later talks?)</a:t>
            </a:r>
          </a:p>
          <a:p>
            <a:endParaRPr lang="en-US" dirty="0" smtClean="0">
              <a:solidFill>
                <a:schemeClr val="accent6">
                  <a:lumMod val="50000"/>
                </a:schemeClr>
              </a:solidFill>
              <a:ea typeface="ＭＳ Ｐゴシック" pitchFamily="34" charset="-128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</a:rPr>
              <a:t>Software and hardware System </a:t>
            </a:r>
            <a:r>
              <a:rPr lang="en-US" sz="1800" dirty="0" smtClean="0">
                <a:ea typeface="ＭＳ Ｐゴシック" pitchFamily="34" charset="-128"/>
              </a:rPr>
              <a:t>redundancy {triplex etc…}</a:t>
            </a:r>
          </a:p>
          <a:p>
            <a:pPr lvl="1">
              <a:defRPr/>
            </a:pPr>
            <a:endParaRPr lang="en-US" sz="18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</a:rPr>
              <a:t>Verification and validation </a:t>
            </a:r>
            <a:r>
              <a:rPr lang="en-US" sz="1800" dirty="0" smtClean="0">
                <a:ea typeface="ＭＳ Ｐゴシック" pitchFamily="34" charset="-128"/>
              </a:rPr>
              <a:t>testing </a:t>
            </a:r>
            <a:r>
              <a:rPr lang="en-US" sz="1500" dirty="0" smtClean="0">
                <a:ea typeface="ＭＳ Ｐゴシック" pitchFamily="34" charset="-128"/>
              </a:rPr>
              <a:t>{did you design it the way you wanted &amp; does it make sense}</a:t>
            </a:r>
          </a:p>
          <a:p>
            <a:pPr lvl="1">
              <a:defRPr/>
            </a:pPr>
            <a:endParaRPr lang="en-US" sz="1800" dirty="0" smtClean="0">
              <a:ea typeface="ＭＳ Ｐゴシック" pitchFamily="34" charset="-128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  <a:sym typeface="Wingdings" pitchFamily="2" charset="2"/>
              </a:rPr>
              <a:t>System Failure </a:t>
            </a:r>
            <a:r>
              <a:rPr lang="en-US" sz="1800" dirty="0" smtClean="0">
                <a:ea typeface="ＭＳ Ｐゴシック" pitchFamily="34" charset="-128"/>
                <a:sym typeface="Wingdings" pitchFamily="2" charset="2"/>
              </a:rPr>
              <a:t>Accommodation  {one engine out etc…}</a:t>
            </a:r>
            <a:endParaRPr lang="en-US" sz="1800" dirty="0">
              <a:ea typeface="ＭＳ Ｐゴシック" pitchFamily="34" charset="-128"/>
            </a:endParaRPr>
          </a:p>
          <a:p>
            <a:pPr marL="450850" lvl="1" indent="0">
              <a:buNone/>
              <a:defRPr/>
            </a:pPr>
            <a:endParaRPr lang="en-US" sz="18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</a:rPr>
              <a:t>Pilot / Aircraft Handling Qualities </a:t>
            </a:r>
            <a:r>
              <a:rPr lang="en-US" sz="1600" dirty="0">
                <a:ea typeface="ＭＳ Ｐゴシック" pitchFamily="34" charset="-128"/>
              </a:rPr>
              <a:t>(one bad pilot rating can cause a full redesign cycle</a:t>
            </a:r>
            <a:r>
              <a:rPr lang="en-US" sz="1600" dirty="0" smtClean="0">
                <a:ea typeface="ＭＳ Ｐゴシック" pitchFamily="34" charset="-128"/>
              </a:rPr>
              <a:t>)</a:t>
            </a:r>
          </a:p>
          <a:p>
            <a:pPr lvl="1">
              <a:defRPr/>
            </a:pPr>
            <a:endParaRPr lang="en-US" sz="16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US" sz="1800" dirty="0" err="1">
                <a:ea typeface="ＭＳ Ｐゴシック" pitchFamily="34" charset="-128"/>
              </a:rPr>
              <a:t>AeroServoElasticity</a:t>
            </a:r>
            <a:r>
              <a:rPr lang="en-US" sz="1800" dirty="0">
                <a:ea typeface="ＭＳ Ｐゴシック" pitchFamily="34" charset="-128"/>
              </a:rPr>
              <a:t> (ASE) </a:t>
            </a:r>
            <a:r>
              <a:rPr lang="en-US" sz="1800" dirty="0">
                <a:ea typeface="ＭＳ Ｐゴシック" pitchFamily="34" charset="-128"/>
                <a:sym typeface="Wingdings" pitchFamily="2" charset="2"/>
              </a:rPr>
              <a:t> When flexible structures meets dynamic </a:t>
            </a:r>
            <a:r>
              <a:rPr lang="en-US" sz="1800" dirty="0" smtClean="0">
                <a:ea typeface="ＭＳ Ｐゴシック" pitchFamily="34" charset="-128"/>
                <a:sym typeface="Wingdings" pitchFamily="2" charset="2"/>
              </a:rPr>
              <a:t>pressure</a:t>
            </a:r>
          </a:p>
          <a:p>
            <a:pPr lvl="1">
              <a:defRPr/>
            </a:pPr>
            <a:endParaRPr lang="en-US" sz="1800" dirty="0">
              <a:ea typeface="ＭＳ Ｐゴシック" pitchFamily="34" charset="-128"/>
              <a:sym typeface="Wingdings" pitchFamily="2" charset="2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  <a:sym typeface="Wingdings" pitchFamily="2" charset="2"/>
              </a:rPr>
              <a:t>Integrator Windup </a:t>
            </a:r>
            <a:r>
              <a:rPr lang="en-US" sz="1800" dirty="0" smtClean="0">
                <a:ea typeface="ＭＳ Ｐゴシック" pitchFamily="34" charset="-128"/>
                <a:sym typeface="Wingdings" pitchFamily="2" charset="2"/>
              </a:rPr>
              <a:t>Protection</a:t>
            </a:r>
          </a:p>
          <a:p>
            <a:pPr lvl="1">
              <a:defRPr/>
            </a:pPr>
            <a:endParaRPr lang="en-US" sz="1800" dirty="0">
              <a:ea typeface="ＭＳ Ｐゴシック" pitchFamily="34" charset="-128"/>
              <a:sym typeface="Wingdings" pitchFamily="2" charset="2"/>
            </a:endParaRPr>
          </a:p>
          <a:p>
            <a:pPr lvl="1">
              <a:defRPr/>
            </a:pPr>
            <a:r>
              <a:rPr lang="en-US" sz="1800" dirty="0">
                <a:ea typeface="ＭＳ Ｐゴシック" pitchFamily="34" charset="-128"/>
                <a:sym typeface="Wingdings" pitchFamily="2" charset="2"/>
              </a:rPr>
              <a:t>Digital </a:t>
            </a:r>
            <a:r>
              <a:rPr lang="en-US" sz="1800" dirty="0" smtClean="0">
                <a:ea typeface="ＭＳ Ｐゴシック" pitchFamily="34" charset="-128"/>
                <a:sym typeface="Wingdings" pitchFamily="2" charset="2"/>
              </a:rPr>
              <a:t>system design (some talk on anti-aliasing) </a:t>
            </a:r>
          </a:p>
          <a:p>
            <a:pPr lvl="1">
              <a:defRPr/>
            </a:pPr>
            <a:endParaRPr lang="en-US" sz="1800" dirty="0">
              <a:ea typeface="ＭＳ Ｐゴシック" pitchFamily="34" charset="-128"/>
              <a:sym typeface="Wingdings" pitchFamily="2" charset="2"/>
            </a:endParaRPr>
          </a:p>
          <a:p>
            <a:pPr lvl="1"/>
            <a:endParaRPr lang="en-US" dirty="0" smtClean="0">
              <a:solidFill>
                <a:schemeClr val="accent6">
                  <a:lumMod val="50000"/>
                </a:schemeClr>
              </a:solidFill>
              <a:ea typeface="ＭＳ Ｐゴシック" pitchFamily="34" charset="-128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3226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Basic </a:t>
            </a:r>
            <a:r>
              <a:rPr lang="en-US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review of concepts </a:t>
            </a:r>
            <a:r>
              <a:rPr lang="en-US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(Under Graduate stuff)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7013" y="1055688"/>
                <a:ext cx="8689975" cy="5649911"/>
              </a:xfrm>
            </p:spPr>
            <p:txBody>
              <a:bodyPr/>
              <a:lstStyle/>
              <a:p>
                <a:r>
                  <a:rPr lang="en-US" i="1" dirty="0" smtClean="0">
                    <a:latin typeface="Cambria Math"/>
                  </a:rPr>
                  <a:t>1</a:t>
                </a:r>
                <a:r>
                  <a:rPr lang="en-US" i="1" baseline="30000" dirty="0" smtClean="0">
                    <a:latin typeface="Cambria Math"/>
                  </a:rPr>
                  <a:t>st</a:t>
                </a:r>
                <a:r>
                  <a:rPr lang="en-US" i="1" dirty="0" smtClean="0">
                    <a:latin typeface="Cambria Math"/>
                  </a:rPr>
                  <a:t> question: Why use a controller?</a:t>
                </a:r>
              </a:p>
              <a:p>
                <a:pPr lvl="1"/>
                <a:r>
                  <a:rPr lang="en-US" sz="1400" i="1" dirty="0" smtClean="0">
                    <a:latin typeface="Cambria Math"/>
                  </a:rPr>
                  <a:t>Your open loop system does not meet requirements  {damping, rise time etc..} (stick to response sucks!)</a:t>
                </a:r>
              </a:p>
              <a:p>
                <a:pPr lvl="1"/>
                <a:r>
                  <a:rPr lang="en-US" sz="1400" i="1" dirty="0" smtClean="0">
                    <a:latin typeface="Cambria Math"/>
                  </a:rPr>
                  <a:t>Objective of controller: Help damp, make output track your commands, reject disturbances and be robust.</a:t>
                </a:r>
              </a:p>
              <a:p>
                <a:r>
                  <a:rPr lang="en-US" i="1" dirty="0" smtClean="0">
                    <a:latin typeface="Cambria Math"/>
                  </a:rPr>
                  <a:t>How?  We need to get a math relationship to model the physics.</a:t>
                </a:r>
              </a:p>
              <a:p>
                <a:pPr lvl="1"/>
                <a:r>
                  <a:rPr lang="en-US" sz="1600" i="1" dirty="0" smtClean="0">
                    <a:latin typeface="Cambria Math"/>
                  </a:rPr>
                  <a:t>Ordinary Differential Equations ODE </a:t>
                </a:r>
              </a:p>
              <a:p>
                <a:pPr lvl="1"/>
                <a:r>
                  <a:rPr lang="en-US" sz="1600" i="1" dirty="0" smtClean="0">
                    <a:latin typeface="Cambria Math"/>
                  </a:rPr>
                  <a:t>How do we find a solution?  (Find an explicit expression for y(t)!)</a:t>
                </a:r>
                <a:endParaRPr lang="en-US" dirty="0" smtClean="0"/>
              </a:p>
              <a:p>
                <a:pPr lvl="1"/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𝑦</m:t>
                        </m:r>
                      </m:e>
                    </m:acc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en-US" b="0" i="1" smtClean="0">
                        <a:latin typeface="Cambria Math"/>
                      </a:rPr>
                      <m:t>+ 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acc>
                      <m:accPr>
                        <m:chr m:val="̇"/>
                        <m:ctrlPr>
                          <a:rPr lang="en-US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𝑦</m:t>
                        </m:r>
                      </m:e>
                    </m:acc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en-US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𝑦</m:t>
                    </m:r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𝑢</m:t>
                    </m:r>
                    <m:r>
                      <a:rPr lang="en-US" b="0" i="1" smtClean="0">
                        <a:latin typeface="Cambria Math"/>
                      </a:rPr>
                      <m:t>(</m:t>
                    </m:r>
                    <m:r>
                      <a:rPr lang="en-US" b="0" i="1" smtClean="0">
                        <a:latin typeface="Cambria Math"/>
                      </a:rPr>
                      <m:t>𝑡</m:t>
                    </m:r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dirty="0" smtClean="0"/>
                  <a:t>     (2</a:t>
                </a:r>
                <a:r>
                  <a:rPr lang="en-US" baseline="30000" dirty="0" smtClean="0"/>
                  <a:t>nd</a:t>
                </a:r>
                <a:r>
                  <a:rPr lang="en-US" dirty="0" smtClean="0"/>
                  <a:t> order ODE time-domain)</a:t>
                </a:r>
              </a:p>
              <a:p>
                <a:pPr lvl="1"/>
                <a:endParaRPr lang="en-US" dirty="0"/>
              </a:p>
              <a:p>
                <a:r>
                  <a:rPr lang="en-US" dirty="0" smtClean="0"/>
                  <a:t>State Space Representation of Dynamic Systems</a:t>
                </a:r>
              </a:p>
              <a:p>
                <a:pPr marL="450850" lvl="1" indent="0">
                  <a:buNone/>
                </a:pPr>
                <a:r>
                  <a:rPr lang="en-US" dirty="0" smtClean="0"/>
                  <a:t>We define the “so called states variables”: </a:t>
                </a:r>
                <a:r>
                  <a:rPr lang="en-US" sz="1600" dirty="0" smtClean="0"/>
                  <a:t>(</a:t>
                </a:r>
                <a:r>
                  <a:rPr lang="en-US" sz="1600" dirty="0" smtClean="0">
                    <a:sym typeface="Symbol"/>
                  </a:rPr>
                  <a:t> states order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 smtClean="0">
                            <a:latin typeface="Cambria Math"/>
                            <a:sym typeface="Symbol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/>
                            <a:sym typeface="Symbol"/>
                          </a:rPr>
                          <m:t>𝑥</m:t>
                        </m:r>
                      </m:e>
                      <m:sub>
                        <m:r>
                          <a:rPr lang="en-US" sz="1600" b="0" i="1" smtClean="0">
                            <a:latin typeface="Cambria Math"/>
                            <a:sym typeface="Symbol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1600" dirty="0" smtClean="0">
                    <a:sym typeface="Symbol"/>
                  </a:rPr>
                  <a:t> 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 smtClean="0">
                            <a:latin typeface="Cambria Math"/>
                            <a:sym typeface="Symbol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/>
                            <a:sym typeface="Symbol"/>
                          </a:rPr>
                          <m:t>𝑥</m:t>
                        </m:r>
                      </m:e>
                      <m:sub>
                        <m:r>
                          <a:rPr lang="en-US" sz="1600" b="0" i="1" smtClean="0">
                            <a:latin typeface="Cambria Math"/>
                            <a:sym typeface="Symbol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1600" dirty="0" smtClean="0">
                    <a:sym typeface="Symbol"/>
                  </a:rPr>
                  <a:t> are not unique)</a:t>
                </a:r>
              </a:p>
              <a:p>
                <a:pPr lvl="1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6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r>
                      <a:rPr lang="en-US" sz="1600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en-US" sz="1600" b="0" dirty="0" smtClean="0"/>
                  <a:t> 	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1600" b="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1600" b="0" i="1" dirty="0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sz="1600" b="0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en-US" sz="1600" b="0" i="1" dirty="0" smtClean="0"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𝑦</m:t>
                        </m:r>
                      </m:e>
                    </m:acc>
                    <m:r>
                      <a:rPr lang="en-US" sz="1600" b="0" i="1" dirty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en-US" sz="1600" b="0" dirty="0" smtClean="0"/>
              </a:p>
              <a:p>
                <a:pPr lvl="1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6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16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1600" b="0" i="1" smtClean="0">
                            <a:latin typeface="Cambria Math"/>
                          </a:rPr>
                          <m:t>𝑦</m:t>
                        </m:r>
                      </m:e>
                    </m:acc>
                  </m:oMath>
                </a14:m>
                <a:r>
                  <a:rPr lang="en-US" sz="1600" dirty="0"/>
                  <a:t>	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1600" i="1" dirty="0" smtClean="0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1600" i="1" dirty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1600" i="1" dirty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sz="1600" b="0" i="1" dirty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en-US" sz="1600" i="1" dirty="0">
                        <a:latin typeface="Cambria Math"/>
                      </a:rPr>
                      <m:t>=</m:t>
                    </m:r>
                    <m:acc>
                      <m:accPr>
                        <m:chr m:val="̈"/>
                        <m:ctrlPr>
                          <a:rPr lang="en-US" sz="16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𝑦</m:t>
                        </m:r>
                      </m:e>
                    </m:acc>
                    <m:r>
                      <a:rPr lang="en-US" sz="1600" i="1" dirty="0">
                        <a:latin typeface="Cambria Math"/>
                      </a:rPr>
                      <m:t>=</m:t>
                    </m:r>
                    <m:r>
                      <a:rPr lang="en-US" sz="1600" b="0" i="1" dirty="0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1</m:t>
                        </m:r>
                      </m:sub>
                    </m:sSub>
                    <m:acc>
                      <m:accPr>
                        <m:chr m:val="̇"/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𝑦</m:t>
                        </m:r>
                      </m:e>
                    </m:acc>
                    <m:r>
                      <a:rPr lang="en-US" sz="1600" b="0" i="1" dirty="0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1600" b="0" i="1" dirty="0" smtClean="0">
                        <a:latin typeface="Cambria Math"/>
                      </a:rPr>
                      <m:t>𝑦</m:t>
                    </m:r>
                    <m:r>
                      <a:rPr lang="en-US" sz="1600" b="0" i="1" dirty="0" smtClean="0">
                        <a:latin typeface="Cambria Math"/>
                      </a:rPr>
                      <m:t>+</m:t>
                    </m:r>
                    <m:r>
                      <a:rPr lang="en-US" sz="1600" b="0" i="1" dirty="0" smtClean="0">
                        <a:latin typeface="Cambria Math"/>
                      </a:rPr>
                      <m:t>𝑢</m:t>
                    </m:r>
                    <m:r>
                      <a:rPr lang="en-US" sz="1600" b="0" i="1" dirty="0" smtClean="0">
                        <a:latin typeface="Cambria Math"/>
                      </a:rPr>
                      <m:t>=−</m:t>
                    </m:r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1600" b="0" i="1" dirty="0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1600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dirty="0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600" b="0" i="1" dirty="0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1600" b="0" i="1" dirty="0" smtClean="0">
                        <a:latin typeface="Cambria Math"/>
                      </a:rPr>
                      <m:t>+</m:t>
                    </m:r>
                    <m:r>
                      <a:rPr lang="en-US" sz="1600" b="0" i="1" dirty="0" smtClean="0">
                        <a:latin typeface="Cambria Math"/>
                      </a:rPr>
                      <m:t>𝑢</m:t>
                    </m:r>
                  </m:oMath>
                </a14:m>
                <a:endParaRPr lang="en-US" sz="1600" b="0" i="1" dirty="0" smtClean="0">
                  <a:latin typeface="Cambria Math"/>
                </a:endParaRPr>
              </a:p>
              <a:p>
                <a:pPr marL="279400" indent="-285750"/>
                <a:r>
                  <a:rPr lang="en-US" sz="1600" b="0" i="1" dirty="0" smtClean="0">
                    <a:latin typeface="Cambria Math"/>
                  </a:rPr>
                  <a:t>Now rewrite the above equations in matrix form (state space format)</a:t>
                </a:r>
                <a:endParaRPr lang="en-US" sz="1600" i="1" dirty="0">
                  <a:latin typeface="Cambria Math"/>
                </a:endParaRPr>
              </a:p>
              <a:p>
                <a:pPr marL="450850" lvl="1" indent="0">
                  <a:buNone/>
                </a:pPr>
                <a:endParaRPr lang="en-US" sz="1600" b="0" dirty="0" smtClean="0"/>
              </a:p>
              <a:p>
                <a:pPr lvl="1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̇"/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sSub>
                                  <m:sSubPr>
                                    <m:ctrlPr>
                                      <a:rPr lang="en-US" sz="1800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acc>
                          </m:num>
                          <m:den>
                            <m:acc>
                              <m:accPr>
                                <m:chr m:val="̇"/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sSub>
                                  <m:sSubPr>
                                    <m:ctrlPr>
                                      <a:rPr lang="en-US" sz="1800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acc>
                          </m:den>
                        </m:f>
                      </m:e>
                    </m:d>
                    <m:r>
                      <a:rPr lang="en-US" sz="1800" b="0" i="1" smtClean="0">
                        <a:latin typeface="Cambria Math"/>
                      </a:rPr>
                      <m:t>= </m:t>
                    </m:r>
                    <m:d>
                      <m:dPr>
                        <m:begChr m:val="["/>
                        <m:endChr m:val="]"/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18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1800" b="0" i="1" smtClean="0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e>
                              <m:r>
                                <a:rPr lang="en-US" sz="1800" b="0" i="1" smtClean="0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d>
                      <m:dPr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sz="1800" b="0" i="1" smtClean="0">
                        <a:latin typeface="Cambria Math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18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r>
                      <a:rPr lang="en-US" sz="1800" b="0" i="1" smtClean="0">
                        <a:latin typeface="Cambria Math"/>
                      </a:rPr>
                      <m:t>𝑢</m:t>
                    </m:r>
                  </m:oMath>
                </a14:m>
                <a:r>
                  <a:rPr lang="en-US" sz="1800" b="0" dirty="0" smtClean="0"/>
                  <a:t>	y </a:t>
                </a: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18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18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1800" b="0" i="1" smtClean="0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18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800" b="0" i="1" smtClean="0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18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sz="1800" b="0" i="1" smtClean="0">
                        <a:latin typeface="Cambria Math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US" sz="1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1800" b="0" i="1" smtClean="0">
                            <a:latin typeface="Cambria Math"/>
                          </a:rPr>
                          <m:t>0</m:t>
                        </m:r>
                      </m:e>
                    </m:d>
                    <m:r>
                      <a:rPr lang="en-US" sz="1800" b="0" i="1" smtClean="0">
                        <a:latin typeface="Cambria Math"/>
                      </a:rPr>
                      <m:t>𝑢</m:t>
                    </m:r>
                  </m:oMath>
                </a14:m>
                <a:endParaRPr lang="en-US" sz="1800" b="0" dirty="0" smtClean="0"/>
              </a:p>
              <a:p>
                <a:pPr lvl="1"/>
                <a:endParaRPr lang="en-US" sz="16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7013" y="1055688"/>
                <a:ext cx="8689975" cy="5649911"/>
              </a:xfrm>
              <a:blipFill rotWithShape="1">
                <a:blip r:embed="rId2" cstate="print"/>
                <a:stretch>
                  <a:fillRect l="-631" t="-1402" r="-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Brace 3"/>
          <p:cNvSpPr/>
          <p:nvPr/>
        </p:nvSpPr>
        <p:spPr bwMode="auto">
          <a:xfrm>
            <a:off x="1752600" y="4572000"/>
            <a:ext cx="228600" cy="457200"/>
          </a:xfrm>
          <a:prstGeom prst="righ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27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Basic </a:t>
            </a:r>
            <a:r>
              <a:rPr lang="en-US" sz="3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review of concepts (continued)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7013" y="1055688"/>
                <a:ext cx="8689975" cy="5649911"/>
              </a:xfrm>
            </p:spPr>
            <p:txBody>
              <a:bodyPr/>
              <a:lstStyle/>
              <a:p>
                <a:pPr marL="450850" lvl="1" indent="0">
                  <a:buNone/>
                </a:pPr>
                <a:endParaRPr lang="en-US" sz="1400" i="1" dirty="0" smtClean="0">
                  <a:latin typeface="Cambria Math"/>
                </a:endParaRPr>
              </a:p>
              <a:p>
                <a:pPr marL="279400" indent="-285750"/>
                <a:r>
                  <a:rPr lang="en-US" sz="1600" b="0" i="1" dirty="0" smtClean="0">
                    <a:latin typeface="Cambria Math"/>
                  </a:rPr>
                  <a:t>Now the above equations are in matrix form (state space format)</a:t>
                </a:r>
              </a:p>
              <a:p>
                <a:pPr lvl="1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𝐴𝑥</m:t>
                    </m:r>
                    <m:r>
                      <a:rPr lang="en-US" b="0" i="1" smtClean="0">
                        <a:latin typeface="Cambria Math"/>
                      </a:rPr>
                      <m:t>+</m:t>
                    </m:r>
                    <m:r>
                      <a:rPr lang="en-US" b="0" i="1" smtClean="0">
                        <a:latin typeface="Cambria Math"/>
                      </a:rPr>
                      <m:t>𝐵𝑢</m:t>
                    </m:r>
                  </m:oMath>
                </a14:m>
                <a:endParaRPr lang="en-US" b="0" i="1" dirty="0" smtClean="0">
                  <a:latin typeface="Cambria Math"/>
                </a:endParaRPr>
              </a:p>
              <a:p>
                <a:pPr lvl="1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𝐶𝑥</m:t>
                    </m:r>
                    <m:r>
                      <a:rPr lang="en-US" b="0" i="1" smtClean="0">
                        <a:latin typeface="Cambria Math"/>
                      </a:rPr>
                      <m:t>+</m:t>
                    </m:r>
                    <m:r>
                      <a:rPr lang="en-US" b="0" i="1" smtClean="0">
                        <a:latin typeface="Cambria Math"/>
                      </a:rPr>
                      <m:t>𝐷𝑢</m:t>
                    </m:r>
                  </m:oMath>
                </a14:m>
                <a:endParaRPr lang="en-US" i="1" dirty="0" smtClean="0">
                  <a:latin typeface="Cambria Math"/>
                </a:endParaRPr>
              </a:p>
              <a:p>
                <a:pPr marL="450850" lvl="1" indent="0">
                  <a:buNone/>
                </a:pPr>
                <a:endParaRPr lang="en-US" sz="1600" b="0" dirty="0" smtClean="0"/>
              </a:p>
              <a:p>
                <a:pPr marL="279400" indent="-285750"/>
                <a:r>
                  <a:rPr lang="en-US" sz="1600" b="0" dirty="0" smtClean="0"/>
                  <a:t>This the “state space representation” of the ODE of the dynamic system.</a:t>
                </a:r>
              </a:p>
              <a:p>
                <a:pPr marL="279400" indent="-285750"/>
                <a:endParaRPr lang="en-US" sz="1600" b="0" dirty="0"/>
              </a:p>
              <a:p>
                <a:pPr marL="279400" indent="-285750"/>
                <a:r>
                  <a:rPr lang="en-US" sz="1600" b="0" dirty="0" smtClean="0"/>
                  <a:t>One very important transform is the Laplace Transform</a:t>
                </a:r>
              </a:p>
              <a:p>
                <a:pPr marL="736600" lvl="1" indent="-285750"/>
                <a:r>
                  <a:rPr lang="en-US" sz="1600" dirty="0" smtClean="0"/>
                  <a:t>The Laplace transform is a method to convert a time-domain function into a frequency-domain</a:t>
                </a:r>
              </a:p>
              <a:p>
                <a:pPr marL="736600" lvl="1" indent="-285750"/>
                <a:endParaRPr lang="en-US" sz="1600" dirty="0"/>
              </a:p>
              <a:p>
                <a:pPr marL="736600" lvl="1" indent="-285750"/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/>
                      </a:rPr>
                      <m:t>𝐿</m:t>
                    </m:r>
                    <m:d>
                      <m:dPr>
                        <m:begChr m:val="|"/>
                        <m:endChr m:val="|"/>
                        <m:ctrlPr>
                          <a:rPr lang="en-US" sz="16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1600" b="0" i="1" smtClean="0">
                            <a:latin typeface="Cambria Math"/>
                          </a:rPr>
                          <m:t>𝑓</m:t>
                        </m:r>
                        <m:r>
                          <a:rPr lang="en-US" sz="1600" b="0" i="1" smtClean="0">
                            <a:latin typeface="Cambria Math"/>
                          </a:rPr>
                          <m:t>(</m:t>
                        </m:r>
                        <m:r>
                          <a:rPr lang="en-US" sz="1600" b="0" i="1" smtClean="0">
                            <a:latin typeface="Cambria Math"/>
                          </a:rPr>
                          <m:t>𝑡</m:t>
                        </m:r>
                        <m:r>
                          <a:rPr lang="en-US" sz="1600" b="0" i="1" smtClean="0">
                            <a:latin typeface="Cambria Math"/>
                          </a:rPr>
                          <m:t>)</m:t>
                        </m:r>
                      </m:e>
                    </m:d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r>
                      <a:rPr lang="en-US" sz="1600" b="0" i="1" smtClean="0">
                        <a:latin typeface="Cambria Math"/>
                      </a:rPr>
                      <m:t>𝐹</m:t>
                    </m:r>
                    <m:d>
                      <m:dPr>
                        <m:ctrlPr>
                          <a:rPr lang="en-US" sz="16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1600" b="0" i="1" smtClean="0">
                            <a:latin typeface="Cambria Math"/>
                          </a:rPr>
                          <m:t>𝑠</m:t>
                        </m:r>
                      </m:e>
                    </m:d>
                    <m:r>
                      <a:rPr lang="en-US" sz="1600" b="0" i="1" smtClean="0">
                        <a:latin typeface="Cambria Math"/>
                      </a:rPr>
                      <m:t>= </m:t>
                    </m:r>
                    <m:nary>
                      <m:naryPr>
                        <m:ctrlPr>
                          <a:rPr lang="en-US" sz="1600" b="0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600" b="0" i="1" smtClean="0">
                            <a:latin typeface="Cambria Math"/>
                          </a:rPr>
                          <m:t>0</m:t>
                        </m:r>
                        <m:r>
                          <a:rPr lang="en-US" sz="1600" b="0" i="1" smtClean="0">
                            <a:latin typeface="Cambria Math"/>
                          </a:rPr>
                          <m:t>−</m:t>
                        </m:r>
                      </m:sub>
                      <m:sup>
                        <m:r>
                          <a:rPr lang="en-US" sz="1600" b="0" i="1" smtClean="0"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r>
                          <a:rPr lang="en-US" sz="1600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en-US" sz="16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1600" b="0" i="1" smtClean="0"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sSup>
                          <m:sSupPr>
                            <m:ctrlPr>
                              <a:rPr lang="en-US" sz="16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1600" b="0" i="1" smtClean="0">
                                <a:latin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sz="1600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sz="1600" b="0" i="1" smtClean="0">
                                <a:latin typeface="Cambria Math"/>
                              </a:rPr>
                              <m:t>𝑠𝑡</m:t>
                            </m:r>
                          </m:sup>
                        </m:sSup>
                        <m:r>
                          <a:rPr lang="en-US" sz="1600" b="0" i="1" smtClean="0">
                            <a:latin typeface="Cambria Math"/>
                          </a:rPr>
                          <m:t>  </m:t>
                        </m:r>
                      </m:e>
                    </m:nary>
                  </m:oMath>
                </a14:m>
                <a:r>
                  <a:rPr lang="en-US" sz="1600" dirty="0" smtClean="0"/>
                  <a:t>   </a:t>
                </a:r>
                <a14:m>
                  <m:oMath xmlns:m="http://schemas.openxmlformats.org/officeDocument/2006/math">
                    <m:r>
                      <a:rPr lang="en-US" sz="1600" b="0" i="1" dirty="0" smtClean="0">
                        <a:latin typeface="Cambria Math"/>
                      </a:rPr>
                      <m:t>𝑤h𝑒𝑟𝑒</m:t>
                    </m:r>
                    <m:r>
                      <a:rPr lang="en-US" sz="1600" b="0" i="1" dirty="0" smtClean="0">
                        <a:latin typeface="Cambria Math"/>
                      </a:rPr>
                      <m:t> </m:t>
                    </m:r>
                    <m:r>
                      <a:rPr lang="en-US" sz="1600" b="0" i="1" dirty="0" smtClean="0">
                        <a:latin typeface="Cambria Math"/>
                      </a:rPr>
                      <m:t>𝑠</m:t>
                    </m:r>
                    <m:r>
                      <a:rPr lang="en-US" sz="1600" b="0" i="1" dirty="0" smtClean="0">
                        <a:latin typeface="Cambria Math"/>
                      </a:rPr>
                      <m:t>= </m:t>
                    </m:r>
                    <m:r>
                      <a:rPr lang="en-US" sz="1600" b="0" i="1" dirty="0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en-US" sz="1600" b="0" i="1" dirty="0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1600" b="0" i="1" dirty="0" smtClean="0">
                        <a:latin typeface="Cambria Math"/>
                        <a:ea typeface="Cambria Math"/>
                      </a:rPr>
                      <m:t>𝑗</m:t>
                    </m:r>
                    <m:r>
                      <a:rPr lang="en-US" sz="1600" b="0" i="1" dirty="0" smtClean="0">
                        <a:latin typeface="Cambria Math"/>
                        <a:ea typeface="Cambria Math"/>
                      </a:rPr>
                      <m:t>𝜔</m:t>
                    </m:r>
                  </m:oMath>
                </a14:m>
                <a:endParaRPr lang="en-US" sz="1600" dirty="0" smtClean="0"/>
              </a:p>
              <a:p>
                <a:pPr marL="736600" lvl="1" indent="-285750"/>
                <a:endParaRPr lang="en-US" sz="1600" b="0" dirty="0"/>
              </a:p>
              <a:p>
                <a:pPr marL="279400" indent="-285750"/>
                <a:r>
                  <a:rPr lang="en-US" sz="1800" b="0" dirty="0" smtClean="0"/>
                  <a:t>We will assume you have had root locus design</a:t>
                </a:r>
              </a:p>
              <a:p>
                <a:pPr marL="736600" lvl="1" indent="-285750"/>
                <a:r>
                  <a:rPr lang="en-US" sz="1800" dirty="0" smtClean="0"/>
                  <a:t>Old Time control religion</a:t>
                </a:r>
                <a:endParaRPr lang="en-US" sz="1800" b="0" dirty="0" smtClean="0"/>
              </a:p>
              <a:p>
                <a:pPr marL="736600" lvl="1" indent="-285750"/>
                <a:r>
                  <a:rPr lang="en-US" sz="1800" dirty="0" smtClean="0"/>
                  <a:t>The “old timers” told me that a nice rule of thumb for PI controllers:</a:t>
                </a:r>
              </a:p>
              <a:p>
                <a:pPr marL="1193800" lvl="2" indent="-285750"/>
                <a:r>
                  <a:rPr lang="en-US" sz="1400" dirty="0" smtClean="0"/>
                  <a:t>Kp = proportional gain ,  Ki = integral gain</a:t>
                </a:r>
              </a:p>
              <a:p>
                <a:pPr marL="1193800" lvl="2" indent="-285750"/>
                <a:r>
                  <a:rPr lang="en-US" sz="1800" dirty="0" smtClean="0"/>
                  <a:t>The Integral gain (Ki) should be </a:t>
                </a:r>
                <a:r>
                  <a:rPr lang="en-US" sz="1800" dirty="0"/>
                  <a:t>{</a:t>
                </a:r>
                <a:r>
                  <a:rPr lang="en-US" sz="1800" dirty="0" smtClean="0"/>
                  <a:t>1/10 </a:t>
                </a:r>
                <a:r>
                  <a:rPr lang="en-US" sz="1800" dirty="0" smtClean="0">
                    <a:sym typeface="Wingdings" pitchFamily="2" charset="2"/>
                  </a:rPr>
                  <a:t></a:t>
                </a:r>
                <a:r>
                  <a:rPr lang="en-US" sz="1800" dirty="0" smtClean="0"/>
                  <a:t> 1/20} of Kp.</a:t>
                </a:r>
              </a:p>
              <a:p>
                <a:pPr marL="736600" lvl="1" indent="-285750"/>
                <a:endParaRPr lang="en-US" sz="1600" b="0" dirty="0" smtClean="0"/>
              </a:p>
              <a:p>
                <a:pPr lvl="1"/>
                <a:endParaRPr lang="en-US" sz="16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7013" y="1055688"/>
                <a:ext cx="8689975" cy="5649911"/>
              </a:xfrm>
              <a:blipFill rotWithShape="1">
                <a:blip r:embed="rId2" cstate="print"/>
                <a:stretch>
                  <a:fillRect l="-4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33607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912813" y="115888"/>
            <a:ext cx="7305675" cy="461962"/>
          </a:xfrm>
        </p:spPr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Flight Controllers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016000"/>
            <a:ext cx="8689975" cy="52546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Typical Controller types:</a:t>
            </a:r>
          </a:p>
          <a:p>
            <a:pPr lvl="1">
              <a:defRPr/>
            </a:pPr>
            <a:r>
              <a:rPr lang="en-US" dirty="0" smtClean="0"/>
              <a:t>Stability Augmentation Systems (SAS)</a:t>
            </a:r>
          </a:p>
          <a:p>
            <a:pPr lvl="2">
              <a:defRPr/>
            </a:pPr>
            <a:r>
              <a:rPr lang="en-US" dirty="0" smtClean="0"/>
              <a:t>Purpose: Increase damping / very simple</a:t>
            </a:r>
          </a:p>
          <a:p>
            <a:pPr lvl="2">
              <a:defRPr/>
            </a:pPr>
            <a:r>
              <a:rPr lang="en-US" dirty="0" smtClean="0"/>
              <a:t>Pitch, Roll &amp; Yaw Dampers</a:t>
            </a:r>
          </a:p>
          <a:p>
            <a:pPr lvl="3">
              <a:defRPr/>
            </a:pPr>
            <a:r>
              <a:rPr lang="en-US" dirty="0" smtClean="0"/>
              <a:t>Limited control authority</a:t>
            </a:r>
          </a:p>
          <a:p>
            <a:pPr lvl="3">
              <a:defRPr/>
            </a:pPr>
            <a:r>
              <a:rPr lang="en-US" dirty="0"/>
              <a:t>L</a:t>
            </a:r>
            <a:r>
              <a:rPr lang="en-US" dirty="0" smtClean="0"/>
              <a:t>imited number of sensors required </a:t>
            </a:r>
            <a:endParaRPr lang="en-US" dirty="0"/>
          </a:p>
          <a:p>
            <a:pPr lvl="2">
              <a:defRPr/>
            </a:pPr>
            <a:endParaRPr lang="en-US" dirty="0" smtClean="0"/>
          </a:p>
          <a:p>
            <a:pPr lvl="2">
              <a:defRPr/>
            </a:pPr>
            <a:endParaRPr lang="en-US" dirty="0"/>
          </a:p>
          <a:p>
            <a:pPr marL="903287" lvl="2" indent="0">
              <a:buFontTx/>
              <a:buNone/>
              <a:defRPr/>
            </a:pPr>
            <a:endParaRPr lang="en-US" dirty="0" smtClean="0"/>
          </a:p>
          <a:p>
            <a:pPr lvl="2">
              <a:defRPr/>
            </a:pPr>
            <a:endParaRPr lang="en-US" dirty="0" smtClean="0"/>
          </a:p>
          <a:p>
            <a:pPr lvl="1">
              <a:defRPr/>
            </a:pPr>
            <a:r>
              <a:rPr lang="en-US" dirty="0" smtClean="0"/>
              <a:t>Command Augmentation Systems  (CAS)</a:t>
            </a:r>
          </a:p>
          <a:p>
            <a:pPr lvl="2">
              <a:defRPr/>
            </a:pPr>
            <a:r>
              <a:rPr lang="en-US" dirty="0" smtClean="0"/>
              <a:t>Purpose: Track pilots commanded inputs</a:t>
            </a:r>
          </a:p>
          <a:p>
            <a:pPr lvl="3">
              <a:defRPr/>
            </a:pPr>
            <a:r>
              <a:rPr lang="en-US" dirty="0" smtClean="0">
                <a:sym typeface="Symbol"/>
              </a:rPr>
              <a:t></a:t>
            </a:r>
            <a:r>
              <a:rPr lang="en-US" dirty="0" smtClean="0"/>
              <a:t>_</a:t>
            </a:r>
            <a:r>
              <a:rPr lang="en-US" dirty="0" err="1" smtClean="0"/>
              <a:t>cmd</a:t>
            </a:r>
            <a:r>
              <a:rPr lang="en-US" dirty="0" smtClean="0"/>
              <a:t> , </a:t>
            </a:r>
            <a:r>
              <a:rPr lang="en-US" dirty="0">
                <a:sym typeface="Symbol"/>
              </a:rPr>
              <a:t></a:t>
            </a:r>
            <a:r>
              <a:rPr lang="en-US" dirty="0" smtClean="0"/>
              <a:t>_</a:t>
            </a:r>
            <a:r>
              <a:rPr lang="en-US" dirty="0" err="1" smtClean="0"/>
              <a:t>cmd</a:t>
            </a:r>
            <a:r>
              <a:rPr lang="en-US" dirty="0" smtClean="0"/>
              <a:t>  or </a:t>
            </a:r>
            <a:r>
              <a:rPr lang="en-US" dirty="0" err="1" smtClean="0"/>
              <a:t>p_cmd</a:t>
            </a:r>
            <a:r>
              <a:rPr lang="en-US" dirty="0" smtClean="0"/>
              <a:t> etc…</a:t>
            </a:r>
          </a:p>
          <a:p>
            <a:pPr lvl="2">
              <a:defRPr/>
            </a:pPr>
            <a:r>
              <a:rPr lang="en-US" dirty="0" smtClean="0"/>
              <a:t>Autopilots</a:t>
            </a:r>
          </a:p>
          <a:p>
            <a:pPr lvl="3">
              <a:defRPr/>
            </a:pPr>
            <a:r>
              <a:rPr lang="en-US" dirty="0" smtClean="0"/>
              <a:t>Help reduce pilot work load</a:t>
            </a:r>
          </a:p>
          <a:p>
            <a:pPr lvl="3">
              <a:defRPr/>
            </a:pPr>
            <a:r>
              <a:rPr lang="en-US" dirty="0" smtClean="0"/>
              <a:t>Altitude hold, Mach hold ; etc…</a:t>
            </a:r>
          </a:p>
          <a:p>
            <a:pPr marL="896937" lvl="2" indent="0">
              <a:buFontTx/>
              <a:buNone/>
              <a:defRPr/>
            </a:pPr>
            <a:endParaRPr lang="en-US" dirty="0" smtClean="0"/>
          </a:p>
          <a:p>
            <a:pPr lvl="2">
              <a:defRPr/>
            </a:pPr>
            <a:endParaRPr lang="en-US" dirty="0"/>
          </a:p>
        </p:txBody>
      </p:sp>
      <p:pic>
        <p:nvPicPr>
          <p:cNvPr id="1843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0250" y="2060575"/>
            <a:ext cx="4495800" cy="152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TextBox 15"/>
          <p:cNvSpPr txBox="1">
            <a:spLocks noChangeArrowheads="1"/>
          </p:cNvSpPr>
          <p:nvPr/>
        </p:nvSpPr>
        <p:spPr bwMode="auto">
          <a:xfrm>
            <a:off x="7956550" y="3138488"/>
            <a:ext cx="719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q (d/s)</a:t>
            </a:r>
          </a:p>
        </p:txBody>
      </p:sp>
      <p:sp>
        <p:nvSpPr>
          <p:cNvPr id="18438" name="TextBox 21"/>
          <p:cNvSpPr txBox="1">
            <a:spLocks noChangeArrowheads="1"/>
          </p:cNvSpPr>
          <p:nvPr/>
        </p:nvSpPr>
        <p:spPr bwMode="auto">
          <a:xfrm>
            <a:off x="4824413" y="1752600"/>
            <a:ext cx="1066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pilot stick </a:t>
            </a:r>
          </a:p>
        </p:txBody>
      </p:sp>
      <p:sp>
        <p:nvSpPr>
          <p:cNvPr id="18439" name="Right Brace 16"/>
          <p:cNvSpPr>
            <a:spLocks/>
          </p:cNvSpPr>
          <p:nvPr/>
        </p:nvSpPr>
        <p:spPr bwMode="auto">
          <a:xfrm rot="-5400000">
            <a:off x="6685756" y="835819"/>
            <a:ext cx="479425" cy="1754188"/>
          </a:xfrm>
          <a:prstGeom prst="rightBrace">
            <a:avLst>
              <a:gd name="adj1" fmla="val 8351"/>
              <a:gd name="adj2" fmla="val 50000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en-US"/>
          </a:p>
        </p:txBody>
      </p:sp>
      <p:sp>
        <p:nvSpPr>
          <p:cNvPr id="18440" name="TextBox 23"/>
          <p:cNvSpPr txBox="1">
            <a:spLocks noChangeArrowheads="1"/>
          </p:cNvSpPr>
          <p:nvPr/>
        </p:nvSpPr>
        <p:spPr bwMode="auto">
          <a:xfrm>
            <a:off x="6391275" y="1165225"/>
            <a:ext cx="149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Actuator model</a:t>
            </a:r>
          </a:p>
        </p:txBody>
      </p:sp>
      <p:grpSp>
        <p:nvGrpSpPr>
          <p:cNvPr id="18441" name="Group 24"/>
          <p:cNvGrpSpPr>
            <a:grpSpLocks/>
          </p:cNvGrpSpPr>
          <p:nvPr/>
        </p:nvGrpSpPr>
        <p:grpSpPr bwMode="auto">
          <a:xfrm>
            <a:off x="4381500" y="4833938"/>
            <a:ext cx="4367213" cy="1204912"/>
            <a:chOff x="2524221" y="1976191"/>
            <a:chExt cx="4367927" cy="1205427"/>
          </a:xfrm>
        </p:grpSpPr>
        <p:sp>
          <p:nvSpPr>
            <p:cNvPr id="18444" name="Flowchart: Summing Junction 25"/>
            <p:cNvSpPr>
              <a:spLocks noChangeArrowheads="1"/>
            </p:cNvSpPr>
            <p:nvPr/>
          </p:nvSpPr>
          <p:spPr bwMode="auto">
            <a:xfrm>
              <a:off x="2988053" y="2088786"/>
              <a:ext cx="215795" cy="236476"/>
            </a:xfrm>
            <a:prstGeom prst="flowChartSummingJunction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/>
            </a:p>
          </p:txBody>
        </p:sp>
        <p:sp>
          <p:nvSpPr>
            <p:cNvPr id="18445" name="TextBox 26"/>
            <p:cNvSpPr txBox="1">
              <a:spLocks noChangeArrowheads="1"/>
            </p:cNvSpPr>
            <p:nvPr/>
          </p:nvSpPr>
          <p:spPr bwMode="auto">
            <a:xfrm>
              <a:off x="3712124" y="1976191"/>
              <a:ext cx="828092" cy="46166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/>
                <a:t>K(s)</a:t>
              </a:r>
            </a:p>
          </p:txBody>
        </p:sp>
        <p:sp>
          <p:nvSpPr>
            <p:cNvPr id="18446" name="TextBox 27"/>
            <p:cNvSpPr txBox="1">
              <a:spLocks noChangeArrowheads="1"/>
            </p:cNvSpPr>
            <p:nvPr/>
          </p:nvSpPr>
          <p:spPr bwMode="auto">
            <a:xfrm>
              <a:off x="5004048" y="1976191"/>
              <a:ext cx="828092" cy="46166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/>
                <a:t>G(s)</a:t>
              </a:r>
            </a:p>
          </p:txBody>
        </p:sp>
        <p:sp>
          <p:nvSpPr>
            <p:cNvPr id="18447" name="TextBox 28"/>
            <p:cNvSpPr txBox="1">
              <a:spLocks noChangeArrowheads="1"/>
            </p:cNvSpPr>
            <p:nvPr/>
          </p:nvSpPr>
          <p:spPr bwMode="auto">
            <a:xfrm>
              <a:off x="4391980" y="2812286"/>
              <a:ext cx="1080120" cy="369332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sz="1800"/>
                <a:t>sensors</a:t>
              </a:r>
            </a:p>
          </p:txBody>
        </p:sp>
        <p:cxnSp>
          <p:nvCxnSpPr>
            <p:cNvPr id="18448" name="Straight Arrow Connector 29"/>
            <p:cNvCxnSpPr>
              <a:cxnSpLocks noChangeShapeType="1"/>
              <a:stCxn id="18445" idx="3"/>
              <a:endCxn id="18446" idx="1"/>
            </p:cNvCxnSpPr>
            <p:nvPr/>
          </p:nvCxnSpPr>
          <p:spPr bwMode="auto">
            <a:xfrm>
              <a:off x="4540216" y="2207024"/>
              <a:ext cx="463832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8449" name="Straight Arrow Connector 30"/>
            <p:cNvCxnSpPr>
              <a:cxnSpLocks noChangeShapeType="1"/>
            </p:cNvCxnSpPr>
            <p:nvPr/>
          </p:nvCxnSpPr>
          <p:spPr bwMode="auto">
            <a:xfrm>
              <a:off x="3236937" y="2207024"/>
              <a:ext cx="463832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8450" name="Straight Arrow Connector 31"/>
            <p:cNvCxnSpPr>
              <a:cxnSpLocks noChangeShapeType="1"/>
            </p:cNvCxnSpPr>
            <p:nvPr/>
          </p:nvCxnSpPr>
          <p:spPr bwMode="auto">
            <a:xfrm>
              <a:off x="5832140" y="2221848"/>
              <a:ext cx="1060008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8451" name="Straight Arrow Connector 32"/>
            <p:cNvCxnSpPr>
              <a:cxnSpLocks noChangeShapeType="1"/>
            </p:cNvCxnSpPr>
            <p:nvPr/>
          </p:nvCxnSpPr>
          <p:spPr bwMode="auto">
            <a:xfrm>
              <a:off x="2524221" y="2207023"/>
              <a:ext cx="463832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8452" name="Elbow Connector 33"/>
            <p:cNvCxnSpPr>
              <a:cxnSpLocks noChangeShapeType="1"/>
              <a:endCxn id="18447" idx="3"/>
            </p:cNvCxnSpPr>
            <p:nvPr/>
          </p:nvCxnSpPr>
          <p:spPr bwMode="auto">
            <a:xfrm rot="10800000" flipV="1">
              <a:off x="5472101" y="2207024"/>
              <a:ext cx="835527" cy="789928"/>
            </a:xfrm>
            <a:prstGeom prst="bentConnector3">
              <a:avLst>
                <a:gd name="adj1" fmla="val 690"/>
              </a:avLst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8453" name="Elbow Connector 34"/>
            <p:cNvCxnSpPr>
              <a:cxnSpLocks noChangeShapeType="1"/>
              <a:stCxn id="18447" idx="1"/>
              <a:endCxn id="18444" idx="4"/>
            </p:cNvCxnSpPr>
            <p:nvPr/>
          </p:nvCxnSpPr>
          <p:spPr bwMode="auto">
            <a:xfrm rot="10800000">
              <a:off x="3095952" y="2325262"/>
              <a:ext cx="1296029" cy="671690"/>
            </a:xfrm>
            <a:prstGeom prst="bentConnector2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18442" name="TextBox 17"/>
          <p:cNvSpPr txBox="1">
            <a:spLocks noChangeArrowheads="1"/>
          </p:cNvSpPr>
          <p:nvPr/>
        </p:nvSpPr>
        <p:spPr bwMode="auto">
          <a:xfrm>
            <a:off x="7747000" y="4292600"/>
            <a:ext cx="1217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A/C response</a:t>
            </a:r>
          </a:p>
        </p:txBody>
      </p:sp>
      <p:sp>
        <p:nvSpPr>
          <p:cNvPr id="18443" name="TextBox 36"/>
          <p:cNvSpPr txBox="1">
            <a:spLocks noChangeArrowheads="1"/>
          </p:cNvSpPr>
          <p:nvPr/>
        </p:nvSpPr>
        <p:spPr bwMode="auto">
          <a:xfrm>
            <a:off x="4248150" y="4597400"/>
            <a:ext cx="1217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Pilot cmd</a:t>
            </a:r>
          </a:p>
        </p:txBody>
      </p:sp>
    </p:spTree>
    <p:extLst>
      <p:ext uri="{BB962C8B-B14F-4D97-AF65-F5344CB8AC3E}">
        <p14:creationId xmlns:p14="http://schemas.microsoft.com/office/powerpoint/2010/main" xmlns="" val="321284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9574" y="260648"/>
            <a:ext cx="5814734" cy="540060"/>
          </a:xfrm>
        </p:spPr>
        <p:txBody>
          <a:bodyPr/>
          <a:lstStyle/>
          <a:p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Feedback in a Nutshell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84080"/>
            <a:ext cx="8229600" cy="43783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dirty="0" smtClean="0">
              <a:ea typeface="ＭＳ Ｐゴシック" pitchFamily="34" charset="-128"/>
            </a:endParaRP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34" charset="-128"/>
            </a:endParaRP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34" charset="-128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dirty="0" smtClean="0">
              <a:ea typeface="ＭＳ Ｐゴシック" pitchFamily="34" charset="-128"/>
            </a:endParaRPr>
          </a:p>
          <a:p>
            <a:pPr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Objective is to make the error e small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But don’t know G exactly.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Use feedback and make k large to make e small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Larger k can give better performance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Large k is good for disturbance rejection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Large k can give rate limiting etc…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Large k is bad for noise rejection</a:t>
            </a:r>
          </a:p>
          <a:p>
            <a:pPr lvl="1">
              <a:lnSpc>
                <a:spcPct val="90000"/>
              </a:lnSpc>
            </a:pPr>
            <a:endParaRPr lang="en-US" dirty="0" smtClean="0">
              <a:ea typeface="ＭＳ Ｐゴシック" pitchFamily="34" charset="-128"/>
            </a:endParaRPr>
          </a:p>
        </p:txBody>
      </p:sp>
      <p:grpSp>
        <p:nvGrpSpPr>
          <p:cNvPr id="23556" name="Group 21"/>
          <p:cNvGrpSpPr>
            <a:grpSpLocks/>
          </p:cNvGrpSpPr>
          <p:nvPr/>
        </p:nvGrpSpPr>
        <p:grpSpPr bwMode="auto">
          <a:xfrm>
            <a:off x="838200" y="1304764"/>
            <a:ext cx="5257800" cy="2057400"/>
            <a:chOff x="1056" y="1392"/>
            <a:chExt cx="3312" cy="1008"/>
          </a:xfrm>
        </p:grpSpPr>
        <p:sp>
          <p:nvSpPr>
            <p:cNvPr id="23559" name="Rectangle 4"/>
            <p:cNvSpPr>
              <a:spLocks noChangeArrowheads="1"/>
            </p:cNvSpPr>
            <p:nvPr/>
          </p:nvSpPr>
          <p:spPr bwMode="auto">
            <a:xfrm>
              <a:off x="3168" y="1728"/>
              <a:ext cx="768" cy="33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dirty="0"/>
                <a:t>G</a:t>
              </a:r>
            </a:p>
          </p:txBody>
        </p:sp>
        <p:sp>
          <p:nvSpPr>
            <p:cNvPr id="23560" name="Rectangle 5"/>
            <p:cNvSpPr>
              <a:spLocks noChangeArrowheads="1"/>
            </p:cNvSpPr>
            <p:nvPr/>
          </p:nvSpPr>
          <p:spPr bwMode="auto">
            <a:xfrm>
              <a:off x="1968" y="1728"/>
              <a:ext cx="768" cy="33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dirty="0"/>
                <a:t>k</a:t>
              </a:r>
              <a:endParaRPr lang="en-US" baseline="-25000" dirty="0"/>
            </a:p>
          </p:txBody>
        </p:sp>
        <p:sp>
          <p:nvSpPr>
            <p:cNvPr id="23561" name="Line 6"/>
            <p:cNvSpPr>
              <a:spLocks noChangeShapeType="1"/>
            </p:cNvSpPr>
            <p:nvPr/>
          </p:nvSpPr>
          <p:spPr bwMode="auto">
            <a:xfrm>
              <a:off x="3936" y="187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2" name="Line 7"/>
            <p:cNvSpPr>
              <a:spLocks noChangeShapeType="1"/>
            </p:cNvSpPr>
            <p:nvPr/>
          </p:nvSpPr>
          <p:spPr bwMode="auto">
            <a:xfrm>
              <a:off x="2736" y="187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3" name="Line 8"/>
            <p:cNvSpPr>
              <a:spLocks noChangeShapeType="1"/>
            </p:cNvSpPr>
            <p:nvPr/>
          </p:nvSpPr>
          <p:spPr bwMode="auto">
            <a:xfrm>
              <a:off x="4368" y="1872"/>
              <a:ext cx="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4" name="Line 9"/>
            <p:cNvSpPr>
              <a:spLocks noChangeShapeType="1"/>
            </p:cNvSpPr>
            <p:nvPr/>
          </p:nvSpPr>
          <p:spPr bwMode="auto">
            <a:xfrm flipH="1">
              <a:off x="1392" y="2400"/>
              <a:ext cx="29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5" name="Oval 10"/>
            <p:cNvSpPr>
              <a:spLocks noChangeArrowheads="1"/>
            </p:cNvSpPr>
            <p:nvPr/>
          </p:nvSpPr>
          <p:spPr bwMode="auto">
            <a:xfrm>
              <a:off x="1344" y="1872"/>
              <a:ext cx="86" cy="8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3566" name="Line 12"/>
            <p:cNvSpPr>
              <a:spLocks noChangeShapeType="1"/>
            </p:cNvSpPr>
            <p:nvPr/>
          </p:nvSpPr>
          <p:spPr bwMode="auto">
            <a:xfrm flipV="1">
              <a:off x="1392" y="1968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7" name="Line 13"/>
            <p:cNvSpPr>
              <a:spLocks noChangeShapeType="1"/>
            </p:cNvSpPr>
            <p:nvPr/>
          </p:nvSpPr>
          <p:spPr bwMode="auto">
            <a:xfrm>
              <a:off x="1440" y="1920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8" name="Line 14"/>
            <p:cNvSpPr>
              <a:spLocks noChangeShapeType="1"/>
            </p:cNvSpPr>
            <p:nvPr/>
          </p:nvSpPr>
          <p:spPr bwMode="auto">
            <a:xfrm>
              <a:off x="1056" y="1920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69" name="Text Box 17"/>
            <p:cNvSpPr txBox="1">
              <a:spLocks noChangeArrowheads="1"/>
            </p:cNvSpPr>
            <p:nvPr/>
          </p:nvSpPr>
          <p:spPr bwMode="auto">
            <a:xfrm>
              <a:off x="4032" y="1632"/>
              <a:ext cx="196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dirty="0"/>
                <a:t>y</a:t>
              </a:r>
            </a:p>
          </p:txBody>
        </p:sp>
        <p:sp>
          <p:nvSpPr>
            <p:cNvPr id="23570" name="Text Box 18"/>
            <p:cNvSpPr txBox="1">
              <a:spLocks noChangeArrowheads="1"/>
            </p:cNvSpPr>
            <p:nvPr/>
          </p:nvSpPr>
          <p:spPr bwMode="auto">
            <a:xfrm>
              <a:off x="1920" y="1392"/>
              <a:ext cx="762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dirty="0"/>
                <a:t>e = </a:t>
              </a:r>
              <a:r>
                <a:rPr lang="en-US" dirty="0" smtClean="0"/>
                <a:t>r-y</a:t>
              </a:r>
              <a:endParaRPr lang="en-US" dirty="0"/>
            </a:p>
          </p:txBody>
        </p:sp>
        <p:sp>
          <p:nvSpPr>
            <p:cNvPr id="23571" name="Text Box 19"/>
            <p:cNvSpPr txBox="1">
              <a:spLocks noChangeArrowheads="1"/>
            </p:cNvSpPr>
            <p:nvPr/>
          </p:nvSpPr>
          <p:spPr bwMode="auto">
            <a:xfrm>
              <a:off x="2832" y="1632"/>
              <a:ext cx="204" cy="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dirty="0"/>
                <a:t>u</a:t>
              </a:r>
            </a:p>
          </p:txBody>
        </p:sp>
        <p:sp>
          <p:nvSpPr>
            <p:cNvPr id="23572" name="Text Box 20"/>
            <p:cNvSpPr txBox="1">
              <a:spLocks noChangeArrowheads="1"/>
            </p:cNvSpPr>
            <p:nvPr/>
          </p:nvSpPr>
          <p:spPr bwMode="auto">
            <a:xfrm>
              <a:off x="1104" y="1680"/>
              <a:ext cx="172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dirty="0"/>
                <a:t>r</a:t>
              </a:r>
            </a:p>
          </p:txBody>
        </p:sp>
        <p:sp>
          <p:nvSpPr>
            <p:cNvPr id="23573" name="Line 19"/>
            <p:cNvSpPr>
              <a:spLocks noChangeShapeType="1"/>
            </p:cNvSpPr>
            <p:nvPr/>
          </p:nvSpPr>
          <p:spPr bwMode="auto">
            <a:xfrm flipV="1">
              <a:off x="1584" y="153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574" name="Line 20"/>
            <p:cNvSpPr>
              <a:spLocks noChangeShapeType="1"/>
            </p:cNvSpPr>
            <p:nvPr/>
          </p:nvSpPr>
          <p:spPr bwMode="auto">
            <a:xfrm>
              <a:off x="1584" y="1536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pic>
        <p:nvPicPr>
          <p:cNvPr id="23557" name="Picture 22" descr="txp_fi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5032" y="2163961"/>
            <a:ext cx="18288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332BD10F-6B54-4EA7-B265-5B688D7311B3}" type="slidenum">
              <a:rPr lang="en-US" sz="1200">
                <a:latin typeface="Garamond" pitchFamily="18" charset="0"/>
              </a:rPr>
              <a:pPr algn="r" eaLnBrk="1" hangingPunct="1"/>
              <a:t>10</a:t>
            </a:fld>
            <a:endParaRPr lang="en-US" sz="12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268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43000" y="76200"/>
            <a:ext cx="6934200" cy="533400"/>
          </a:xfrm>
        </p:spPr>
        <p:txBody>
          <a:bodyPr/>
          <a:lstStyle/>
          <a:p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        Assuming we have stability!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9401" y="2660650"/>
            <a:ext cx="8178800" cy="26066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US" dirty="0" smtClean="0">
              <a:ea typeface="ＭＳ Ｐゴシック" pitchFamily="34" charset="-128"/>
            </a:endParaRPr>
          </a:p>
          <a:p>
            <a:r>
              <a:rPr lang="en-US" dirty="0" smtClean="0">
                <a:ea typeface="ＭＳ Ｐゴシック" pitchFamily="34" charset="-128"/>
              </a:rPr>
              <a:t>Too little feedback won’t stabilize an unstable G</a:t>
            </a:r>
          </a:p>
          <a:p>
            <a:r>
              <a:rPr lang="en-US" dirty="0" smtClean="0">
                <a:ea typeface="ＭＳ Ｐゴシック" pitchFamily="34" charset="-128"/>
              </a:rPr>
              <a:t>Too much feedback can destabilize a stable G</a:t>
            </a:r>
          </a:p>
          <a:p>
            <a:r>
              <a:rPr lang="en-US" dirty="0" smtClean="0">
                <a:ea typeface="ＭＳ Ｐゴシック" pitchFamily="34" charset="-128"/>
              </a:rPr>
              <a:t>Controller tuning by trial and error can be dangerous: cliffs are conceivably everywhere?  Do you want to chance this??</a:t>
            </a:r>
          </a:p>
        </p:txBody>
      </p:sp>
      <p:pic>
        <p:nvPicPr>
          <p:cNvPr id="24580" name="Picture 10" descr="Grand_Canyon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546600"/>
            <a:ext cx="2895600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2" descr="C:\Users\Dennis\Pictures\inverted pendulu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513" y="1014611"/>
            <a:ext cx="198437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" descr="C:\Users\Dennis\Pictures\imagesCA1E27P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7075" y="777875"/>
            <a:ext cx="186690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69D35406-AB62-412A-BDBB-05524D77598D}" type="slidenum">
              <a:rPr lang="en-US" sz="1200">
                <a:latin typeface="Garamond" pitchFamily="18" charset="0"/>
              </a:rPr>
              <a:pPr algn="r" eaLnBrk="1" hangingPunct="1"/>
              <a:t>11</a:t>
            </a:fld>
            <a:endParaRPr lang="en-US" sz="12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70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238" y="260648"/>
            <a:ext cx="7305675" cy="333797"/>
          </a:xfrm>
        </p:spPr>
        <p:txBody>
          <a:bodyPr/>
          <a:lstStyle/>
          <a:p>
            <a:pPr lvl="1"/>
            <a:r>
              <a:rPr lang="en-US" sz="2200" dirty="0" smtClean="0">
                <a:ea typeface="ＭＳ Ｐゴシック" pitchFamily="34" charset="-128"/>
                <a:sym typeface="Wingdings" pitchFamily="2" charset="2"/>
              </a:rPr>
              <a:t>Continuous (s-plane) to discrete (z-plane)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800" dirty="0" smtClean="0"/>
          </a:p>
          <a:p>
            <a:r>
              <a:rPr lang="en-US" dirty="0" smtClean="0"/>
              <a:t>A word of caution if you have a digital system (and who doesn’t these days?)</a:t>
            </a:r>
          </a:p>
          <a:p>
            <a:pPr lvl="1"/>
            <a:r>
              <a:rPr lang="en-US" sz="1800" dirty="0" smtClean="0"/>
              <a:t>Aliasing </a:t>
            </a:r>
          </a:p>
          <a:p>
            <a:pPr lvl="2"/>
            <a:r>
              <a:rPr lang="en-US" sz="1800" dirty="0" smtClean="0"/>
              <a:t>High frequency signals are “aliased” into lower frequencies.</a:t>
            </a:r>
          </a:p>
          <a:p>
            <a:pPr lvl="2"/>
            <a:r>
              <a:rPr lang="en-US" sz="1800" dirty="0" smtClean="0"/>
              <a:t>Just see a movie with a stagecoach wheel as it starts to turn faster!!!</a:t>
            </a:r>
          </a:p>
          <a:p>
            <a:pPr lvl="2"/>
            <a:endParaRPr lang="en-US" sz="1800" dirty="0"/>
          </a:p>
          <a:p>
            <a:pPr lvl="1"/>
            <a:r>
              <a:rPr lang="en-US" sz="1800" dirty="0" smtClean="0"/>
              <a:t>Sampling theorem : Critical frequency  </a:t>
            </a:r>
          </a:p>
          <a:p>
            <a:pPr lvl="2"/>
            <a:r>
              <a:rPr lang="en-US" sz="1800" dirty="0" smtClean="0">
                <a:sym typeface="Symbol"/>
              </a:rPr>
              <a:t>/T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Nyquist</a:t>
            </a:r>
            <a:r>
              <a:rPr lang="en-US" sz="1800" dirty="0" smtClean="0">
                <a:sym typeface="Wingdings" pitchFamily="2" charset="2"/>
              </a:rPr>
              <a:t> frequency </a:t>
            </a:r>
          </a:p>
          <a:p>
            <a:pPr lvl="2"/>
            <a:endParaRPr lang="en-US" sz="1800" dirty="0" smtClean="0">
              <a:sym typeface="Wingdings" pitchFamily="2" charset="2"/>
            </a:endParaRPr>
          </a:p>
          <a:p>
            <a:pPr lvl="1"/>
            <a:r>
              <a:rPr lang="en-US" sz="1800" dirty="0" smtClean="0">
                <a:sym typeface="Wingdings" pitchFamily="2" charset="2"/>
              </a:rPr>
              <a:t>Don’t let the high frequencies look like low frequencies .</a:t>
            </a:r>
          </a:p>
          <a:p>
            <a:pPr lvl="2"/>
            <a:r>
              <a:rPr lang="en-US" sz="1800" dirty="0" smtClean="0">
                <a:sym typeface="Wingdings" pitchFamily="2" charset="2"/>
              </a:rPr>
              <a:t>The fix: Use a Continuous low pass filter, F(s) on all signals used in the digital controller</a:t>
            </a:r>
          </a:p>
          <a:p>
            <a:pPr lvl="3"/>
            <a:r>
              <a:rPr lang="en-US" sz="1800" dirty="0" smtClean="0">
                <a:sym typeface="Wingdings" pitchFamily="2" charset="2"/>
              </a:rPr>
              <a:t>Look up anti-aliasing filters</a:t>
            </a:r>
          </a:p>
          <a:p>
            <a:pPr lvl="3"/>
            <a:r>
              <a:rPr lang="en-US" sz="1800" dirty="0" smtClean="0">
                <a:sym typeface="Wingdings" pitchFamily="2" charset="2"/>
              </a:rPr>
              <a:t>Anti-aliasing filter: “Don’t leave home without one”</a:t>
            </a:r>
            <a:endParaRPr lang="en-US" sz="1800" dirty="0">
              <a:sym typeface="Wingdings" pitchFamily="2" charset="2"/>
            </a:endParaRPr>
          </a:p>
          <a:p>
            <a:pPr lvl="1"/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980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08037"/>
          </a:xfrm>
        </p:spPr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All models are wrong, but some are very useful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87338" y="1295400"/>
            <a:ext cx="8323262" cy="403383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The model must suit the task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Balance simplicity and accuracy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Accommodate uncertainty</a:t>
            </a:r>
          </a:p>
          <a:p>
            <a:pPr lvl="1">
              <a:buFont typeface="Arial" charset="0"/>
              <a:buNone/>
            </a:pPr>
            <a:endParaRPr lang="en-US" dirty="0" smtClean="0">
              <a:ea typeface="ＭＳ Ｐゴシック" pitchFamily="34" charset="-128"/>
            </a:endParaRPr>
          </a:p>
          <a:p>
            <a:r>
              <a:rPr lang="en-US" dirty="0" smtClean="0">
                <a:ea typeface="ＭＳ Ｐゴシック" pitchFamily="34" charset="-128"/>
              </a:rPr>
              <a:t>Most models are based on a combination of physics and data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Physics:  Newton, Maxwell, Hooke, Joule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Data:  Measurements and the estimates we derive from them</a:t>
            </a:r>
          </a:p>
          <a:p>
            <a:pPr lvl="2"/>
            <a:r>
              <a:rPr lang="en-US" dirty="0" smtClean="0">
                <a:ea typeface="ＭＳ Ｐゴシック" pitchFamily="34" charset="-128"/>
              </a:rPr>
              <a:t>Parameters, frequency response, empirical models</a:t>
            </a:r>
          </a:p>
          <a:p>
            <a:pPr lvl="2"/>
            <a:endParaRPr lang="en-US" dirty="0">
              <a:ea typeface="ＭＳ Ｐゴシック" pitchFamily="34" charset="-128"/>
            </a:endParaRPr>
          </a:p>
          <a:p>
            <a:r>
              <a:rPr lang="en-US" dirty="0" smtClean="0">
                <a:ea typeface="ＭＳ Ｐゴシック" pitchFamily="34" charset="-128"/>
              </a:rPr>
              <a:t>Moral of the story: </a:t>
            </a:r>
          </a:p>
          <a:p>
            <a:pPr marL="0" indent="0">
              <a:buNone/>
            </a:pPr>
            <a:r>
              <a:rPr lang="en-US" dirty="0">
                <a:ea typeface="ＭＳ Ｐゴシック" pitchFamily="34" charset="-128"/>
              </a:rPr>
              <a:t> </a:t>
            </a:r>
            <a:r>
              <a:rPr lang="en-US" dirty="0" smtClean="0">
                <a:ea typeface="ＭＳ Ｐゴシック" pitchFamily="34" charset="-128"/>
              </a:rPr>
              <a:t>  Don’t assume your model is right, you need to build in robustness</a:t>
            </a:r>
          </a:p>
          <a:p>
            <a:pPr lvl="1"/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21509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822082BA-5E59-4432-A6C5-F604C5E2D37F}" type="slidenum">
              <a:rPr lang="en-US" sz="1200">
                <a:latin typeface="Garamond" pitchFamily="18" charset="0"/>
              </a:rPr>
              <a:pPr algn="r" eaLnBrk="1" hangingPunct="1"/>
              <a:t>13</a:t>
            </a:fld>
            <a:endParaRPr lang="en-US" sz="120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0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6781800" cy="533400"/>
          </a:xfrm>
        </p:spPr>
        <p:txBody>
          <a:bodyPr/>
          <a:lstStyle/>
          <a:p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    1</a:t>
            </a:r>
            <a:r>
              <a:rPr lang="en-US" baseline="30000" dirty="0" smtClean="0">
                <a:latin typeface="Calibri" pitchFamily="34" charset="0"/>
                <a:ea typeface="ＭＳ Ｐゴシック" pitchFamily="34" charset="-128"/>
              </a:rPr>
              <a:t>st</a:t>
            </a:r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 Fundamental Question of Control Tuning</a:t>
            </a:r>
          </a:p>
        </p:txBody>
      </p:sp>
      <p:sp>
        <p:nvSpPr>
          <p:cNvPr id="25603" name="Rectangle 6"/>
          <p:cNvSpPr>
            <a:spLocks noChangeArrowheads="1"/>
          </p:cNvSpPr>
          <p:nvPr/>
        </p:nvSpPr>
        <p:spPr bwMode="auto">
          <a:xfrm>
            <a:off x="847725" y="2438400"/>
            <a:ext cx="7620000" cy="1143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dirty="0"/>
              <a:t>What limits feedback performance?</a:t>
            </a:r>
          </a:p>
        </p:txBody>
      </p:sp>
      <p:sp>
        <p:nvSpPr>
          <p:cNvPr id="25604" name="Text Box 8"/>
          <p:cNvSpPr txBox="1">
            <a:spLocks noChangeArrowheads="1"/>
          </p:cNvSpPr>
          <p:nvPr/>
        </p:nvSpPr>
        <p:spPr bwMode="auto">
          <a:xfrm>
            <a:off x="1295400" y="4038600"/>
            <a:ext cx="701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2000" u="sng" dirty="0"/>
              <a:t>Performance</a:t>
            </a:r>
            <a:r>
              <a:rPr lang="en-US" sz="2000" dirty="0"/>
              <a:t> is the ability to </a:t>
            </a:r>
          </a:p>
          <a:p>
            <a:pPr algn="ctr" eaLnBrk="1" hangingPunct="1"/>
            <a:r>
              <a:rPr lang="en-US" sz="2000" dirty="0"/>
              <a:t>stabilize, follow commands, and reject disturbances</a:t>
            </a:r>
          </a:p>
        </p:txBody>
      </p:sp>
      <p:sp>
        <p:nvSpPr>
          <p:cNvPr id="25605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BD1FA3BA-AA7F-47CD-8798-13D849160D46}" type="slidenum">
              <a:rPr lang="en-US" sz="1200">
                <a:latin typeface="Garamond" pitchFamily="18" charset="0"/>
              </a:rPr>
              <a:pPr algn="r" eaLnBrk="1" hangingPunct="1"/>
              <a:t>14</a:t>
            </a:fld>
            <a:endParaRPr lang="en-US" sz="12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32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228600"/>
            <a:ext cx="6553200" cy="533400"/>
          </a:xfrm>
        </p:spPr>
        <p:txBody>
          <a:bodyPr/>
          <a:lstStyle/>
          <a:p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What Makes Feedback Control </a:t>
            </a:r>
            <a:r>
              <a:rPr lang="en-US" dirty="0">
                <a:latin typeface="Calibri" pitchFamily="34" charset="0"/>
                <a:ea typeface="ＭＳ Ｐゴシック" pitchFamily="34" charset="-128"/>
              </a:rPr>
              <a:t>Challenging?</a:t>
            </a:r>
            <a:endParaRPr lang="en-US" dirty="0"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47800"/>
            <a:ext cx="8686800" cy="45720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Unstable and lightly damped dynamics (requires stabilization)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Noise (sensor, actuator, disturbance)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Non-minimum-phase zeros (limits achievable performance)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Time delays 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Loop coupling (MIMO) 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(ex yaw into roll, use a little rudder and see what happens open loop)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Nonlinearities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Nonlinear dynamics (geometric, kinematic, chaotic,…)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Hardware constraints </a:t>
            </a:r>
            <a:r>
              <a:rPr lang="en-US" sz="1800" dirty="0" smtClean="0">
                <a:ea typeface="ＭＳ Ｐゴシック" pitchFamily="34" charset="-128"/>
              </a:rPr>
              <a:t>(magnitude/rate saturation, </a:t>
            </a:r>
            <a:r>
              <a:rPr lang="en-US" sz="1800" dirty="0" err="1" smtClean="0">
                <a:ea typeface="ＭＳ Ｐゴシック" pitchFamily="34" charset="-128"/>
              </a:rPr>
              <a:t>deadzone</a:t>
            </a:r>
            <a:r>
              <a:rPr lang="en-US" sz="1800" dirty="0" smtClean="0">
                <a:ea typeface="ＭＳ Ｐゴシック" pitchFamily="34" charset="-128"/>
              </a:rPr>
              <a:t>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Constraints on states (hard bounds)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a typeface="ＭＳ Ｐゴシック" pitchFamily="34" charset="-128"/>
              </a:rPr>
              <a:t>Model uncertainty </a:t>
            </a:r>
          </a:p>
          <a:p>
            <a:pPr lvl="2">
              <a:lnSpc>
                <a:spcPct val="90000"/>
              </a:lnSpc>
            </a:pPr>
            <a:r>
              <a:rPr lang="en-US" u="sng" dirty="0" smtClean="0">
                <a:ea typeface="ＭＳ Ｐゴシック" pitchFamily="34" charset="-128"/>
              </a:rPr>
              <a:t>Exacerbates all of the above</a:t>
            </a:r>
          </a:p>
          <a:p>
            <a:pPr lvl="1">
              <a:lnSpc>
                <a:spcPct val="90000"/>
              </a:lnSpc>
            </a:pPr>
            <a:endParaRPr lang="en-US" u="sng" dirty="0" smtClean="0">
              <a:ea typeface="ＭＳ Ｐゴシック" pitchFamily="34" charset="-128"/>
            </a:endParaRPr>
          </a:p>
        </p:txBody>
      </p:sp>
      <p:sp>
        <p:nvSpPr>
          <p:cNvPr id="26628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8E4C2372-11DD-4122-98E8-13D583EE2242}" type="slidenum">
              <a:rPr lang="en-US" sz="1200">
                <a:latin typeface="Garamond" pitchFamily="18" charset="0"/>
              </a:rPr>
              <a:pPr algn="r" eaLnBrk="1" hangingPunct="1"/>
              <a:t>15</a:t>
            </a:fld>
            <a:endParaRPr lang="en-US" sz="120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883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76200"/>
            <a:ext cx="8458200" cy="609600"/>
          </a:xfrm>
        </p:spPr>
        <p:txBody>
          <a:bodyPr/>
          <a:lstStyle/>
          <a:p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        2</a:t>
            </a:r>
            <a:r>
              <a:rPr lang="en-US" baseline="30000" dirty="0" smtClean="0">
                <a:latin typeface="Calibri" pitchFamily="34" charset="0"/>
                <a:ea typeface="ＭＳ Ｐゴシック" pitchFamily="34" charset="-128"/>
              </a:rPr>
              <a:t>nd</a:t>
            </a:r>
            <a:r>
              <a:rPr lang="en-US" dirty="0" smtClean="0">
                <a:latin typeface="Calibri" pitchFamily="34" charset="0"/>
                <a:ea typeface="ＭＳ Ｐゴシック" pitchFamily="34" charset="-128"/>
              </a:rPr>
              <a:t> Fundamental Question of Feedback Control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3048000"/>
            <a:ext cx="2743200" cy="12192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50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en-US" sz="150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en-US" sz="150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en-US" sz="1500" smtClean="0">
              <a:ea typeface="ＭＳ Ｐゴシック" pitchFamily="34" charset="-128"/>
            </a:endParaRP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US" sz="1300" b="1" i="1" smtClean="0">
              <a:solidFill>
                <a:srgbClr val="003300"/>
              </a:solidFill>
              <a:latin typeface="Helvetica" pitchFamily="34" charset="0"/>
              <a:ea typeface="ＭＳ Ｐゴシック" pitchFamily="34" charset="-128"/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1066800" y="1447800"/>
            <a:ext cx="6477000" cy="1219200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vl="1" algn="ctr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en-US" sz="2000" i="1" dirty="0">
              <a:solidFill>
                <a:schemeClr val="bg1"/>
              </a:solidFill>
            </a:endParaRPr>
          </a:p>
          <a:p>
            <a:pPr lvl="1" algn="ctr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2400" dirty="0">
                <a:solidFill>
                  <a:srgbClr val="FFFF00"/>
                </a:solidFill>
              </a:rPr>
              <a:t>What do you need to model and how </a:t>
            </a:r>
          </a:p>
          <a:p>
            <a:pPr lvl="1" algn="ctr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2400" dirty="0">
                <a:solidFill>
                  <a:srgbClr val="FFFF00"/>
                </a:solidFill>
              </a:rPr>
              <a:t>accurately do you need to model it?</a:t>
            </a:r>
          </a:p>
          <a:p>
            <a:pPr algn="ctr"/>
            <a:endParaRPr lang="en-US" dirty="0"/>
          </a:p>
        </p:txBody>
      </p:sp>
      <p:sp>
        <p:nvSpPr>
          <p:cNvPr id="28677" name="Rectangle 13"/>
          <p:cNvSpPr txBox="1">
            <a:spLocks noGrp="1" noChangeArrowheads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92D05722-0170-4E2D-8EF6-07F01A45518E}" type="slidenum">
              <a:rPr lang="en-US" sz="1200">
                <a:latin typeface="Garamond" pitchFamily="18" charset="0"/>
              </a:rPr>
              <a:pPr algn="r" eaLnBrk="1" hangingPunct="1"/>
              <a:t>16</a:t>
            </a:fld>
            <a:endParaRPr lang="en-US" sz="1200">
              <a:latin typeface="Garamond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9200" y="3200400"/>
            <a:ext cx="6400800" cy="1631216"/>
          </a:xfrm>
          <a:prstGeom prst="rect">
            <a:avLst/>
          </a:prstGeom>
          <a:solidFill>
            <a:srgbClr val="009900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FFFF00"/>
                </a:solidFill>
              </a:rPr>
              <a:t>Remember all models are wrong. 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>
              <a:solidFill>
                <a:srgbClr val="FFFF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FFFF00"/>
                </a:solidFill>
              </a:rPr>
              <a:t>You need robustness to uncertainties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FFFF00"/>
                </a:solidFill>
              </a:rPr>
              <a:t>For SISO systems use phase “and/or” gain margins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FFFF00"/>
                </a:solidFill>
              </a:rPr>
              <a:t>For MIMO use </a:t>
            </a:r>
            <a:r>
              <a:rPr lang="en-US" sz="2000" dirty="0" smtClean="0">
                <a:solidFill>
                  <a:srgbClr val="FFFF00"/>
                </a:solidFill>
                <a:sym typeface="Symbol"/>
              </a:rPr>
              <a:t> analysis</a:t>
            </a:r>
            <a:endParaRPr lang="en-US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560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Line 5"/>
          <p:cNvSpPr>
            <a:spLocks noChangeShapeType="1"/>
          </p:cNvSpPr>
          <p:nvPr/>
        </p:nvSpPr>
        <p:spPr bwMode="auto">
          <a:xfrm>
            <a:off x="3000375" y="1247775"/>
            <a:ext cx="0" cy="14843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1" name="Line 6"/>
          <p:cNvSpPr>
            <a:spLocks noChangeShapeType="1"/>
          </p:cNvSpPr>
          <p:nvPr/>
        </p:nvSpPr>
        <p:spPr bwMode="auto">
          <a:xfrm rot="5400000">
            <a:off x="2087563" y="595313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3611563" y="1525588"/>
            <a:ext cx="377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Re</a:t>
            </a:r>
          </a:p>
        </p:txBody>
      </p:sp>
      <p:sp>
        <p:nvSpPr>
          <p:cNvPr id="37893" name="Text Box 8"/>
          <p:cNvSpPr txBox="1">
            <a:spLocks noChangeArrowheads="1"/>
          </p:cNvSpPr>
          <p:nvPr/>
        </p:nvSpPr>
        <p:spPr bwMode="auto">
          <a:xfrm>
            <a:off x="2990850" y="1071563"/>
            <a:ext cx="3540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Im</a:t>
            </a:r>
          </a:p>
        </p:txBody>
      </p:sp>
      <p:sp>
        <p:nvSpPr>
          <p:cNvPr id="37894" name="Text Box 9"/>
          <p:cNvSpPr txBox="1">
            <a:spLocks noChangeArrowheads="1"/>
          </p:cNvSpPr>
          <p:nvPr/>
        </p:nvSpPr>
        <p:spPr bwMode="auto">
          <a:xfrm>
            <a:off x="1512888" y="1690688"/>
            <a:ext cx="3190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-1</a:t>
            </a:r>
          </a:p>
        </p:txBody>
      </p:sp>
      <p:sp>
        <p:nvSpPr>
          <p:cNvPr id="37895" name="Line 10"/>
          <p:cNvSpPr>
            <a:spLocks noChangeShapeType="1"/>
          </p:cNvSpPr>
          <p:nvPr/>
        </p:nvSpPr>
        <p:spPr bwMode="auto">
          <a:xfrm>
            <a:off x="1924050" y="1658938"/>
            <a:ext cx="0" cy="1254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37896" name="Object 11"/>
          <p:cNvGraphicFramePr>
            <a:graphicFrameLocks noChangeAspect="1"/>
          </p:cNvGraphicFramePr>
          <p:nvPr/>
        </p:nvGraphicFramePr>
        <p:xfrm>
          <a:off x="482600" y="1947863"/>
          <a:ext cx="755650" cy="377825"/>
        </p:xfrm>
        <a:graphic>
          <a:graphicData uri="http://schemas.openxmlformats.org/presentationml/2006/ole">
            <p:oleObj spid="_x0000_s15166" name="Equation" r:id="rId3" imgW="431613" imgH="215806" progId="">
              <p:embed/>
            </p:oleObj>
          </a:graphicData>
        </a:graphic>
      </p:graphicFrame>
      <p:sp>
        <p:nvSpPr>
          <p:cNvPr id="37897" name="Freeform 12"/>
          <p:cNvSpPr>
            <a:spLocks/>
          </p:cNvSpPr>
          <p:nvPr/>
        </p:nvSpPr>
        <p:spPr bwMode="auto">
          <a:xfrm>
            <a:off x="804863" y="1408113"/>
            <a:ext cx="2203450" cy="1052512"/>
          </a:xfrm>
          <a:custGeom>
            <a:avLst/>
            <a:gdLst>
              <a:gd name="T0" fmla="*/ 0 w 1388"/>
              <a:gd name="T1" fmla="*/ 0 h 663"/>
              <a:gd name="T2" fmla="*/ 2147483647 w 1388"/>
              <a:gd name="T3" fmla="*/ 2147483647 h 663"/>
              <a:gd name="T4" fmla="*/ 2147483647 w 1388"/>
              <a:gd name="T5" fmla="*/ 2147483647 h 663"/>
              <a:gd name="T6" fmla="*/ 2147483647 w 1388"/>
              <a:gd name="T7" fmla="*/ 2147483647 h 663"/>
              <a:gd name="T8" fmla="*/ 2147483647 w 1388"/>
              <a:gd name="T9" fmla="*/ 2147483647 h 663"/>
              <a:gd name="T10" fmla="*/ 2147483647 w 1388"/>
              <a:gd name="T11" fmla="*/ 2147483647 h 663"/>
              <a:gd name="T12" fmla="*/ 2147483647 w 1388"/>
              <a:gd name="T13" fmla="*/ 2147483647 h 663"/>
              <a:gd name="T14" fmla="*/ 2147483647 w 1388"/>
              <a:gd name="T15" fmla="*/ 2147483647 h 6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8" h="663">
                <a:moveTo>
                  <a:pt x="0" y="0"/>
                </a:moveTo>
                <a:cubicBezTo>
                  <a:pt x="92" y="95"/>
                  <a:pt x="418" y="473"/>
                  <a:pt x="552" y="568"/>
                </a:cubicBezTo>
                <a:cubicBezTo>
                  <a:pt x="686" y="663"/>
                  <a:pt x="754" y="610"/>
                  <a:pt x="804" y="568"/>
                </a:cubicBezTo>
                <a:cubicBezTo>
                  <a:pt x="854" y="526"/>
                  <a:pt x="820" y="368"/>
                  <a:pt x="852" y="316"/>
                </a:cubicBezTo>
                <a:cubicBezTo>
                  <a:pt x="884" y="264"/>
                  <a:pt x="942" y="256"/>
                  <a:pt x="994" y="253"/>
                </a:cubicBezTo>
                <a:cubicBezTo>
                  <a:pt x="1046" y="250"/>
                  <a:pt x="1125" y="324"/>
                  <a:pt x="1167" y="300"/>
                </a:cubicBezTo>
                <a:cubicBezTo>
                  <a:pt x="1209" y="276"/>
                  <a:pt x="1209" y="127"/>
                  <a:pt x="1246" y="111"/>
                </a:cubicBezTo>
                <a:cubicBezTo>
                  <a:pt x="1283" y="95"/>
                  <a:pt x="1339" y="143"/>
                  <a:pt x="1388" y="205"/>
                </a:cubicBez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8" name="Line 13"/>
          <p:cNvSpPr>
            <a:spLocks noChangeShapeType="1"/>
          </p:cNvSpPr>
          <p:nvPr/>
        </p:nvSpPr>
        <p:spPr bwMode="auto">
          <a:xfrm flipV="1">
            <a:off x="1089025" y="1250950"/>
            <a:ext cx="0" cy="274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9" name="Line 14"/>
          <p:cNvSpPr>
            <a:spLocks noChangeShapeType="1"/>
          </p:cNvSpPr>
          <p:nvPr/>
        </p:nvSpPr>
        <p:spPr bwMode="auto">
          <a:xfrm flipV="1">
            <a:off x="1914525" y="1250950"/>
            <a:ext cx="0" cy="274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Line 15"/>
          <p:cNvSpPr>
            <a:spLocks noChangeShapeType="1"/>
          </p:cNvSpPr>
          <p:nvPr/>
        </p:nvSpPr>
        <p:spPr bwMode="auto">
          <a:xfrm flipV="1">
            <a:off x="2714625" y="1250950"/>
            <a:ext cx="0" cy="274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1" name="Text Box 16"/>
          <p:cNvSpPr txBox="1">
            <a:spLocks noChangeArrowheads="1"/>
          </p:cNvSpPr>
          <p:nvPr/>
        </p:nvSpPr>
        <p:spPr bwMode="auto">
          <a:xfrm>
            <a:off x="1198563" y="1171575"/>
            <a:ext cx="5286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-GM</a:t>
            </a:r>
          </a:p>
        </p:txBody>
      </p:sp>
      <p:sp>
        <p:nvSpPr>
          <p:cNvPr id="37902" name="Text Box 17"/>
          <p:cNvSpPr txBox="1">
            <a:spLocks noChangeArrowheads="1"/>
          </p:cNvSpPr>
          <p:nvPr/>
        </p:nvSpPr>
        <p:spPr bwMode="auto">
          <a:xfrm>
            <a:off x="2052638" y="1171575"/>
            <a:ext cx="573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+GM</a:t>
            </a:r>
          </a:p>
        </p:txBody>
      </p:sp>
      <p:sp>
        <p:nvSpPr>
          <p:cNvPr id="37903" name="Line 18"/>
          <p:cNvSpPr>
            <a:spLocks noChangeShapeType="1"/>
          </p:cNvSpPr>
          <p:nvPr/>
        </p:nvSpPr>
        <p:spPr bwMode="auto">
          <a:xfrm>
            <a:off x="1079500" y="1458913"/>
            <a:ext cx="8524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4" name="Line 19"/>
          <p:cNvSpPr>
            <a:spLocks noChangeShapeType="1"/>
          </p:cNvSpPr>
          <p:nvPr/>
        </p:nvSpPr>
        <p:spPr bwMode="auto">
          <a:xfrm>
            <a:off x="1931988" y="1462088"/>
            <a:ext cx="777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5" name="Line 20"/>
          <p:cNvSpPr>
            <a:spLocks noChangeShapeType="1"/>
          </p:cNvSpPr>
          <p:nvPr/>
        </p:nvSpPr>
        <p:spPr bwMode="auto">
          <a:xfrm flipV="1">
            <a:off x="954088" y="1733550"/>
            <a:ext cx="176212" cy="276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6" name="Text Box 23"/>
          <p:cNvSpPr txBox="1">
            <a:spLocks noChangeArrowheads="1"/>
          </p:cNvSpPr>
          <p:nvPr/>
        </p:nvSpPr>
        <p:spPr bwMode="auto">
          <a:xfrm>
            <a:off x="2027238" y="2244725"/>
            <a:ext cx="5540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+PM</a:t>
            </a:r>
          </a:p>
        </p:txBody>
      </p:sp>
      <p:graphicFrame>
        <p:nvGraphicFramePr>
          <p:cNvPr id="37907" name="Object 24"/>
          <p:cNvGraphicFramePr>
            <a:graphicFrameLocks noChangeAspect="1"/>
          </p:cNvGraphicFramePr>
          <p:nvPr/>
        </p:nvGraphicFramePr>
        <p:xfrm>
          <a:off x="1728788" y="1914525"/>
          <a:ext cx="200025" cy="266700"/>
        </p:xfrm>
        <a:graphic>
          <a:graphicData uri="http://schemas.openxmlformats.org/presentationml/2006/ole">
            <p:oleObj spid="_x0000_s15167" name="Equation" r:id="rId4" imgW="114151" imgH="152202" progId="">
              <p:embed/>
            </p:oleObj>
          </a:graphicData>
        </a:graphic>
      </p:graphicFrame>
      <p:graphicFrame>
        <p:nvGraphicFramePr>
          <p:cNvPr id="37908" name="Object 26"/>
          <p:cNvGraphicFramePr>
            <a:graphicFrameLocks noChangeAspect="1"/>
          </p:cNvGraphicFramePr>
          <p:nvPr/>
        </p:nvGraphicFramePr>
        <p:xfrm>
          <a:off x="2316163" y="2000250"/>
          <a:ext cx="800100" cy="377825"/>
        </p:xfrm>
        <a:graphic>
          <a:graphicData uri="http://schemas.openxmlformats.org/presentationml/2006/ole">
            <p:oleObj spid="_x0000_s15168" name="Equation" r:id="rId5" imgW="457002" imgH="215806" progId="">
              <p:embed/>
            </p:oleObj>
          </a:graphicData>
        </a:graphic>
      </p:graphicFrame>
      <p:sp>
        <p:nvSpPr>
          <p:cNvPr id="37909" name="Line 27"/>
          <p:cNvSpPr>
            <a:spLocks noChangeShapeType="1"/>
          </p:cNvSpPr>
          <p:nvPr/>
        </p:nvSpPr>
        <p:spPr bwMode="auto">
          <a:xfrm flipH="1" flipV="1">
            <a:off x="2159000" y="2162175"/>
            <a:ext cx="200025" cy="2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37910" name="Object 28"/>
          <p:cNvGraphicFramePr>
            <a:graphicFrameLocks noChangeAspect="1"/>
          </p:cNvGraphicFramePr>
          <p:nvPr/>
        </p:nvGraphicFramePr>
        <p:xfrm>
          <a:off x="3143250" y="1916113"/>
          <a:ext cx="777875" cy="400050"/>
        </p:xfrm>
        <a:graphic>
          <a:graphicData uri="http://schemas.openxmlformats.org/presentationml/2006/ole">
            <p:oleObj spid="_x0000_s15169" name="Equation" r:id="rId6" imgW="444307" imgH="228501" progId="">
              <p:embed/>
            </p:oleObj>
          </a:graphicData>
        </a:graphic>
      </p:graphicFrame>
      <p:sp>
        <p:nvSpPr>
          <p:cNvPr id="37911" name="Line 29"/>
          <p:cNvSpPr>
            <a:spLocks noChangeShapeType="1"/>
          </p:cNvSpPr>
          <p:nvPr/>
        </p:nvSpPr>
        <p:spPr bwMode="auto">
          <a:xfrm flipH="1" flipV="1">
            <a:off x="2730500" y="1730375"/>
            <a:ext cx="450850" cy="327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2" name="Text Box 30"/>
          <p:cNvSpPr txBox="1">
            <a:spLocks noChangeArrowheads="1"/>
          </p:cNvSpPr>
          <p:nvPr/>
        </p:nvSpPr>
        <p:spPr bwMode="auto">
          <a:xfrm>
            <a:off x="573088" y="2746375"/>
            <a:ext cx="18923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/>
              <a:t>Gain Margins:</a:t>
            </a:r>
          </a:p>
        </p:txBody>
      </p:sp>
      <p:graphicFrame>
        <p:nvGraphicFramePr>
          <p:cNvPr id="37913" name="Object 31"/>
          <p:cNvGraphicFramePr>
            <a:graphicFrameLocks noChangeAspect="1"/>
          </p:cNvGraphicFramePr>
          <p:nvPr/>
        </p:nvGraphicFramePr>
        <p:xfrm>
          <a:off x="2854325" y="2738438"/>
          <a:ext cx="1933575" cy="1422400"/>
        </p:xfrm>
        <a:graphic>
          <a:graphicData uri="http://schemas.openxmlformats.org/presentationml/2006/ole">
            <p:oleObj spid="_x0000_s15170" name="Equation" r:id="rId7" imgW="1104900" imgH="812800" progId="">
              <p:embed/>
            </p:oleObj>
          </a:graphicData>
        </a:graphic>
      </p:graphicFrame>
      <p:sp>
        <p:nvSpPr>
          <p:cNvPr id="37914" name="Text Box 32"/>
          <p:cNvSpPr txBox="1">
            <a:spLocks noChangeArrowheads="1"/>
          </p:cNvSpPr>
          <p:nvPr/>
        </p:nvSpPr>
        <p:spPr bwMode="auto">
          <a:xfrm>
            <a:off x="573088" y="3724275"/>
            <a:ext cx="20796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/>
              <a:t>Phase Margins:</a:t>
            </a:r>
          </a:p>
        </p:txBody>
      </p:sp>
      <p:sp>
        <p:nvSpPr>
          <p:cNvPr id="37915" name="Line 37"/>
          <p:cNvSpPr>
            <a:spLocks noChangeShapeType="1"/>
          </p:cNvSpPr>
          <p:nvPr/>
        </p:nvSpPr>
        <p:spPr bwMode="auto">
          <a:xfrm>
            <a:off x="7494588" y="1231900"/>
            <a:ext cx="0" cy="2713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6" name="Line 38"/>
          <p:cNvSpPr>
            <a:spLocks noChangeShapeType="1"/>
          </p:cNvSpPr>
          <p:nvPr/>
        </p:nvSpPr>
        <p:spPr bwMode="auto">
          <a:xfrm rot="5400000">
            <a:off x="6899275" y="579438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7" name="Text Box 39"/>
          <p:cNvSpPr txBox="1">
            <a:spLocks noChangeArrowheads="1"/>
          </p:cNvSpPr>
          <p:nvPr/>
        </p:nvSpPr>
        <p:spPr bwMode="auto">
          <a:xfrm>
            <a:off x="8105775" y="1509713"/>
            <a:ext cx="377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Re</a:t>
            </a:r>
          </a:p>
        </p:txBody>
      </p:sp>
      <p:sp>
        <p:nvSpPr>
          <p:cNvPr id="37918" name="Text Box 40"/>
          <p:cNvSpPr txBox="1">
            <a:spLocks noChangeArrowheads="1"/>
          </p:cNvSpPr>
          <p:nvPr/>
        </p:nvSpPr>
        <p:spPr bwMode="auto">
          <a:xfrm>
            <a:off x="7485063" y="1055688"/>
            <a:ext cx="3540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Im</a:t>
            </a:r>
          </a:p>
        </p:txBody>
      </p:sp>
      <p:sp>
        <p:nvSpPr>
          <p:cNvPr id="37919" name="Freeform 41"/>
          <p:cNvSpPr>
            <a:spLocks/>
          </p:cNvSpPr>
          <p:nvPr/>
        </p:nvSpPr>
        <p:spPr bwMode="auto">
          <a:xfrm>
            <a:off x="6470650" y="1570038"/>
            <a:ext cx="1006475" cy="2601912"/>
          </a:xfrm>
          <a:custGeom>
            <a:avLst/>
            <a:gdLst>
              <a:gd name="T0" fmla="*/ 2147483647 w 634"/>
              <a:gd name="T1" fmla="*/ 2147483647 h 1639"/>
              <a:gd name="T2" fmla="*/ 2147483647 w 634"/>
              <a:gd name="T3" fmla="*/ 2147483647 h 1639"/>
              <a:gd name="T4" fmla="*/ 2147483647 w 634"/>
              <a:gd name="T5" fmla="*/ 2147483647 h 1639"/>
              <a:gd name="T6" fmla="*/ 2147483647 w 634"/>
              <a:gd name="T7" fmla="*/ 2147483647 h 1639"/>
              <a:gd name="T8" fmla="*/ 2147483647 w 634"/>
              <a:gd name="T9" fmla="*/ 2147483647 h 1639"/>
              <a:gd name="T10" fmla="*/ 2147483647 w 634"/>
              <a:gd name="T11" fmla="*/ 2147483647 h 1639"/>
              <a:gd name="T12" fmla="*/ 2147483647 w 634"/>
              <a:gd name="T13" fmla="*/ 2147483647 h 1639"/>
              <a:gd name="T14" fmla="*/ 2147483647 w 634"/>
              <a:gd name="T15" fmla="*/ 2147483647 h 16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34" h="1639">
                <a:moveTo>
                  <a:pt x="239" y="1639"/>
                </a:moveTo>
                <a:cubicBezTo>
                  <a:pt x="351" y="1435"/>
                  <a:pt x="463" y="1231"/>
                  <a:pt x="508" y="1071"/>
                </a:cubicBezTo>
                <a:cubicBezTo>
                  <a:pt x="553" y="911"/>
                  <a:pt x="576" y="802"/>
                  <a:pt x="508" y="676"/>
                </a:cubicBezTo>
                <a:cubicBezTo>
                  <a:pt x="440" y="550"/>
                  <a:pt x="173" y="394"/>
                  <a:pt x="97" y="313"/>
                </a:cubicBezTo>
                <a:cubicBezTo>
                  <a:pt x="21" y="232"/>
                  <a:pt x="0" y="211"/>
                  <a:pt x="50" y="187"/>
                </a:cubicBezTo>
                <a:cubicBezTo>
                  <a:pt x="100" y="163"/>
                  <a:pt x="326" y="200"/>
                  <a:pt x="397" y="171"/>
                </a:cubicBezTo>
                <a:cubicBezTo>
                  <a:pt x="468" y="142"/>
                  <a:pt x="437" y="26"/>
                  <a:pt x="476" y="13"/>
                </a:cubicBezTo>
                <a:cubicBezTo>
                  <a:pt x="515" y="0"/>
                  <a:pt x="574" y="46"/>
                  <a:pt x="634" y="92"/>
                </a:cubicBez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0" name="Text Box 42"/>
          <p:cNvSpPr txBox="1">
            <a:spLocks noChangeArrowheads="1"/>
          </p:cNvSpPr>
          <p:nvPr/>
        </p:nvSpPr>
        <p:spPr bwMode="auto">
          <a:xfrm>
            <a:off x="6130925" y="1465263"/>
            <a:ext cx="3190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-1</a:t>
            </a:r>
          </a:p>
        </p:txBody>
      </p:sp>
      <p:sp>
        <p:nvSpPr>
          <p:cNvPr id="37921" name="Text Box 43"/>
          <p:cNvSpPr txBox="1">
            <a:spLocks noChangeArrowheads="1"/>
          </p:cNvSpPr>
          <p:nvPr/>
        </p:nvSpPr>
        <p:spPr bwMode="auto">
          <a:xfrm>
            <a:off x="6423025" y="1406525"/>
            <a:ext cx="5730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+GM</a:t>
            </a:r>
          </a:p>
        </p:txBody>
      </p:sp>
      <p:sp>
        <p:nvSpPr>
          <p:cNvPr id="37922" name="Text Box 44"/>
          <p:cNvSpPr txBox="1">
            <a:spLocks noChangeArrowheads="1"/>
          </p:cNvSpPr>
          <p:nvPr/>
        </p:nvSpPr>
        <p:spPr bwMode="auto">
          <a:xfrm>
            <a:off x="6746875" y="2817813"/>
            <a:ext cx="554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400"/>
              <a:t>+PM</a:t>
            </a:r>
          </a:p>
        </p:txBody>
      </p:sp>
      <p:graphicFrame>
        <p:nvGraphicFramePr>
          <p:cNvPr id="37923" name="Object 45"/>
          <p:cNvGraphicFramePr>
            <a:graphicFrameLocks noChangeAspect="1"/>
          </p:cNvGraphicFramePr>
          <p:nvPr/>
        </p:nvGraphicFramePr>
        <p:xfrm>
          <a:off x="6330950" y="3567113"/>
          <a:ext cx="688975" cy="377825"/>
        </p:xfrm>
        <a:graphic>
          <a:graphicData uri="http://schemas.openxmlformats.org/presentationml/2006/ole">
            <p:oleObj spid="_x0000_s15171" name="Equation" r:id="rId8" imgW="393359" imgH="215713" progId="">
              <p:embed/>
            </p:oleObj>
          </a:graphicData>
        </a:graphic>
      </p:graphicFrame>
      <p:sp>
        <p:nvSpPr>
          <p:cNvPr id="37924" name="Rectangle 46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Gain and Phase Margins</a:t>
            </a:r>
          </a:p>
        </p:txBody>
      </p:sp>
      <p:sp>
        <p:nvSpPr>
          <p:cNvPr id="37925" name="Text Box 48"/>
          <p:cNvSpPr txBox="1">
            <a:spLocks noChangeArrowheads="1"/>
          </p:cNvSpPr>
          <p:nvPr/>
        </p:nvSpPr>
        <p:spPr bwMode="auto">
          <a:xfrm>
            <a:off x="4768850" y="2414588"/>
            <a:ext cx="22606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rgbClr val="FF3300"/>
                </a:solidFill>
              </a:rPr>
              <a:t>Close to (-1,j0).  Small simultaneous gain and phase uncertainty will destabilize closed loop system.</a:t>
            </a:r>
          </a:p>
        </p:txBody>
      </p:sp>
      <p:sp>
        <p:nvSpPr>
          <p:cNvPr id="37926" name="Rectangle 52"/>
          <p:cNvSpPr>
            <a:spLocks noChangeArrowheads="1"/>
          </p:cNvSpPr>
          <p:nvPr/>
        </p:nvSpPr>
        <p:spPr bwMode="auto">
          <a:xfrm>
            <a:off x="771525" y="4521200"/>
            <a:ext cx="7553325" cy="2044700"/>
          </a:xfrm>
          <a:prstGeom prst="rect">
            <a:avLst/>
          </a:prstGeom>
          <a:solidFill>
            <a:srgbClr val="F1E2D3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7" name="Rectangle 53"/>
          <p:cNvSpPr>
            <a:spLocks noChangeArrowheads="1"/>
          </p:cNvSpPr>
          <p:nvPr/>
        </p:nvSpPr>
        <p:spPr bwMode="auto">
          <a:xfrm>
            <a:off x="2838450" y="5961063"/>
            <a:ext cx="796925" cy="490537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8" name="Rectangle 54"/>
          <p:cNvSpPr>
            <a:spLocks noChangeArrowheads="1"/>
          </p:cNvSpPr>
          <p:nvPr/>
        </p:nvSpPr>
        <p:spPr bwMode="auto">
          <a:xfrm>
            <a:off x="4079875" y="5964238"/>
            <a:ext cx="792163" cy="490537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9" name="Rectangle 55"/>
          <p:cNvSpPr>
            <a:spLocks noChangeArrowheads="1"/>
          </p:cNvSpPr>
          <p:nvPr/>
        </p:nvSpPr>
        <p:spPr bwMode="auto">
          <a:xfrm>
            <a:off x="5311775" y="5962650"/>
            <a:ext cx="801688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0" name="Rectangle 56"/>
          <p:cNvSpPr>
            <a:spLocks noChangeArrowheads="1"/>
          </p:cNvSpPr>
          <p:nvPr/>
        </p:nvSpPr>
        <p:spPr bwMode="auto">
          <a:xfrm>
            <a:off x="6543675" y="5956300"/>
            <a:ext cx="796925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1" name="Rectangle 57"/>
          <p:cNvSpPr>
            <a:spLocks noChangeArrowheads="1"/>
          </p:cNvSpPr>
          <p:nvPr/>
        </p:nvSpPr>
        <p:spPr bwMode="auto">
          <a:xfrm>
            <a:off x="6543675" y="5324475"/>
            <a:ext cx="796925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2" name="Rectangle 58"/>
          <p:cNvSpPr>
            <a:spLocks noChangeArrowheads="1"/>
          </p:cNvSpPr>
          <p:nvPr/>
        </p:nvSpPr>
        <p:spPr bwMode="auto">
          <a:xfrm>
            <a:off x="6543675" y="4695825"/>
            <a:ext cx="796925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3" name="Rectangle 59"/>
          <p:cNvSpPr>
            <a:spLocks noChangeArrowheads="1"/>
          </p:cNvSpPr>
          <p:nvPr/>
        </p:nvSpPr>
        <p:spPr bwMode="auto">
          <a:xfrm>
            <a:off x="5313363" y="4692650"/>
            <a:ext cx="796925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4" name="Rectangle 60"/>
          <p:cNvSpPr>
            <a:spLocks noChangeArrowheads="1"/>
          </p:cNvSpPr>
          <p:nvPr/>
        </p:nvSpPr>
        <p:spPr bwMode="auto">
          <a:xfrm>
            <a:off x="4078288" y="4689475"/>
            <a:ext cx="796925" cy="49053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5" name="Rectangle 61"/>
          <p:cNvSpPr>
            <a:spLocks noChangeArrowheads="1"/>
          </p:cNvSpPr>
          <p:nvPr/>
        </p:nvSpPr>
        <p:spPr bwMode="auto">
          <a:xfrm>
            <a:off x="1612900" y="4697413"/>
            <a:ext cx="792163" cy="490537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6" name="Rectangle 62"/>
          <p:cNvSpPr>
            <a:spLocks noChangeArrowheads="1"/>
          </p:cNvSpPr>
          <p:nvPr/>
        </p:nvSpPr>
        <p:spPr bwMode="auto">
          <a:xfrm>
            <a:off x="1611313" y="5081588"/>
            <a:ext cx="800100" cy="1047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7" name="Rectangle 63"/>
          <p:cNvSpPr>
            <a:spLocks noChangeArrowheads="1"/>
          </p:cNvSpPr>
          <p:nvPr/>
        </p:nvSpPr>
        <p:spPr bwMode="auto">
          <a:xfrm>
            <a:off x="2828925" y="4691063"/>
            <a:ext cx="806450" cy="490537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38" name="Group 64"/>
          <p:cNvGrpSpPr>
            <a:grpSpLocks/>
          </p:cNvGrpSpPr>
          <p:nvPr/>
        </p:nvGrpSpPr>
        <p:grpSpPr bwMode="auto">
          <a:xfrm>
            <a:off x="2820988" y="4683125"/>
            <a:ext cx="812800" cy="560388"/>
            <a:chOff x="1768" y="967"/>
            <a:chExt cx="512" cy="353"/>
          </a:xfrm>
        </p:grpSpPr>
        <p:sp>
          <p:nvSpPr>
            <p:cNvPr id="38040" name="Rectangle 65"/>
            <p:cNvSpPr>
              <a:spLocks noChangeArrowheads="1"/>
            </p:cNvSpPr>
            <p:nvPr/>
          </p:nvSpPr>
          <p:spPr bwMode="auto">
            <a:xfrm>
              <a:off x="1768" y="969"/>
              <a:ext cx="512" cy="318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41" name="Rectangle 66"/>
            <p:cNvSpPr>
              <a:spLocks noChangeArrowheads="1"/>
            </p:cNvSpPr>
            <p:nvPr/>
          </p:nvSpPr>
          <p:spPr bwMode="auto">
            <a:xfrm>
              <a:off x="1813" y="967"/>
              <a:ext cx="453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Plant Input </a:t>
              </a:r>
            </a:p>
          </p:txBody>
        </p:sp>
        <p:sp>
          <p:nvSpPr>
            <p:cNvPr id="38042" name="Rectangle 67"/>
            <p:cNvSpPr>
              <a:spLocks noChangeArrowheads="1"/>
            </p:cNvSpPr>
            <p:nvPr/>
          </p:nvSpPr>
          <p:spPr bwMode="auto">
            <a:xfrm>
              <a:off x="1806" y="1047"/>
              <a:ext cx="444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Time Delay</a:t>
              </a:r>
            </a:p>
          </p:txBody>
        </p:sp>
        <p:sp>
          <p:nvSpPr>
            <p:cNvPr id="38043" name="Rectangle 68"/>
            <p:cNvSpPr>
              <a:spLocks noChangeArrowheads="1"/>
            </p:cNvSpPr>
            <p:nvPr/>
          </p:nvSpPr>
          <p:spPr bwMode="auto">
            <a:xfrm>
              <a:off x="1768" y="1214"/>
              <a:ext cx="512" cy="7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44" name="Rectangle 69"/>
            <p:cNvSpPr>
              <a:spLocks noChangeArrowheads="1"/>
            </p:cNvSpPr>
            <p:nvPr/>
          </p:nvSpPr>
          <p:spPr bwMode="auto">
            <a:xfrm>
              <a:off x="1827" y="1191"/>
              <a:ext cx="379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timedelay</a:t>
              </a:r>
            </a:p>
          </p:txBody>
        </p:sp>
      </p:grpSp>
      <p:grpSp>
        <p:nvGrpSpPr>
          <p:cNvPr id="37939" name="Group 70"/>
          <p:cNvGrpSpPr>
            <a:grpSpLocks/>
          </p:cNvGrpSpPr>
          <p:nvPr/>
        </p:nvGrpSpPr>
        <p:grpSpPr bwMode="auto">
          <a:xfrm>
            <a:off x="4067175" y="4686300"/>
            <a:ext cx="812800" cy="544513"/>
            <a:chOff x="2553" y="969"/>
            <a:chExt cx="512" cy="343"/>
          </a:xfrm>
        </p:grpSpPr>
        <p:sp>
          <p:nvSpPr>
            <p:cNvPr id="38035" name="Rectangle 71"/>
            <p:cNvSpPr>
              <a:spLocks noChangeArrowheads="1"/>
            </p:cNvSpPr>
            <p:nvPr/>
          </p:nvSpPr>
          <p:spPr bwMode="auto">
            <a:xfrm>
              <a:off x="2553" y="969"/>
              <a:ext cx="512" cy="31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36" name="Rectangle 72"/>
            <p:cNvSpPr>
              <a:spLocks noChangeArrowheads="1"/>
            </p:cNvSpPr>
            <p:nvPr/>
          </p:nvSpPr>
          <p:spPr bwMode="auto">
            <a:xfrm>
              <a:off x="2591" y="975"/>
              <a:ext cx="454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Zero Order </a:t>
              </a:r>
            </a:p>
          </p:txBody>
        </p:sp>
        <p:sp>
          <p:nvSpPr>
            <p:cNvPr id="38037" name="Rectangle 73"/>
            <p:cNvSpPr>
              <a:spLocks noChangeArrowheads="1"/>
            </p:cNvSpPr>
            <p:nvPr/>
          </p:nvSpPr>
          <p:spPr bwMode="auto">
            <a:xfrm>
              <a:off x="2684" y="1054"/>
              <a:ext cx="246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Hold</a:t>
              </a:r>
            </a:p>
          </p:txBody>
        </p:sp>
        <p:sp>
          <p:nvSpPr>
            <p:cNvPr id="38038" name="Rectangle 74"/>
            <p:cNvSpPr>
              <a:spLocks noChangeArrowheads="1"/>
            </p:cNvSpPr>
            <p:nvPr/>
          </p:nvSpPr>
          <p:spPr bwMode="auto">
            <a:xfrm>
              <a:off x="2553" y="1214"/>
              <a:ext cx="512" cy="7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39" name="Rectangle 75"/>
            <p:cNvSpPr>
              <a:spLocks noChangeArrowheads="1"/>
            </p:cNvSpPr>
            <p:nvPr/>
          </p:nvSpPr>
          <p:spPr bwMode="auto">
            <a:xfrm>
              <a:off x="2691" y="1183"/>
              <a:ext cx="208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zoh</a:t>
              </a:r>
            </a:p>
          </p:txBody>
        </p:sp>
      </p:grpSp>
      <p:grpSp>
        <p:nvGrpSpPr>
          <p:cNvPr id="37940" name="Group 76"/>
          <p:cNvGrpSpPr>
            <a:grpSpLocks/>
          </p:cNvGrpSpPr>
          <p:nvPr/>
        </p:nvGrpSpPr>
        <p:grpSpPr bwMode="auto">
          <a:xfrm>
            <a:off x="5302250" y="4683125"/>
            <a:ext cx="812800" cy="547688"/>
            <a:chOff x="3331" y="967"/>
            <a:chExt cx="512" cy="345"/>
          </a:xfrm>
        </p:grpSpPr>
        <p:sp>
          <p:nvSpPr>
            <p:cNvPr id="38030" name="Rectangle 77"/>
            <p:cNvSpPr>
              <a:spLocks noChangeArrowheads="1"/>
            </p:cNvSpPr>
            <p:nvPr/>
          </p:nvSpPr>
          <p:spPr bwMode="auto">
            <a:xfrm>
              <a:off x="3331" y="969"/>
              <a:ext cx="512" cy="31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31" name="Rectangle 78"/>
            <p:cNvSpPr>
              <a:spLocks noChangeArrowheads="1"/>
            </p:cNvSpPr>
            <p:nvPr/>
          </p:nvSpPr>
          <p:spPr bwMode="auto">
            <a:xfrm>
              <a:off x="3404" y="967"/>
              <a:ext cx="385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Actuator </a:t>
              </a:r>
            </a:p>
          </p:txBody>
        </p:sp>
        <p:sp>
          <p:nvSpPr>
            <p:cNvPr id="38032" name="Rectangle 79"/>
            <p:cNvSpPr>
              <a:spLocks noChangeArrowheads="1"/>
            </p:cNvSpPr>
            <p:nvPr/>
          </p:nvSpPr>
          <p:spPr bwMode="auto">
            <a:xfrm>
              <a:off x="3383" y="1047"/>
              <a:ext cx="408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Dynamics</a:t>
              </a:r>
            </a:p>
          </p:txBody>
        </p:sp>
        <p:sp>
          <p:nvSpPr>
            <p:cNvPr id="38033" name="Rectangle 80"/>
            <p:cNvSpPr>
              <a:spLocks noChangeArrowheads="1"/>
            </p:cNvSpPr>
            <p:nvPr/>
          </p:nvSpPr>
          <p:spPr bwMode="auto">
            <a:xfrm>
              <a:off x="3331" y="1214"/>
              <a:ext cx="512" cy="7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34" name="Rectangle 81"/>
            <p:cNvSpPr>
              <a:spLocks noChangeArrowheads="1"/>
            </p:cNvSpPr>
            <p:nvPr/>
          </p:nvSpPr>
          <p:spPr bwMode="auto">
            <a:xfrm>
              <a:off x="3426" y="1183"/>
              <a:ext cx="316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actuate</a:t>
              </a:r>
            </a:p>
          </p:txBody>
        </p:sp>
      </p:grpSp>
      <p:grpSp>
        <p:nvGrpSpPr>
          <p:cNvPr id="37941" name="Group 82"/>
          <p:cNvGrpSpPr>
            <a:grpSpLocks/>
          </p:cNvGrpSpPr>
          <p:nvPr/>
        </p:nvGrpSpPr>
        <p:grpSpPr bwMode="auto">
          <a:xfrm>
            <a:off x="6535738" y="4683125"/>
            <a:ext cx="833437" cy="549275"/>
            <a:chOff x="4108" y="967"/>
            <a:chExt cx="525" cy="346"/>
          </a:xfrm>
        </p:grpSpPr>
        <p:sp>
          <p:nvSpPr>
            <p:cNvPr id="38025" name="Rectangle 83"/>
            <p:cNvSpPr>
              <a:spLocks noChangeArrowheads="1"/>
            </p:cNvSpPr>
            <p:nvPr/>
          </p:nvSpPr>
          <p:spPr bwMode="auto">
            <a:xfrm>
              <a:off x="4108" y="969"/>
              <a:ext cx="511" cy="31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26" name="Rectangle 84"/>
            <p:cNvSpPr>
              <a:spLocks noChangeArrowheads="1"/>
            </p:cNvSpPr>
            <p:nvPr/>
          </p:nvSpPr>
          <p:spPr bwMode="auto">
            <a:xfrm>
              <a:off x="4159" y="967"/>
              <a:ext cx="460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Rigid Body </a:t>
              </a:r>
            </a:p>
          </p:txBody>
        </p:sp>
        <p:sp>
          <p:nvSpPr>
            <p:cNvPr id="38027" name="Rectangle 85"/>
            <p:cNvSpPr>
              <a:spLocks noChangeArrowheads="1"/>
            </p:cNvSpPr>
            <p:nvPr/>
          </p:nvSpPr>
          <p:spPr bwMode="auto">
            <a:xfrm>
              <a:off x="4174" y="1047"/>
              <a:ext cx="408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Dynamics</a:t>
              </a:r>
            </a:p>
          </p:txBody>
        </p:sp>
        <p:sp>
          <p:nvSpPr>
            <p:cNvPr id="38028" name="Rectangle 86"/>
            <p:cNvSpPr>
              <a:spLocks noChangeArrowheads="1"/>
            </p:cNvSpPr>
            <p:nvPr/>
          </p:nvSpPr>
          <p:spPr bwMode="auto">
            <a:xfrm>
              <a:off x="4108" y="1214"/>
              <a:ext cx="511" cy="7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29" name="Rectangle 87"/>
            <p:cNvSpPr>
              <a:spLocks noChangeArrowheads="1"/>
            </p:cNvSpPr>
            <p:nvPr/>
          </p:nvSpPr>
          <p:spPr bwMode="auto">
            <a:xfrm>
              <a:off x="4145" y="1183"/>
              <a:ext cx="488" cy="1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lon      lat/dir</a:t>
              </a:r>
            </a:p>
          </p:txBody>
        </p:sp>
      </p:grpSp>
      <p:grpSp>
        <p:nvGrpSpPr>
          <p:cNvPr id="37942" name="Group 88"/>
          <p:cNvGrpSpPr>
            <a:grpSpLocks/>
          </p:cNvGrpSpPr>
          <p:nvPr/>
        </p:nvGrpSpPr>
        <p:grpSpPr bwMode="auto">
          <a:xfrm>
            <a:off x="6535738" y="5311775"/>
            <a:ext cx="811212" cy="558800"/>
            <a:chOff x="4108" y="1363"/>
            <a:chExt cx="511" cy="352"/>
          </a:xfrm>
        </p:grpSpPr>
        <p:sp>
          <p:nvSpPr>
            <p:cNvPr id="38020" name="Rectangle 89"/>
            <p:cNvSpPr>
              <a:spLocks noChangeArrowheads="1"/>
            </p:cNvSpPr>
            <p:nvPr/>
          </p:nvSpPr>
          <p:spPr bwMode="auto">
            <a:xfrm>
              <a:off x="4108" y="1365"/>
              <a:ext cx="511" cy="31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21" name="Rectangle 90"/>
            <p:cNvSpPr>
              <a:spLocks noChangeArrowheads="1"/>
            </p:cNvSpPr>
            <p:nvPr/>
          </p:nvSpPr>
          <p:spPr bwMode="auto">
            <a:xfrm>
              <a:off x="4238" y="1363"/>
              <a:ext cx="254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ASE </a:t>
              </a:r>
            </a:p>
          </p:txBody>
        </p:sp>
        <p:sp>
          <p:nvSpPr>
            <p:cNvPr id="38022" name="Rectangle 91"/>
            <p:cNvSpPr>
              <a:spLocks noChangeArrowheads="1"/>
            </p:cNvSpPr>
            <p:nvPr/>
          </p:nvSpPr>
          <p:spPr bwMode="auto">
            <a:xfrm>
              <a:off x="4152" y="1442"/>
              <a:ext cx="408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Dynamics</a:t>
              </a:r>
            </a:p>
          </p:txBody>
        </p:sp>
        <p:sp>
          <p:nvSpPr>
            <p:cNvPr id="38023" name="Rectangle 92"/>
            <p:cNvSpPr>
              <a:spLocks noChangeArrowheads="1"/>
            </p:cNvSpPr>
            <p:nvPr/>
          </p:nvSpPr>
          <p:spPr bwMode="auto">
            <a:xfrm>
              <a:off x="4108" y="1609"/>
              <a:ext cx="511" cy="7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24" name="Rectangle 93"/>
            <p:cNvSpPr>
              <a:spLocks noChangeArrowheads="1"/>
            </p:cNvSpPr>
            <p:nvPr/>
          </p:nvSpPr>
          <p:spPr bwMode="auto">
            <a:xfrm>
              <a:off x="4231" y="1586"/>
              <a:ext cx="232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TBD</a:t>
              </a:r>
            </a:p>
          </p:txBody>
        </p:sp>
      </p:grpSp>
      <p:grpSp>
        <p:nvGrpSpPr>
          <p:cNvPr id="37943" name="Group 94"/>
          <p:cNvGrpSpPr>
            <a:grpSpLocks/>
          </p:cNvGrpSpPr>
          <p:nvPr/>
        </p:nvGrpSpPr>
        <p:grpSpPr bwMode="auto">
          <a:xfrm>
            <a:off x="6535738" y="5953125"/>
            <a:ext cx="811212" cy="493713"/>
            <a:chOff x="4108" y="1767"/>
            <a:chExt cx="511" cy="311"/>
          </a:xfrm>
        </p:grpSpPr>
        <p:sp>
          <p:nvSpPr>
            <p:cNvPr id="38017" name="Rectangle 95"/>
            <p:cNvSpPr>
              <a:spLocks noChangeArrowheads="1"/>
            </p:cNvSpPr>
            <p:nvPr/>
          </p:nvSpPr>
          <p:spPr bwMode="auto">
            <a:xfrm>
              <a:off x="4108" y="1767"/>
              <a:ext cx="511" cy="31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018" name="Rectangle 96"/>
            <p:cNvSpPr>
              <a:spLocks noChangeArrowheads="1"/>
            </p:cNvSpPr>
            <p:nvPr/>
          </p:nvSpPr>
          <p:spPr bwMode="auto">
            <a:xfrm>
              <a:off x="4246" y="1830"/>
              <a:ext cx="150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C</a:t>
              </a:r>
            </a:p>
          </p:txBody>
        </p:sp>
        <p:sp>
          <p:nvSpPr>
            <p:cNvPr id="38019" name="Rectangle 97"/>
            <p:cNvSpPr>
              <a:spLocks noChangeArrowheads="1"/>
            </p:cNvSpPr>
            <p:nvPr/>
          </p:nvSpPr>
          <p:spPr bwMode="auto">
            <a:xfrm>
              <a:off x="4296" y="1845"/>
              <a:ext cx="189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FB</a:t>
              </a:r>
            </a:p>
          </p:txBody>
        </p:sp>
      </p:grpSp>
      <p:sp>
        <p:nvSpPr>
          <p:cNvPr id="37944" name="Rectangle 98"/>
          <p:cNvSpPr>
            <a:spLocks noChangeArrowheads="1"/>
          </p:cNvSpPr>
          <p:nvPr/>
        </p:nvSpPr>
        <p:spPr bwMode="auto">
          <a:xfrm>
            <a:off x="5302250" y="5953125"/>
            <a:ext cx="812800" cy="4937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45" name="Rectangle 99"/>
          <p:cNvSpPr>
            <a:spLocks noChangeArrowheads="1"/>
          </p:cNvSpPr>
          <p:nvPr/>
        </p:nvSpPr>
        <p:spPr bwMode="auto">
          <a:xfrm>
            <a:off x="5441950" y="5951538"/>
            <a:ext cx="539750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Sensor </a:t>
            </a:r>
          </a:p>
        </p:txBody>
      </p:sp>
      <p:sp>
        <p:nvSpPr>
          <p:cNvPr id="37946" name="Rectangle 100"/>
          <p:cNvSpPr>
            <a:spLocks noChangeArrowheads="1"/>
          </p:cNvSpPr>
          <p:nvPr/>
        </p:nvSpPr>
        <p:spPr bwMode="auto">
          <a:xfrm>
            <a:off x="5372100" y="6076950"/>
            <a:ext cx="647700" cy="20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Dynamics</a:t>
            </a:r>
          </a:p>
        </p:txBody>
      </p:sp>
      <p:sp>
        <p:nvSpPr>
          <p:cNvPr id="37947" name="Rectangle 101"/>
          <p:cNvSpPr>
            <a:spLocks noChangeArrowheads="1"/>
          </p:cNvSpPr>
          <p:nvPr/>
        </p:nvSpPr>
        <p:spPr bwMode="auto">
          <a:xfrm>
            <a:off x="5302250" y="6342063"/>
            <a:ext cx="812800" cy="1158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48" name="Rectangle 102"/>
          <p:cNvSpPr>
            <a:spLocks noChangeArrowheads="1"/>
          </p:cNvSpPr>
          <p:nvPr/>
        </p:nvSpPr>
        <p:spPr bwMode="auto">
          <a:xfrm>
            <a:off x="5464175" y="6294438"/>
            <a:ext cx="471488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sensor</a:t>
            </a:r>
          </a:p>
        </p:txBody>
      </p:sp>
      <p:sp>
        <p:nvSpPr>
          <p:cNvPr id="37949" name="Rectangle 103"/>
          <p:cNvSpPr>
            <a:spLocks noChangeArrowheads="1"/>
          </p:cNvSpPr>
          <p:nvPr/>
        </p:nvSpPr>
        <p:spPr bwMode="auto">
          <a:xfrm>
            <a:off x="4067175" y="5953125"/>
            <a:ext cx="812800" cy="4937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50" name="Rectangle 104"/>
          <p:cNvSpPr>
            <a:spLocks noChangeArrowheads="1"/>
          </p:cNvSpPr>
          <p:nvPr/>
        </p:nvSpPr>
        <p:spPr bwMode="auto">
          <a:xfrm>
            <a:off x="4081463" y="5938838"/>
            <a:ext cx="803275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Plant Output </a:t>
            </a:r>
          </a:p>
        </p:txBody>
      </p:sp>
      <p:sp>
        <p:nvSpPr>
          <p:cNvPr id="37951" name="Rectangle 105"/>
          <p:cNvSpPr>
            <a:spLocks noChangeArrowheads="1"/>
          </p:cNvSpPr>
          <p:nvPr/>
        </p:nvSpPr>
        <p:spPr bwMode="auto">
          <a:xfrm>
            <a:off x="4114800" y="6065838"/>
            <a:ext cx="704850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Time Delay</a:t>
            </a:r>
          </a:p>
        </p:txBody>
      </p:sp>
      <p:sp>
        <p:nvSpPr>
          <p:cNvPr id="37952" name="Rectangle 106"/>
          <p:cNvSpPr>
            <a:spLocks noChangeArrowheads="1"/>
          </p:cNvSpPr>
          <p:nvPr/>
        </p:nvSpPr>
        <p:spPr bwMode="auto">
          <a:xfrm>
            <a:off x="4067175" y="6342063"/>
            <a:ext cx="812800" cy="1158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53" name="Rectangle 107"/>
          <p:cNvSpPr>
            <a:spLocks noChangeArrowheads="1"/>
          </p:cNvSpPr>
          <p:nvPr/>
        </p:nvSpPr>
        <p:spPr bwMode="auto">
          <a:xfrm>
            <a:off x="4184650" y="6294438"/>
            <a:ext cx="601663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timedelay</a:t>
            </a:r>
          </a:p>
        </p:txBody>
      </p:sp>
      <p:sp>
        <p:nvSpPr>
          <p:cNvPr id="37954" name="Rectangle 108"/>
          <p:cNvSpPr>
            <a:spLocks noChangeArrowheads="1"/>
          </p:cNvSpPr>
          <p:nvPr/>
        </p:nvSpPr>
        <p:spPr bwMode="auto">
          <a:xfrm>
            <a:off x="2832100" y="5953125"/>
            <a:ext cx="814388" cy="4937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55" name="Rectangle 109"/>
          <p:cNvSpPr>
            <a:spLocks noChangeArrowheads="1"/>
          </p:cNvSpPr>
          <p:nvPr/>
        </p:nvSpPr>
        <p:spPr bwMode="auto">
          <a:xfrm>
            <a:off x="3052763" y="5938838"/>
            <a:ext cx="403225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ASE </a:t>
            </a:r>
          </a:p>
        </p:txBody>
      </p:sp>
      <p:sp>
        <p:nvSpPr>
          <p:cNvPr id="37956" name="Rectangle 110"/>
          <p:cNvSpPr>
            <a:spLocks noChangeArrowheads="1"/>
          </p:cNvSpPr>
          <p:nvPr/>
        </p:nvSpPr>
        <p:spPr bwMode="auto">
          <a:xfrm>
            <a:off x="2800350" y="6065838"/>
            <a:ext cx="871538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Compensation</a:t>
            </a:r>
          </a:p>
        </p:txBody>
      </p:sp>
      <p:sp>
        <p:nvSpPr>
          <p:cNvPr id="37957" name="Rectangle 111"/>
          <p:cNvSpPr>
            <a:spLocks noChangeArrowheads="1"/>
          </p:cNvSpPr>
          <p:nvPr/>
        </p:nvSpPr>
        <p:spPr bwMode="auto">
          <a:xfrm>
            <a:off x="2832100" y="6342063"/>
            <a:ext cx="814388" cy="1158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58" name="Rectangle 112"/>
          <p:cNvSpPr>
            <a:spLocks noChangeArrowheads="1"/>
          </p:cNvSpPr>
          <p:nvPr/>
        </p:nvSpPr>
        <p:spPr bwMode="auto">
          <a:xfrm>
            <a:off x="2938463" y="6305550"/>
            <a:ext cx="579437" cy="20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asecomp</a:t>
            </a:r>
          </a:p>
        </p:txBody>
      </p:sp>
      <p:grpSp>
        <p:nvGrpSpPr>
          <p:cNvPr id="37959" name="Group 113"/>
          <p:cNvGrpSpPr>
            <a:grpSpLocks/>
          </p:cNvGrpSpPr>
          <p:nvPr/>
        </p:nvGrpSpPr>
        <p:grpSpPr bwMode="auto">
          <a:xfrm>
            <a:off x="2416175" y="4873625"/>
            <a:ext cx="392113" cy="96838"/>
            <a:chOff x="1513" y="1087"/>
            <a:chExt cx="247" cy="61"/>
          </a:xfrm>
        </p:grpSpPr>
        <p:sp>
          <p:nvSpPr>
            <p:cNvPr id="38015" name="Freeform 114"/>
            <p:cNvSpPr>
              <a:spLocks/>
            </p:cNvSpPr>
            <p:nvPr/>
          </p:nvSpPr>
          <p:spPr bwMode="auto">
            <a:xfrm>
              <a:off x="1699" y="1087"/>
              <a:ext cx="61" cy="61"/>
            </a:xfrm>
            <a:custGeom>
              <a:avLst/>
              <a:gdLst>
                <a:gd name="T0" fmla="*/ 60 w 61"/>
                <a:gd name="T1" fmla="*/ 33 h 61"/>
                <a:gd name="T2" fmla="*/ 0 w 61"/>
                <a:gd name="T3" fmla="*/ 60 h 61"/>
                <a:gd name="T4" fmla="*/ 0 w 61"/>
                <a:gd name="T5" fmla="*/ 33 h 61"/>
                <a:gd name="T6" fmla="*/ 0 w 61"/>
                <a:gd name="T7" fmla="*/ 0 h 61"/>
                <a:gd name="T8" fmla="*/ 60 w 61"/>
                <a:gd name="T9" fmla="*/ 3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61">
                  <a:moveTo>
                    <a:pt x="60" y="33"/>
                  </a:moveTo>
                  <a:lnTo>
                    <a:pt x="0" y="60"/>
                  </a:lnTo>
                  <a:lnTo>
                    <a:pt x="0" y="33"/>
                  </a:lnTo>
                  <a:lnTo>
                    <a:pt x="0" y="0"/>
                  </a:lnTo>
                  <a:lnTo>
                    <a:pt x="6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16" name="Line 115"/>
            <p:cNvSpPr>
              <a:spLocks noChangeShapeType="1"/>
            </p:cNvSpPr>
            <p:nvPr/>
          </p:nvSpPr>
          <p:spPr bwMode="auto">
            <a:xfrm>
              <a:off x="1513" y="1123"/>
              <a:ext cx="18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60" name="Group 116"/>
          <p:cNvGrpSpPr>
            <a:grpSpLocks/>
          </p:cNvGrpSpPr>
          <p:nvPr/>
        </p:nvGrpSpPr>
        <p:grpSpPr bwMode="auto">
          <a:xfrm>
            <a:off x="3638550" y="4873625"/>
            <a:ext cx="415925" cy="96838"/>
            <a:chOff x="2283" y="1087"/>
            <a:chExt cx="262" cy="61"/>
          </a:xfrm>
        </p:grpSpPr>
        <p:sp>
          <p:nvSpPr>
            <p:cNvPr id="38013" name="Freeform 117"/>
            <p:cNvSpPr>
              <a:spLocks/>
            </p:cNvSpPr>
            <p:nvPr/>
          </p:nvSpPr>
          <p:spPr bwMode="auto">
            <a:xfrm>
              <a:off x="2484" y="1087"/>
              <a:ext cx="61" cy="61"/>
            </a:xfrm>
            <a:custGeom>
              <a:avLst/>
              <a:gdLst>
                <a:gd name="T0" fmla="*/ 60 w 61"/>
                <a:gd name="T1" fmla="*/ 33 h 61"/>
                <a:gd name="T2" fmla="*/ 0 w 61"/>
                <a:gd name="T3" fmla="*/ 60 h 61"/>
                <a:gd name="T4" fmla="*/ 0 w 61"/>
                <a:gd name="T5" fmla="*/ 33 h 61"/>
                <a:gd name="T6" fmla="*/ 0 w 61"/>
                <a:gd name="T7" fmla="*/ 0 h 61"/>
                <a:gd name="T8" fmla="*/ 60 w 61"/>
                <a:gd name="T9" fmla="*/ 3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61">
                  <a:moveTo>
                    <a:pt x="60" y="33"/>
                  </a:moveTo>
                  <a:lnTo>
                    <a:pt x="0" y="60"/>
                  </a:lnTo>
                  <a:lnTo>
                    <a:pt x="0" y="33"/>
                  </a:lnTo>
                  <a:lnTo>
                    <a:pt x="0" y="0"/>
                  </a:lnTo>
                  <a:lnTo>
                    <a:pt x="6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14" name="Line 118"/>
            <p:cNvSpPr>
              <a:spLocks noChangeShapeType="1"/>
            </p:cNvSpPr>
            <p:nvPr/>
          </p:nvSpPr>
          <p:spPr bwMode="auto">
            <a:xfrm>
              <a:off x="2283" y="1123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61" name="Group 119"/>
          <p:cNvGrpSpPr>
            <a:grpSpLocks/>
          </p:cNvGrpSpPr>
          <p:nvPr/>
        </p:nvGrpSpPr>
        <p:grpSpPr bwMode="auto">
          <a:xfrm>
            <a:off x="4883150" y="4873625"/>
            <a:ext cx="404813" cy="96838"/>
            <a:chOff x="3067" y="1087"/>
            <a:chExt cx="255" cy="61"/>
          </a:xfrm>
        </p:grpSpPr>
        <p:sp>
          <p:nvSpPr>
            <p:cNvPr id="38011" name="Freeform 120"/>
            <p:cNvSpPr>
              <a:spLocks/>
            </p:cNvSpPr>
            <p:nvPr/>
          </p:nvSpPr>
          <p:spPr bwMode="auto">
            <a:xfrm>
              <a:off x="3262" y="1087"/>
              <a:ext cx="60" cy="61"/>
            </a:xfrm>
            <a:custGeom>
              <a:avLst/>
              <a:gdLst>
                <a:gd name="T0" fmla="*/ 59 w 60"/>
                <a:gd name="T1" fmla="*/ 33 h 61"/>
                <a:gd name="T2" fmla="*/ 0 w 60"/>
                <a:gd name="T3" fmla="*/ 60 h 61"/>
                <a:gd name="T4" fmla="*/ 0 w 60"/>
                <a:gd name="T5" fmla="*/ 33 h 61"/>
                <a:gd name="T6" fmla="*/ 0 w 60"/>
                <a:gd name="T7" fmla="*/ 0 h 61"/>
                <a:gd name="T8" fmla="*/ 59 w 60"/>
                <a:gd name="T9" fmla="*/ 3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61">
                  <a:moveTo>
                    <a:pt x="59" y="33"/>
                  </a:moveTo>
                  <a:lnTo>
                    <a:pt x="0" y="60"/>
                  </a:lnTo>
                  <a:lnTo>
                    <a:pt x="0" y="33"/>
                  </a:lnTo>
                  <a:lnTo>
                    <a:pt x="0" y="0"/>
                  </a:lnTo>
                  <a:lnTo>
                    <a:pt x="59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12" name="Line 121"/>
            <p:cNvSpPr>
              <a:spLocks noChangeShapeType="1"/>
            </p:cNvSpPr>
            <p:nvPr/>
          </p:nvSpPr>
          <p:spPr bwMode="auto">
            <a:xfrm>
              <a:off x="3067" y="1123"/>
              <a:ext cx="19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62" name="Group 122"/>
          <p:cNvGrpSpPr>
            <a:grpSpLocks/>
          </p:cNvGrpSpPr>
          <p:nvPr/>
        </p:nvGrpSpPr>
        <p:grpSpPr bwMode="auto">
          <a:xfrm>
            <a:off x="6107113" y="4873625"/>
            <a:ext cx="415925" cy="96838"/>
            <a:chOff x="3838" y="1087"/>
            <a:chExt cx="262" cy="61"/>
          </a:xfrm>
        </p:grpSpPr>
        <p:sp>
          <p:nvSpPr>
            <p:cNvPr id="38009" name="Freeform 123"/>
            <p:cNvSpPr>
              <a:spLocks/>
            </p:cNvSpPr>
            <p:nvPr/>
          </p:nvSpPr>
          <p:spPr bwMode="auto">
            <a:xfrm>
              <a:off x="4039" y="1087"/>
              <a:ext cx="61" cy="61"/>
            </a:xfrm>
            <a:custGeom>
              <a:avLst/>
              <a:gdLst>
                <a:gd name="T0" fmla="*/ 60 w 61"/>
                <a:gd name="T1" fmla="*/ 33 h 61"/>
                <a:gd name="T2" fmla="*/ 0 w 61"/>
                <a:gd name="T3" fmla="*/ 60 h 61"/>
                <a:gd name="T4" fmla="*/ 0 w 61"/>
                <a:gd name="T5" fmla="*/ 33 h 61"/>
                <a:gd name="T6" fmla="*/ 0 w 61"/>
                <a:gd name="T7" fmla="*/ 0 h 61"/>
                <a:gd name="T8" fmla="*/ 60 w 61"/>
                <a:gd name="T9" fmla="*/ 3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61">
                  <a:moveTo>
                    <a:pt x="60" y="33"/>
                  </a:moveTo>
                  <a:lnTo>
                    <a:pt x="0" y="60"/>
                  </a:lnTo>
                  <a:lnTo>
                    <a:pt x="0" y="33"/>
                  </a:lnTo>
                  <a:lnTo>
                    <a:pt x="0" y="0"/>
                  </a:lnTo>
                  <a:lnTo>
                    <a:pt x="6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10" name="Line 124"/>
            <p:cNvSpPr>
              <a:spLocks noChangeShapeType="1"/>
            </p:cNvSpPr>
            <p:nvPr/>
          </p:nvSpPr>
          <p:spPr bwMode="auto">
            <a:xfrm>
              <a:off x="3838" y="1123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63" name="Group 125"/>
          <p:cNvGrpSpPr>
            <a:grpSpLocks/>
          </p:cNvGrpSpPr>
          <p:nvPr/>
        </p:nvGrpSpPr>
        <p:grpSpPr bwMode="auto">
          <a:xfrm>
            <a:off x="7351713" y="4873625"/>
            <a:ext cx="312737" cy="96838"/>
            <a:chOff x="4622" y="1087"/>
            <a:chExt cx="197" cy="61"/>
          </a:xfrm>
        </p:grpSpPr>
        <p:sp>
          <p:nvSpPr>
            <p:cNvPr id="38007" name="Freeform 126"/>
            <p:cNvSpPr>
              <a:spLocks/>
            </p:cNvSpPr>
            <p:nvPr/>
          </p:nvSpPr>
          <p:spPr bwMode="auto">
            <a:xfrm>
              <a:off x="4758" y="1087"/>
              <a:ext cx="61" cy="61"/>
            </a:xfrm>
            <a:custGeom>
              <a:avLst/>
              <a:gdLst>
                <a:gd name="T0" fmla="*/ 60 w 61"/>
                <a:gd name="T1" fmla="*/ 33 h 61"/>
                <a:gd name="T2" fmla="*/ 0 w 61"/>
                <a:gd name="T3" fmla="*/ 60 h 61"/>
                <a:gd name="T4" fmla="*/ 0 w 61"/>
                <a:gd name="T5" fmla="*/ 33 h 61"/>
                <a:gd name="T6" fmla="*/ 0 w 61"/>
                <a:gd name="T7" fmla="*/ 0 h 61"/>
                <a:gd name="T8" fmla="*/ 60 w 61"/>
                <a:gd name="T9" fmla="*/ 3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61">
                  <a:moveTo>
                    <a:pt x="60" y="33"/>
                  </a:moveTo>
                  <a:lnTo>
                    <a:pt x="0" y="60"/>
                  </a:lnTo>
                  <a:lnTo>
                    <a:pt x="0" y="33"/>
                  </a:lnTo>
                  <a:lnTo>
                    <a:pt x="0" y="0"/>
                  </a:lnTo>
                  <a:lnTo>
                    <a:pt x="6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08" name="Line 127"/>
            <p:cNvSpPr>
              <a:spLocks noChangeShapeType="1"/>
            </p:cNvSpPr>
            <p:nvPr/>
          </p:nvSpPr>
          <p:spPr bwMode="auto">
            <a:xfrm>
              <a:off x="4622" y="1123"/>
              <a:ext cx="13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64" name="Oval 128"/>
          <p:cNvSpPr>
            <a:spLocks noChangeArrowheads="1"/>
          </p:cNvSpPr>
          <p:nvPr/>
        </p:nvSpPr>
        <p:spPr bwMode="auto">
          <a:xfrm>
            <a:off x="7677150" y="4835525"/>
            <a:ext cx="161925" cy="160338"/>
          </a:xfrm>
          <a:prstGeom prst="ellips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65" name="Group 129"/>
          <p:cNvGrpSpPr>
            <a:grpSpLocks/>
          </p:cNvGrpSpPr>
          <p:nvPr/>
        </p:nvGrpSpPr>
        <p:grpSpPr bwMode="auto">
          <a:xfrm>
            <a:off x="6289675" y="5514975"/>
            <a:ext cx="233363" cy="93663"/>
            <a:chOff x="3953" y="1491"/>
            <a:chExt cx="147" cy="59"/>
          </a:xfrm>
        </p:grpSpPr>
        <p:sp>
          <p:nvSpPr>
            <p:cNvPr id="38005" name="Freeform 130"/>
            <p:cNvSpPr>
              <a:spLocks/>
            </p:cNvSpPr>
            <p:nvPr/>
          </p:nvSpPr>
          <p:spPr bwMode="auto">
            <a:xfrm>
              <a:off x="4039" y="1491"/>
              <a:ext cx="61" cy="59"/>
            </a:xfrm>
            <a:custGeom>
              <a:avLst/>
              <a:gdLst>
                <a:gd name="T0" fmla="*/ 60 w 61"/>
                <a:gd name="T1" fmla="*/ 32 h 59"/>
                <a:gd name="T2" fmla="*/ 0 w 61"/>
                <a:gd name="T3" fmla="*/ 58 h 59"/>
                <a:gd name="T4" fmla="*/ 0 w 61"/>
                <a:gd name="T5" fmla="*/ 32 h 59"/>
                <a:gd name="T6" fmla="*/ 0 w 61"/>
                <a:gd name="T7" fmla="*/ 0 h 59"/>
                <a:gd name="T8" fmla="*/ 60 w 61"/>
                <a:gd name="T9" fmla="*/ 32 h 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59">
                  <a:moveTo>
                    <a:pt x="60" y="32"/>
                  </a:moveTo>
                  <a:lnTo>
                    <a:pt x="0" y="5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6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06" name="Line 131"/>
            <p:cNvSpPr>
              <a:spLocks noChangeShapeType="1"/>
            </p:cNvSpPr>
            <p:nvPr/>
          </p:nvSpPr>
          <p:spPr bwMode="auto">
            <a:xfrm>
              <a:off x="3953" y="1526"/>
              <a:ext cx="8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66" name="Line 132"/>
          <p:cNvSpPr>
            <a:spLocks noChangeShapeType="1"/>
          </p:cNvSpPr>
          <p:nvPr/>
        </p:nvSpPr>
        <p:spPr bwMode="auto">
          <a:xfrm flipV="1">
            <a:off x="6289675" y="4930775"/>
            <a:ext cx="0" cy="6397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67" name="Line 133"/>
          <p:cNvSpPr>
            <a:spLocks noChangeShapeType="1"/>
          </p:cNvSpPr>
          <p:nvPr/>
        </p:nvSpPr>
        <p:spPr bwMode="auto">
          <a:xfrm>
            <a:off x="7362825" y="5570538"/>
            <a:ext cx="4000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68" name="Group 134"/>
          <p:cNvGrpSpPr>
            <a:grpSpLocks/>
          </p:cNvGrpSpPr>
          <p:nvPr/>
        </p:nvGrpSpPr>
        <p:grpSpPr bwMode="auto">
          <a:xfrm>
            <a:off x="7716838" y="5011738"/>
            <a:ext cx="95250" cy="558800"/>
            <a:chOff x="4852" y="1174"/>
            <a:chExt cx="60" cy="352"/>
          </a:xfrm>
        </p:grpSpPr>
        <p:sp>
          <p:nvSpPr>
            <p:cNvPr id="38003" name="Freeform 135"/>
            <p:cNvSpPr>
              <a:spLocks/>
            </p:cNvSpPr>
            <p:nvPr/>
          </p:nvSpPr>
          <p:spPr bwMode="auto">
            <a:xfrm>
              <a:off x="4852" y="1174"/>
              <a:ext cx="60" cy="60"/>
            </a:xfrm>
            <a:custGeom>
              <a:avLst/>
              <a:gdLst>
                <a:gd name="T0" fmla="*/ 33 w 60"/>
                <a:gd name="T1" fmla="*/ 0 h 60"/>
                <a:gd name="T2" fmla="*/ 59 w 60"/>
                <a:gd name="T3" fmla="*/ 59 h 60"/>
                <a:gd name="T4" fmla="*/ 33 w 60"/>
                <a:gd name="T5" fmla="*/ 59 h 60"/>
                <a:gd name="T6" fmla="*/ 0 w 60"/>
                <a:gd name="T7" fmla="*/ 59 h 60"/>
                <a:gd name="T8" fmla="*/ 33 w 60"/>
                <a:gd name="T9" fmla="*/ 0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60">
                  <a:moveTo>
                    <a:pt x="33" y="0"/>
                  </a:moveTo>
                  <a:lnTo>
                    <a:pt x="59" y="59"/>
                  </a:lnTo>
                  <a:lnTo>
                    <a:pt x="33" y="59"/>
                  </a:lnTo>
                  <a:lnTo>
                    <a:pt x="0" y="59"/>
                  </a:lnTo>
                  <a:lnTo>
                    <a:pt x="3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04" name="Line 136"/>
            <p:cNvSpPr>
              <a:spLocks noChangeShapeType="1"/>
            </p:cNvSpPr>
            <p:nvPr/>
          </p:nvSpPr>
          <p:spPr bwMode="auto">
            <a:xfrm>
              <a:off x="4888" y="1239"/>
              <a:ext cx="0" cy="28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69" name="Line 137"/>
          <p:cNvSpPr>
            <a:spLocks noChangeShapeType="1"/>
          </p:cNvSpPr>
          <p:nvPr/>
        </p:nvSpPr>
        <p:spPr bwMode="auto">
          <a:xfrm>
            <a:off x="1295400" y="6210300"/>
            <a:ext cx="15303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70" name="Group 138"/>
          <p:cNvGrpSpPr>
            <a:grpSpLocks/>
          </p:cNvGrpSpPr>
          <p:nvPr/>
        </p:nvGrpSpPr>
        <p:grpSpPr bwMode="auto">
          <a:xfrm>
            <a:off x="7351713" y="6164263"/>
            <a:ext cx="708025" cy="95250"/>
            <a:chOff x="4622" y="1900"/>
            <a:chExt cx="446" cy="60"/>
          </a:xfrm>
        </p:grpSpPr>
        <p:sp>
          <p:nvSpPr>
            <p:cNvPr id="38001" name="Freeform 139"/>
            <p:cNvSpPr>
              <a:spLocks/>
            </p:cNvSpPr>
            <p:nvPr/>
          </p:nvSpPr>
          <p:spPr bwMode="auto">
            <a:xfrm>
              <a:off x="4622" y="1900"/>
              <a:ext cx="60" cy="60"/>
            </a:xfrm>
            <a:custGeom>
              <a:avLst/>
              <a:gdLst>
                <a:gd name="T0" fmla="*/ 0 w 60"/>
                <a:gd name="T1" fmla="*/ 26 h 60"/>
                <a:gd name="T2" fmla="*/ 59 w 60"/>
                <a:gd name="T3" fmla="*/ 0 h 60"/>
                <a:gd name="T4" fmla="*/ 59 w 60"/>
                <a:gd name="T5" fmla="*/ 26 h 60"/>
                <a:gd name="T6" fmla="*/ 59 w 60"/>
                <a:gd name="T7" fmla="*/ 59 h 60"/>
                <a:gd name="T8" fmla="*/ 0 w 60"/>
                <a:gd name="T9" fmla="*/ 2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60">
                  <a:moveTo>
                    <a:pt x="0" y="26"/>
                  </a:moveTo>
                  <a:lnTo>
                    <a:pt x="59" y="0"/>
                  </a:lnTo>
                  <a:lnTo>
                    <a:pt x="59" y="26"/>
                  </a:lnTo>
                  <a:lnTo>
                    <a:pt x="59" y="59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02" name="Line 140"/>
            <p:cNvSpPr>
              <a:spLocks noChangeShapeType="1"/>
            </p:cNvSpPr>
            <p:nvPr/>
          </p:nvSpPr>
          <p:spPr bwMode="auto">
            <a:xfrm>
              <a:off x="4686" y="1929"/>
              <a:ext cx="38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71" name="Line 141"/>
          <p:cNvSpPr>
            <a:spLocks noChangeShapeType="1"/>
          </p:cNvSpPr>
          <p:nvPr/>
        </p:nvSpPr>
        <p:spPr bwMode="auto">
          <a:xfrm>
            <a:off x="7853363" y="4930775"/>
            <a:ext cx="2063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72" name="Line 142"/>
          <p:cNvSpPr>
            <a:spLocks noChangeShapeType="1"/>
          </p:cNvSpPr>
          <p:nvPr/>
        </p:nvSpPr>
        <p:spPr bwMode="auto">
          <a:xfrm>
            <a:off x="8059738" y="4930775"/>
            <a:ext cx="0" cy="1268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73" name="Group 143"/>
          <p:cNvGrpSpPr>
            <a:grpSpLocks/>
          </p:cNvGrpSpPr>
          <p:nvPr/>
        </p:nvGrpSpPr>
        <p:grpSpPr bwMode="auto">
          <a:xfrm>
            <a:off x="6107113" y="6164263"/>
            <a:ext cx="422275" cy="95250"/>
            <a:chOff x="3838" y="1900"/>
            <a:chExt cx="266" cy="60"/>
          </a:xfrm>
        </p:grpSpPr>
        <p:sp>
          <p:nvSpPr>
            <p:cNvPr id="37999" name="Freeform 144"/>
            <p:cNvSpPr>
              <a:spLocks/>
            </p:cNvSpPr>
            <p:nvPr/>
          </p:nvSpPr>
          <p:spPr bwMode="auto">
            <a:xfrm>
              <a:off x="3838" y="1900"/>
              <a:ext cx="60" cy="60"/>
            </a:xfrm>
            <a:custGeom>
              <a:avLst/>
              <a:gdLst>
                <a:gd name="T0" fmla="*/ 0 w 60"/>
                <a:gd name="T1" fmla="*/ 26 h 60"/>
                <a:gd name="T2" fmla="*/ 59 w 60"/>
                <a:gd name="T3" fmla="*/ 0 h 60"/>
                <a:gd name="T4" fmla="*/ 59 w 60"/>
                <a:gd name="T5" fmla="*/ 26 h 60"/>
                <a:gd name="T6" fmla="*/ 59 w 60"/>
                <a:gd name="T7" fmla="*/ 59 h 60"/>
                <a:gd name="T8" fmla="*/ 0 w 60"/>
                <a:gd name="T9" fmla="*/ 2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60">
                  <a:moveTo>
                    <a:pt x="0" y="26"/>
                  </a:moveTo>
                  <a:lnTo>
                    <a:pt x="59" y="0"/>
                  </a:lnTo>
                  <a:lnTo>
                    <a:pt x="59" y="26"/>
                  </a:lnTo>
                  <a:lnTo>
                    <a:pt x="59" y="59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00" name="Line 145"/>
            <p:cNvSpPr>
              <a:spLocks noChangeShapeType="1"/>
            </p:cNvSpPr>
            <p:nvPr/>
          </p:nvSpPr>
          <p:spPr bwMode="auto">
            <a:xfrm flipH="1">
              <a:off x="3903" y="1929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74" name="Group 146"/>
          <p:cNvGrpSpPr>
            <a:grpSpLocks/>
          </p:cNvGrpSpPr>
          <p:nvPr/>
        </p:nvGrpSpPr>
        <p:grpSpPr bwMode="auto">
          <a:xfrm>
            <a:off x="4883150" y="6164263"/>
            <a:ext cx="412750" cy="95250"/>
            <a:chOff x="3067" y="1900"/>
            <a:chExt cx="260" cy="60"/>
          </a:xfrm>
        </p:grpSpPr>
        <p:sp>
          <p:nvSpPr>
            <p:cNvPr id="37997" name="Freeform 147"/>
            <p:cNvSpPr>
              <a:spLocks/>
            </p:cNvSpPr>
            <p:nvPr/>
          </p:nvSpPr>
          <p:spPr bwMode="auto">
            <a:xfrm>
              <a:off x="3067" y="1900"/>
              <a:ext cx="61" cy="60"/>
            </a:xfrm>
            <a:custGeom>
              <a:avLst/>
              <a:gdLst>
                <a:gd name="T0" fmla="*/ 0 w 61"/>
                <a:gd name="T1" fmla="*/ 26 h 60"/>
                <a:gd name="T2" fmla="*/ 60 w 61"/>
                <a:gd name="T3" fmla="*/ 0 h 60"/>
                <a:gd name="T4" fmla="*/ 60 w 61"/>
                <a:gd name="T5" fmla="*/ 26 h 60"/>
                <a:gd name="T6" fmla="*/ 60 w 61"/>
                <a:gd name="T7" fmla="*/ 59 h 60"/>
                <a:gd name="T8" fmla="*/ 0 w 61"/>
                <a:gd name="T9" fmla="*/ 2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60">
                  <a:moveTo>
                    <a:pt x="0" y="26"/>
                  </a:moveTo>
                  <a:lnTo>
                    <a:pt x="60" y="0"/>
                  </a:lnTo>
                  <a:lnTo>
                    <a:pt x="60" y="26"/>
                  </a:lnTo>
                  <a:lnTo>
                    <a:pt x="60" y="59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98" name="Line 148"/>
            <p:cNvSpPr>
              <a:spLocks noChangeShapeType="1"/>
            </p:cNvSpPr>
            <p:nvPr/>
          </p:nvSpPr>
          <p:spPr bwMode="auto">
            <a:xfrm flipH="1">
              <a:off x="3132" y="1929"/>
              <a:ext cx="19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75" name="Group 149"/>
          <p:cNvGrpSpPr>
            <a:grpSpLocks/>
          </p:cNvGrpSpPr>
          <p:nvPr/>
        </p:nvGrpSpPr>
        <p:grpSpPr bwMode="auto">
          <a:xfrm>
            <a:off x="3638550" y="6164263"/>
            <a:ext cx="422275" cy="95250"/>
            <a:chOff x="2283" y="1900"/>
            <a:chExt cx="266" cy="60"/>
          </a:xfrm>
        </p:grpSpPr>
        <p:sp>
          <p:nvSpPr>
            <p:cNvPr id="37995" name="Freeform 150"/>
            <p:cNvSpPr>
              <a:spLocks/>
            </p:cNvSpPr>
            <p:nvPr/>
          </p:nvSpPr>
          <p:spPr bwMode="auto">
            <a:xfrm>
              <a:off x="2283" y="1900"/>
              <a:ext cx="60" cy="60"/>
            </a:xfrm>
            <a:custGeom>
              <a:avLst/>
              <a:gdLst>
                <a:gd name="T0" fmla="*/ 0 w 60"/>
                <a:gd name="T1" fmla="*/ 26 h 60"/>
                <a:gd name="T2" fmla="*/ 59 w 60"/>
                <a:gd name="T3" fmla="*/ 0 h 60"/>
                <a:gd name="T4" fmla="*/ 59 w 60"/>
                <a:gd name="T5" fmla="*/ 26 h 60"/>
                <a:gd name="T6" fmla="*/ 59 w 60"/>
                <a:gd name="T7" fmla="*/ 59 h 60"/>
                <a:gd name="T8" fmla="*/ 0 w 60"/>
                <a:gd name="T9" fmla="*/ 26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60">
                  <a:moveTo>
                    <a:pt x="0" y="26"/>
                  </a:moveTo>
                  <a:lnTo>
                    <a:pt x="59" y="0"/>
                  </a:lnTo>
                  <a:lnTo>
                    <a:pt x="59" y="26"/>
                  </a:lnTo>
                  <a:lnTo>
                    <a:pt x="59" y="59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96" name="Line 151"/>
            <p:cNvSpPr>
              <a:spLocks noChangeShapeType="1"/>
            </p:cNvSpPr>
            <p:nvPr/>
          </p:nvSpPr>
          <p:spPr bwMode="auto">
            <a:xfrm flipH="1">
              <a:off x="2347" y="1929"/>
              <a:ext cx="20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976" name="Group 152"/>
          <p:cNvGrpSpPr>
            <a:grpSpLocks/>
          </p:cNvGrpSpPr>
          <p:nvPr/>
        </p:nvGrpSpPr>
        <p:grpSpPr bwMode="auto">
          <a:xfrm>
            <a:off x="1295400" y="4976813"/>
            <a:ext cx="290513" cy="84137"/>
            <a:chOff x="807" y="1152"/>
            <a:chExt cx="183" cy="53"/>
          </a:xfrm>
        </p:grpSpPr>
        <p:sp>
          <p:nvSpPr>
            <p:cNvPr id="37993" name="Freeform 153"/>
            <p:cNvSpPr>
              <a:spLocks/>
            </p:cNvSpPr>
            <p:nvPr/>
          </p:nvSpPr>
          <p:spPr bwMode="auto">
            <a:xfrm>
              <a:off x="930" y="1152"/>
              <a:ext cx="60" cy="53"/>
            </a:xfrm>
            <a:custGeom>
              <a:avLst/>
              <a:gdLst>
                <a:gd name="T0" fmla="*/ 59 w 60"/>
                <a:gd name="T1" fmla="*/ 26 h 53"/>
                <a:gd name="T2" fmla="*/ 0 w 60"/>
                <a:gd name="T3" fmla="*/ 52 h 53"/>
                <a:gd name="T4" fmla="*/ 0 w 60"/>
                <a:gd name="T5" fmla="*/ 26 h 53"/>
                <a:gd name="T6" fmla="*/ 0 w 60"/>
                <a:gd name="T7" fmla="*/ 0 h 53"/>
                <a:gd name="T8" fmla="*/ 59 w 60"/>
                <a:gd name="T9" fmla="*/ 26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53">
                  <a:moveTo>
                    <a:pt x="59" y="26"/>
                  </a:moveTo>
                  <a:lnTo>
                    <a:pt x="0" y="52"/>
                  </a:lnTo>
                  <a:lnTo>
                    <a:pt x="0" y="26"/>
                  </a:lnTo>
                  <a:lnTo>
                    <a:pt x="0" y="0"/>
                  </a:lnTo>
                  <a:lnTo>
                    <a:pt x="59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94" name="Line 154"/>
            <p:cNvSpPr>
              <a:spLocks noChangeShapeType="1"/>
            </p:cNvSpPr>
            <p:nvPr/>
          </p:nvSpPr>
          <p:spPr bwMode="auto">
            <a:xfrm flipH="1">
              <a:off x="807" y="1181"/>
              <a:ext cx="1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77" name="Line 155"/>
          <p:cNvSpPr>
            <a:spLocks noChangeShapeType="1"/>
          </p:cNvSpPr>
          <p:nvPr/>
        </p:nvSpPr>
        <p:spPr bwMode="auto">
          <a:xfrm>
            <a:off x="1295400" y="5022850"/>
            <a:ext cx="0" cy="11874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7978" name="Group 156"/>
          <p:cNvGrpSpPr>
            <a:grpSpLocks/>
          </p:cNvGrpSpPr>
          <p:nvPr/>
        </p:nvGrpSpPr>
        <p:grpSpPr bwMode="auto">
          <a:xfrm>
            <a:off x="1295400" y="4525963"/>
            <a:ext cx="290513" cy="84137"/>
            <a:chOff x="807" y="1044"/>
            <a:chExt cx="183" cy="53"/>
          </a:xfrm>
        </p:grpSpPr>
        <p:sp>
          <p:nvSpPr>
            <p:cNvPr id="37991" name="Freeform 157"/>
            <p:cNvSpPr>
              <a:spLocks/>
            </p:cNvSpPr>
            <p:nvPr/>
          </p:nvSpPr>
          <p:spPr bwMode="auto">
            <a:xfrm>
              <a:off x="930" y="1044"/>
              <a:ext cx="60" cy="53"/>
            </a:xfrm>
            <a:custGeom>
              <a:avLst/>
              <a:gdLst>
                <a:gd name="T0" fmla="*/ 59 w 60"/>
                <a:gd name="T1" fmla="*/ 26 h 53"/>
                <a:gd name="T2" fmla="*/ 0 w 60"/>
                <a:gd name="T3" fmla="*/ 52 h 53"/>
                <a:gd name="T4" fmla="*/ 0 w 60"/>
                <a:gd name="T5" fmla="*/ 26 h 53"/>
                <a:gd name="T6" fmla="*/ 0 w 60"/>
                <a:gd name="T7" fmla="*/ 0 h 53"/>
                <a:gd name="T8" fmla="*/ 59 w 60"/>
                <a:gd name="T9" fmla="*/ 26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" h="53">
                  <a:moveTo>
                    <a:pt x="59" y="26"/>
                  </a:moveTo>
                  <a:lnTo>
                    <a:pt x="0" y="52"/>
                  </a:lnTo>
                  <a:lnTo>
                    <a:pt x="0" y="26"/>
                  </a:lnTo>
                  <a:lnTo>
                    <a:pt x="0" y="0"/>
                  </a:lnTo>
                  <a:lnTo>
                    <a:pt x="59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92" name="Line 158"/>
            <p:cNvSpPr>
              <a:spLocks noChangeShapeType="1"/>
            </p:cNvSpPr>
            <p:nvPr/>
          </p:nvSpPr>
          <p:spPr bwMode="auto">
            <a:xfrm flipH="1">
              <a:off x="807" y="1073"/>
              <a:ext cx="1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79" name="Rectangle 159"/>
          <p:cNvSpPr>
            <a:spLocks noChangeArrowheads="1"/>
          </p:cNvSpPr>
          <p:nvPr/>
        </p:nvSpPr>
        <p:spPr bwMode="auto">
          <a:xfrm>
            <a:off x="727075" y="4567238"/>
            <a:ext cx="93345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1275" rIns="82550" bIns="41275">
            <a:spAutoFit/>
          </a:bodyPr>
          <a:lstStyle/>
          <a:p>
            <a:pPr defTabSz="739775" eaLnBrk="0" hangingPunct="0"/>
            <a:r>
              <a:rPr lang="en-US" sz="1200">
                <a:solidFill>
                  <a:srgbClr val="000000"/>
                </a:solidFill>
              </a:rPr>
              <a:t>Command Inputs</a:t>
            </a:r>
          </a:p>
        </p:txBody>
      </p:sp>
      <p:sp>
        <p:nvSpPr>
          <p:cNvPr id="37980" name="Rectangle 160"/>
          <p:cNvSpPr>
            <a:spLocks noChangeArrowheads="1"/>
          </p:cNvSpPr>
          <p:nvPr/>
        </p:nvSpPr>
        <p:spPr bwMode="auto">
          <a:xfrm>
            <a:off x="7519988" y="4729163"/>
            <a:ext cx="223837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37981" name="Rectangle 161"/>
          <p:cNvSpPr>
            <a:spLocks noChangeArrowheads="1"/>
          </p:cNvSpPr>
          <p:nvPr/>
        </p:nvSpPr>
        <p:spPr bwMode="auto">
          <a:xfrm>
            <a:off x="7554913" y="4992688"/>
            <a:ext cx="223837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8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37982" name="Rectangle 162"/>
          <p:cNvSpPr>
            <a:spLocks noChangeArrowheads="1"/>
          </p:cNvSpPr>
          <p:nvPr/>
        </p:nvSpPr>
        <p:spPr bwMode="auto">
          <a:xfrm>
            <a:off x="2806700" y="5334000"/>
            <a:ext cx="25781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dirty="0">
                <a:solidFill>
                  <a:srgbClr val="FF0000"/>
                </a:solidFill>
              </a:rPr>
              <a:t>Linear Analysis Model</a:t>
            </a:r>
          </a:p>
        </p:txBody>
      </p:sp>
      <p:grpSp>
        <p:nvGrpSpPr>
          <p:cNvPr id="37983" name="Group 163"/>
          <p:cNvGrpSpPr>
            <a:grpSpLocks/>
          </p:cNvGrpSpPr>
          <p:nvPr/>
        </p:nvGrpSpPr>
        <p:grpSpPr bwMode="auto">
          <a:xfrm>
            <a:off x="1600200" y="4686300"/>
            <a:ext cx="812800" cy="533400"/>
            <a:chOff x="999" y="969"/>
            <a:chExt cx="512" cy="336"/>
          </a:xfrm>
        </p:grpSpPr>
        <p:sp>
          <p:nvSpPr>
            <p:cNvPr id="37987" name="Rectangle 164"/>
            <p:cNvSpPr>
              <a:spLocks noChangeArrowheads="1"/>
            </p:cNvSpPr>
            <p:nvPr/>
          </p:nvSpPr>
          <p:spPr bwMode="auto">
            <a:xfrm>
              <a:off x="999" y="969"/>
              <a:ext cx="512" cy="311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88" name="Rectangle 165"/>
            <p:cNvSpPr>
              <a:spLocks noChangeArrowheads="1"/>
            </p:cNvSpPr>
            <p:nvPr/>
          </p:nvSpPr>
          <p:spPr bwMode="auto">
            <a:xfrm>
              <a:off x="1036" y="982"/>
              <a:ext cx="410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Controller</a:t>
              </a:r>
            </a:p>
          </p:txBody>
        </p:sp>
        <p:sp>
          <p:nvSpPr>
            <p:cNvPr id="37989" name="Rectangle 166"/>
            <p:cNvSpPr>
              <a:spLocks noChangeArrowheads="1"/>
            </p:cNvSpPr>
            <p:nvPr/>
          </p:nvSpPr>
          <p:spPr bwMode="auto">
            <a:xfrm>
              <a:off x="999" y="1214"/>
              <a:ext cx="512" cy="73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90" name="Rectangle 167"/>
            <p:cNvSpPr>
              <a:spLocks noChangeArrowheads="1"/>
            </p:cNvSpPr>
            <p:nvPr/>
          </p:nvSpPr>
          <p:spPr bwMode="auto">
            <a:xfrm>
              <a:off x="1094" y="1176"/>
              <a:ext cx="240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800">
                  <a:solidFill>
                    <a:srgbClr val="000000"/>
                  </a:solidFill>
                </a:rPr>
                <a:t>lin ...</a:t>
              </a:r>
            </a:p>
          </p:txBody>
        </p:sp>
      </p:grpSp>
      <p:sp>
        <p:nvSpPr>
          <p:cNvPr id="37984" name="Freeform 170"/>
          <p:cNvSpPr>
            <a:spLocks/>
          </p:cNvSpPr>
          <p:nvPr/>
        </p:nvSpPr>
        <p:spPr bwMode="auto">
          <a:xfrm>
            <a:off x="6305550" y="1730375"/>
            <a:ext cx="1174750" cy="1143000"/>
          </a:xfrm>
          <a:custGeom>
            <a:avLst/>
            <a:gdLst>
              <a:gd name="T0" fmla="*/ 0 w 740"/>
              <a:gd name="T1" fmla="*/ 0 h 720"/>
              <a:gd name="T2" fmla="*/ 2147483647 w 740"/>
              <a:gd name="T3" fmla="*/ 2147483647 h 720"/>
              <a:gd name="T4" fmla="*/ 2147483647 w 740"/>
              <a:gd name="T5" fmla="*/ 2147483647 h 720"/>
              <a:gd name="T6" fmla="*/ 2147483647 w 740"/>
              <a:gd name="T7" fmla="*/ 2147483647 h 720"/>
              <a:gd name="T8" fmla="*/ 2147483647 w 740"/>
              <a:gd name="T9" fmla="*/ 2147483647 h 720"/>
              <a:gd name="T10" fmla="*/ 2147483647 w 740"/>
              <a:gd name="T11" fmla="*/ 2147483647 h 720"/>
              <a:gd name="T12" fmla="*/ 2147483647 w 740"/>
              <a:gd name="T13" fmla="*/ 2147483647 h 720"/>
              <a:gd name="T14" fmla="*/ 2147483647 w 740"/>
              <a:gd name="T15" fmla="*/ 2147483647 h 720"/>
              <a:gd name="T16" fmla="*/ 2147483647 w 740"/>
              <a:gd name="T17" fmla="*/ 2147483647 h 720"/>
              <a:gd name="T18" fmla="*/ 2147483647 w 740"/>
              <a:gd name="T19" fmla="*/ 2147483647 h 720"/>
              <a:gd name="T20" fmla="*/ 2147483647 w 740"/>
              <a:gd name="T21" fmla="*/ 2147483647 h 720"/>
              <a:gd name="T22" fmla="*/ 2147483647 w 740"/>
              <a:gd name="T23" fmla="*/ 2147483647 h 720"/>
              <a:gd name="T24" fmla="*/ 2147483647 w 740"/>
              <a:gd name="T25" fmla="*/ 2147483647 h 720"/>
              <a:gd name="T26" fmla="*/ 2147483647 w 740"/>
              <a:gd name="T27" fmla="*/ 2147483647 h 720"/>
              <a:gd name="T28" fmla="*/ 2147483647 w 740"/>
              <a:gd name="T29" fmla="*/ 2147483647 h 72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740" h="720">
                <a:moveTo>
                  <a:pt x="0" y="0"/>
                </a:moveTo>
                <a:lnTo>
                  <a:pt x="4" y="56"/>
                </a:lnTo>
                <a:lnTo>
                  <a:pt x="16" y="128"/>
                </a:lnTo>
                <a:lnTo>
                  <a:pt x="38" y="218"/>
                </a:lnTo>
                <a:lnTo>
                  <a:pt x="72" y="300"/>
                </a:lnTo>
                <a:lnTo>
                  <a:pt x="110" y="372"/>
                </a:lnTo>
                <a:lnTo>
                  <a:pt x="154" y="436"/>
                </a:lnTo>
                <a:lnTo>
                  <a:pt x="212" y="500"/>
                </a:lnTo>
                <a:lnTo>
                  <a:pt x="278" y="558"/>
                </a:lnTo>
                <a:lnTo>
                  <a:pt x="340" y="608"/>
                </a:lnTo>
                <a:lnTo>
                  <a:pt x="456" y="666"/>
                </a:lnTo>
                <a:lnTo>
                  <a:pt x="542" y="694"/>
                </a:lnTo>
                <a:lnTo>
                  <a:pt x="614" y="708"/>
                </a:lnTo>
                <a:lnTo>
                  <a:pt x="694" y="718"/>
                </a:lnTo>
                <a:lnTo>
                  <a:pt x="740" y="72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85" name="Text Box 172"/>
          <p:cNvSpPr txBox="1">
            <a:spLocks noChangeArrowheads="1"/>
          </p:cNvSpPr>
          <p:nvPr/>
        </p:nvSpPr>
        <p:spPr bwMode="auto">
          <a:xfrm>
            <a:off x="1025525" y="4164013"/>
            <a:ext cx="66421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 dirty="0">
                <a:solidFill>
                  <a:srgbClr val="0000FF"/>
                </a:solidFill>
              </a:rPr>
              <a:t>Include These Models In Frequency Domain Analysis</a:t>
            </a:r>
          </a:p>
        </p:txBody>
      </p:sp>
      <p:sp>
        <p:nvSpPr>
          <p:cNvPr id="37986" name="Freeform 173"/>
          <p:cNvSpPr>
            <a:spLocks/>
          </p:cNvSpPr>
          <p:nvPr/>
        </p:nvSpPr>
        <p:spPr bwMode="auto">
          <a:xfrm rot="1698045">
            <a:off x="1854200" y="1824038"/>
            <a:ext cx="309563" cy="250825"/>
          </a:xfrm>
          <a:custGeom>
            <a:avLst/>
            <a:gdLst>
              <a:gd name="T0" fmla="*/ 0 w 740"/>
              <a:gd name="T1" fmla="*/ 0 h 720"/>
              <a:gd name="T2" fmla="*/ 2147483647 w 740"/>
              <a:gd name="T3" fmla="*/ 2147483647 h 720"/>
              <a:gd name="T4" fmla="*/ 2147483647 w 740"/>
              <a:gd name="T5" fmla="*/ 2147483647 h 720"/>
              <a:gd name="T6" fmla="*/ 2147483647 w 740"/>
              <a:gd name="T7" fmla="*/ 2147483647 h 720"/>
              <a:gd name="T8" fmla="*/ 2147483647 w 740"/>
              <a:gd name="T9" fmla="*/ 2147483647 h 720"/>
              <a:gd name="T10" fmla="*/ 2147483647 w 740"/>
              <a:gd name="T11" fmla="*/ 2147483647 h 720"/>
              <a:gd name="T12" fmla="*/ 2147483647 w 740"/>
              <a:gd name="T13" fmla="*/ 2147483647 h 720"/>
              <a:gd name="T14" fmla="*/ 2147483647 w 740"/>
              <a:gd name="T15" fmla="*/ 2147483647 h 720"/>
              <a:gd name="T16" fmla="*/ 2147483647 w 740"/>
              <a:gd name="T17" fmla="*/ 2147483647 h 720"/>
              <a:gd name="T18" fmla="*/ 2147483647 w 740"/>
              <a:gd name="T19" fmla="*/ 2147483647 h 720"/>
              <a:gd name="T20" fmla="*/ 2147483647 w 740"/>
              <a:gd name="T21" fmla="*/ 2147483647 h 720"/>
              <a:gd name="T22" fmla="*/ 2147483647 w 740"/>
              <a:gd name="T23" fmla="*/ 2147483647 h 720"/>
              <a:gd name="T24" fmla="*/ 2147483647 w 740"/>
              <a:gd name="T25" fmla="*/ 2147483647 h 720"/>
              <a:gd name="T26" fmla="*/ 2147483647 w 740"/>
              <a:gd name="T27" fmla="*/ 2147483647 h 720"/>
              <a:gd name="T28" fmla="*/ 2147483647 w 740"/>
              <a:gd name="T29" fmla="*/ 2147483647 h 72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740" h="720">
                <a:moveTo>
                  <a:pt x="0" y="0"/>
                </a:moveTo>
                <a:lnTo>
                  <a:pt x="4" y="56"/>
                </a:lnTo>
                <a:lnTo>
                  <a:pt x="16" y="128"/>
                </a:lnTo>
                <a:lnTo>
                  <a:pt x="38" y="218"/>
                </a:lnTo>
                <a:lnTo>
                  <a:pt x="72" y="300"/>
                </a:lnTo>
                <a:lnTo>
                  <a:pt x="110" y="372"/>
                </a:lnTo>
                <a:lnTo>
                  <a:pt x="154" y="436"/>
                </a:lnTo>
                <a:lnTo>
                  <a:pt x="212" y="500"/>
                </a:lnTo>
                <a:lnTo>
                  <a:pt x="278" y="558"/>
                </a:lnTo>
                <a:lnTo>
                  <a:pt x="340" y="608"/>
                </a:lnTo>
                <a:lnTo>
                  <a:pt x="456" y="666"/>
                </a:lnTo>
                <a:lnTo>
                  <a:pt x="542" y="694"/>
                </a:lnTo>
                <a:lnTo>
                  <a:pt x="614" y="708"/>
                </a:lnTo>
                <a:lnTo>
                  <a:pt x="694" y="718"/>
                </a:lnTo>
                <a:lnTo>
                  <a:pt x="740" y="72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138398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5903913" y="3378200"/>
            <a:ext cx="2700337" cy="338138"/>
          </a:xfrm>
          <a:prstGeom prst="rect">
            <a:avLst/>
          </a:prstGeom>
          <a:solidFill>
            <a:srgbClr val="ABE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sz="1600" i="1">
                <a:latin typeface="Times New Roman" pitchFamily="18" charset="0"/>
              </a:rPr>
              <a:t>K(s),G(s)</a:t>
            </a:r>
            <a:r>
              <a:rPr lang="en-US" sz="1600">
                <a:latin typeface="Times New Roman" pitchFamily="18" charset="0"/>
              </a:rPr>
              <a:t> Transfer Functions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800" dirty="0" smtClean="0">
                <a:ea typeface="ＭＳ Ｐゴシック" pitchFamily="34" charset="-128"/>
              </a:rPr>
              <a:t>Important Transfer Function Loops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105150" y="1651000"/>
            <a:ext cx="990600" cy="914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286125" y="1925638"/>
            <a:ext cx="577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i="1">
                <a:latin typeface="Times New Roman" pitchFamily="18" charset="0"/>
              </a:rPr>
              <a:t>K(s)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5980113" y="1651000"/>
            <a:ext cx="990600" cy="914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6154738" y="1925638"/>
            <a:ext cx="590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i="1">
                <a:latin typeface="Times New Roman" pitchFamily="18" charset="0"/>
              </a:rPr>
              <a:t>G(s)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084513" y="2565400"/>
            <a:ext cx="103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sz="1400"/>
              <a:t>Controller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6165850" y="2565400"/>
            <a:ext cx="6175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sz="1400"/>
              <a:t>Plant</a:t>
            </a:r>
          </a:p>
        </p:txBody>
      </p:sp>
      <p:sp>
        <p:nvSpPr>
          <p:cNvPr id="38922" name="Oval 10"/>
          <p:cNvSpPr>
            <a:spLocks noChangeArrowheads="1"/>
          </p:cNvSpPr>
          <p:nvPr/>
        </p:nvSpPr>
        <p:spPr bwMode="auto">
          <a:xfrm>
            <a:off x="2014538" y="1857375"/>
            <a:ext cx="468312" cy="500063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8923" name="AutoShape 11"/>
          <p:cNvCxnSpPr>
            <a:cxnSpLocks noChangeShapeType="1"/>
            <a:stCxn id="38922" idx="6"/>
            <a:endCxn id="38916" idx="1"/>
          </p:cNvCxnSpPr>
          <p:nvPr/>
        </p:nvCxnSpPr>
        <p:spPr bwMode="auto">
          <a:xfrm>
            <a:off x="2482850" y="2108200"/>
            <a:ext cx="622300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924" name="AutoShape 12"/>
          <p:cNvCxnSpPr>
            <a:cxnSpLocks noChangeShapeType="1"/>
            <a:stCxn id="38918" idx="3"/>
            <a:endCxn id="38927" idx="1"/>
          </p:cNvCxnSpPr>
          <p:nvPr/>
        </p:nvCxnSpPr>
        <p:spPr bwMode="auto">
          <a:xfrm>
            <a:off x="6970713" y="2108200"/>
            <a:ext cx="722312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8925" name="Rectangle 13"/>
          <p:cNvSpPr>
            <a:spLocks noChangeArrowheads="1"/>
          </p:cNvSpPr>
          <p:nvPr/>
        </p:nvSpPr>
        <p:spPr bwMode="auto">
          <a:xfrm>
            <a:off x="4559300" y="1931988"/>
            <a:ext cx="2476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5200650" y="1931988"/>
            <a:ext cx="2476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7" name="Rectangle 15"/>
          <p:cNvSpPr>
            <a:spLocks noChangeArrowheads="1"/>
          </p:cNvSpPr>
          <p:nvPr/>
        </p:nvSpPr>
        <p:spPr bwMode="auto">
          <a:xfrm>
            <a:off x="7693025" y="1931988"/>
            <a:ext cx="2476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8" name="Rectangle 16"/>
          <p:cNvSpPr>
            <a:spLocks noChangeArrowheads="1"/>
          </p:cNvSpPr>
          <p:nvPr/>
        </p:nvSpPr>
        <p:spPr bwMode="auto">
          <a:xfrm>
            <a:off x="1074738" y="1931988"/>
            <a:ext cx="2476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8929" name="AutoShape 17"/>
          <p:cNvCxnSpPr>
            <a:cxnSpLocks noChangeShapeType="1"/>
            <a:stCxn id="38928" idx="3"/>
            <a:endCxn id="38922" idx="2"/>
          </p:cNvCxnSpPr>
          <p:nvPr/>
        </p:nvCxnSpPr>
        <p:spPr bwMode="auto">
          <a:xfrm>
            <a:off x="1322388" y="2108200"/>
            <a:ext cx="692150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930" name="AutoShape 18"/>
          <p:cNvCxnSpPr>
            <a:cxnSpLocks noChangeShapeType="1"/>
          </p:cNvCxnSpPr>
          <p:nvPr/>
        </p:nvCxnSpPr>
        <p:spPr bwMode="auto">
          <a:xfrm flipH="1">
            <a:off x="2262188" y="2108200"/>
            <a:ext cx="4721225" cy="249238"/>
          </a:xfrm>
          <a:prstGeom prst="bentConnector4">
            <a:avLst>
              <a:gd name="adj1" fmla="val -4843"/>
              <a:gd name="adj2" fmla="val 374519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931" name="AutoShape 19"/>
          <p:cNvCxnSpPr>
            <a:cxnSpLocks noChangeShapeType="1"/>
            <a:stCxn id="38916" idx="3"/>
            <a:endCxn id="38925" idx="1"/>
          </p:cNvCxnSpPr>
          <p:nvPr/>
        </p:nvCxnSpPr>
        <p:spPr bwMode="auto">
          <a:xfrm>
            <a:off x="4095750" y="2108200"/>
            <a:ext cx="463550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932" name="AutoShape 20"/>
          <p:cNvCxnSpPr>
            <a:cxnSpLocks noChangeShapeType="1"/>
            <a:stCxn id="38926" idx="3"/>
            <a:endCxn id="38918" idx="1"/>
          </p:cNvCxnSpPr>
          <p:nvPr/>
        </p:nvCxnSpPr>
        <p:spPr bwMode="auto">
          <a:xfrm>
            <a:off x="5448300" y="2108200"/>
            <a:ext cx="531813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8933" name="Text Box 21"/>
          <p:cNvSpPr txBox="1">
            <a:spLocks noChangeArrowheads="1"/>
          </p:cNvSpPr>
          <p:nvPr/>
        </p:nvSpPr>
        <p:spPr bwMode="auto">
          <a:xfrm>
            <a:off x="1704975" y="1725613"/>
            <a:ext cx="3381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i="1">
                <a:latin typeface="Times New Roman" pitchFamily="18" charset="0"/>
              </a:rPr>
              <a:t>+</a:t>
            </a:r>
          </a:p>
        </p:txBody>
      </p:sp>
      <p:sp>
        <p:nvSpPr>
          <p:cNvPr id="38934" name="Text Box 22"/>
          <p:cNvSpPr txBox="1">
            <a:spLocks noChangeArrowheads="1"/>
          </p:cNvSpPr>
          <p:nvPr/>
        </p:nvSpPr>
        <p:spPr bwMode="auto">
          <a:xfrm>
            <a:off x="1870075" y="2246313"/>
            <a:ext cx="260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i="1">
                <a:latin typeface="Times New Roman" pitchFamily="18" charset="0"/>
              </a:rPr>
              <a:t>-</a:t>
            </a:r>
          </a:p>
        </p:txBody>
      </p:sp>
      <p:sp>
        <p:nvSpPr>
          <p:cNvPr id="38935" name="Text Box 23"/>
          <p:cNvSpPr txBox="1">
            <a:spLocks noChangeArrowheads="1"/>
          </p:cNvSpPr>
          <p:nvPr/>
        </p:nvSpPr>
        <p:spPr bwMode="auto">
          <a:xfrm>
            <a:off x="5156200" y="1347788"/>
            <a:ext cx="8524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1400"/>
              <a:t>Injected</a:t>
            </a:r>
          </a:p>
          <a:p>
            <a:pPr algn="ctr"/>
            <a:r>
              <a:rPr lang="en-US" sz="1400"/>
              <a:t>Signal</a:t>
            </a:r>
          </a:p>
        </p:txBody>
      </p:sp>
      <p:sp>
        <p:nvSpPr>
          <p:cNvPr id="38936" name="Text Box 24"/>
          <p:cNvSpPr txBox="1">
            <a:spLocks noChangeArrowheads="1"/>
          </p:cNvSpPr>
          <p:nvPr/>
        </p:nvSpPr>
        <p:spPr bwMode="auto">
          <a:xfrm>
            <a:off x="4056063" y="1347788"/>
            <a:ext cx="96202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1400"/>
              <a:t>Returned</a:t>
            </a:r>
          </a:p>
          <a:p>
            <a:pPr algn="ctr"/>
            <a:r>
              <a:rPr lang="en-US" sz="1400"/>
              <a:t>Signal</a:t>
            </a:r>
          </a:p>
        </p:txBody>
      </p:sp>
      <p:sp>
        <p:nvSpPr>
          <p:cNvPr id="38937" name="Text Box 25"/>
          <p:cNvSpPr txBox="1">
            <a:spLocks noChangeArrowheads="1"/>
          </p:cNvSpPr>
          <p:nvPr/>
        </p:nvSpPr>
        <p:spPr bwMode="auto">
          <a:xfrm>
            <a:off x="504825" y="1420813"/>
            <a:ext cx="730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u="sng"/>
              <a:t>SISO</a:t>
            </a:r>
          </a:p>
        </p:txBody>
      </p:sp>
      <p:graphicFrame>
        <p:nvGraphicFramePr>
          <p:cNvPr id="38938" name="Object 26"/>
          <p:cNvGraphicFramePr>
            <a:graphicFrameLocks noChangeAspect="1"/>
          </p:cNvGraphicFramePr>
          <p:nvPr/>
        </p:nvGraphicFramePr>
        <p:xfrm>
          <a:off x="898525" y="3416300"/>
          <a:ext cx="3022600" cy="911225"/>
        </p:xfrm>
        <a:graphic>
          <a:graphicData uri="http://schemas.openxmlformats.org/presentationml/2006/ole">
            <p:oleObj spid="_x0000_s26234" name="Equation" r:id="rId3" imgW="1727200" imgH="520700" progId="">
              <p:embed/>
            </p:oleObj>
          </a:graphicData>
        </a:graphic>
      </p:graphicFrame>
      <p:graphicFrame>
        <p:nvGraphicFramePr>
          <p:cNvPr id="38939" name="Object 27"/>
          <p:cNvGraphicFramePr>
            <a:graphicFrameLocks noChangeAspect="1"/>
          </p:cNvGraphicFramePr>
          <p:nvPr/>
        </p:nvGraphicFramePr>
        <p:xfrm>
          <a:off x="898525" y="4211638"/>
          <a:ext cx="7178675" cy="488950"/>
        </p:xfrm>
        <a:graphic>
          <a:graphicData uri="http://schemas.openxmlformats.org/presentationml/2006/ole">
            <p:oleObj spid="_x0000_s26235" name="Equation" r:id="rId4" imgW="4102100" imgH="279400" progId="">
              <p:embed/>
            </p:oleObj>
          </a:graphicData>
        </a:graphic>
      </p:graphicFrame>
      <p:graphicFrame>
        <p:nvGraphicFramePr>
          <p:cNvPr id="38940" name="Object 28"/>
          <p:cNvGraphicFramePr>
            <a:graphicFrameLocks noChangeAspect="1"/>
          </p:cNvGraphicFramePr>
          <p:nvPr/>
        </p:nvGraphicFramePr>
        <p:xfrm>
          <a:off x="2419350" y="4767263"/>
          <a:ext cx="911225" cy="444500"/>
        </p:xfrm>
        <a:graphic>
          <a:graphicData uri="http://schemas.openxmlformats.org/presentationml/2006/ole">
            <p:oleObj spid="_x0000_s26236" name="Equation" r:id="rId5" imgW="520474" imgH="253890" progId="">
              <p:embed/>
            </p:oleObj>
          </a:graphicData>
        </a:graphic>
      </p:graphicFrame>
      <p:sp>
        <p:nvSpPr>
          <p:cNvPr id="38941" name="Text Box 29"/>
          <p:cNvSpPr txBox="1">
            <a:spLocks noChangeArrowheads="1"/>
          </p:cNvSpPr>
          <p:nvPr/>
        </p:nvSpPr>
        <p:spPr bwMode="auto">
          <a:xfrm>
            <a:off x="3463925" y="4806950"/>
            <a:ext cx="39370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/>
              <a:t>- </a:t>
            </a:r>
            <a:r>
              <a:rPr lang="en-US" sz="1800"/>
              <a:t>The Return Difference Dynamics</a:t>
            </a:r>
          </a:p>
        </p:txBody>
      </p:sp>
      <p:sp>
        <p:nvSpPr>
          <p:cNvPr id="38942" name="Text Box 30"/>
          <p:cNvSpPr txBox="1">
            <a:spLocks noChangeArrowheads="1"/>
          </p:cNvSpPr>
          <p:nvPr/>
        </p:nvSpPr>
        <p:spPr bwMode="auto">
          <a:xfrm>
            <a:off x="898525" y="3084513"/>
            <a:ext cx="43688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/>
              <a:t>Inject signal     , examine returned signal    </a:t>
            </a:r>
          </a:p>
        </p:txBody>
      </p:sp>
      <p:graphicFrame>
        <p:nvGraphicFramePr>
          <p:cNvPr id="38943" name="Object 31"/>
          <p:cNvGraphicFramePr>
            <a:graphicFrameLocks noChangeAspect="1"/>
          </p:cNvGraphicFramePr>
          <p:nvPr/>
        </p:nvGraphicFramePr>
        <p:xfrm>
          <a:off x="1504950" y="1843088"/>
          <a:ext cx="200025" cy="222250"/>
        </p:xfrm>
        <a:graphic>
          <a:graphicData uri="http://schemas.openxmlformats.org/presentationml/2006/ole">
            <p:oleObj spid="_x0000_s26237" name="Equation" r:id="rId6" imgW="114102" imgH="126780" progId="">
              <p:embed/>
            </p:oleObj>
          </a:graphicData>
        </a:graphic>
      </p:graphicFrame>
      <p:graphicFrame>
        <p:nvGraphicFramePr>
          <p:cNvPr id="38944" name="Object 32"/>
          <p:cNvGraphicFramePr>
            <a:graphicFrameLocks noChangeAspect="1"/>
          </p:cNvGraphicFramePr>
          <p:nvPr/>
        </p:nvGraphicFramePr>
        <p:xfrm>
          <a:off x="2660650" y="1831975"/>
          <a:ext cx="200025" cy="244475"/>
        </p:xfrm>
        <a:graphic>
          <a:graphicData uri="http://schemas.openxmlformats.org/presentationml/2006/ole">
            <p:oleObj spid="_x0000_s26238" name="Equation" r:id="rId7" imgW="114201" imgH="139579" progId="">
              <p:embed/>
            </p:oleObj>
          </a:graphicData>
        </a:graphic>
      </p:graphicFrame>
      <p:graphicFrame>
        <p:nvGraphicFramePr>
          <p:cNvPr id="38945" name="Object 33"/>
          <p:cNvGraphicFramePr>
            <a:graphicFrameLocks noChangeAspect="1"/>
          </p:cNvGraphicFramePr>
          <p:nvPr/>
        </p:nvGraphicFramePr>
        <p:xfrm>
          <a:off x="4384675" y="1728788"/>
          <a:ext cx="333375" cy="400050"/>
        </p:xfrm>
        <a:graphic>
          <a:graphicData uri="http://schemas.openxmlformats.org/presentationml/2006/ole">
            <p:oleObj spid="_x0000_s26239" name="Equation" r:id="rId8" imgW="190500" imgH="228600" progId="">
              <p:embed/>
            </p:oleObj>
          </a:graphicData>
        </a:graphic>
      </p:graphicFrame>
      <p:graphicFrame>
        <p:nvGraphicFramePr>
          <p:cNvPr id="38946" name="Object 34"/>
          <p:cNvGraphicFramePr>
            <a:graphicFrameLocks noChangeAspect="1"/>
          </p:cNvGraphicFramePr>
          <p:nvPr/>
        </p:nvGraphicFramePr>
        <p:xfrm>
          <a:off x="5133975" y="3087688"/>
          <a:ext cx="333375" cy="400050"/>
        </p:xfrm>
        <a:graphic>
          <a:graphicData uri="http://schemas.openxmlformats.org/presentationml/2006/ole">
            <p:oleObj spid="_x0000_s26240" name="Equation" r:id="rId9" imgW="190500" imgH="228600" progId="">
              <p:embed/>
            </p:oleObj>
          </a:graphicData>
        </a:graphic>
      </p:graphicFrame>
      <p:graphicFrame>
        <p:nvGraphicFramePr>
          <p:cNvPr id="38947" name="Object 35"/>
          <p:cNvGraphicFramePr>
            <a:graphicFrameLocks noChangeAspect="1"/>
          </p:cNvGraphicFramePr>
          <p:nvPr/>
        </p:nvGraphicFramePr>
        <p:xfrm>
          <a:off x="5497513" y="1728788"/>
          <a:ext cx="266700" cy="400050"/>
        </p:xfrm>
        <a:graphic>
          <a:graphicData uri="http://schemas.openxmlformats.org/presentationml/2006/ole">
            <p:oleObj spid="_x0000_s26241" name="Equation" r:id="rId10" imgW="152334" imgH="228501" progId="">
              <p:embed/>
            </p:oleObj>
          </a:graphicData>
        </a:graphic>
      </p:graphicFrame>
      <p:graphicFrame>
        <p:nvGraphicFramePr>
          <p:cNvPr id="38948" name="Object 36"/>
          <p:cNvGraphicFramePr>
            <a:graphicFrameLocks noChangeAspect="1"/>
          </p:cNvGraphicFramePr>
          <p:nvPr/>
        </p:nvGraphicFramePr>
        <p:xfrm>
          <a:off x="7134225" y="1809750"/>
          <a:ext cx="244475" cy="288925"/>
        </p:xfrm>
        <a:graphic>
          <a:graphicData uri="http://schemas.openxmlformats.org/presentationml/2006/ole">
            <p:oleObj spid="_x0000_s26242" name="Equation" r:id="rId11" imgW="139579" imgH="164957" progId="">
              <p:embed/>
            </p:oleObj>
          </a:graphicData>
        </a:graphic>
      </p:graphicFrame>
      <p:graphicFrame>
        <p:nvGraphicFramePr>
          <p:cNvPr id="38949" name="Object 37"/>
          <p:cNvGraphicFramePr>
            <a:graphicFrameLocks noChangeAspect="1"/>
          </p:cNvGraphicFramePr>
          <p:nvPr/>
        </p:nvGraphicFramePr>
        <p:xfrm>
          <a:off x="2233613" y="3087688"/>
          <a:ext cx="266700" cy="400050"/>
        </p:xfrm>
        <a:graphic>
          <a:graphicData uri="http://schemas.openxmlformats.org/presentationml/2006/ole">
            <p:oleObj spid="_x0000_s26243" name="Equation" r:id="rId12" imgW="152334" imgH="228501" progId="">
              <p:embed/>
            </p:oleObj>
          </a:graphicData>
        </a:graphic>
      </p:graphicFrame>
      <p:sp>
        <p:nvSpPr>
          <p:cNvPr id="38950" name="Rectangle 38"/>
          <p:cNvSpPr>
            <a:spLocks noChangeArrowheads="1"/>
          </p:cNvSpPr>
          <p:nvPr/>
        </p:nvSpPr>
        <p:spPr bwMode="auto">
          <a:xfrm>
            <a:off x="2171700" y="4737100"/>
            <a:ext cx="5229225" cy="53340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8951" name="Object 39"/>
          <p:cNvGraphicFramePr>
            <a:graphicFrameLocks noChangeAspect="1"/>
          </p:cNvGraphicFramePr>
          <p:nvPr/>
        </p:nvGraphicFramePr>
        <p:xfrm>
          <a:off x="563563" y="5365750"/>
          <a:ext cx="2600325" cy="822325"/>
        </p:xfrm>
        <a:graphic>
          <a:graphicData uri="http://schemas.openxmlformats.org/presentationml/2006/ole">
            <p:oleObj spid="_x0000_s26244" name="Equation" r:id="rId13" imgW="1485900" imgH="469900" progId="">
              <p:embed/>
            </p:oleObj>
          </a:graphicData>
        </a:graphic>
      </p:graphicFrame>
      <p:graphicFrame>
        <p:nvGraphicFramePr>
          <p:cNvPr id="38952" name="Object 40"/>
          <p:cNvGraphicFramePr>
            <a:graphicFrameLocks noChangeAspect="1"/>
          </p:cNvGraphicFramePr>
          <p:nvPr/>
        </p:nvGraphicFramePr>
        <p:xfrm>
          <a:off x="3405188" y="5359400"/>
          <a:ext cx="2600325" cy="822325"/>
        </p:xfrm>
        <a:graphic>
          <a:graphicData uri="http://schemas.openxmlformats.org/presentationml/2006/ole">
            <p:oleObj spid="_x0000_s26245" name="Equation" r:id="rId14" imgW="1485900" imgH="469900" progId="">
              <p:embed/>
            </p:oleObj>
          </a:graphicData>
        </a:graphic>
      </p:graphicFrame>
      <p:sp>
        <p:nvSpPr>
          <p:cNvPr id="38953" name="Text Box 41"/>
          <p:cNvSpPr txBox="1">
            <a:spLocks noChangeArrowheads="1"/>
          </p:cNvSpPr>
          <p:nvPr/>
        </p:nvSpPr>
        <p:spPr bwMode="auto">
          <a:xfrm>
            <a:off x="1257300" y="6203950"/>
            <a:ext cx="13382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/>
              <a:t>Sensitivity</a:t>
            </a:r>
          </a:p>
        </p:txBody>
      </p:sp>
      <p:sp>
        <p:nvSpPr>
          <p:cNvPr id="38954" name="Text Box 42"/>
          <p:cNvSpPr txBox="1">
            <a:spLocks noChangeArrowheads="1"/>
          </p:cNvSpPr>
          <p:nvPr/>
        </p:nvSpPr>
        <p:spPr bwMode="auto">
          <a:xfrm>
            <a:off x="3260725" y="6254750"/>
            <a:ext cx="314642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800"/>
              <a:t>Complementary Sensitivity</a:t>
            </a:r>
          </a:p>
        </p:txBody>
      </p:sp>
      <p:sp>
        <p:nvSpPr>
          <p:cNvPr id="38955" name="Text Box 43"/>
          <p:cNvSpPr txBox="1">
            <a:spLocks noChangeArrowheads="1"/>
          </p:cNvSpPr>
          <p:nvPr/>
        </p:nvSpPr>
        <p:spPr bwMode="auto">
          <a:xfrm>
            <a:off x="6410325" y="5395913"/>
            <a:ext cx="271145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/>
              <a:t>Zeros of the return difference are the poles of the closed loop system</a:t>
            </a:r>
          </a:p>
        </p:txBody>
      </p:sp>
    </p:spTree>
    <p:extLst>
      <p:ext uri="{BB962C8B-B14F-4D97-AF65-F5344CB8AC3E}">
        <p14:creationId xmlns:p14="http://schemas.microsoft.com/office/powerpoint/2010/main" xmlns="" val="3165350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need a controller (open loop response is not good)?</a:t>
            </a:r>
          </a:p>
          <a:p>
            <a:pPr lvl="1"/>
            <a:r>
              <a:rPr lang="en-US" dirty="0" smtClean="0"/>
              <a:t>Will SAS work or do you need full CAS</a:t>
            </a:r>
          </a:p>
          <a:p>
            <a:pPr lvl="1"/>
            <a:r>
              <a:rPr lang="en-US" dirty="0" smtClean="0"/>
              <a:t>Will a linear controller work?</a:t>
            </a:r>
          </a:p>
          <a:p>
            <a:r>
              <a:rPr lang="en-US" dirty="0" smtClean="0"/>
              <a:t>Is the controller Single Input </a:t>
            </a:r>
            <a:r>
              <a:rPr lang="en-US" dirty="0"/>
              <a:t>S</a:t>
            </a:r>
            <a:r>
              <a:rPr lang="en-US" dirty="0" smtClean="0"/>
              <a:t>ingle Output (SISO)?</a:t>
            </a:r>
          </a:p>
          <a:p>
            <a:pPr lvl="1"/>
            <a:r>
              <a:rPr lang="en-US" dirty="0" smtClean="0"/>
              <a:t>Classical gain or phase margins (anywhere in the loop: same margins)</a:t>
            </a:r>
          </a:p>
          <a:p>
            <a:r>
              <a:rPr lang="en-US" dirty="0" smtClean="0"/>
              <a:t>Is the controller Multiple Input Multiple Output (MIMO)?</a:t>
            </a:r>
          </a:p>
          <a:p>
            <a:pPr lvl="1"/>
            <a:r>
              <a:rPr lang="en-US" dirty="0" smtClean="0"/>
              <a:t>Robustness </a:t>
            </a:r>
          </a:p>
          <a:p>
            <a:pPr lvl="1"/>
            <a:r>
              <a:rPr lang="en-US" dirty="0" smtClean="0"/>
              <a:t>Use mu (but we still use SISO margins on top of mu – Get pass the FRR).</a:t>
            </a:r>
          </a:p>
          <a:p>
            <a:pPr lvl="2"/>
            <a:r>
              <a:rPr lang="en-US" dirty="0" smtClean="0"/>
              <a:t>Why SISO </a:t>
            </a:r>
            <a:r>
              <a:rPr lang="en-US" dirty="0" err="1" smtClean="0"/>
              <a:t>Gm</a:t>
            </a:r>
            <a:r>
              <a:rPr lang="en-US" dirty="0"/>
              <a:t> </a:t>
            </a:r>
            <a:r>
              <a:rPr lang="en-US" dirty="0" smtClean="0"/>
              <a:t>or Pm: Some axes are very decoupled and SISO is almost OK!</a:t>
            </a:r>
          </a:p>
          <a:p>
            <a:pPr lvl="2"/>
            <a:r>
              <a:rPr lang="en-US" dirty="0" smtClean="0"/>
              <a:t>Why MIMO Mu: It can be shown (Doyle) that infinite margins in SISO format is no guarantee </a:t>
            </a:r>
          </a:p>
          <a:p>
            <a:r>
              <a:rPr lang="en-US" dirty="0" smtClean="0"/>
              <a:t>Don’t trust your models</a:t>
            </a:r>
          </a:p>
          <a:p>
            <a:pPr lvl="1"/>
            <a:r>
              <a:rPr lang="en-US" dirty="0" smtClean="0"/>
              <a:t>All models are wrong, but by how much?</a:t>
            </a:r>
          </a:p>
          <a:p>
            <a:r>
              <a:rPr lang="en-US" dirty="0" smtClean="0"/>
              <a:t>I assumed you have had a root locus design course.</a:t>
            </a:r>
          </a:p>
          <a:p>
            <a:pPr lvl="1"/>
            <a:r>
              <a:rPr lang="en-US" dirty="0" smtClean="0"/>
              <a:t>We’ll start off with the cornerstone to modern control design (LQR)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3957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55689"/>
            <a:ext cx="8877300" cy="5253632"/>
          </a:xfrm>
        </p:spPr>
        <p:txBody>
          <a:bodyPr/>
          <a:lstStyle/>
          <a:p>
            <a:r>
              <a:rPr lang="en-US" sz="2400" dirty="0"/>
              <a:t>D</a:t>
            </a:r>
            <a:r>
              <a:rPr lang="en-US" sz="2400" dirty="0" smtClean="0"/>
              <a:t>esign </a:t>
            </a:r>
            <a:r>
              <a:rPr lang="en-US" sz="2400" dirty="0"/>
              <a:t>an LQR </a:t>
            </a:r>
            <a:r>
              <a:rPr lang="en-US" sz="2400" dirty="0" smtClean="0"/>
              <a:t>controller</a:t>
            </a:r>
          </a:p>
          <a:p>
            <a:pPr lvl="1"/>
            <a:r>
              <a:rPr lang="en-US" sz="2400" dirty="0" smtClean="0"/>
              <a:t>Why LQR?</a:t>
            </a:r>
          </a:p>
          <a:p>
            <a:pPr lvl="2"/>
            <a:r>
              <a:rPr lang="en-US" dirty="0" smtClean="0"/>
              <a:t>Guaranteed Stability Margins for LQRs</a:t>
            </a:r>
          </a:p>
          <a:p>
            <a:pPr lvl="3"/>
            <a:r>
              <a:rPr lang="en-US" dirty="0" smtClean="0"/>
              <a:t>Excellent Stability Guarantees { -6, ∞} Gain Margins and {±60 degree} Phase Marin</a:t>
            </a:r>
          </a:p>
          <a:p>
            <a:pPr lvl="3"/>
            <a:r>
              <a:rPr lang="en-US" dirty="0" smtClean="0"/>
              <a:t>Example of LQRs Boeing 777 lateral/directional axes</a:t>
            </a:r>
          </a:p>
          <a:p>
            <a:pPr lvl="2"/>
            <a:r>
              <a:rPr lang="en-US" dirty="0" smtClean="0"/>
              <a:t>Small problem with LQRs</a:t>
            </a:r>
          </a:p>
          <a:p>
            <a:pPr lvl="3"/>
            <a:r>
              <a:rPr lang="en-US" dirty="0"/>
              <a:t>Regulators like </a:t>
            </a:r>
            <a:r>
              <a:rPr lang="en-US" dirty="0" smtClean="0"/>
              <a:t>zero commands</a:t>
            </a:r>
          </a:p>
          <a:p>
            <a:pPr lvl="3"/>
            <a:r>
              <a:rPr lang="en-US" dirty="0" smtClean="0"/>
              <a:t>Airplanes don’t fly at zero AOA</a:t>
            </a:r>
            <a:endParaRPr lang="en-US" dirty="0"/>
          </a:p>
          <a:p>
            <a:pPr lvl="3"/>
            <a:endParaRPr lang="en-US" dirty="0" smtClean="0"/>
          </a:p>
          <a:p>
            <a:pPr lvl="1"/>
            <a:r>
              <a:rPr lang="en-US" sz="2400" dirty="0" smtClean="0"/>
              <a:t>You may need the LQR controller to track a constant command</a:t>
            </a:r>
          </a:p>
          <a:p>
            <a:pPr lvl="2"/>
            <a:r>
              <a:rPr lang="en-US" sz="2400" dirty="0" smtClean="0"/>
              <a:t>Robust servomechanism </a:t>
            </a:r>
            <a:r>
              <a:rPr lang="en-US" sz="1800" dirty="0" smtClean="0">
                <a:sym typeface="Wingdings" pitchFamily="2" charset="2"/>
              </a:rPr>
              <a:t> RSLQR  LQR Tracker  LQR-PI  LQI</a:t>
            </a:r>
          </a:p>
          <a:p>
            <a:pPr lvl="2"/>
            <a:r>
              <a:rPr lang="en-US" sz="2400" dirty="0" smtClean="0"/>
              <a:t>To track a constant command you need a type 1 controller</a:t>
            </a:r>
          </a:p>
          <a:p>
            <a:pPr lvl="3"/>
            <a:r>
              <a:rPr lang="en-US" sz="2200" dirty="0" smtClean="0"/>
              <a:t>Append the integrator states to Open Loop dynamics</a:t>
            </a:r>
          </a:p>
          <a:p>
            <a:pPr lvl="3"/>
            <a:r>
              <a:rPr lang="en-US" sz="2200" dirty="0" smtClean="0"/>
              <a:t>Examples of LQR trackers</a:t>
            </a:r>
          </a:p>
          <a:p>
            <a:pPr lvl="4"/>
            <a:r>
              <a:rPr lang="en-US" sz="2200" dirty="0" smtClean="0"/>
              <a:t>X-31	(The Germans non-zero set point LQR)</a:t>
            </a:r>
          </a:p>
          <a:p>
            <a:pPr lvl="4"/>
            <a:r>
              <a:rPr lang="en-US" sz="2200" dirty="0" smtClean="0"/>
              <a:t>JDAM (Boeing)</a:t>
            </a:r>
            <a:endParaRPr lang="en-US" sz="2200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45085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889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AutoShape 4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0485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5400000" scaled="1"/>
          </a:gradFill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>
            <a:flatTx/>
          </a:bodyPr>
          <a:lstStyle/>
          <a:p>
            <a:pPr>
              <a:defRPr/>
            </a:pPr>
            <a:r>
              <a:rPr lang="en-US" sz="2000" dirty="0" smtClean="0"/>
              <a:t>Servomechanism Design Methodology</a:t>
            </a:r>
          </a:p>
        </p:txBody>
      </p:sp>
      <p:sp>
        <p:nvSpPr>
          <p:cNvPr id="40963" name="Rectangle 8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096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0965" name="Rectangle 15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0966" name="Rectangle 20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371600"/>
            <a:ext cx="7391400" cy="4114800"/>
          </a:xfrm>
        </p:spPr>
        <p:txBody>
          <a:bodyPr/>
          <a:lstStyle/>
          <a:p>
            <a:r>
              <a:rPr lang="en-US" sz="2300" dirty="0" smtClean="0">
                <a:ea typeface="ＭＳ Ｐゴシック" pitchFamily="34" charset="-128"/>
              </a:rPr>
              <a:t>Optimize the following cost function.</a:t>
            </a:r>
          </a:p>
          <a:p>
            <a:pPr>
              <a:buFont typeface="Monotype Sorts" pitchFamily="2" charset="2"/>
              <a:buNone/>
            </a:pPr>
            <a:r>
              <a:rPr lang="en-US" sz="2300" dirty="0" smtClean="0">
                <a:ea typeface="ＭＳ Ｐゴシック" pitchFamily="34" charset="-128"/>
              </a:rPr>
              <a:t> 	Optimal linear-quadratic-regulator (LQR) problem.</a:t>
            </a:r>
          </a:p>
          <a:p>
            <a:pPr>
              <a:buFont typeface="Monotype Sorts" pitchFamily="2" charset="2"/>
              <a:buNone/>
            </a:pPr>
            <a:endParaRPr lang="en-US" sz="2300" dirty="0" smtClean="0">
              <a:ea typeface="ＭＳ Ｐゴシック" pitchFamily="34" charset="-128"/>
            </a:endParaRPr>
          </a:p>
          <a:p>
            <a:pPr>
              <a:buFont typeface="Monotype Sorts" pitchFamily="2" charset="2"/>
              <a:buNone/>
            </a:pPr>
            <a:endParaRPr lang="en-US" sz="2300" dirty="0" smtClean="0">
              <a:ea typeface="ＭＳ Ｐゴシック" pitchFamily="34" charset="-128"/>
            </a:endParaRPr>
          </a:p>
          <a:p>
            <a:r>
              <a:rPr lang="en-US" sz="2300" dirty="0" smtClean="0">
                <a:ea typeface="ＭＳ Ｐゴシック" pitchFamily="34" charset="-128"/>
              </a:rPr>
              <a:t>The algebraic </a:t>
            </a:r>
            <a:r>
              <a:rPr lang="en-US" sz="2300" dirty="0" err="1" smtClean="0">
                <a:ea typeface="ＭＳ Ｐゴシック" pitchFamily="34" charset="-128"/>
              </a:rPr>
              <a:t>Riccati</a:t>
            </a:r>
            <a:r>
              <a:rPr lang="en-US" sz="2300" dirty="0" smtClean="0">
                <a:ea typeface="ＭＳ Ｐゴシック" pitchFamily="34" charset="-128"/>
              </a:rPr>
              <a:t> equation</a:t>
            </a:r>
          </a:p>
          <a:p>
            <a:pPr>
              <a:buFont typeface="Monotype Sorts" pitchFamily="2" charset="2"/>
              <a:buNone/>
            </a:pPr>
            <a:endParaRPr lang="en-US" sz="2300" dirty="0" smtClean="0">
              <a:ea typeface="ＭＳ Ｐゴシック" pitchFamily="34" charset="-128"/>
            </a:endParaRPr>
          </a:p>
          <a:p>
            <a:endParaRPr lang="en-US" sz="2300" dirty="0" smtClean="0">
              <a:ea typeface="ＭＳ Ｐゴシック" pitchFamily="34" charset="-128"/>
            </a:endParaRPr>
          </a:p>
          <a:p>
            <a:r>
              <a:rPr lang="en-US" sz="2300" dirty="0" smtClean="0">
                <a:ea typeface="ＭＳ Ｐゴシック" pitchFamily="34" charset="-128"/>
              </a:rPr>
              <a:t>And the optimal control is given by:</a:t>
            </a:r>
          </a:p>
          <a:p>
            <a:endParaRPr lang="en-US" sz="2300" dirty="0" smtClean="0">
              <a:ea typeface="ＭＳ Ｐゴシック" pitchFamily="34" charset="-128"/>
            </a:endParaRPr>
          </a:p>
        </p:txBody>
      </p:sp>
      <p:sp>
        <p:nvSpPr>
          <p:cNvPr id="40967" name="Rectangle 22"/>
          <p:cNvSpPr>
            <a:spLocks noChangeArrowheads="1"/>
          </p:cNvSpPr>
          <p:nvPr/>
        </p:nvSpPr>
        <p:spPr bwMode="auto">
          <a:xfrm>
            <a:off x="0" y="3290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0968" name="Rectangle 24"/>
          <p:cNvSpPr>
            <a:spLocks noChangeArrowheads="1"/>
          </p:cNvSpPr>
          <p:nvPr/>
        </p:nvSpPr>
        <p:spPr bwMode="auto">
          <a:xfrm>
            <a:off x="0" y="32623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69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59343708"/>
              </p:ext>
            </p:extLst>
          </p:nvPr>
        </p:nvGraphicFramePr>
        <p:xfrm>
          <a:off x="1066800" y="2438400"/>
          <a:ext cx="2590800" cy="609600"/>
        </p:xfrm>
        <a:graphic>
          <a:graphicData uri="http://schemas.openxmlformats.org/presentationml/2006/ole">
            <p:oleObj spid="_x0000_s17830" name="Equation" r:id="rId3" imgW="1422400" imgH="330200" progId="Equation.3">
              <p:embed/>
            </p:oleObj>
          </a:graphicData>
        </a:graphic>
      </p:graphicFrame>
      <p:sp>
        <p:nvSpPr>
          <p:cNvPr id="40970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71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37265065"/>
              </p:ext>
            </p:extLst>
          </p:nvPr>
        </p:nvGraphicFramePr>
        <p:xfrm>
          <a:off x="1066800" y="3886200"/>
          <a:ext cx="3581400" cy="431800"/>
        </p:xfrm>
        <a:graphic>
          <a:graphicData uri="http://schemas.openxmlformats.org/presentationml/2006/ole">
            <p:oleObj spid="_x0000_s17831" name="Equation" r:id="rId4" imgW="1892300" imgH="228600" progId="Equation.3">
              <p:embed/>
            </p:oleObj>
          </a:graphicData>
        </a:graphic>
      </p:graphicFrame>
      <p:sp>
        <p:nvSpPr>
          <p:cNvPr id="40972" name="Rectangle 30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73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1974461"/>
              </p:ext>
            </p:extLst>
          </p:nvPr>
        </p:nvGraphicFramePr>
        <p:xfrm>
          <a:off x="1219200" y="5341937"/>
          <a:ext cx="3352800" cy="449263"/>
        </p:xfrm>
        <a:graphic>
          <a:graphicData uri="http://schemas.openxmlformats.org/presentationml/2006/ole">
            <p:oleObj spid="_x0000_s17832" name="Equation" r:id="rId5" imgW="17018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5068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1200150" y="152400"/>
            <a:ext cx="63246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5400000" scaled="1"/>
          </a:gradFill>
          <a:ln w="12700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en-US" dirty="0">
                <a:ea typeface="ＭＳ Ｐゴシック" pitchFamily="-112" charset="-128"/>
              </a:rPr>
              <a:t>Servomechanism Design </a:t>
            </a:r>
            <a:r>
              <a:rPr lang="en-US" dirty="0" smtClean="0">
                <a:ea typeface="ＭＳ Ｐゴシック" pitchFamily="-112" charset="-128"/>
              </a:rPr>
              <a:t>Methodology (cont.) </a:t>
            </a:r>
            <a:endParaRPr lang="en-US" sz="1300" dirty="0">
              <a:ea typeface="ＭＳ Ｐゴシック" pitchFamily="-112" charset="-128"/>
            </a:endParaRPr>
          </a:p>
        </p:txBody>
      </p:sp>
      <p:graphicFrame>
        <p:nvGraphicFramePr>
          <p:cNvPr id="35843" name="Object 4"/>
          <p:cNvGraphicFramePr>
            <a:graphicFrameLocks noChangeAspect="1"/>
          </p:cNvGraphicFramePr>
          <p:nvPr/>
        </p:nvGraphicFramePr>
        <p:xfrm>
          <a:off x="466725" y="1009650"/>
          <a:ext cx="4827588" cy="5446713"/>
        </p:xfrm>
        <a:graphic>
          <a:graphicData uri="http://schemas.openxmlformats.org/presentationml/2006/ole">
            <p:oleObj spid="_x0000_s13731" name="Equation" r:id="rId3" imgW="3289300" imgH="3581400" progId="Equation.3">
              <p:embed/>
            </p:oleObj>
          </a:graphicData>
        </a:graphic>
      </p:graphicFrame>
      <p:grpSp>
        <p:nvGrpSpPr>
          <p:cNvPr id="35844" name="Group 12"/>
          <p:cNvGrpSpPr>
            <a:grpSpLocks/>
          </p:cNvGrpSpPr>
          <p:nvPr/>
        </p:nvGrpSpPr>
        <p:grpSpPr bwMode="auto">
          <a:xfrm>
            <a:off x="4514850" y="2438400"/>
            <a:ext cx="4486275" cy="1746250"/>
            <a:chOff x="2844" y="1536"/>
            <a:chExt cx="2676" cy="1450"/>
          </a:xfrm>
        </p:grpSpPr>
        <p:graphicFrame>
          <p:nvGraphicFramePr>
            <p:cNvPr id="35847" name="Object 2"/>
            <p:cNvGraphicFramePr>
              <a:graphicFrameLocks noChangeAspect="1"/>
            </p:cNvGraphicFramePr>
            <p:nvPr/>
          </p:nvGraphicFramePr>
          <p:xfrm>
            <a:off x="2844" y="2092"/>
            <a:ext cx="71" cy="135"/>
          </p:xfrm>
          <a:graphic>
            <a:graphicData uri="http://schemas.openxmlformats.org/presentationml/2006/ole">
              <p:oleObj spid="_x0000_s13732" name="Equation" r:id="rId4" imgW="114151" imgH="215619" progId="Equation.3">
                <p:embed/>
              </p:oleObj>
            </a:graphicData>
          </a:graphic>
        </p:graphicFrame>
        <p:graphicFrame>
          <p:nvGraphicFramePr>
            <p:cNvPr id="35848" name="Object 3"/>
            <p:cNvGraphicFramePr>
              <a:graphicFrameLocks noChangeAspect="1"/>
            </p:cNvGraphicFramePr>
            <p:nvPr/>
          </p:nvGraphicFramePr>
          <p:xfrm>
            <a:off x="2844" y="2092"/>
            <a:ext cx="71" cy="135"/>
          </p:xfrm>
          <a:graphic>
            <a:graphicData uri="http://schemas.openxmlformats.org/presentationml/2006/ole">
              <p:oleObj spid="_x0000_s13733" name="Equation" r:id="rId5" imgW="114151" imgH="215619" progId="Equation.3">
                <p:embed/>
              </p:oleObj>
            </a:graphicData>
          </a:graphic>
        </p:graphicFrame>
        <p:sp>
          <p:nvSpPr>
            <p:cNvPr id="35849" name="AutoShape 9"/>
            <p:cNvSpPr>
              <a:spLocks noChangeArrowheads="1"/>
            </p:cNvSpPr>
            <p:nvPr/>
          </p:nvSpPr>
          <p:spPr bwMode="auto">
            <a:xfrm>
              <a:off x="2880" y="1536"/>
              <a:ext cx="2640" cy="105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/>
            </a:gra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0" name="Text Box 8"/>
            <p:cNvSpPr txBox="1">
              <a:spLocks noChangeArrowheads="1"/>
            </p:cNvSpPr>
            <p:nvPr/>
          </p:nvSpPr>
          <p:spPr bwMode="auto">
            <a:xfrm>
              <a:off x="2924" y="1686"/>
              <a:ext cx="2551" cy="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>
                <a:buSzPct val="85000"/>
                <a:buFont typeface="Monotype Sorts" pitchFamily="2" charset="2"/>
                <a:buNone/>
              </a:pPr>
              <a:r>
                <a:rPr lang="en-US" sz="1800" dirty="0">
                  <a:solidFill>
                    <a:schemeClr val="bg2"/>
                  </a:solidFill>
                  <a:latin typeface="Times New Roman" pitchFamily="18" charset="0"/>
                </a:rPr>
                <a:t> </a:t>
              </a:r>
              <a:r>
                <a:rPr lang="en-US" sz="1800" dirty="0">
                  <a:latin typeface="Times New Roman" pitchFamily="18" charset="0"/>
                </a:rPr>
                <a:t>Note :</a:t>
              </a:r>
            </a:p>
            <a:p>
              <a:pPr eaLnBrk="1" hangingPunct="1">
                <a:buSzPct val="85000"/>
                <a:buFont typeface="Monotype Sorts" pitchFamily="2" charset="2"/>
                <a:buChar char="À"/>
              </a:pPr>
              <a:r>
                <a:rPr lang="en-US" sz="1800" dirty="0">
                  <a:latin typeface="Times New Roman" pitchFamily="18" charset="0"/>
                </a:rPr>
                <a:t> LQR Servo = LQR PI = LQI (matlab)</a:t>
              </a:r>
            </a:p>
            <a:p>
              <a:pPr eaLnBrk="1" hangingPunct="1">
                <a:buSzPct val="85000"/>
                <a:buFont typeface="Monotype Sorts" pitchFamily="2" charset="2"/>
                <a:buChar char="Á"/>
              </a:pPr>
              <a:r>
                <a:rPr lang="en-US" sz="1800" dirty="0">
                  <a:latin typeface="Times New Roman" pitchFamily="18" charset="0"/>
                </a:rPr>
                <a:t> Approach is simple to implement.</a:t>
              </a:r>
            </a:p>
            <a:p>
              <a:pPr eaLnBrk="1" hangingPunct="1">
                <a:buSzPct val="85000"/>
                <a:buFont typeface="Monotype Sorts" pitchFamily="2" charset="2"/>
                <a:buChar char="Á"/>
              </a:pPr>
              <a:endParaRPr lang="en-US" sz="1800" dirty="0">
                <a:solidFill>
                  <a:srgbClr val="00AE00"/>
                </a:solidFill>
                <a:latin typeface="Times New Roman" pitchFamily="18" charset="0"/>
              </a:endParaRPr>
            </a:p>
          </p:txBody>
        </p:sp>
      </p:grpSp>
      <p:sp>
        <p:nvSpPr>
          <p:cNvPr id="35845" name="AutoShape 10"/>
          <p:cNvSpPr>
            <a:spLocks/>
          </p:cNvSpPr>
          <p:nvPr/>
        </p:nvSpPr>
        <p:spPr bwMode="auto">
          <a:xfrm>
            <a:off x="4876800" y="4343400"/>
            <a:ext cx="457200" cy="2209800"/>
          </a:xfrm>
          <a:prstGeom prst="rightBrace">
            <a:avLst>
              <a:gd name="adj1" fmla="val 40278"/>
              <a:gd name="adj2" fmla="val 50000"/>
            </a:avLst>
          </a:prstGeom>
          <a:noFill/>
          <a:ln w="222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6" name="Text Box 11"/>
          <p:cNvSpPr txBox="1">
            <a:spLocks noChangeArrowheads="1"/>
          </p:cNvSpPr>
          <p:nvPr/>
        </p:nvSpPr>
        <p:spPr bwMode="auto">
          <a:xfrm>
            <a:off x="5435600" y="5029200"/>
            <a:ext cx="3419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2000">
                <a:latin typeface="Times New Roman" pitchFamily="18" charset="0"/>
              </a:rPr>
              <a:t>If this statement is true: there</a:t>
            </a:r>
          </a:p>
          <a:p>
            <a:pPr eaLnBrk="1" hangingPunct="1"/>
            <a:r>
              <a:rPr lang="en-US" sz="2000">
                <a:latin typeface="Times New Roman" pitchFamily="18" charset="0"/>
              </a:rPr>
              <a:t>exist a closed-loop system that is stable.</a:t>
            </a:r>
          </a:p>
        </p:txBody>
      </p:sp>
    </p:spTree>
    <p:extLst>
      <p:ext uri="{BB962C8B-B14F-4D97-AF65-F5344CB8AC3E}">
        <p14:creationId xmlns:p14="http://schemas.microsoft.com/office/powerpoint/2010/main" xmlns="" val="325878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AutoShape 2"/>
          <p:cNvSpPr>
            <a:spLocks noGrp="1" noChangeArrowheads="1"/>
          </p:cNvSpPr>
          <p:nvPr>
            <p:ph type="title"/>
          </p:nvPr>
        </p:nvSpPr>
        <p:spPr>
          <a:xfrm>
            <a:off x="933450" y="225425"/>
            <a:ext cx="7239000" cy="609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5400000" scaled="1"/>
          </a:gradFill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>
            <a:flatTx/>
          </a:bodyPr>
          <a:lstStyle/>
          <a:p>
            <a:pPr>
              <a:defRPr/>
            </a:pPr>
            <a:r>
              <a:rPr lang="en-US" sz="2000" dirty="0" smtClean="0"/>
              <a:t>Servomechanism Design Methodology (cont.)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939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152400" y="1295400"/>
                <a:ext cx="8763000" cy="5257800"/>
              </a:xfrm>
            </p:spPr>
            <p:txBody>
              <a:bodyPr/>
              <a:lstStyle/>
              <a:p>
                <a:pPr>
                  <a:lnSpc>
                    <a:spcPct val="90000"/>
                  </a:lnSpc>
                </a:pPr>
                <a:r>
                  <a:rPr lang="en-US" dirty="0" smtClean="0">
                    <a:ea typeface="ＭＳ Ｐゴシック" pitchFamily="34" charset="-128"/>
                  </a:rPr>
                  <a:t>Remarks  (the good, the bad &amp; the ugly):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:endParaRPr lang="en-US" dirty="0" smtClean="0">
                  <a:ea typeface="ＭＳ Ｐゴシック" pitchFamily="34" charset="-128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US" dirty="0"/>
                  <a:t>Optimal control with state feedback is the best you can do. “K.A. Wise</a:t>
                </a:r>
                <a:r>
                  <a:rPr lang="en-US" dirty="0" smtClean="0"/>
                  <a:t>”</a:t>
                </a:r>
              </a:p>
              <a:p>
                <a:pPr lvl="1" eaLnBrk="1" hangingPunct="1"/>
                <a:r>
                  <a:rPr lang="en-US" dirty="0"/>
                  <a:t>	</a:t>
                </a:r>
                <a:r>
                  <a:rPr lang="en-US" dirty="0" smtClean="0"/>
                  <a:t>Some dynamic controllers can out perform RSLQRs.</a:t>
                </a:r>
              </a:p>
              <a:p>
                <a:pPr lvl="1" eaLnBrk="1" hangingPunct="1"/>
                <a:endParaRPr lang="en-US" dirty="0"/>
              </a:p>
              <a:p>
                <a:pPr eaLnBrk="1" hangingPunct="1">
                  <a:buFontTx/>
                  <a:buChar char="•"/>
                </a:pPr>
                <a:r>
                  <a:rPr lang="en-US" dirty="0"/>
                  <a:t>Beware: if you need to estimate states t</a:t>
                </a:r>
                <a:r>
                  <a:rPr lang="en-US" dirty="0" smtClean="0"/>
                  <a:t>here </a:t>
                </a:r>
                <a:r>
                  <a:rPr lang="en-US" dirty="0"/>
                  <a:t>are no guarantees. “J. Doyle” </a:t>
                </a:r>
              </a:p>
              <a:p>
                <a:pPr lvl="1" eaLnBrk="1" hangingPunct="1">
                  <a:buFontTx/>
                  <a:buChar char="•"/>
                </a:pPr>
                <a:r>
                  <a:rPr lang="en-US" dirty="0"/>
                  <a:t>Is </a:t>
                </a:r>
                <a:r>
                  <a:rPr lang="el-GR" dirty="0"/>
                  <a:t>β</a:t>
                </a:r>
                <a:r>
                  <a:rPr lang="en-US" dirty="0"/>
                  <a:t> estimated or a true calibrated </a:t>
                </a:r>
                <a:r>
                  <a:rPr lang="en-US" dirty="0" smtClean="0"/>
                  <a:t>β vane??</a:t>
                </a:r>
              </a:p>
              <a:p>
                <a:pPr lvl="1" eaLnBrk="1" hangingPunct="1">
                  <a:buFontTx/>
                  <a:buChar char="•"/>
                </a:pPr>
                <a:endParaRPr lang="en-US" dirty="0"/>
              </a:p>
              <a:p>
                <a:pPr>
                  <a:lnSpc>
                    <a:spcPct val="90000"/>
                  </a:lnSpc>
                </a:pPr>
                <a:r>
                  <a:rPr lang="en-US" dirty="0">
                    <a:ea typeface="ＭＳ Ｐゴシック" pitchFamily="34" charset="-128"/>
                  </a:rPr>
                  <a:t>Don’t push the system to hard: are the actuators in your design/simulation, time delays, etc</a:t>
                </a:r>
                <a:r>
                  <a:rPr lang="en-US" dirty="0" smtClean="0">
                    <a:ea typeface="ＭＳ Ｐゴシック" pitchFamily="34" charset="-128"/>
                  </a:rPr>
                  <a:t>.???</a:t>
                </a:r>
              </a:p>
              <a:p>
                <a:pPr>
                  <a:lnSpc>
                    <a:spcPct val="90000"/>
                  </a:lnSpc>
                </a:pPr>
                <a:endParaRPr lang="en-US" sz="1900" dirty="0">
                  <a:ea typeface="ＭＳ Ｐゴシック" pitchFamily="34" charset="-128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US" sz="1900" dirty="0" smtClean="0">
                    <a:ea typeface="ＭＳ Ｐゴシック" pitchFamily="34" charset="-128"/>
                  </a:rPr>
                  <a:t>With LQR-PI be careful when  tracking a rate; </a:t>
                </a:r>
              </a:p>
              <a:p>
                <a:pPr lvl="1">
                  <a:lnSpc>
                    <a:spcPct val="90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sz="1900" i="1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r>
                          <a:rPr lang="en-US" sz="1900" b="0" i="1" smtClean="0">
                            <a:latin typeface="Cambria Math"/>
                          </a:rPr>
                          <m:t>𝑝</m:t>
                        </m:r>
                        <m:r>
                          <a:rPr lang="en-US" sz="1900" b="0" i="1" smtClean="0">
                            <a:latin typeface="Cambria Math"/>
                          </a:rPr>
                          <m:t> ≈ ∅</m:t>
                        </m:r>
                      </m:e>
                    </m:nary>
                  </m:oMath>
                </a14:m>
                <a:endParaRPr lang="en-US" sz="1900" dirty="0" smtClean="0"/>
              </a:p>
              <a:p>
                <a:pPr lvl="2">
                  <a:lnSpc>
                    <a:spcPct val="90000"/>
                  </a:lnSpc>
                  <a:buFont typeface="Arial" pitchFamily="34" charset="0"/>
                  <a:buChar char="•"/>
                </a:pPr>
                <a:r>
                  <a:rPr lang="en-US" sz="1500" dirty="0" smtClean="0"/>
                  <a:t>Check the rank of your augmented system with the integral states</a:t>
                </a:r>
              </a:p>
              <a:p>
                <a:pPr lvl="1">
                  <a:lnSpc>
                    <a:spcPct val="90000"/>
                  </a:lnSpc>
                </a:pPr>
                <a:endParaRPr lang="en-US" sz="1900" dirty="0"/>
              </a:p>
              <a:p>
                <a:pPr>
                  <a:lnSpc>
                    <a:spcPct val="90000"/>
                  </a:lnSpc>
                </a:pPr>
                <a:endParaRPr lang="en-US" sz="2100" dirty="0">
                  <a:ea typeface="ＭＳ Ｐゴシック" pitchFamily="34" charset="-128"/>
                </a:endParaRPr>
              </a:p>
              <a:p>
                <a:pPr>
                  <a:lnSpc>
                    <a:spcPct val="90000"/>
                  </a:lnSpc>
                </a:pPr>
                <a:endParaRPr lang="en-US" sz="2100" dirty="0" smtClean="0">
                  <a:ea typeface="ＭＳ Ｐゴシック" pitchFamily="34" charset="-128"/>
                </a:endParaRPr>
              </a:p>
              <a:p>
                <a:pPr>
                  <a:lnSpc>
                    <a:spcPct val="90000"/>
                  </a:lnSpc>
                </a:pPr>
                <a:endParaRPr lang="en-US" sz="2100" dirty="0" smtClean="0">
                  <a:ea typeface="ＭＳ Ｐゴシック" pitchFamily="34" charset="-128"/>
                </a:endParaRPr>
              </a:p>
              <a:p>
                <a:pPr lvl="1">
                  <a:lnSpc>
                    <a:spcPct val="90000"/>
                  </a:lnSpc>
                </a:pPr>
                <a:endParaRPr lang="en-US" sz="2100" dirty="0" smtClean="0">
                  <a:ea typeface="ＭＳ Ｐゴシック" pitchFamily="34" charset="-128"/>
                </a:endParaRPr>
              </a:p>
            </p:txBody>
          </p:sp>
        </mc:Choice>
        <mc:Fallback>
          <p:sp>
            <p:nvSpPr>
              <p:cNvPr id="399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152400" y="1295400"/>
                <a:ext cx="8763000" cy="5257800"/>
              </a:xfrm>
              <a:blipFill rotWithShape="1">
                <a:blip r:embed="rId2" cstate="print"/>
                <a:stretch>
                  <a:fillRect l="-626" t="-1276" b="-102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3994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39943" name="Rectangle 9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0336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8862" y="1196752"/>
            <a:ext cx="3426579" cy="3219151"/>
          </a:xfrm>
          <a:prstGeom prst="rect">
            <a:avLst/>
          </a:prstGeom>
          <a:blipFill rotWithShape="1">
            <a:blip r:embed="rId2" cstate="print"/>
            <a:stretch>
              <a:fillRect l="-2847" t="-1515"/>
            </a:stretch>
          </a:blipFill>
        </p:spPr>
        <p:txBody>
          <a:bodyPr/>
          <a:lstStyle/>
          <a:p>
            <a:pPr>
              <a:defRPr/>
            </a:pPr>
            <a:r>
              <a:rPr lang="en-US" dirty="0">
                <a:noFill/>
              </a:rPr>
              <a:t> 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025" y="4149725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Text Box 19"/>
          <p:cNvSpPr txBox="1">
            <a:spLocks noChangeArrowheads="1"/>
          </p:cNvSpPr>
          <p:nvPr/>
        </p:nvSpPr>
        <p:spPr bwMode="auto">
          <a:xfrm>
            <a:off x="4800600" y="5048250"/>
            <a:ext cx="3287713" cy="12001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rgbClr val="0033CC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dirty="0"/>
              <a:t>Design the controller to track </a:t>
            </a:r>
            <a:r>
              <a:rPr lang="en-US" dirty="0" smtClean="0">
                <a:latin typeface="+mn-lt"/>
              </a:rPr>
              <a:t>p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>
                <a:sym typeface="Symbol" pitchFamily="18" charset="2"/>
              </a:rPr>
              <a:t>&amp; </a:t>
            </a:r>
            <a:r>
              <a:rPr lang="en-US" dirty="0">
                <a:latin typeface="Symbol" pitchFamily="18" charset="2"/>
                <a:sym typeface="Symbol" pitchFamily="18" charset="2"/>
              </a:rPr>
              <a:t> b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/>
              <a:t>commands</a:t>
            </a:r>
          </a:p>
        </p:txBody>
      </p:sp>
      <p:sp>
        <p:nvSpPr>
          <p:cNvPr id="34822" name="Rectangle 3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800" dirty="0" smtClean="0">
                <a:ea typeface="ＭＳ Ｐゴシック" pitchFamily="34" charset="-128"/>
              </a:rPr>
              <a:t>X-29 </a:t>
            </a:r>
            <a:r>
              <a:rPr lang="en-US" sz="2800" dirty="0" err="1" smtClean="0">
                <a:ea typeface="ＭＳ Ｐゴシック" pitchFamily="34" charset="-128"/>
              </a:rPr>
              <a:t>Lat</a:t>
            </a:r>
            <a:r>
              <a:rPr lang="en-US" sz="2800" dirty="0" smtClean="0">
                <a:ea typeface="ＭＳ Ｐゴシック" pitchFamily="34" charset="-128"/>
              </a:rPr>
              <a:t>/</a:t>
            </a:r>
            <a:r>
              <a:rPr lang="en-US" sz="2800" dirty="0" err="1" smtClean="0">
                <a:ea typeface="ＭＳ Ｐゴシック" pitchFamily="34" charset="-128"/>
              </a:rPr>
              <a:t>Dir</a:t>
            </a:r>
            <a:r>
              <a:rPr lang="en-US" sz="2800" dirty="0" smtClean="0">
                <a:ea typeface="ＭＳ Ｐゴシック" pitchFamily="34" charset="-128"/>
              </a:rPr>
              <a:t> Linear Model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9438" y="1269804"/>
            <a:ext cx="3962400" cy="3835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5867400"/>
            <a:ext cx="3385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Flt condition: Mach .7 / H = 20k </a:t>
            </a:r>
            <a:r>
              <a:rPr lang="en-US" dirty="0" err="1" smtClean="0"/>
              <a:t>ft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834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X-29 Lateral Directional State Space Models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733800" y="3411705"/>
            <a:ext cx="3385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Flt condition: Mach .7 / H = 20k </a:t>
            </a:r>
            <a:r>
              <a:rPr lang="en-US" dirty="0" err="1"/>
              <a:t>ft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Rectangle 5"/>
              <p:cNvSpPr/>
              <p:nvPr/>
            </p:nvSpPr>
            <p:spPr>
              <a:xfrm>
                <a:off x="315686" y="2668232"/>
                <a:ext cx="3158750" cy="11128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𝑙𝑎𝑡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>
                                  <a:latin typeface="Cambria Math"/>
                                </a:rPr>
                                <m:t>  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/>
                                </a:rPr>
                                <m:t>0.0006      0.0007</m:t>
                              </m:r>
                            </m:e>
                            <m:e>
                              <m:r>
                                <a:rPr lang="en-US">
                                  <a:latin typeface="Cambria Math"/>
                                </a:rPr>
                                <m:t>     1.3470       0.2365</m:t>
                              </m:r>
                            </m:e>
                            <m:e>
                              <m:r>
                                <a:rPr lang="en-US">
                                  <a:latin typeface="Cambria Math"/>
                                </a:rPr>
                                <m:t>    0.0919  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/>
                                </a:rPr>
                                <m:t>0.0706</m:t>
                              </m:r>
                            </m:e>
                            <m:e>
                              <m:r>
                                <a:rPr lang="en-US">
                                  <a:latin typeface="Cambria Math"/>
                                </a:rPr>
                                <m:t> 0                 0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686" y="2668232"/>
                <a:ext cx="3158750" cy="111280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Content Placeholder 7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𝑙𝑎𝑡</m:t>
                        </m:r>
                      </m:sub>
                    </m:sSub>
                    <m:r>
                      <a:rPr lang="en-US" sz="18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eqArrPr>
                          <m:e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𝟏𝟔𝟒𝟓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𝟎𝟔𝟎𝟑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𝟗𝟗𝟖𝟐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𝟎𝟒𝟒𝟐</m:t>
                            </m:r>
                          </m:e>
                          <m:e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𝟏𝟔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𝟓𝟓𝟎𝟎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𝟐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𝟓𝟗𝟎𝟎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𝟗𝟗𝟕𝟎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  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</m:e>
                          <m:e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𝟔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𝟕𝟕𝟗𝟎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𝟏𝟎𝟐𝟑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𝟎𝟔𝟕𝟑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  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</m:e>
                          <m:e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      </m:t>
                            </m:r>
                            <m:r>
                              <a:rPr lang="en-US" b="1" i="0" smtClean="0"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𝟏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𝟎𝟎𝟎𝟎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</m:t>
                            </m:r>
                            <m:r>
                              <a:rPr lang="en-US" b="1" i="0" smtClean="0">
                                <a:latin typeface="Cambria Math"/>
                                <a:ea typeface="Calibri"/>
                                <a:cs typeface="Times New Roman"/>
                              </a:rPr>
                              <m:t>   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.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𝟎𝟔𝟎𝟒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</m:t>
                            </m:r>
                            <m:r>
                              <a:rPr lang="en-US" b="1" i="0" smtClean="0"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       </m:t>
                            </m:r>
                            <m:r>
                              <a:rPr lang="en-US" b="1" i="0" smtClean="0">
                                <a:latin typeface="Cambria Math"/>
                                <a:ea typeface="Calibri"/>
                                <a:cs typeface="Times New Roman"/>
                              </a:rPr>
                              <m:t>   </m:t>
                            </m:r>
                            <m:r>
                              <a:rPr lang="en-US">
                                <a:latin typeface="Cambria Math"/>
                                <a:ea typeface="Calibri"/>
                                <a:cs typeface="Times New Roman"/>
                              </a:rPr>
                              <m:t>  </m:t>
                            </m:r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𝟎</m:t>
                            </m:r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endParaRPr lang="en-US" b="0" dirty="0"/>
              </a:p>
            </p:txBody>
          </p:sp>
        </mc:Choice>
        <mc:Fallback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3409528" y="4147203"/>
            <a:ext cx="5257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Outputs = </a:t>
            </a:r>
            <a:r>
              <a:rPr lang="en-US" dirty="0" smtClean="0"/>
              <a:t> x’s =  [</a:t>
            </a:r>
            <a:r>
              <a:rPr lang="el-GR" dirty="0"/>
              <a:t>β </a:t>
            </a:r>
            <a:r>
              <a:rPr lang="en-US" dirty="0"/>
              <a:t>p r </a:t>
            </a:r>
            <a:r>
              <a:rPr lang="en-US" dirty="0" smtClean="0"/>
              <a:t>phi]		 radians      </a:t>
            </a:r>
          </a:p>
          <a:p>
            <a:r>
              <a:rPr lang="en-US" dirty="0" smtClean="0"/>
              <a:t>Inputs    = u’s  =  </a:t>
            </a:r>
            <a:r>
              <a:rPr lang="en-US" dirty="0"/>
              <a:t>[Ailerons Rudder] </a:t>
            </a:r>
            <a:r>
              <a:rPr lang="en-US" dirty="0" smtClean="0"/>
              <a:t>   	degrees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Rectangle 10"/>
              <p:cNvSpPr/>
              <p:nvPr/>
            </p:nvSpPr>
            <p:spPr>
              <a:xfrm>
                <a:off x="457200" y="4874533"/>
                <a:ext cx="1582997" cy="11128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𝑙𝑎𝑡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874533"/>
                <a:ext cx="1582997" cy="111280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Rectangle 11"/>
              <p:cNvSpPr/>
              <p:nvPr/>
            </p:nvSpPr>
            <p:spPr>
              <a:xfrm>
                <a:off x="457200" y="3781037"/>
                <a:ext cx="2124812" cy="11128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𝑙𝑎𝑡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1   0   0   0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0   1   0   0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0   0   1   0</m:t>
                              </m:r>
                            </m:e>
                            <m:e>
                              <m:r>
                                <a:rPr lang="en-US" i="1">
                                  <a:latin typeface="Cambria Math"/>
                                </a:rPr>
                                <m:t>0   0   0   1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781037"/>
                <a:ext cx="2124812" cy="111280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41627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17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" y="1383073"/>
            <a:ext cx="8689975" cy="4598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9177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test cases for Mach .7 // H= 20k </a:t>
            </a:r>
            <a:r>
              <a:rPr lang="en-US" dirty="0" err="1" smtClean="0"/>
              <a:t>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 case 1: </a:t>
            </a:r>
          </a:p>
          <a:p>
            <a:pPr lvl="1"/>
            <a:r>
              <a:rPr lang="en-US" dirty="0" smtClean="0"/>
              <a:t>Design </a:t>
            </a:r>
            <a:r>
              <a:rPr lang="en-US" u="sng" dirty="0" smtClean="0"/>
              <a:t>without</a:t>
            </a:r>
            <a:r>
              <a:rPr lang="en-US" dirty="0" smtClean="0"/>
              <a:t> actuators (not thinking to much about reality)</a:t>
            </a:r>
          </a:p>
          <a:p>
            <a:pPr lvl="1"/>
            <a:r>
              <a:rPr lang="en-US" dirty="0" smtClean="0"/>
              <a:t>Does it meet requirements</a:t>
            </a:r>
          </a:p>
          <a:p>
            <a:endParaRPr lang="en-US" dirty="0"/>
          </a:p>
          <a:p>
            <a:r>
              <a:rPr lang="en-US" dirty="0" smtClean="0"/>
              <a:t>Test case 2:</a:t>
            </a:r>
          </a:p>
          <a:p>
            <a:pPr lvl="1"/>
            <a:r>
              <a:rPr lang="en-US" dirty="0" smtClean="0"/>
              <a:t>Test the first case with </a:t>
            </a:r>
            <a:r>
              <a:rPr lang="en-US" u="sng" dirty="0" smtClean="0"/>
              <a:t>real actuators</a:t>
            </a:r>
          </a:p>
          <a:p>
            <a:pPr lvl="1"/>
            <a:endParaRPr lang="en-US" dirty="0"/>
          </a:p>
          <a:p>
            <a:r>
              <a:rPr lang="en-US" dirty="0" smtClean="0"/>
              <a:t>Test case 3:</a:t>
            </a:r>
          </a:p>
          <a:p>
            <a:pPr lvl="1"/>
            <a:r>
              <a:rPr lang="en-US" dirty="0" smtClean="0"/>
              <a:t>Redesign with actuators in mind</a:t>
            </a:r>
          </a:p>
          <a:p>
            <a:pPr lvl="1"/>
            <a:r>
              <a:rPr lang="en-US" dirty="0" smtClean="0"/>
              <a:t>Reduce gains to reduce command demand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379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ＭＳ Ｐゴシック" pitchFamily="34" charset="-128"/>
              </a:rPr>
              <a:t>X-29 </a:t>
            </a:r>
            <a:r>
              <a:rPr lang="en-US" dirty="0" err="1">
                <a:ea typeface="ＭＳ Ｐゴシック" pitchFamily="34" charset="-128"/>
              </a:rPr>
              <a:t>Lat</a:t>
            </a:r>
            <a:r>
              <a:rPr lang="en-US" dirty="0">
                <a:ea typeface="ＭＳ Ｐゴシック" pitchFamily="34" charset="-128"/>
              </a:rPr>
              <a:t>/</a:t>
            </a:r>
            <a:r>
              <a:rPr lang="en-US" dirty="0" err="1">
                <a:ea typeface="ＭＳ Ｐゴシック" pitchFamily="34" charset="-128"/>
              </a:rPr>
              <a:t>Dir</a:t>
            </a:r>
            <a:r>
              <a:rPr lang="en-US" dirty="0">
                <a:ea typeface="ＭＳ Ｐゴシック" pitchFamily="34" charset="-128"/>
              </a:rPr>
              <a:t> </a:t>
            </a:r>
            <a:r>
              <a:rPr lang="en-US" dirty="0" smtClean="0">
                <a:ea typeface="ＭＳ Ｐゴシック" pitchFamily="34" charset="-128"/>
              </a:rPr>
              <a:t>LQI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994768"/>
            <a:ext cx="8689975" cy="5253632"/>
          </a:xfrm>
        </p:spPr>
        <p:txBody>
          <a:bodyPr/>
          <a:lstStyle/>
          <a:p>
            <a:r>
              <a:rPr lang="en-US" sz="1600" b="0" dirty="0" smtClean="0"/>
              <a:t>Test Case 1: First design </a:t>
            </a:r>
            <a:r>
              <a:rPr lang="en-US" sz="1600" b="0" u="sng" dirty="0" smtClean="0"/>
              <a:t>without</a:t>
            </a:r>
            <a:r>
              <a:rPr lang="en-US" sz="1600" b="0" dirty="0" smtClean="0"/>
              <a:t> actuators:</a:t>
            </a:r>
          </a:p>
          <a:p>
            <a:pPr lvl="1"/>
            <a:r>
              <a:rPr lang="en-US" sz="1600" dirty="0" smtClean="0"/>
              <a:t>Why : If it does meet your requirements here, how can it with real actuators??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1000" y="5752227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Controller </a:t>
            </a:r>
            <a:r>
              <a:rPr lang="en-US" dirty="0" smtClean="0"/>
              <a:t>gains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Klqi</a:t>
            </a:r>
            <a:r>
              <a:rPr lang="en-US" dirty="0"/>
              <a:t> =  </a:t>
            </a:r>
            <a:r>
              <a:rPr lang="en-US" dirty="0" smtClean="0"/>
              <a:t>[-</a:t>
            </a:r>
            <a:r>
              <a:rPr lang="en-US" dirty="0"/>
              <a:t>22.0455    5.0649 </a:t>
            </a:r>
            <a:r>
              <a:rPr lang="en-US" dirty="0" smtClean="0"/>
              <a:t>    </a:t>
            </a:r>
            <a:r>
              <a:rPr lang="en-US" dirty="0"/>
              <a:t>8.6107 </a:t>
            </a:r>
            <a:r>
              <a:rPr lang="en-US" dirty="0" smtClean="0"/>
              <a:t>    </a:t>
            </a:r>
            <a:r>
              <a:rPr lang="en-US" dirty="0"/>
              <a:t>35.5815 </a:t>
            </a:r>
            <a:r>
              <a:rPr lang="en-US" dirty="0" smtClean="0"/>
              <a:t>   </a:t>
            </a:r>
            <a:r>
              <a:rPr lang="en-US" dirty="0"/>
              <a:t>-29.5533</a:t>
            </a:r>
          </a:p>
          <a:p>
            <a:r>
              <a:rPr lang="en-US" dirty="0"/>
              <a:t>   </a:t>
            </a:r>
            <a:r>
              <a:rPr lang="en-US" dirty="0" smtClean="0"/>
              <a:t>             96.9614    7.5731   </a:t>
            </a:r>
            <a:r>
              <a:rPr lang="en-US" dirty="0"/>
              <a:t>-</a:t>
            </a:r>
            <a:r>
              <a:rPr lang="en-US" dirty="0" smtClean="0"/>
              <a:t>47.7479   </a:t>
            </a:r>
            <a:r>
              <a:rPr lang="en-US" dirty="0"/>
              <a:t>-295.5326  -35.5815]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9029" y="1547098"/>
            <a:ext cx="5659971" cy="4244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877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ＭＳ Ｐゴシック" pitchFamily="34" charset="-128"/>
              </a:rPr>
              <a:t>X-29 </a:t>
            </a:r>
            <a:r>
              <a:rPr lang="en-US" dirty="0" err="1">
                <a:ea typeface="ＭＳ Ｐゴシック" pitchFamily="34" charset="-128"/>
              </a:rPr>
              <a:t>Lat</a:t>
            </a:r>
            <a:r>
              <a:rPr lang="en-US" dirty="0">
                <a:ea typeface="ＭＳ Ｐゴシック" pitchFamily="34" charset="-128"/>
              </a:rPr>
              <a:t>/</a:t>
            </a:r>
            <a:r>
              <a:rPr lang="en-US" dirty="0" err="1">
                <a:ea typeface="ＭＳ Ｐゴシック" pitchFamily="34" charset="-128"/>
              </a:rPr>
              <a:t>Dir</a:t>
            </a:r>
            <a:r>
              <a:rPr lang="en-US" dirty="0">
                <a:ea typeface="ＭＳ Ｐゴシック" pitchFamily="34" charset="-128"/>
              </a:rPr>
              <a:t> </a:t>
            </a:r>
            <a:r>
              <a:rPr lang="en-US" dirty="0" smtClean="0">
                <a:ea typeface="ＭＳ Ｐゴシック" pitchFamily="34" charset="-128"/>
              </a:rPr>
              <a:t>LQI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994768"/>
            <a:ext cx="8689975" cy="5253632"/>
          </a:xfrm>
        </p:spPr>
        <p:txBody>
          <a:bodyPr/>
          <a:lstStyle/>
          <a:p>
            <a:r>
              <a:rPr lang="en-US" sz="1600" b="0" dirty="0" smtClean="0"/>
              <a:t>Test Case 2: Test with </a:t>
            </a:r>
            <a:r>
              <a:rPr lang="en-US" sz="1600" b="0" u="sng" dirty="0" smtClean="0"/>
              <a:t>actuators</a:t>
            </a:r>
            <a:r>
              <a:rPr lang="en-US" sz="1600" b="0" dirty="0" smtClean="0"/>
              <a:t> {same gains} Has states and </a:t>
            </a:r>
            <a:r>
              <a:rPr lang="en-US" sz="1600" b="0" u="sng" dirty="0" smtClean="0"/>
              <a:t>real limits</a:t>
            </a:r>
            <a:r>
              <a:rPr lang="en-US" sz="1600" b="0" dirty="0" smtClean="0"/>
              <a:t> {rate limits / position limits}</a:t>
            </a:r>
          </a:p>
        </p:txBody>
      </p:sp>
      <p:sp>
        <p:nvSpPr>
          <p:cNvPr id="7" name="Down Arrow 6"/>
          <p:cNvSpPr/>
          <p:nvPr/>
        </p:nvSpPr>
        <p:spPr bwMode="auto">
          <a:xfrm rot="5400000">
            <a:off x="7008208" y="2835664"/>
            <a:ext cx="242316" cy="48920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0"/>
            <a:ext cx="5638800" cy="4228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73968" y="289560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Performance??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373968" y="4561505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Rate limiting??</a:t>
            </a:r>
            <a:endParaRPr lang="en-US" dirty="0"/>
          </a:p>
        </p:txBody>
      </p:sp>
      <p:sp>
        <p:nvSpPr>
          <p:cNvPr id="13" name="Down Arrow 12"/>
          <p:cNvSpPr/>
          <p:nvPr/>
        </p:nvSpPr>
        <p:spPr bwMode="auto">
          <a:xfrm rot="5400000">
            <a:off x="7008208" y="4501569"/>
            <a:ext cx="242316" cy="48920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6081" y="5599458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Controller </a:t>
            </a:r>
            <a:r>
              <a:rPr lang="en-US" dirty="0" smtClean="0"/>
              <a:t>gains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Klqi</a:t>
            </a:r>
            <a:r>
              <a:rPr lang="en-US" dirty="0"/>
              <a:t> =  </a:t>
            </a:r>
            <a:r>
              <a:rPr lang="en-US" dirty="0" smtClean="0"/>
              <a:t>[-</a:t>
            </a:r>
            <a:r>
              <a:rPr lang="en-US" dirty="0"/>
              <a:t>22.0455    5.0649 </a:t>
            </a:r>
            <a:r>
              <a:rPr lang="en-US" dirty="0" smtClean="0"/>
              <a:t>    </a:t>
            </a:r>
            <a:r>
              <a:rPr lang="en-US" dirty="0"/>
              <a:t>8.6107 </a:t>
            </a:r>
            <a:r>
              <a:rPr lang="en-US" dirty="0" smtClean="0"/>
              <a:t>    </a:t>
            </a:r>
            <a:r>
              <a:rPr lang="en-US" dirty="0"/>
              <a:t>35.5815 </a:t>
            </a:r>
            <a:r>
              <a:rPr lang="en-US" dirty="0" smtClean="0"/>
              <a:t>   </a:t>
            </a:r>
            <a:r>
              <a:rPr lang="en-US" dirty="0"/>
              <a:t>-29.5533</a:t>
            </a:r>
          </a:p>
          <a:p>
            <a:r>
              <a:rPr lang="en-US" dirty="0"/>
              <a:t>   </a:t>
            </a:r>
            <a:r>
              <a:rPr lang="en-US" dirty="0" smtClean="0"/>
              <a:t>             96.9614    7.5731   </a:t>
            </a:r>
            <a:r>
              <a:rPr lang="en-US" dirty="0"/>
              <a:t>-</a:t>
            </a:r>
            <a:r>
              <a:rPr lang="en-US" dirty="0" smtClean="0"/>
              <a:t>47.7479   </a:t>
            </a:r>
            <a:r>
              <a:rPr lang="en-US" dirty="0"/>
              <a:t>-295.5326  -35.5815]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34200" y="6109917"/>
            <a:ext cx="2024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Gains are too BIG!!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Down Arrow 15"/>
          <p:cNvSpPr/>
          <p:nvPr/>
        </p:nvSpPr>
        <p:spPr bwMode="auto">
          <a:xfrm rot="5400000">
            <a:off x="6524244" y="6048756"/>
            <a:ext cx="242316" cy="48920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05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ＭＳ Ｐゴシック" pitchFamily="34" charset="-128"/>
              </a:rPr>
              <a:t>X-29 </a:t>
            </a:r>
            <a:r>
              <a:rPr lang="en-US" dirty="0" err="1">
                <a:ea typeface="ＭＳ Ｐゴシック" pitchFamily="34" charset="-128"/>
              </a:rPr>
              <a:t>Lat</a:t>
            </a:r>
            <a:r>
              <a:rPr lang="en-US" dirty="0">
                <a:ea typeface="ＭＳ Ｐゴシック" pitchFamily="34" charset="-128"/>
              </a:rPr>
              <a:t>/</a:t>
            </a:r>
            <a:r>
              <a:rPr lang="en-US" dirty="0" err="1">
                <a:ea typeface="ＭＳ Ｐゴシック" pitchFamily="34" charset="-128"/>
              </a:rPr>
              <a:t>Dir</a:t>
            </a:r>
            <a:r>
              <a:rPr lang="en-US" dirty="0">
                <a:ea typeface="ＭＳ Ｐゴシック" pitchFamily="34" charset="-128"/>
              </a:rPr>
              <a:t> </a:t>
            </a:r>
            <a:r>
              <a:rPr lang="en-US" dirty="0" smtClean="0">
                <a:ea typeface="ＭＳ Ｐゴシック" pitchFamily="34" charset="-128"/>
              </a:rPr>
              <a:t>LQI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994768"/>
            <a:ext cx="8689975" cy="5253632"/>
          </a:xfrm>
        </p:spPr>
        <p:txBody>
          <a:bodyPr/>
          <a:lstStyle/>
          <a:p>
            <a:r>
              <a:rPr lang="en-US" sz="1600" b="0" dirty="0" smtClean="0"/>
              <a:t>Test Case 3: Change the Q &amp; R weightings to penalize the surface activity (Reduce demand on commands)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" y="5752227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Controller </a:t>
            </a:r>
            <a:r>
              <a:rPr lang="en-US" dirty="0" smtClean="0"/>
              <a:t>gains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Klqi</a:t>
            </a:r>
            <a:r>
              <a:rPr lang="en-US" dirty="0"/>
              <a:t> =  </a:t>
            </a:r>
            <a:r>
              <a:rPr lang="en-US" dirty="0" smtClean="0"/>
              <a:t>[ -</a:t>
            </a:r>
            <a:r>
              <a:rPr lang="en-US" dirty="0"/>
              <a:t>12.4120    5.5202   </a:t>
            </a:r>
            <a:r>
              <a:rPr lang="en-US" dirty="0" smtClean="0"/>
              <a:t>  </a:t>
            </a:r>
            <a:r>
              <a:rPr lang="en-US" dirty="0"/>
              <a:t>3.7623  </a:t>
            </a:r>
            <a:r>
              <a:rPr lang="en-US" dirty="0" smtClean="0"/>
              <a:t>   </a:t>
            </a:r>
            <a:r>
              <a:rPr lang="en-US" dirty="0"/>
              <a:t>7.4219  </a:t>
            </a:r>
            <a:r>
              <a:rPr lang="en-US" dirty="0" smtClean="0"/>
              <a:t>   -</a:t>
            </a:r>
            <a:r>
              <a:rPr lang="en-US" dirty="0"/>
              <a:t>30.7395</a:t>
            </a:r>
          </a:p>
          <a:p>
            <a:r>
              <a:rPr lang="en-US" dirty="0"/>
              <a:t>   </a:t>
            </a:r>
            <a:r>
              <a:rPr lang="en-US" dirty="0" smtClean="0"/>
              <a:t>                </a:t>
            </a:r>
            <a:r>
              <a:rPr lang="en-US" dirty="0"/>
              <a:t>3.2892    2.3039 </a:t>
            </a:r>
            <a:r>
              <a:rPr lang="en-US" dirty="0" smtClean="0"/>
              <a:t>  </a:t>
            </a:r>
            <a:r>
              <a:rPr lang="en-US" dirty="0"/>
              <a:t>-11.2919  </a:t>
            </a:r>
            <a:r>
              <a:rPr lang="en-US" dirty="0" smtClean="0"/>
              <a:t> -</a:t>
            </a:r>
            <a:r>
              <a:rPr lang="en-US" dirty="0"/>
              <a:t>43.4722  </a:t>
            </a:r>
            <a:r>
              <a:rPr lang="en-US" dirty="0" smtClean="0"/>
              <a:t> -</a:t>
            </a:r>
            <a:r>
              <a:rPr lang="en-US" dirty="0"/>
              <a:t>10.4962]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1363" y="1524000"/>
            <a:ext cx="5121275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34200" y="610991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Gains are lower!!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Down Arrow 9"/>
          <p:cNvSpPr/>
          <p:nvPr/>
        </p:nvSpPr>
        <p:spPr bwMode="auto">
          <a:xfrm rot="5400000">
            <a:off x="6524244" y="6048756"/>
            <a:ext cx="242316" cy="48920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364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Remarks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55689"/>
            <a:ext cx="8801100" cy="5253632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Always design with a reality check in final test (put in real actuators etc..).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 your simulation: add realistic time delays and non-linear elements.</a:t>
            </a:r>
          </a:p>
          <a:p>
            <a:pPr lvl="2"/>
            <a:r>
              <a:rPr lang="en-US" dirty="0" smtClean="0"/>
              <a:t>Go from simple to more complex (3 </a:t>
            </a:r>
            <a:r>
              <a:rPr lang="en-US" dirty="0" err="1" smtClean="0"/>
              <a:t>dof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6 </a:t>
            </a:r>
            <a:r>
              <a:rPr lang="en-US" dirty="0" err="1" smtClean="0">
                <a:sym typeface="Wingdings" pitchFamily="2" charset="2"/>
              </a:rPr>
              <a:t>dof</a:t>
            </a:r>
            <a:r>
              <a:rPr lang="en-US" dirty="0" smtClean="0">
                <a:sym typeface="Wingdings" pitchFamily="2" charset="2"/>
              </a:rPr>
              <a:t>)</a:t>
            </a:r>
          </a:p>
          <a:p>
            <a:pPr lvl="3"/>
            <a:r>
              <a:rPr lang="en-US" dirty="0" smtClean="0">
                <a:sym typeface="Wingdings" pitchFamily="2" charset="2"/>
              </a:rPr>
              <a:t>Why not just start in nonlinear high fidelity 6 </a:t>
            </a:r>
            <a:r>
              <a:rPr lang="en-US" dirty="0" err="1" smtClean="0">
                <a:sym typeface="Wingdings" pitchFamily="2" charset="2"/>
              </a:rPr>
              <a:t>dof</a:t>
            </a:r>
            <a:r>
              <a:rPr lang="en-US" dirty="0" smtClean="0">
                <a:sym typeface="Wingdings" pitchFamily="2" charset="2"/>
              </a:rPr>
              <a:t> simulation?	</a:t>
            </a:r>
          </a:p>
          <a:p>
            <a:pPr lvl="4"/>
            <a:r>
              <a:rPr lang="en-US" dirty="0" smtClean="0">
                <a:sym typeface="Wingdings" pitchFamily="2" charset="2"/>
              </a:rPr>
              <a:t>You lose insight to simple dynamics.</a:t>
            </a:r>
          </a:p>
          <a:p>
            <a:pPr lvl="2"/>
            <a:endParaRPr lang="en-US" dirty="0">
              <a:sym typeface="Wingdings" pitchFamily="2" charset="2"/>
            </a:endParaRPr>
          </a:p>
          <a:p>
            <a:pPr lvl="1"/>
            <a:r>
              <a:rPr lang="en-US" dirty="0" smtClean="0">
                <a:sym typeface="Wingdings" pitchFamily="2" charset="2"/>
              </a:rPr>
              <a:t>Have the pilot involved early in the 6-dof simulation.</a:t>
            </a:r>
          </a:p>
          <a:p>
            <a:pPr lvl="2"/>
            <a:endParaRPr lang="en-US" dirty="0">
              <a:sym typeface="Wingdings" pitchFamily="2" charset="2"/>
            </a:endParaRPr>
          </a:p>
          <a:p>
            <a:pPr marL="45085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20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Appreciations / Thanks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098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ea typeface="ＭＳ Ｐゴシック" pitchFamily="-106" charset="-128"/>
              </a:rPr>
              <a:t>Dennis S. Bernstein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>
                <a:ea typeface="ＭＳ Ｐゴシック" pitchFamily="-106" charset="-128"/>
              </a:rPr>
              <a:t>Department of Aerospace Engineering, University of Michigan</a:t>
            </a:r>
          </a:p>
          <a:p>
            <a:pPr marL="0" indent="0">
              <a:buNone/>
            </a:pPr>
            <a:endParaRPr lang="en-US" sz="2800" dirty="0">
              <a:ea typeface="ＭＳ Ｐゴシック" pitchFamily="34" charset="-128"/>
            </a:endParaRPr>
          </a:p>
          <a:p>
            <a:r>
              <a:rPr lang="en-US" sz="2800" dirty="0" smtClean="0">
                <a:ea typeface="ＭＳ Ｐゴシック" pitchFamily="34" charset="-128"/>
              </a:rPr>
              <a:t>Kevin A. Wise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	Boeing</a:t>
            </a:r>
          </a:p>
          <a:p>
            <a:pPr marL="0" indent="0">
              <a:buNone/>
            </a:pPr>
            <a:endParaRPr lang="en-US" dirty="0" smtClean="0">
              <a:ea typeface="ＭＳ Ｐゴシック" pitchFamily="34" charset="-128"/>
            </a:endParaRPr>
          </a:p>
          <a:p>
            <a:endParaRPr 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269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Appendix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190500" y="1055688"/>
            <a:ext cx="8689975" cy="5253037"/>
          </a:xfrm>
        </p:spPr>
        <p:txBody>
          <a:bodyPr/>
          <a:lstStyle/>
          <a:p>
            <a:r>
              <a:rPr lang="en-US" b="0" dirty="0" smtClean="0">
                <a:ea typeface="ＭＳ Ｐゴシック" pitchFamily="34" charset="-128"/>
              </a:rPr>
              <a:t>If you want the </a:t>
            </a:r>
            <a:r>
              <a:rPr lang="en-US" b="0" dirty="0" err="1" smtClean="0">
                <a:ea typeface="ＭＳ Ｐゴシック" pitchFamily="34" charset="-128"/>
              </a:rPr>
              <a:t>matlab</a:t>
            </a:r>
            <a:r>
              <a:rPr lang="en-US" b="0" dirty="0" smtClean="0">
                <a:ea typeface="ＭＳ Ｐゴシック" pitchFamily="34" charset="-128"/>
              </a:rPr>
              <a:t> scripts or have questions please call or email me.</a:t>
            </a:r>
          </a:p>
          <a:p>
            <a:r>
              <a:rPr lang="en-US" b="0" dirty="0" smtClean="0">
                <a:ea typeface="ＭＳ Ｐゴシック" pitchFamily="34" charset="-128"/>
              </a:rPr>
              <a:t>If you improve on the example please share with us (NESC).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John Burken  </a:t>
            </a:r>
          </a:p>
          <a:p>
            <a:pPr lvl="3"/>
            <a:r>
              <a:rPr lang="en-US" sz="1800" dirty="0" smtClean="0">
                <a:ea typeface="ＭＳ Ｐゴシック" pitchFamily="34" charset="-128"/>
              </a:rPr>
              <a:t>phone 661-276-3726</a:t>
            </a:r>
          </a:p>
          <a:p>
            <a:pPr lvl="3"/>
            <a:r>
              <a:rPr lang="en-US" sz="1800" dirty="0" smtClean="0">
                <a:ea typeface="ＭＳ Ｐゴシック" pitchFamily="34" charset="-128"/>
                <a:hlinkClick r:id="rId2"/>
              </a:rPr>
              <a:t>john.burken@nasa.gov</a:t>
            </a:r>
            <a:endParaRPr lang="en-US" sz="1800" dirty="0" smtClean="0">
              <a:ea typeface="ＭＳ Ｐゴシック" pitchFamily="34" charset="-128"/>
            </a:endParaRPr>
          </a:p>
          <a:p>
            <a:pPr lvl="3"/>
            <a:endParaRPr 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36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2814639"/>
            <a:ext cx="7772400" cy="1470024"/>
          </a:xfrm>
          <a:prstGeom prst="rect">
            <a:avLst/>
          </a:prstGeom>
        </p:spPr>
        <p:txBody>
          <a:bodyPr/>
          <a:lstStyle/>
          <a:p>
            <a:pPr algn="ctr" defTabSz="849010">
              <a:spcBef>
                <a:spcPct val="0"/>
              </a:spcBef>
              <a:defRPr/>
            </a:pPr>
            <a:r>
              <a:rPr lang="en-US" sz="6000" dirty="0" smtClean="0">
                <a:solidFill>
                  <a:srgbClr val="0070C0"/>
                </a:solidFill>
                <a:latin typeface="Arial"/>
              </a:rPr>
              <a:t>ANY QUESTIONS? </a:t>
            </a:r>
            <a:endParaRPr lang="en-US" sz="6000" dirty="0">
              <a:solidFill>
                <a:srgbClr val="0070C0"/>
              </a:solidFill>
              <a:latin typeface="Arial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066800" y="4572000"/>
            <a:ext cx="7010400" cy="1828800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marL="318380" indent="-318380" algn="ctr" defTabSz="849010">
              <a:spcBef>
                <a:spcPct val="20000"/>
              </a:spcBef>
              <a:defRPr/>
            </a:pPr>
            <a:endParaRPr lang="en-US" sz="3000" dirty="0" smtClean="0">
              <a:solidFill>
                <a:srgbClr val="0070C0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88629" y="6520543"/>
            <a:ext cx="2133600" cy="304800"/>
          </a:xfrm>
        </p:spPr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9" name="Picture 5" descr="EC02-0281-0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284663"/>
            <a:ext cx="2821516" cy="2116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533400" y="990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Thank you for </a:t>
            </a:r>
          </a:p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Attending </a:t>
            </a:r>
            <a:r>
              <a:rPr lang="en-US" sz="4000" b="1" cap="all" dirty="0" err="1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TODAy’s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err="1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WeBCAST</a:t>
            </a:r>
            <a:endParaRPr lang="en-US" sz="4000" b="1" cap="all" dirty="0" smtClean="0">
              <a:ln w="0"/>
              <a:gradFill flip="none">
                <a:gsLst>
                  <a:gs pos="0">
                    <a:srgbClr val="0F6FC6">
                      <a:tint val="75000"/>
                      <a:shade val="75000"/>
                      <a:satMod val="170000"/>
                    </a:srgbClr>
                  </a:gs>
                  <a:gs pos="49000">
                    <a:srgbClr val="0F6FC6">
                      <a:tint val="88000"/>
                      <a:shade val="65000"/>
                      <a:satMod val="172000"/>
                    </a:srgbClr>
                  </a:gs>
                  <a:gs pos="50000">
                    <a:srgbClr val="0F6FC6">
                      <a:shade val="65000"/>
                      <a:satMod val="130000"/>
                    </a:srgbClr>
                  </a:gs>
                  <a:gs pos="92000">
                    <a:srgbClr val="0F6FC6">
                      <a:shade val="50000"/>
                      <a:satMod val="120000"/>
                    </a:srgbClr>
                  </a:gs>
                  <a:gs pos="100000">
                    <a:srgbClr val="0F6FC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2418" y="4191173"/>
            <a:ext cx="2320611" cy="22074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4609735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676400" y="457200"/>
            <a:ext cx="12817475" cy="684213"/>
          </a:xfrm>
        </p:spPr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/>
            </a:r>
            <a:br>
              <a:rPr lang="en-US" dirty="0" smtClean="0">
                <a:ea typeface="ＭＳ Ｐゴシック" pitchFamily="34" charset="-128"/>
              </a:rPr>
            </a:br>
            <a:r>
              <a:rPr lang="en-US" dirty="0" smtClean="0">
                <a:ea typeface="ＭＳ Ｐゴシック" pitchFamily="34" charset="-128"/>
              </a:rPr>
              <a:t> Upcoming NESC GN&amp;C TDT  </a:t>
            </a:r>
            <a:br>
              <a:rPr lang="en-US" dirty="0" smtClean="0">
                <a:ea typeface="ＭＳ Ｐゴシック" pitchFamily="34" charset="-128"/>
              </a:rPr>
            </a:br>
            <a:r>
              <a:rPr lang="en-US" dirty="0" smtClean="0">
                <a:ea typeface="ＭＳ Ｐゴシック" pitchFamily="34" charset="-128"/>
              </a:rPr>
              <a:t>Webcasts (as of October 2012)</a:t>
            </a:r>
            <a:br>
              <a:rPr lang="en-US" dirty="0" smtClean="0">
                <a:ea typeface="ＭＳ Ｐゴシック" pitchFamily="34" charset="-128"/>
              </a:rPr>
            </a:br>
            <a:r>
              <a:rPr lang="en-US" dirty="0" smtClean="0">
                <a:ea typeface="ＭＳ Ｐゴシック" pitchFamily="34" charset="-128"/>
              </a:rPr>
              <a:t/>
            </a:r>
            <a:br>
              <a:rPr lang="en-US" dirty="0" smtClean="0">
                <a:ea typeface="ＭＳ Ｐゴシック" pitchFamily="34" charset="-128"/>
              </a:rPr>
            </a:br>
            <a:r>
              <a:rPr lang="en-US" i="1" dirty="0" smtClean="0">
                <a:ea typeface="ＭＳ Ｐゴシック" pitchFamily="34" charset="-128"/>
              </a:rPr>
              <a:t/>
            </a:r>
            <a:br>
              <a:rPr lang="en-US" i="1" dirty="0" smtClean="0">
                <a:ea typeface="ＭＳ Ｐゴシック" pitchFamily="34" charset="-128"/>
              </a:rPr>
            </a:br>
            <a:r>
              <a:rPr lang="en-US" dirty="0" smtClean="0">
                <a:ea typeface="ＭＳ Ｐゴシック" pitchFamily="34" charset="-128"/>
              </a:rPr>
              <a:t/>
            </a:r>
            <a:br>
              <a:rPr lang="en-US" dirty="0" smtClean="0">
                <a:ea typeface="ＭＳ Ｐゴシック" pitchFamily="34" charset="-128"/>
              </a:rPr>
            </a:br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838200" y="2853898"/>
            <a:ext cx="73152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2" eaLnBrk="0" hangingPunct="0">
              <a:tabLst>
                <a:tab pos="1371600" algn="l"/>
              </a:tabLst>
            </a:pPr>
            <a:endParaRPr lang="en-US" dirty="0">
              <a:solidFill>
                <a:srgbClr val="000F2E"/>
              </a:solidFill>
            </a:endParaRPr>
          </a:p>
          <a:p>
            <a:pPr lvl="2" eaLnBrk="0" hangingPunct="0">
              <a:tabLst>
                <a:tab pos="1371600" algn="l"/>
              </a:tabLst>
            </a:pPr>
            <a:r>
              <a:rPr lang="en-US" dirty="0" smtClean="0">
                <a:solidFill>
                  <a:srgbClr val="000F2E"/>
                </a:solidFill>
              </a:rPr>
              <a:t>“</a:t>
            </a:r>
            <a:r>
              <a:rPr lang="en-US" dirty="0">
                <a:solidFill>
                  <a:srgbClr val="000F2E"/>
                </a:solidFill>
              </a:rPr>
              <a:t>Fundamentals of Adaptive Control”, Irene Gregory (</a:t>
            </a:r>
            <a:r>
              <a:rPr lang="en-US" dirty="0" err="1">
                <a:solidFill>
                  <a:srgbClr val="000F2E"/>
                </a:solidFill>
              </a:rPr>
              <a:t>LaRC</a:t>
            </a:r>
            <a:r>
              <a:rPr lang="en-US" dirty="0" smtClean="0">
                <a:solidFill>
                  <a:srgbClr val="000F2E"/>
                </a:solidFill>
              </a:rPr>
              <a:t>),  28</a:t>
            </a:r>
            <a:r>
              <a:rPr lang="en-US" baseline="30000" dirty="0" smtClean="0">
                <a:solidFill>
                  <a:srgbClr val="000F2E"/>
                </a:solidFill>
              </a:rPr>
              <a:t>th</a:t>
            </a:r>
            <a:r>
              <a:rPr lang="en-US" dirty="0" smtClean="0">
                <a:solidFill>
                  <a:srgbClr val="000F2E"/>
                </a:solidFill>
              </a:rPr>
              <a:t> November 2012, 2pm Eastern Time (4</a:t>
            </a:r>
            <a:r>
              <a:rPr lang="en-US" baseline="30000" dirty="0" smtClean="0">
                <a:solidFill>
                  <a:srgbClr val="000F2E"/>
                </a:solidFill>
              </a:rPr>
              <a:t>th</a:t>
            </a:r>
            <a:r>
              <a:rPr lang="en-US" dirty="0" smtClean="0">
                <a:solidFill>
                  <a:srgbClr val="000F2E"/>
                </a:solidFill>
              </a:rPr>
              <a:t> Wednesday </a:t>
            </a:r>
            <a:r>
              <a:rPr lang="en-US" smtClean="0">
                <a:solidFill>
                  <a:srgbClr val="000F2E"/>
                </a:solidFill>
              </a:rPr>
              <a:t>of Nov only)</a:t>
            </a:r>
            <a:endParaRPr lang="en-US" dirty="0">
              <a:solidFill>
                <a:srgbClr val="000F2E"/>
              </a:solidFill>
            </a:endParaRPr>
          </a:p>
          <a:p>
            <a:pPr lvl="2" eaLnBrk="0" hangingPunct="0">
              <a:tabLst>
                <a:tab pos="1371600" algn="l"/>
              </a:tabLst>
            </a:pPr>
            <a:endParaRPr lang="en-US" dirty="0">
              <a:solidFill>
                <a:srgbClr val="000F2E"/>
              </a:solidFill>
            </a:endParaRPr>
          </a:p>
          <a:p>
            <a:pPr lvl="2" eaLnBrk="0" hangingPunct="0">
              <a:tabLst>
                <a:tab pos="1371600" algn="l"/>
              </a:tabLst>
            </a:pPr>
            <a:r>
              <a:rPr lang="en-US" dirty="0">
                <a:solidFill>
                  <a:srgbClr val="000F2E"/>
                </a:solidFill>
              </a:rPr>
              <a:t>“Fundamentals of Spacecraft Attitude Determination”, John Crassidis (Univ. of Buffalo), on 16 January 2013 </a:t>
            </a:r>
          </a:p>
          <a:p>
            <a:pPr lvl="2" eaLnBrk="0" hangingPunct="0">
              <a:tabLst>
                <a:tab pos="1371600" algn="l"/>
              </a:tabLst>
            </a:pPr>
            <a:endParaRPr lang="en-US" dirty="0">
              <a:solidFill>
                <a:srgbClr val="000F2E"/>
              </a:solidFill>
            </a:endParaRPr>
          </a:p>
          <a:p>
            <a:pPr lvl="2" eaLnBrk="0" hangingPunct="0">
              <a:tabLst>
                <a:tab pos="1371600" algn="l"/>
              </a:tabLst>
            </a:pPr>
            <a:r>
              <a:rPr lang="en-US" dirty="0">
                <a:solidFill>
                  <a:srgbClr val="000F2E"/>
                </a:solidFill>
              </a:rPr>
              <a:t>“Fundamentals of </a:t>
            </a:r>
            <a:r>
              <a:rPr lang="en-US" dirty="0" err="1">
                <a:solidFill>
                  <a:srgbClr val="000F2E"/>
                </a:solidFill>
              </a:rPr>
              <a:t>Kalman</a:t>
            </a:r>
            <a:r>
              <a:rPr lang="en-US" dirty="0">
                <a:solidFill>
                  <a:srgbClr val="000F2E"/>
                </a:solidFill>
              </a:rPr>
              <a:t> Filtering  and Estimation”, Chris Dsouza (JSC), on 20 March 2013 </a:t>
            </a:r>
          </a:p>
          <a:p>
            <a:pPr lvl="2" eaLnBrk="0" hangingPunct="0">
              <a:tabLst>
                <a:tab pos="1371600" algn="l"/>
              </a:tabLst>
            </a:pPr>
            <a:endParaRPr lang="en-US" dirty="0">
              <a:solidFill>
                <a:srgbClr val="000F2E"/>
              </a:solidFill>
            </a:endParaRPr>
          </a:p>
          <a:p>
            <a:pPr lvl="2" eaLnBrk="0" hangingPunct="0">
              <a:tabLst>
                <a:tab pos="1371600" algn="l"/>
              </a:tabLst>
            </a:pPr>
            <a:r>
              <a:rPr lang="en-US" dirty="0">
                <a:solidFill>
                  <a:srgbClr val="000F2E"/>
                </a:solidFill>
              </a:rPr>
              <a:t> </a:t>
            </a:r>
          </a:p>
        </p:txBody>
      </p:sp>
      <p:sp>
        <p:nvSpPr>
          <p:cNvPr id="24580" name="TextBox 4"/>
          <p:cNvSpPr txBox="1">
            <a:spLocks noChangeArrowheads="1"/>
          </p:cNvSpPr>
          <p:nvPr/>
        </p:nvSpPr>
        <p:spPr bwMode="auto">
          <a:xfrm>
            <a:off x="7697788" y="6611938"/>
            <a:ext cx="14462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000F2E"/>
                </a:solidFill>
              </a:rPr>
              <a:t>20 June 2012 Update</a:t>
            </a:r>
          </a:p>
        </p:txBody>
      </p:sp>
    </p:spTree>
    <p:extLst>
      <p:ext uri="{BB962C8B-B14F-4D97-AF65-F5344CB8AC3E}">
        <p14:creationId xmlns:p14="http://schemas.microsoft.com/office/powerpoint/2010/main" xmlns="" val="3413109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e = \frac{1}{1+kG}r$$&#10;&#10;\end{document}&#10;"/>
  <p:tag name="EXTERNALNAME" val="txp_fig"/>
  <p:tag name="BLEND" val="False"/>
  <p:tag name="TRANSPARENT" val="False"/>
  <p:tag name="KEEPFILES" val="False"/>
  <p:tag name="DEBUGPAUSE" val="False"/>
  <p:tag name="RESOLUTION" val="1200"/>
  <p:tag name="TIMEOUT" val="(none)"/>
  <p:tag name="BOXWIDTH" val="348"/>
  <p:tag name="BOXHEIGHT" val="200"/>
  <p:tag name="BOXFONT" val="10"/>
  <p:tag name="BOXWRAP" val="False"/>
  <p:tag name="WORKAROUNDTRANSPARENCYBUG" val="False"/>
  <p:tag name="ALLOWFONTSUBSTITUTION" val="False"/>
  <p:tag name="BITMAPFORMAT" val="pngmono"/>
  <p:tag name="ORIGWIDTH" val="122"/>
  <p:tag name="PICTUREFILESIZE" val="5249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NESC 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SC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7392</TotalTime>
  <Words>1809</Words>
  <Application>Microsoft Office PowerPoint</Application>
  <PresentationFormat>On-screen Show (4:3)</PresentationFormat>
  <Paragraphs>375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NESC Template</vt:lpstr>
      <vt:lpstr>SM_508-ish_TEMPLATE</vt:lpstr>
      <vt:lpstr>1_SM_508-ish_TEMPLATE</vt:lpstr>
      <vt:lpstr>2_SM_508-ish_TEMPLATE</vt:lpstr>
      <vt:lpstr>3_SM_508-ish_TEMPLATE</vt:lpstr>
      <vt:lpstr>Document</vt:lpstr>
      <vt:lpstr>Equation</vt:lpstr>
      <vt:lpstr> Today’s Moderator: Neil Dennehy (NESC) Today’s Speaker: John Burken (DFRC)</vt:lpstr>
      <vt:lpstr>Slide 2</vt:lpstr>
      <vt:lpstr>NASA Engineering and Safety Center (NESC) Webcast</vt:lpstr>
      <vt:lpstr>Outline</vt:lpstr>
      <vt:lpstr>Flight Control Design – a snap shot</vt:lpstr>
      <vt:lpstr>Flight Control Design – Not covered</vt:lpstr>
      <vt:lpstr>Basic review of concepts (Under Graduate stuff)</vt:lpstr>
      <vt:lpstr>Basic review of concepts (continued)</vt:lpstr>
      <vt:lpstr>Flight Controllers</vt:lpstr>
      <vt:lpstr>Feedback in a Nutshell</vt:lpstr>
      <vt:lpstr>        Assuming we have stability!</vt:lpstr>
      <vt:lpstr>Continuous (s-plane) to discrete (z-plane)</vt:lpstr>
      <vt:lpstr>All models are wrong, but some are very useful</vt:lpstr>
      <vt:lpstr>    1st Fundamental Question of Control Tuning</vt:lpstr>
      <vt:lpstr>What Makes Feedback Control Challenging?</vt:lpstr>
      <vt:lpstr>        2nd Fundamental Question of Feedback Control</vt:lpstr>
      <vt:lpstr>Gain and Phase Margins</vt:lpstr>
      <vt:lpstr>Important Transfer Function Loops</vt:lpstr>
      <vt:lpstr>Recap</vt:lpstr>
      <vt:lpstr>Design Example</vt:lpstr>
      <vt:lpstr>Servomechanism Design Methodology</vt:lpstr>
      <vt:lpstr>Slide 22</vt:lpstr>
      <vt:lpstr>Servomechanism Design Methodology (cont.)</vt:lpstr>
      <vt:lpstr>X-29 Lat/Dir Linear Model</vt:lpstr>
      <vt:lpstr>X-29 Lateral Directional State Space Models</vt:lpstr>
      <vt:lpstr>Block Diagram</vt:lpstr>
      <vt:lpstr>3 test cases for Mach .7 // H= 20k ft</vt:lpstr>
      <vt:lpstr>X-29 Lat/Dir LQI Design</vt:lpstr>
      <vt:lpstr>X-29 Lat/Dir LQI Design</vt:lpstr>
      <vt:lpstr>X-29 Lat/Dir LQI Design</vt:lpstr>
      <vt:lpstr>Final Remarks</vt:lpstr>
      <vt:lpstr>Appreciations / Thanks</vt:lpstr>
      <vt:lpstr>Appendix</vt:lpstr>
      <vt:lpstr>Slide 34</vt:lpstr>
      <vt:lpstr>  Upcoming NESC GN&amp;C TDT   Webcasts (as of October 2012)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Burken, John J. (DFRC-RC)</dc:creator>
  <cp:lastModifiedBy>Ian H. Batchelder</cp:lastModifiedBy>
  <cp:revision>148</cp:revision>
  <dcterms:created xsi:type="dcterms:W3CDTF">2006-08-16T00:00:00Z</dcterms:created>
  <dcterms:modified xsi:type="dcterms:W3CDTF">2012-10-17T19:32:26Z</dcterms:modified>
</cp:coreProperties>
</file>