
<file path=[Content_Types].xml><?xml version="1.0" encoding="utf-8"?>
<Types xmlns="http://schemas.openxmlformats.org/package/2006/content-types">
  <Default Extension="png" ContentType="image/png"/>
  <Default Extension="pdf" ContentType="application/pd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3"/>
  </p:notesMasterIdLst>
  <p:sldIdLst>
    <p:sldId id="291" r:id="rId2"/>
    <p:sldId id="292" r:id="rId3"/>
    <p:sldId id="293" r:id="rId4"/>
    <p:sldId id="421" r:id="rId5"/>
    <p:sldId id="427" r:id="rId6"/>
    <p:sldId id="430" r:id="rId7"/>
    <p:sldId id="429" r:id="rId8"/>
    <p:sldId id="426" r:id="rId9"/>
    <p:sldId id="294" r:id="rId10"/>
    <p:sldId id="423" r:id="rId11"/>
    <p:sldId id="424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4000"/>
    <a:srgbClr val="E11B16"/>
    <a:srgbClr val="AD19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7715" autoAdjust="0"/>
  </p:normalViewPr>
  <p:slideViewPr>
    <p:cSldViewPr showGuides="1">
      <p:cViewPr>
        <p:scale>
          <a:sx n="80" d="100"/>
          <a:sy n="80" d="100"/>
        </p:scale>
        <p:origin x="-276" y="-87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0" d="100"/>
        <a:sy n="140" d="100"/>
      </p:scale>
      <p:origin x="0" y="161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33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B44D1721-962B-A440-B5D8-7055830162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63979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BBD46B0-B12D-4143-A863-5EEAB2874592}" type="slidenum">
              <a:rPr lang="en-US"/>
              <a:pPr/>
              <a:t>1</a:t>
            </a:fld>
            <a:endParaRPr lang="en-US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3E9989-C979-F84F-861C-2CBB9EC35654}" type="slidenum">
              <a:rPr lang="en-US"/>
              <a:pPr/>
              <a:t>2</a:t>
            </a:fld>
            <a:endParaRPr lang="en-US"/>
          </a:p>
        </p:txBody>
      </p:sp>
      <p:sp>
        <p:nvSpPr>
          <p:cNvPr id="522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F04CE1-DD9A-D740-B9B3-ABF7FC707073}" type="slidenum">
              <a:rPr lang="en-US"/>
              <a:pPr/>
              <a:t>3</a:t>
            </a:fld>
            <a:endParaRPr lang="en-US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8F04CE1-DD9A-D740-B9B3-ABF7FC707073}" type="slidenum">
              <a:rPr lang="en-US"/>
              <a:pPr/>
              <a:t>4</a:t>
            </a:fld>
            <a:endParaRPr lang="en-US"/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3597DC-5032-304A-B465-126579C6B297}" type="slidenum">
              <a:rPr lang="en-US"/>
              <a:pPr/>
              <a:t>8</a:t>
            </a:fld>
            <a:endParaRPr lang="en-US"/>
          </a:p>
        </p:txBody>
      </p:sp>
      <p:sp>
        <p:nvSpPr>
          <p:cNvPr id="952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A877A0-8197-ED48-AE64-2541AD7504F7}" type="slidenum">
              <a:rPr lang="en-US"/>
              <a:pPr/>
              <a:t>9</a:t>
            </a:fld>
            <a:endParaRPr lang="en-US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A877A0-8197-ED48-AE64-2541AD7504F7}" type="slidenum">
              <a:rPr lang="en-US"/>
              <a:pPr/>
              <a:t>10</a:t>
            </a:fld>
            <a:endParaRPr lang="en-US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CA877A0-8197-ED48-AE64-2541AD7504F7}" type="slidenum">
              <a:rPr lang="en-US"/>
              <a:pPr/>
              <a:t>11</a:t>
            </a:fld>
            <a:endParaRPr lang="en-US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49BC43-1A5E-2145-8562-2E2D7AFEF9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2539FE-FB04-4647-8C73-7809D844C7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3D6855-B481-CA43-B28E-F24F221AAC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AD7D54-29B9-AE49-B888-8993014274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51C9B3-3D86-EF43-B405-216032375D1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3CEDF9-BCC2-AC44-BC64-5D8D4A7D9A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179008-900B-2940-BA57-1DF02967E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7683B7-9F90-ED46-A4BE-E581CCA47C0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1EC94A-7F24-324C-BF91-30F6B53F8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F091F5-AF02-A94D-9217-5B3CFEB94A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5AA0F2-4A06-E84B-A22D-AF72DA724B8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400"/>
            </a:lvl1pPr>
          </a:lstStyle>
          <a:p>
            <a:pPr>
              <a:defRPr/>
            </a:pPr>
            <a:fld id="{985ED657-D9D6-EF49-BD3C-98DB569D08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18.pd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120.pd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d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9"/>
          <p:cNvSpPr txBox="1">
            <a:spLocks noChangeArrowheads="1"/>
          </p:cNvSpPr>
          <p:nvPr/>
        </p:nvSpPr>
        <p:spPr bwMode="auto">
          <a:xfrm>
            <a:off x="2895600" y="228600"/>
            <a:ext cx="2921593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/>
              <a:t>Pre-amp Calibration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 bwMode="auto">
          <a:xfrm>
            <a:off x="1028700" y="1892300"/>
            <a:ext cx="1295400" cy="1549400"/>
          </a:xfrm>
          <a:prstGeom prst="rect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  <p:cxnSp>
        <p:nvCxnSpPr>
          <p:cNvPr id="6" name="Straight Connector 5"/>
          <p:cNvCxnSpPr/>
          <p:nvPr/>
        </p:nvCxnSpPr>
        <p:spPr bwMode="auto">
          <a:xfrm flipV="1">
            <a:off x="2324100" y="3149600"/>
            <a:ext cx="381000" cy="127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" name="Straight Connector 7"/>
          <p:cNvCxnSpPr/>
          <p:nvPr/>
        </p:nvCxnSpPr>
        <p:spPr bwMode="auto">
          <a:xfrm flipV="1">
            <a:off x="2705100" y="2933700"/>
            <a:ext cx="342900" cy="2159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" name="Straight Connector 9"/>
          <p:cNvCxnSpPr/>
          <p:nvPr/>
        </p:nvCxnSpPr>
        <p:spPr bwMode="auto">
          <a:xfrm>
            <a:off x="2730500" y="3162300"/>
            <a:ext cx="279400" cy="2032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TextBox 11"/>
          <p:cNvSpPr txBox="1"/>
          <p:nvPr/>
        </p:nvSpPr>
        <p:spPr>
          <a:xfrm>
            <a:off x="1943100" y="2578100"/>
            <a:ext cx="3000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R</a:t>
            </a:r>
            <a:endParaRPr lang="en-US" sz="1200" dirty="0"/>
          </a:p>
        </p:txBody>
      </p:sp>
      <p:sp>
        <p:nvSpPr>
          <p:cNvPr id="13" name="Rectangle 12"/>
          <p:cNvSpPr/>
          <p:nvPr/>
        </p:nvSpPr>
        <p:spPr>
          <a:xfrm>
            <a:off x="1951846" y="3038088"/>
            <a:ext cx="28730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sz="1200" dirty="0" smtClean="0">
                <a:solidFill>
                  <a:srgbClr val="000000"/>
                </a:solidFill>
              </a:rPr>
              <a:t>S</a:t>
            </a:r>
            <a:endParaRPr lang="en-US" sz="1200" dirty="0">
              <a:solidFill>
                <a:srgbClr val="000000"/>
              </a:solidFill>
            </a:endParaRPr>
          </a:p>
        </p:txBody>
      </p:sp>
      <p:cxnSp>
        <p:nvCxnSpPr>
          <p:cNvPr id="26" name="Straight Connector 25"/>
          <p:cNvCxnSpPr>
            <a:stCxn id="4" idx="3"/>
          </p:cNvCxnSpPr>
          <p:nvPr/>
        </p:nvCxnSpPr>
        <p:spPr bwMode="auto">
          <a:xfrm>
            <a:off x="2324100" y="2667000"/>
            <a:ext cx="723900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9" name="Straight Connector 28"/>
          <p:cNvCxnSpPr/>
          <p:nvPr/>
        </p:nvCxnSpPr>
        <p:spPr bwMode="auto">
          <a:xfrm rot="5400000" flipH="1" flipV="1">
            <a:off x="2896394" y="2819400"/>
            <a:ext cx="304006" cy="79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2" name="Straight Connector 31"/>
          <p:cNvCxnSpPr/>
          <p:nvPr/>
        </p:nvCxnSpPr>
        <p:spPr bwMode="auto">
          <a:xfrm>
            <a:off x="2971800" y="3352800"/>
            <a:ext cx="723900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 rot="5400000" flipH="1" flipV="1">
            <a:off x="3353594" y="3352800"/>
            <a:ext cx="761206" cy="794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>
            <a:off x="3733800" y="2971800"/>
            <a:ext cx="533400" cy="3810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8" name="Straight Connector 37"/>
          <p:cNvCxnSpPr/>
          <p:nvPr/>
        </p:nvCxnSpPr>
        <p:spPr bwMode="auto">
          <a:xfrm flipV="1">
            <a:off x="3733800" y="3352800"/>
            <a:ext cx="571500" cy="381000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0" name="Straight Connector 39"/>
          <p:cNvCxnSpPr/>
          <p:nvPr/>
        </p:nvCxnSpPr>
        <p:spPr bwMode="auto">
          <a:xfrm>
            <a:off x="4267200" y="3352800"/>
            <a:ext cx="723900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1" name="Straight Connector 40"/>
          <p:cNvCxnSpPr/>
          <p:nvPr/>
        </p:nvCxnSpPr>
        <p:spPr bwMode="auto">
          <a:xfrm rot="5400000" flipH="1" flipV="1">
            <a:off x="4419997" y="2742803"/>
            <a:ext cx="1218406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3" name="Straight Connector 42"/>
          <p:cNvCxnSpPr/>
          <p:nvPr/>
        </p:nvCxnSpPr>
        <p:spPr bwMode="auto">
          <a:xfrm>
            <a:off x="2286000" y="2133600"/>
            <a:ext cx="2705100" cy="1588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5" name="TextBox 44"/>
          <p:cNvSpPr txBox="1"/>
          <p:nvPr/>
        </p:nvSpPr>
        <p:spPr>
          <a:xfrm>
            <a:off x="1905000" y="2057400"/>
            <a:ext cx="27588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/>
              <a:t>T</a:t>
            </a:r>
            <a:endParaRPr lang="en-US" sz="1200" dirty="0"/>
          </a:p>
        </p:txBody>
      </p:sp>
      <p:sp>
        <p:nvSpPr>
          <p:cNvPr id="46" name="Rounded Rectangle 45"/>
          <p:cNvSpPr/>
          <p:nvPr/>
        </p:nvSpPr>
        <p:spPr bwMode="auto">
          <a:xfrm>
            <a:off x="1219200" y="2209800"/>
            <a:ext cx="685800" cy="45720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47" name="Arc 46"/>
          <p:cNvSpPr/>
          <p:nvPr/>
        </p:nvSpPr>
        <p:spPr bwMode="auto">
          <a:xfrm>
            <a:off x="990600" y="2438400"/>
            <a:ext cx="609600" cy="228600"/>
          </a:xfrm>
          <a:prstGeom prst="arc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>
              <a:rot lat="0" lon="10800000" rev="0"/>
            </a:camera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48" name="Arc 47"/>
          <p:cNvSpPr/>
          <p:nvPr/>
        </p:nvSpPr>
        <p:spPr bwMode="auto">
          <a:xfrm>
            <a:off x="1143000" y="2438400"/>
            <a:ext cx="762000" cy="381000"/>
          </a:xfrm>
          <a:prstGeom prst="arc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>
              <a:rot lat="0" lon="0" rev="0"/>
            </a:camera>
            <a:lightRig rig="threePt" dir="t"/>
          </a:scene3d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295400" y="2895600"/>
            <a:ext cx="47387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T/R</a:t>
            </a:r>
            <a:endParaRPr lang="en-US" sz="1400" dirty="0"/>
          </a:p>
        </p:txBody>
      </p:sp>
      <p:sp>
        <p:nvSpPr>
          <p:cNvPr id="50" name="TextBox 49"/>
          <p:cNvSpPr txBox="1"/>
          <p:nvPr/>
        </p:nvSpPr>
        <p:spPr>
          <a:xfrm>
            <a:off x="1219200" y="1066800"/>
            <a:ext cx="990599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Network analyzer</a:t>
            </a:r>
            <a:endParaRPr lang="en-US" sz="1600" dirty="0"/>
          </a:p>
        </p:txBody>
      </p:sp>
      <p:sp>
        <p:nvSpPr>
          <p:cNvPr id="51" name="TextBox 50"/>
          <p:cNvSpPr txBox="1"/>
          <p:nvPr/>
        </p:nvSpPr>
        <p:spPr>
          <a:xfrm>
            <a:off x="2209800" y="3657600"/>
            <a:ext cx="8381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splitter</a:t>
            </a:r>
            <a:endParaRPr lang="en-US" sz="1600" dirty="0"/>
          </a:p>
        </p:txBody>
      </p:sp>
      <p:sp>
        <p:nvSpPr>
          <p:cNvPr id="52" name="TextBox 51"/>
          <p:cNvSpPr txBox="1"/>
          <p:nvPr/>
        </p:nvSpPr>
        <p:spPr>
          <a:xfrm>
            <a:off x="3505200" y="3810000"/>
            <a:ext cx="9906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/>
              <a:t>Pre-amp</a:t>
            </a:r>
            <a:endParaRPr lang="en-US" sz="1600" dirty="0"/>
          </a:p>
        </p:txBody>
      </p:sp>
      <p:sp>
        <p:nvSpPr>
          <p:cNvPr id="53" name="TextBox 52"/>
          <p:cNvSpPr txBox="1"/>
          <p:nvPr/>
        </p:nvSpPr>
        <p:spPr>
          <a:xfrm>
            <a:off x="1676400" y="4864100"/>
            <a:ext cx="503926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At what level should source be set?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Box 9"/>
          <p:cNvSpPr txBox="1">
            <a:spLocks noChangeArrowheads="1"/>
          </p:cNvSpPr>
          <p:nvPr/>
        </p:nvSpPr>
        <p:spPr bwMode="auto">
          <a:xfrm>
            <a:off x="1130300" y="228600"/>
            <a:ext cx="57745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/>
              <a:t>Amplifier Gain as a function of input level</a:t>
            </a:r>
            <a:endParaRPr lang="en-US" dirty="0"/>
          </a:p>
        </p:txBody>
      </p:sp>
      <p:pic>
        <p:nvPicPr>
          <p:cNvPr id="4" name="Picture 3" descr="Pre-amp gain vs. input level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450" y="838200"/>
            <a:ext cx="8337308" cy="5334000"/>
          </a:xfrm>
          <a:prstGeom prst="rect">
            <a:avLst/>
          </a:prstGeom>
        </p:spPr>
      </p:pic>
      <p:cxnSp>
        <p:nvCxnSpPr>
          <p:cNvPr id="7" name="Straight Connector 6"/>
          <p:cNvCxnSpPr/>
          <p:nvPr/>
        </p:nvCxnSpPr>
        <p:spPr bwMode="auto">
          <a:xfrm rot="10800000" flipH="1">
            <a:off x="6055783" y="2427289"/>
            <a:ext cx="378884" cy="11111"/>
          </a:xfrm>
          <a:prstGeom prst="line">
            <a:avLst/>
          </a:prstGeom>
          <a:solidFill>
            <a:schemeClr val="accent1"/>
          </a:solidFill>
          <a:ln w="5397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" name="Straight Connector 8"/>
          <p:cNvCxnSpPr/>
          <p:nvPr/>
        </p:nvCxnSpPr>
        <p:spPr bwMode="auto">
          <a:xfrm rot="16200000" flipH="1">
            <a:off x="6385983" y="2504016"/>
            <a:ext cx="152400" cy="46567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" name="Straight Connector 10"/>
          <p:cNvCxnSpPr/>
          <p:nvPr/>
        </p:nvCxnSpPr>
        <p:spPr bwMode="auto">
          <a:xfrm rot="5400000">
            <a:off x="6373284" y="2499784"/>
            <a:ext cx="135466" cy="4233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 rot="10800000">
            <a:off x="6055784" y="2438400"/>
            <a:ext cx="421225" cy="11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Arc 19"/>
          <p:cNvSpPr/>
          <p:nvPr/>
        </p:nvSpPr>
        <p:spPr bwMode="auto">
          <a:xfrm>
            <a:off x="5562600" y="2438399"/>
            <a:ext cx="986367" cy="829733"/>
          </a:xfrm>
          <a:prstGeom prst="arc">
            <a:avLst>
              <a:gd name="adj1" fmla="val 16200000"/>
              <a:gd name="adj2" fmla="val 75380"/>
            </a:avLst>
          </a:prstGeom>
          <a:noFill/>
          <a:ln w="28575" cap="flat" cmpd="sng" algn="ctr">
            <a:solidFill>
              <a:srgbClr val="AD191D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  <p:cxnSp>
        <p:nvCxnSpPr>
          <p:cNvPr id="23" name="Straight Connector 22"/>
          <p:cNvCxnSpPr/>
          <p:nvPr/>
        </p:nvCxnSpPr>
        <p:spPr bwMode="auto">
          <a:xfrm rot="10800000" flipV="1">
            <a:off x="6438904" y="1452033"/>
            <a:ext cx="787396" cy="38100"/>
          </a:xfrm>
          <a:prstGeom prst="line">
            <a:avLst/>
          </a:prstGeom>
          <a:solidFill>
            <a:schemeClr val="accent1"/>
          </a:solidFill>
          <a:ln w="8255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5" name="Straight Connector 24"/>
          <p:cNvCxnSpPr/>
          <p:nvPr/>
        </p:nvCxnSpPr>
        <p:spPr bwMode="auto">
          <a:xfrm rot="10800000" flipV="1">
            <a:off x="6129868" y="1481667"/>
            <a:ext cx="296333" cy="215900"/>
          </a:xfrm>
          <a:prstGeom prst="line">
            <a:avLst/>
          </a:prstGeom>
          <a:solidFill>
            <a:schemeClr val="accent1"/>
          </a:solidFill>
          <a:ln w="857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7" name="Straight Connector 26"/>
          <p:cNvCxnSpPr/>
          <p:nvPr/>
        </p:nvCxnSpPr>
        <p:spPr bwMode="auto">
          <a:xfrm rot="10800000" flipV="1">
            <a:off x="6163733" y="1507064"/>
            <a:ext cx="927100" cy="4236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 rot="5400000">
            <a:off x="6328836" y="1519766"/>
            <a:ext cx="228597" cy="4"/>
          </a:xfrm>
          <a:prstGeom prst="line">
            <a:avLst/>
          </a:prstGeom>
          <a:solidFill>
            <a:schemeClr val="accent1"/>
          </a:solidFill>
          <a:ln w="222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40" name="Straight Connector 39"/>
          <p:cNvCxnSpPr/>
          <p:nvPr/>
        </p:nvCxnSpPr>
        <p:spPr bwMode="auto">
          <a:xfrm rot="5400000">
            <a:off x="6951136" y="1511300"/>
            <a:ext cx="228597" cy="4"/>
          </a:xfrm>
          <a:prstGeom prst="line">
            <a:avLst/>
          </a:prstGeom>
          <a:solidFill>
            <a:schemeClr val="accent1"/>
          </a:solidFill>
          <a:ln w="158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1" name="Freeform 40"/>
          <p:cNvSpPr/>
          <p:nvPr/>
        </p:nvSpPr>
        <p:spPr bwMode="auto">
          <a:xfrm>
            <a:off x="6112933" y="1511300"/>
            <a:ext cx="952500" cy="228600"/>
          </a:xfrm>
          <a:custGeom>
            <a:avLst/>
            <a:gdLst>
              <a:gd name="connsiteX0" fmla="*/ 0 w 952500"/>
              <a:gd name="connsiteY0" fmla="*/ 228600 h 228600"/>
              <a:gd name="connsiteX1" fmla="*/ 160867 w 952500"/>
              <a:gd name="connsiteY1" fmla="*/ 118533 h 228600"/>
              <a:gd name="connsiteX2" fmla="*/ 283634 w 952500"/>
              <a:gd name="connsiteY2" fmla="*/ 63500 h 228600"/>
              <a:gd name="connsiteX3" fmla="*/ 461434 w 952500"/>
              <a:gd name="connsiteY3" fmla="*/ 29633 h 228600"/>
              <a:gd name="connsiteX4" fmla="*/ 745067 w 952500"/>
              <a:gd name="connsiteY4" fmla="*/ 8467 h 228600"/>
              <a:gd name="connsiteX5" fmla="*/ 952500 w 952500"/>
              <a:gd name="connsiteY5" fmla="*/ 0 h 228600"/>
              <a:gd name="connsiteX6" fmla="*/ 952500 w 952500"/>
              <a:gd name="connsiteY6" fmla="*/ 0 h 228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52500" h="228600">
                <a:moveTo>
                  <a:pt x="0" y="228600"/>
                </a:moveTo>
                <a:cubicBezTo>
                  <a:pt x="56797" y="187325"/>
                  <a:pt x="113595" y="146050"/>
                  <a:pt x="160867" y="118533"/>
                </a:cubicBezTo>
                <a:cubicBezTo>
                  <a:pt x="208139" y="91016"/>
                  <a:pt x="233540" y="78317"/>
                  <a:pt x="283634" y="63500"/>
                </a:cubicBezTo>
                <a:cubicBezTo>
                  <a:pt x="333728" y="48683"/>
                  <a:pt x="384529" y="38805"/>
                  <a:pt x="461434" y="29633"/>
                </a:cubicBezTo>
                <a:cubicBezTo>
                  <a:pt x="538339" y="20461"/>
                  <a:pt x="663223" y="13406"/>
                  <a:pt x="745067" y="8467"/>
                </a:cubicBezTo>
                <a:cubicBezTo>
                  <a:pt x="826911" y="3528"/>
                  <a:pt x="952500" y="0"/>
                  <a:pt x="952500" y="0"/>
                </a:cubicBezTo>
                <a:lnTo>
                  <a:pt x="952500" y="0"/>
                </a:lnTo>
              </a:path>
            </a:pathLst>
          </a:cu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ＭＳ Ｐゴシック" charset="-128"/>
              <a:cs typeface="ＭＳ Ｐゴシック" charset="-128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2a-HP 4195A set up to measure pre-amp gain.JPG"/>
          <p:cNvPicPr>
            <a:picLocks noChangeAspect="1"/>
          </p:cNvPicPr>
          <p:nvPr/>
        </p:nvPicPr>
        <p:blipFill>
          <a:blip r:embed="rId3"/>
          <a:srcRect l="7031" t="5469" r="4687" b="6250"/>
          <a:stretch>
            <a:fillRect/>
          </a:stretch>
        </p:blipFill>
        <p:spPr>
          <a:xfrm>
            <a:off x="0" y="0"/>
            <a:ext cx="9144099" cy="6858019"/>
          </a:xfrm>
          <a:prstGeom prst="rect">
            <a:avLst/>
          </a:prstGeom>
        </p:spPr>
      </p:pic>
      <p:sp>
        <p:nvSpPr>
          <p:cNvPr id="53250" name="TextBox 9"/>
          <p:cNvSpPr txBox="1">
            <a:spLocks noChangeArrowheads="1"/>
          </p:cNvSpPr>
          <p:nvPr/>
        </p:nvSpPr>
        <p:spPr bwMode="auto">
          <a:xfrm>
            <a:off x="304800" y="1905000"/>
            <a:ext cx="2116246" cy="1200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/>
              <a:t>Amplifier Gain Measurement</a:t>
            </a:r>
          </a:p>
          <a:p>
            <a:pPr eaLnBrk="0" hangingPunct="0"/>
            <a:r>
              <a:rPr lang="en-US" dirty="0" smtClean="0"/>
              <a:t>Test Set-Up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Box 9"/>
          <p:cNvSpPr txBox="1">
            <a:spLocks noChangeArrowheads="1"/>
          </p:cNvSpPr>
          <p:nvPr/>
        </p:nvSpPr>
        <p:spPr bwMode="auto">
          <a:xfrm>
            <a:off x="2806700" y="0"/>
            <a:ext cx="409744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/>
              <a:t>Amplifier Gain Measurement</a:t>
            </a:r>
            <a:endParaRPr lang="en-US" dirty="0"/>
          </a:p>
        </p:txBody>
      </p:sp>
      <p:pic>
        <p:nvPicPr>
          <p:cNvPr id="6" name="Picture 5" descr="2c-pre-amp gain 10 Hz - 10 kHz.JPG"/>
          <p:cNvPicPr>
            <a:picLocks noChangeAspect="1"/>
          </p:cNvPicPr>
          <p:nvPr/>
        </p:nvPicPr>
        <p:blipFill>
          <a:blip r:embed="rId3"/>
          <a:srcRect l="8789" t="5469" r="12891" b="7031"/>
          <a:stretch>
            <a:fillRect/>
          </a:stretch>
        </p:blipFill>
        <p:spPr>
          <a:xfrm>
            <a:off x="0" y="1828800"/>
            <a:ext cx="4572000" cy="3830720"/>
          </a:xfrm>
          <a:prstGeom prst="rect">
            <a:avLst/>
          </a:prstGeom>
        </p:spPr>
      </p:pic>
      <p:pic>
        <p:nvPicPr>
          <p:cNvPr id="7" name="Picture 6" descr="2b-pre-amp gain 10 k-500 MHz.JPG"/>
          <p:cNvPicPr>
            <a:picLocks noChangeAspect="1"/>
          </p:cNvPicPr>
          <p:nvPr/>
        </p:nvPicPr>
        <p:blipFill>
          <a:blip r:embed="rId4"/>
          <a:srcRect l="12305" t="3906" r="9961" b="8594"/>
          <a:stretch>
            <a:fillRect/>
          </a:stretch>
        </p:blipFill>
        <p:spPr>
          <a:xfrm>
            <a:off x="4572000" y="1828800"/>
            <a:ext cx="4572000" cy="385959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839200" cy="381000"/>
          </a:xfrm>
        </p:spPr>
        <p:txBody>
          <a:bodyPr/>
          <a:lstStyle/>
          <a:p>
            <a:r>
              <a:rPr lang="en-US" sz="2400" dirty="0" smtClean="0">
                <a:solidFill>
                  <a:schemeClr val="tx1"/>
                </a:solidFill>
              </a:rPr>
              <a:t>Electric Field Measurements Using an Electrically Short Whip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72707" name="Rectangle 3"/>
          <p:cNvSpPr>
            <a:spLocks noChangeArrowheads="1"/>
          </p:cNvSpPr>
          <p:nvPr/>
        </p:nvSpPr>
        <p:spPr bwMode="auto">
          <a:xfrm>
            <a:off x="581025" y="199072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2712" name="Picture 8" descr="IMG_2855 -461E counterpoise with 16' coax cable connection to S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66800"/>
            <a:ext cx="5029200" cy="3770313"/>
          </a:xfrm>
          <a:prstGeom prst="rect">
            <a:avLst/>
          </a:prstGeom>
          <a:noFill/>
        </p:spPr>
      </p:pic>
      <p:pic>
        <p:nvPicPr>
          <p:cNvPr id="72713" name="Picture 9" descr="IMG_2915 MIL-STD-461F rod antenna set-up, proper bead &amp; heigh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4481513" y="1733550"/>
            <a:ext cx="5329238" cy="3995737"/>
          </a:xfrm>
          <a:prstGeom prst="rect">
            <a:avLst/>
          </a:prstGeom>
          <a:noFill/>
        </p:spPr>
      </p:pic>
      <p:sp>
        <p:nvSpPr>
          <p:cNvPr id="72714" name="Rectangle 10"/>
          <p:cNvSpPr>
            <a:spLocks noChangeArrowheads="1"/>
          </p:cNvSpPr>
          <p:nvPr/>
        </p:nvSpPr>
        <p:spPr bwMode="auto">
          <a:xfrm>
            <a:off x="1066800" y="4953000"/>
            <a:ext cx="305593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 dirty="0"/>
              <a:t>-462 Notice 2 through -461E</a:t>
            </a:r>
            <a:endParaRPr lang="en-US" dirty="0"/>
          </a:p>
        </p:txBody>
      </p:sp>
      <p:sp>
        <p:nvSpPr>
          <p:cNvPr id="72715" name="Rectangle 11"/>
          <p:cNvSpPr>
            <a:spLocks noChangeArrowheads="1"/>
          </p:cNvSpPr>
          <p:nvPr/>
        </p:nvSpPr>
        <p:spPr bwMode="auto">
          <a:xfrm>
            <a:off x="7010400" y="6461125"/>
            <a:ext cx="847725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2000" dirty="0"/>
              <a:t>-461F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581025" y="1990725"/>
            <a:ext cx="184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73738" name="Picture 10" descr="IMG_2950 benchmark measurement on screen room floo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3741" name="Rectangle 13"/>
          <p:cNvSpPr>
            <a:spLocks noChangeArrowheads="1"/>
          </p:cNvSpPr>
          <p:nvPr/>
        </p:nvSpPr>
        <p:spPr bwMode="auto">
          <a:xfrm>
            <a:off x="3419656" y="228600"/>
            <a:ext cx="23046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What We Want</a:t>
            </a:r>
            <a:endParaRPr lang="en-US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1385671" y="169333"/>
            <a:ext cx="637265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dirty="0">
                <a:solidFill>
                  <a:schemeClr val="tx2"/>
                </a:solidFill>
              </a:rPr>
              <a:t>Effect of</a:t>
            </a:r>
            <a:r>
              <a:rPr lang="en-US" dirty="0" smtClean="0">
                <a:solidFill>
                  <a:schemeClr val="tx2"/>
                </a:solidFill>
              </a:rPr>
              <a:t> perfectly grounding </a:t>
            </a:r>
            <a:r>
              <a:rPr lang="en-US" dirty="0">
                <a:solidFill>
                  <a:schemeClr val="tx2"/>
                </a:solidFill>
              </a:rPr>
              <a:t>the counterpoise </a:t>
            </a:r>
          </a:p>
        </p:txBody>
      </p:sp>
      <p:sp>
        <p:nvSpPr>
          <p:cNvPr id="10249" name="Rectangle 9"/>
          <p:cNvSpPr>
            <a:spLocks noChangeArrowheads="1"/>
          </p:cNvSpPr>
          <p:nvPr/>
        </p:nvSpPr>
        <p:spPr bwMode="auto">
          <a:xfrm>
            <a:off x="677333" y="558800"/>
            <a:ext cx="939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 dirty="0"/>
              <a:t>E = V/</a:t>
            </a:r>
            <a:r>
              <a:rPr lang="en-US" sz="1800" dirty="0" err="1"/>
              <a:t>d</a:t>
            </a:r>
            <a:endParaRPr lang="en-US" sz="1800" dirty="0"/>
          </a:p>
        </p:txBody>
      </p:sp>
      <p:sp>
        <p:nvSpPr>
          <p:cNvPr id="10250" name="Rectangle 10"/>
          <p:cNvSpPr>
            <a:spLocks noChangeArrowheads="1"/>
          </p:cNvSpPr>
          <p:nvPr/>
        </p:nvSpPr>
        <p:spPr bwMode="auto">
          <a:xfrm>
            <a:off x="5308600" y="626533"/>
            <a:ext cx="1041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en-US" sz="1800" dirty="0"/>
              <a:t>E’ = V/</a:t>
            </a:r>
            <a:r>
              <a:rPr lang="en-US" sz="1800" dirty="0" err="1"/>
              <a:t>d</a:t>
            </a:r>
            <a:r>
              <a:rPr lang="en-US" sz="1800" dirty="0"/>
              <a:t>’</a:t>
            </a:r>
            <a:endParaRPr lang="en-US" dirty="0"/>
          </a:p>
        </p:txBody>
      </p:sp>
      <p:pic>
        <p:nvPicPr>
          <p:cNvPr id="10251" name="Picture 11"/>
          <p:cNvPicPr>
            <a:picLocks noChangeAspect="1" noChangeArrowheads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2"/>
              <a:srcRect/>
              <a:stretch>
                <a:fillRect/>
              </a:stretch>
            </p:blipFill>
          </mc:Choice>
          <mc:Fallback>
            <p:blipFill>
              <a:blip r:embed="rId3"/>
              <a:srcRect/>
              <a:stretch>
                <a:fillRect/>
              </a:stretch>
            </p:blipFill>
          </mc:Fallback>
        </mc:AlternateContent>
        <p:spPr bwMode="auto">
          <a:xfrm>
            <a:off x="0" y="931333"/>
            <a:ext cx="2184400" cy="298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52" name="Picture 12"/>
          <p:cNvPicPr>
            <a:picLocks noChangeAspect="1" noChangeArrowheads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4"/>
              <a:srcRect/>
              <a:stretch>
                <a:fillRect/>
              </a:stretch>
            </p:blipFill>
          </mc:Choice>
          <mc:Fallback>
            <p:blipFill>
              <a:blip r:embed="rId5"/>
              <a:srcRect/>
              <a:stretch>
                <a:fillRect/>
              </a:stretch>
            </p:blipFill>
          </mc:Fallback>
        </mc:AlternateContent>
        <p:spPr bwMode="auto">
          <a:xfrm>
            <a:off x="4711258" y="931333"/>
            <a:ext cx="2413000" cy="298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159223" y="5288340"/>
            <a:ext cx="214614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V = 2 Volts</a:t>
            </a:r>
          </a:p>
          <a:p>
            <a:r>
              <a:rPr lang="en-US" sz="1600" dirty="0" err="1" smtClean="0"/>
              <a:t>d</a:t>
            </a:r>
            <a:r>
              <a:rPr lang="en-US" sz="1600" dirty="0" smtClean="0"/>
              <a:t> = 2 meters</a:t>
            </a:r>
          </a:p>
          <a:p>
            <a:r>
              <a:rPr lang="en-US" sz="1600" dirty="0" smtClean="0"/>
              <a:t>E = 2 V / 2 </a:t>
            </a:r>
            <a:r>
              <a:rPr lang="en-US" sz="1600" dirty="0" err="1" smtClean="0"/>
              <a:t>m</a:t>
            </a:r>
            <a:r>
              <a:rPr lang="en-US" sz="1600" dirty="0" smtClean="0"/>
              <a:t> = 1 V/</a:t>
            </a:r>
            <a:r>
              <a:rPr lang="en-US" sz="1600" dirty="0" err="1" smtClean="0"/>
              <a:t>m</a:t>
            </a:r>
            <a:endParaRPr lang="en-US" sz="1600" dirty="0" smtClean="0"/>
          </a:p>
        </p:txBody>
      </p:sp>
      <p:cxnSp>
        <p:nvCxnSpPr>
          <p:cNvPr id="12" name="Straight Arrow Connector 11"/>
          <p:cNvCxnSpPr/>
          <p:nvPr/>
        </p:nvCxnSpPr>
        <p:spPr bwMode="auto">
          <a:xfrm rot="5400000">
            <a:off x="931334" y="1253066"/>
            <a:ext cx="440267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arrow"/>
            <a:tailEnd type="arrow"/>
          </a:ln>
          <a:effectLst/>
        </p:spPr>
      </p:cxnSp>
      <p:sp>
        <p:nvSpPr>
          <p:cNvPr id="13" name="TextBox 12"/>
          <p:cNvSpPr txBox="1"/>
          <p:nvPr/>
        </p:nvSpPr>
        <p:spPr>
          <a:xfrm>
            <a:off x="1236134" y="1092200"/>
            <a:ext cx="6336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0.4 </a:t>
            </a:r>
            <a:r>
              <a:rPr lang="en-US" sz="1400" dirty="0" err="1" smtClean="0">
                <a:solidFill>
                  <a:srgbClr val="FF0000"/>
                </a:solidFill>
              </a:rPr>
              <a:t>m</a:t>
            </a:r>
            <a:endParaRPr lang="en-US" sz="1400" dirty="0">
              <a:solidFill>
                <a:srgbClr val="FF0000"/>
              </a:solidFill>
            </a:endParaRPr>
          </a:p>
        </p:txBody>
      </p:sp>
      <p:cxnSp>
        <p:nvCxnSpPr>
          <p:cNvPr id="14" name="Straight Arrow Connector 13"/>
          <p:cNvCxnSpPr/>
          <p:nvPr/>
        </p:nvCxnSpPr>
        <p:spPr bwMode="auto">
          <a:xfrm rot="5400000">
            <a:off x="5634126" y="1278466"/>
            <a:ext cx="440267" cy="158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arrow"/>
            <a:tailEnd type="arrow"/>
          </a:ln>
          <a:effectLst/>
        </p:spPr>
      </p:cxnSp>
      <p:sp>
        <p:nvSpPr>
          <p:cNvPr id="15" name="TextBox 14"/>
          <p:cNvSpPr txBox="1"/>
          <p:nvPr/>
        </p:nvSpPr>
        <p:spPr>
          <a:xfrm>
            <a:off x="5938926" y="1117600"/>
            <a:ext cx="6336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0.4 </a:t>
            </a:r>
            <a:r>
              <a:rPr lang="en-US" sz="1400" dirty="0" err="1" smtClean="0">
                <a:solidFill>
                  <a:srgbClr val="FF0000"/>
                </a:solidFill>
              </a:rPr>
              <a:t>m</a:t>
            </a:r>
            <a:endParaRPr lang="en-US" sz="1400" dirty="0">
              <a:solidFill>
                <a:srgbClr val="FF0000"/>
              </a:solidFill>
            </a:endParaRPr>
          </a:p>
        </p:txBody>
      </p:sp>
      <p:cxnSp>
        <p:nvCxnSpPr>
          <p:cNvPr id="16" name="Straight Arrow Connector 15"/>
          <p:cNvCxnSpPr/>
          <p:nvPr/>
        </p:nvCxnSpPr>
        <p:spPr bwMode="auto">
          <a:xfrm rot="16200000" flipH="1">
            <a:off x="867832" y="3526367"/>
            <a:ext cx="592670" cy="846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arrow"/>
            <a:tailEnd type="arrow"/>
          </a:ln>
          <a:effectLst/>
        </p:spPr>
      </p:cxnSp>
      <p:sp>
        <p:nvSpPr>
          <p:cNvPr id="17" name="TextBox 16"/>
          <p:cNvSpPr txBox="1"/>
          <p:nvPr/>
        </p:nvSpPr>
        <p:spPr>
          <a:xfrm>
            <a:off x="1244601" y="3335867"/>
            <a:ext cx="6336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0.6 </a:t>
            </a:r>
            <a:r>
              <a:rPr lang="en-US" sz="1400" dirty="0" err="1" smtClean="0">
                <a:solidFill>
                  <a:srgbClr val="FF0000"/>
                </a:solidFill>
              </a:rPr>
              <a:t>m</a:t>
            </a:r>
            <a:endParaRPr lang="en-US" sz="1400" dirty="0">
              <a:solidFill>
                <a:srgbClr val="FF0000"/>
              </a:solidFill>
            </a:endParaRPr>
          </a:p>
        </p:txBody>
      </p:sp>
      <p:cxnSp>
        <p:nvCxnSpPr>
          <p:cNvPr id="21" name="Straight Arrow Connector 20"/>
          <p:cNvCxnSpPr/>
          <p:nvPr/>
        </p:nvCxnSpPr>
        <p:spPr bwMode="auto">
          <a:xfrm rot="16200000" flipH="1">
            <a:off x="5570624" y="3526365"/>
            <a:ext cx="592670" cy="846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rgbClr val="E11B16"/>
            </a:solidFill>
            <a:prstDash val="solid"/>
            <a:round/>
            <a:headEnd type="arrow"/>
            <a:tailEnd type="arrow"/>
          </a:ln>
          <a:effectLst/>
        </p:spPr>
      </p:cxnSp>
      <p:sp>
        <p:nvSpPr>
          <p:cNvPr id="22" name="TextBox 21"/>
          <p:cNvSpPr txBox="1"/>
          <p:nvPr/>
        </p:nvSpPr>
        <p:spPr>
          <a:xfrm>
            <a:off x="5947393" y="3335865"/>
            <a:ext cx="63368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0.6 </a:t>
            </a:r>
            <a:r>
              <a:rPr lang="en-US" sz="1400" dirty="0" err="1" smtClean="0">
                <a:solidFill>
                  <a:srgbClr val="FF0000"/>
                </a:solidFill>
              </a:rPr>
              <a:t>m</a:t>
            </a:r>
            <a:endParaRPr lang="en-US" sz="1400" dirty="0">
              <a:solidFill>
                <a:srgbClr val="FF0000"/>
              </a:solidFill>
            </a:endParaRPr>
          </a:p>
        </p:txBody>
      </p:sp>
      <p:cxnSp>
        <p:nvCxnSpPr>
          <p:cNvPr id="24" name="Straight Connector 23"/>
          <p:cNvCxnSpPr/>
          <p:nvPr/>
        </p:nvCxnSpPr>
        <p:spPr bwMode="auto">
          <a:xfrm flipV="1">
            <a:off x="1244600" y="1473200"/>
            <a:ext cx="1007533" cy="846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25" name="TextBox 24"/>
          <p:cNvSpPr txBox="1"/>
          <p:nvPr/>
        </p:nvSpPr>
        <p:spPr>
          <a:xfrm>
            <a:off x="2421467" y="1295400"/>
            <a:ext cx="21467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1 V/</a:t>
            </a:r>
            <a:r>
              <a:rPr lang="en-US" sz="1600" dirty="0" err="1" smtClean="0"/>
              <a:t>m</a:t>
            </a:r>
            <a:r>
              <a:rPr lang="en-US" sz="1600" dirty="0" smtClean="0"/>
              <a:t> * 1.6 </a:t>
            </a:r>
            <a:r>
              <a:rPr lang="en-US" sz="1600" dirty="0" err="1" smtClean="0"/>
              <a:t>m</a:t>
            </a:r>
            <a:r>
              <a:rPr lang="en-US" sz="1600" dirty="0" smtClean="0"/>
              <a:t> = 1.6 V </a:t>
            </a:r>
            <a:endParaRPr lang="en-US" sz="1600" dirty="0"/>
          </a:p>
        </p:txBody>
      </p:sp>
      <p:sp>
        <p:nvSpPr>
          <p:cNvPr id="26" name="TextBox 25"/>
          <p:cNvSpPr txBox="1"/>
          <p:nvPr/>
        </p:nvSpPr>
        <p:spPr>
          <a:xfrm>
            <a:off x="2438400" y="3014133"/>
            <a:ext cx="21467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1 V/</a:t>
            </a:r>
            <a:r>
              <a:rPr lang="en-US" sz="1600" dirty="0" err="1" smtClean="0"/>
              <a:t>m</a:t>
            </a:r>
            <a:r>
              <a:rPr lang="en-US" sz="1600" dirty="0" smtClean="0"/>
              <a:t> * 0.6 </a:t>
            </a:r>
            <a:r>
              <a:rPr lang="en-US" sz="1600" dirty="0" err="1" smtClean="0"/>
              <a:t>m</a:t>
            </a:r>
            <a:r>
              <a:rPr lang="en-US" sz="1600" dirty="0" smtClean="0"/>
              <a:t> = 0.6 V </a:t>
            </a:r>
            <a:endParaRPr lang="en-US" sz="1600" dirty="0"/>
          </a:p>
        </p:txBody>
      </p:sp>
      <p:cxnSp>
        <p:nvCxnSpPr>
          <p:cNvPr id="27" name="Straight Connector 26"/>
          <p:cNvCxnSpPr/>
          <p:nvPr/>
        </p:nvCxnSpPr>
        <p:spPr bwMode="auto">
          <a:xfrm flipV="1">
            <a:off x="1219200" y="3200400"/>
            <a:ext cx="1007533" cy="846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28" name="TextBox 27"/>
          <p:cNvSpPr txBox="1"/>
          <p:nvPr/>
        </p:nvSpPr>
        <p:spPr>
          <a:xfrm>
            <a:off x="0" y="4355812"/>
            <a:ext cx="269817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>
                <a:latin typeface="Symbol"/>
              </a:rPr>
              <a:t>D</a:t>
            </a:r>
            <a:r>
              <a:rPr lang="en-US" sz="1600" dirty="0" err="1" smtClean="0"/>
              <a:t>V</a:t>
            </a:r>
            <a:r>
              <a:rPr lang="en-US" sz="1600" baseline="-25000" dirty="0" err="1" smtClean="0"/>
              <a:t>rod</a:t>
            </a:r>
            <a:r>
              <a:rPr lang="en-US" sz="1600" dirty="0" smtClean="0"/>
              <a:t> = 1.6 V – 0.6 V = 1 V</a:t>
            </a:r>
          </a:p>
          <a:p>
            <a:r>
              <a:rPr lang="en-US" sz="1600" dirty="0" err="1" smtClean="0"/>
              <a:t>V</a:t>
            </a:r>
            <a:r>
              <a:rPr lang="en-US" sz="1600" baseline="-25000" dirty="0" err="1" smtClean="0"/>
              <a:t>base</a:t>
            </a:r>
            <a:r>
              <a:rPr lang="en-US" sz="1600" dirty="0" smtClean="0"/>
              <a:t> = ½ (</a:t>
            </a:r>
            <a:r>
              <a:rPr lang="en-US" sz="1600" dirty="0" err="1" smtClean="0">
                <a:latin typeface="Symbol"/>
              </a:rPr>
              <a:t>D</a:t>
            </a:r>
            <a:r>
              <a:rPr lang="en-US" sz="1600" dirty="0" err="1" smtClean="0"/>
              <a:t>v</a:t>
            </a:r>
            <a:r>
              <a:rPr lang="en-US" sz="1600" baseline="-25000" dirty="0" err="1" smtClean="0"/>
              <a:t>rod</a:t>
            </a:r>
            <a:r>
              <a:rPr lang="en-US" sz="1600" dirty="0" smtClean="0"/>
              <a:t>) = 0.5 V</a:t>
            </a:r>
            <a:endParaRPr lang="en-US" sz="1600" dirty="0"/>
          </a:p>
        </p:txBody>
      </p:sp>
      <p:cxnSp>
        <p:nvCxnSpPr>
          <p:cNvPr id="29" name="Straight Connector 28"/>
          <p:cNvCxnSpPr/>
          <p:nvPr/>
        </p:nvCxnSpPr>
        <p:spPr bwMode="auto">
          <a:xfrm flipV="1">
            <a:off x="5964324" y="3200400"/>
            <a:ext cx="1007533" cy="846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30" name="TextBox 29"/>
          <p:cNvSpPr txBox="1"/>
          <p:nvPr/>
        </p:nvSpPr>
        <p:spPr>
          <a:xfrm>
            <a:off x="7014191" y="3039533"/>
            <a:ext cx="49264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0 V </a:t>
            </a:r>
            <a:endParaRPr lang="en-US" sz="1600" dirty="0"/>
          </a:p>
        </p:txBody>
      </p:sp>
      <p:cxnSp>
        <p:nvCxnSpPr>
          <p:cNvPr id="31" name="Straight Connector 30"/>
          <p:cNvCxnSpPr/>
          <p:nvPr/>
        </p:nvCxnSpPr>
        <p:spPr bwMode="auto">
          <a:xfrm flipV="1">
            <a:off x="5938925" y="1490133"/>
            <a:ext cx="1007533" cy="8466"/>
          </a:xfrm>
          <a:prstGeom prst="line">
            <a:avLst/>
          </a:prstGeom>
          <a:solidFill>
            <a:schemeClr val="accent1"/>
          </a:solidFill>
          <a:ln w="9525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32" name="TextBox 31"/>
          <p:cNvSpPr txBox="1"/>
          <p:nvPr/>
        </p:nvSpPr>
        <p:spPr>
          <a:xfrm>
            <a:off x="6997258" y="1329266"/>
            <a:ext cx="21467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1.4 V/</a:t>
            </a:r>
            <a:r>
              <a:rPr lang="en-US" sz="1600" dirty="0" err="1" smtClean="0"/>
              <a:t>m</a:t>
            </a:r>
            <a:r>
              <a:rPr lang="en-US" sz="1600" dirty="0" smtClean="0"/>
              <a:t> * 1 </a:t>
            </a:r>
            <a:r>
              <a:rPr lang="en-US" sz="1600" dirty="0" err="1" smtClean="0"/>
              <a:t>m</a:t>
            </a:r>
            <a:r>
              <a:rPr lang="en-US" sz="1600" dirty="0" smtClean="0"/>
              <a:t> = 1.4 V </a:t>
            </a:r>
            <a:endParaRPr lang="en-US" sz="1600" dirty="0"/>
          </a:p>
        </p:txBody>
      </p:sp>
      <p:sp>
        <p:nvSpPr>
          <p:cNvPr id="33" name="TextBox 32"/>
          <p:cNvSpPr txBox="1"/>
          <p:nvPr/>
        </p:nvSpPr>
        <p:spPr>
          <a:xfrm>
            <a:off x="5164667" y="4063424"/>
            <a:ext cx="2608406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err="1" smtClean="0">
                <a:latin typeface="Symbol"/>
              </a:rPr>
              <a:t>D</a:t>
            </a:r>
            <a:r>
              <a:rPr lang="en-US" sz="1600" dirty="0" err="1" smtClean="0"/>
              <a:t>V</a:t>
            </a:r>
            <a:r>
              <a:rPr lang="en-US" sz="1600" baseline="-25000" dirty="0" err="1" smtClean="0"/>
              <a:t>rod</a:t>
            </a:r>
            <a:r>
              <a:rPr lang="en-US" sz="1600" dirty="0" smtClean="0"/>
              <a:t> = 1.4 V – 0 V = 1.4 V</a:t>
            </a:r>
          </a:p>
          <a:p>
            <a:r>
              <a:rPr lang="en-US" sz="1600" dirty="0" err="1" smtClean="0"/>
              <a:t>V</a:t>
            </a:r>
            <a:r>
              <a:rPr lang="en-US" sz="1600" baseline="-25000" dirty="0" err="1" smtClean="0"/>
              <a:t>base</a:t>
            </a:r>
            <a:r>
              <a:rPr lang="en-US" sz="1600" dirty="0" smtClean="0"/>
              <a:t> = ½ (</a:t>
            </a:r>
            <a:r>
              <a:rPr lang="en-US" sz="1600" dirty="0" err="1" smtClean="0">
                <a:latin typeface="Symbol"/>
              </a:rPr>
              <a:t>D</a:t>
            </a:r>
            <a:r>
              <a:rPr lang="en-US" sz="1600" dirty="0" err="1" smtClean="0"/>
              <a:t>v</a:t>
            </a:r>
            <a:r>
              <a:rPr lang="en-US" sz="1600" baseline="-25000" dirty="0" err="1" smtClean="0"/>
              <a:t>rod</a:t>
            </a:r>
            <a:r>
              <a:rPr lang="en-US" sz="1600" dirty="0" smtClean="0"/>
              <a:t>) = 0.7 V</a:t>
            </a:r>
            <a:endParaRPr lang="en-US" sz="1600" dirty="0"/>
          </a:p>
        </p:txBody>
      </p:sp>
      <p:sp>
        <p:nvSpPr>
          <p:cNvPr id="34" name="TextBox 33"/>
          <p:cNvSpPr txBox="1"/>
          <p:nvPr/>
        </p:nvSpPr>
        <p:spPr>
          <a:xfrm>
            <a:off x="5171490" y="5003801"/>
            <a:ext cx="252635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V = 2 Volts</a:t>
            </a:r>
          </a:p>
          <a:p>
            <a:r>
              <a:rPr lang="en-US" sz="1600" dirty="0" err="1" smtClean="0"/>
              <a:t>d</a:t>
            </a:r>
            <a:r>
              <a:rPr lang="en-US" sz="1600" dirty="0" smtClean="0"/>
              <a:t>’ = 1.4 meters</a:t>
            </a:r>
          </a:p>
          <a:p>
            <a:r>
              <a:rPr lang="en-US" sz="1600" dirty="0" smtClean="0"/>
              <a:t>E’ = 2 V / 1.4 </a:t>
            </a:r>
            <a:r>
              <a:rPr lang="en-US" sz="1600" dirty="0" err="1" smtClean="0"/>
              <a:t>m</a:t>
            </a:r>
            <a:r>
              <a:rPr lang="en-US" sz="1600" dirty="0" smtClean="0"/>
              <a:t> = 1.4 V/</a:t>
            </a:r>
            <a:r>
              <a:rPr lang="en-US" sz="1600" dirty="0" err="1" smtClean="0"/>
              <a:t>m</a:t>
            </a:r>
            <a:endParaRPr lang="en-US" sz="1600" dirty="0"/>
          </a:p>
        </p:txBody>
      </p:sp>
      <p:sp>
        <p:nvSpPr>
          <p:cNvPr id="35" name="TextBox 34"/>
          <p:cNvSpPr txBox="1"/>
          <p:nvPr/>
        </p:nvSpPr>
        <p:spPr>
          <a:xfrm>
            <a:off x="3115733" y="6299200"/>
            <a:ext cx="2340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40% error; 3 dB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219200" y="381000"/>
            <a:ext cx="6705600" cy="685800"/>
          </a:xfrm>
          <a:solidFill>
            <a:schemeClr val="bg1"/>
          </a:solidFill>
        </p:spPr>
        <p:txBody>
          <a:bodyPr/>
          <a:lstStyle/>
          <a:p>
            <a:r>
              <a:rPr lang="en-US" sz="2400" dirty="0"/>
              <a:t>Electrically short probe </a:t>
            </a:r>
            <a:r>
              <a:rPr lang="en-US" sz="2400" dirty="0" smtClean="0"/>
              <a:t>physics necessary to understand calibration technique </a:t>
            </a:r>
            <a:endParaRPr lang="en-US" dirty="0"/>
          </a:p>
        </p:txBody>
      </p:sp>
      <p:pic>
        <p:nvPicPr>
          <p:cNvPr id="94211" name="Picture 3"/>
          <p:cNvPicPr>
            <a:picLocks noChangeAspect="1" noChangeArrowheads="1"/>
          </p:cNvPicPr>
          <p:nvPr/>
        </p:nvPicPr>
        <mc:AlternateContent xmlns:mc="http://schemas.openxmlformats.org/markup-compatibility/2006">
          <mc:Choice xmlns="" xmlns:mv="urn:schemas-microsoft-com:mac:vml" xmlns:ma="http://schemas.microsoft.com/office/mac/drawingml/2008/main" Requires="ma">
            <p:blipFill>
              <a:blip r:embed="rId3"/>
              <a:srcRect/>
              <a:stretch>
                <a:fillRect/>
              </a:stretch>
            </p:blipFill>
          </mc:Choice>
          <mc:Fallback>
            <p:blipFill>
              <a:blip r:embed="rId4"/>
              <a:srcRect/>
              <a:stretch>
                <a:fillRect/>
              </a:stretch>
            </p:blipFill>
          </mc:Fallback>
        </mc:AlternateContent>
        <p:spPr bwMode="auto">
          <a:xfrm>
            <a:off x="2286000" y="2209800"/>
            <a:ext cx="4572000" cy="195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4212" name="Rectangle 4"/>
          <p:cNvSpPr>
            <a:spLocks noChangeArrowheads="1"/>
          </p:cNvSpPr>
          <p:nvPr/>
        </p:nvSpPr>
        <p:spPr bwMode="auto">
          <a:xfrm>
            <a:off x="914400" y="4648200"/>
            <a:ext cx="7848600" cy="1068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en-US" sz="1800"/>
              <a:t>For the 41” rod, the capacitive source impedance is the reactance of 10 pF.</a:t>
            </a:r>
          </a:p>
          <a:p>
            <a:endParaRPr lang="en-US" sz="1000"/>
          </a:p>
          <a:p>
            <a:r>
              <a:rPr lang="en-US" sz="1800"/>
              <a:t>In order to get useful output at low frequencies, the capacitance must be either tuned out or the load must be a near open-circuit.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0-rod antenna bases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5298" name="TextBox 9"/>
          <p:cNvSpPr txBox="1">
            <a:spLocks noChangeArrowheads="1"/>
          </p:cNvSpPr>
          <p:nvPr/>
        </p:nvSpPr>
        <p:spPr bwMode="auto">
          <a:xfrm>
            <a:off x="305447" y="228600"/>
            <a:ext cx="853310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chemeClr val="bg1"/>
                </a:solidFill>
              </a:rPr>
              <a:t>Electric Field Measurements Using an Electrically Short Whip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TextBox 9"/>
          <p:cNvSpPr txBox="1">
            <a:spLocks noChangeArrowheads="1"/>
          </p:cNvSpPr>
          <p:nvPr/>
        </p:nvSpPr>
        <p:spPr bwMode="auto">
          <a:xfrm>
            <a:off x="685800" y="5943600"/>
            <a:ext cx="757476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>
                <a:solidFill>
                  <a:schemeClr val="bg1"/>
                </a:solidFill>
              </a:rPr>
              <a:t>Two Kinds of Matching Networks – Active and Passive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Box 9"/>
          <p:cNvSpPr txBox="1">
            <a:spLocks noChangeArrowheads="1"/>
          </p:cNvSpPr>
          <p:nvPr/>
        </p:nvSpPr>
        <p:spPr bwMode="auto">
          <a:xfrm>
            <a:off x="2273935" y="0"/>
            <a:ext cx="45961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pPr eaLnBrk="0" hangingPunct="0"/>
            <a:r>
              <a:rPr lang="en-US" dirty="0" smtClean="0"/>
              <a:t>41” Rod and Calibration Thereof</a:t>
            </a:r>
            <a:endParaRPr lang="en-US" dirty="0"/>
          </a:p>
        </p:txBody>
      </p:sp>
      <p:pic>
        <p:nvPicPr>
          <p:cNvPr id="3" name="Picture 2" descr="1-Empire Devices VA-105 41&quot; rod antenna rod attached.JPG"/>
          <p:cNvPicPr>
            <a:picLocks noChangeAspect="1"/>
          </p:cNvPicPr>
          <p:nvPr/>
        </p:nvPicPr>
        <p:blipFill>
          <a:blip r:embed="rId3"/>
          <a:srcRect l="31250" r="39063"/>
          <a:stretch>
            <a:fillRect/>
          </a:stretch>
        </p:blipFill>
        <p:spPr>
          <a:xfrm>
            <a:off x="0" y="0"/>
            <a:ext cx="1527005" cy="6858000"/>
          </a:xfrm>
          <a:prstGeom prst="rect">
            <a:avLst/>
          </a:prstGeom>
        </p:spPr>
      </p:pic>
      <p:pic>
        <p:nvPicPr>
          <p:cNvPr id="7" name="Picture 6" descr="2-Empire Devices VA-105 rod base close-up.JPG"/>
          <p:cNvPicPr>
            <a:picLocks noChangeAspect="1"/>
          </p:cNvPicPr>
          <p:nvPr/>
        </p:nvPicPr>
        <p:blipFill>
          <a:blip r:embed="rId4"/>
          <a:srcRect t="11719" r="18750"/>
          <a:stretch>
            <a:fillRect/>
          </a:stretch>
        </p:blipFill>
        <p:spPr>
          <a:xfrm>
            <a:off x="1524000" y="457200"/>
            <a:ext cx="4179132" cy="6054329"/>
          </a:xfrm>
          <a:prstGeom prst="rect">
            <a:avLst/>
          </a:prstGeom>
        </p:spPr>
      </p:pic>
      <p:pic>
        <p:nvPicPr>
          <p:cNvPr id="8" name="Picture 7" descr="3-Empire Devices VA-105 close-up of cal cap attached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5715010" y="1143000"/>
            <a:ext cx="3428990" cy="4572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4a- VA-105 antenna factor measurement set-up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5298" name="TextBox 9"/>
          <p:cNvSpPr txBox="1">
            <a:spLocks noChangeArrowheads="1"/>
          </p:cNvSpPr>
          <p:nvPr/>
        </p:nvSpPr>
        <p:spPr bwMode="auto">
          <a:xfrm>
            <a:off x="7315200" y="152400"/>
            <a:ext cx="168846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pPr algn="ctr" eaLnBrk="0" hangingPunct="0"/>
            <a:r>
              <a:rPr lang="en-US" dirty="0" smtClean="0"/>
              <a:t>41” Rod and Calibration Thereof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lank Presentation">
  <a:themeElements>
    <a:clrScheme name="Blank Presentation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Blank Presentation">
      <a:majorFont>
        <a:latin typeface="Arial"/>
        <a:ea typeface="ＭＳ Ｐゴシック"/>
        <a:cs typeface="ＭＳ Ｐゴシック"/>
      </a:majorFont>
      <a:minorFont>
        <a:latin typeface="Arial"/>
        <a:ea typeface="ＭＳ Ｐゴシック"/>
        <a:cs typeface="ＭＳ Ｐゴシック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charset="0"/>
            <a:ea typeface="ＭＳ Ｐゴシック" charset="-128"/>
            <a:cs typeface="ＭＳ Ｐゴシック" charset="-128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17299</TotalTime>
  <Words>273</Words>
  <Application>Microsoft Office PowerPoint</Application>
  <PresentationFormat>On-screen Show (4:3)</PresentationFormat>
  <Paragraphs>55</Paragraphs>
  <Slides>11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Blank Presentation</vt:lpstr>
      <vt:lpstr>PowerPoint Presentation</vt:lpstr>
      <vt:lpstr>PowerPoint Presentation</vt:lpstr>
      <vt:lpstr>PowerPoint Presentation</vt:lpstr>
      <vt:lpstr>PowerPoint Presentation</vt:lpstr>
      <vt:lpstr>Electric Field Measurements Using an Electrically Short Whip</vt:lpstr>
      <vt:lpstr>PowerPoint Presentation</vt:lpstr>
      <vt:lpstr>PowerPoint Presentation</vt:lpstr>
      <vt:lpstr>Electrically short probe physics necessary to understand calibration technique </vt:lpstr>
      <vt:lpstr>PowerPoint Presentation</vt:lpstr>
      <vt:lpstr>PowerPoint Presentation</vt:lpstr>
      <vt:lpstr>PowerPoint Presentation</vt:lpstr>
    </vt:vector>
  </TitlesOfParts>
  <Company>EMC Compliance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Ken Javor</dc:creator>
  <cp:lastModifiedBy>Gottschall, Janet S. (LARC-B703)[LITES]</cp:lastModifiedBy>
  <cp:revision>243</cp:revision>
  <dcterms:created xsi:type="dcterms:W3CDTF">2014-03-30T15:32:32Z</dcterms:created>
  <dcterms:modified xsi:type="dcterms:W3CDTF">2014-07-16T15:08:09Z</dcterms:modified>
</cp:coreProperties>
</file>