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tags/tag8.xml" ContentType="application/vnd.openxmlformats-officedocument.presentationml.tags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tags/tag16.xml" ContentType="application/vnd.openxmlformats-officedocument.presentationml.tags+xml"/>
  <Override PartName="/ppt/notesSlides/notesSlide23.xml" ContentType="application/vnd.openxmlformats-officedocument.presentationml.notesSlide+xml"/>
  <Override PartName="/ppt/tags/tag27.xml" ContentType="application/vnd.openxmlformats-officedocument.presentationml.tags+xml"/>
  <Override PartName="/ppt/notesSlides/notesSlide12.xml" ContentType="application/vnd.openxmlformats-officedocument.presentationml.notesSlide+xml"/>
  <Override PartName="/ppt/notesSlides/notesSlide30.xml" ContentType="application/vnd.openxmlformats-officedocument.presentationml.notesSlide+xml"/>
  <Override PartName="/ppt/tags/tag34.xml" ContentType="application/vnd.openxmlformats-officedocument.presentationml.tags+xml"/>
  <Override PartName="/ppt/notesSlides/notesSlide7.xml" ContentType="application/vnd.openxmlformats-officedocument.presentationml.notesSlide+xml"/>
  <Override PartName="/ppt/tags/tag12.xml" ContentType="application/vnd.openxmlformats-officedocument.presentationml.tags+xml"/>
  <Override PartName="/ppt/tags/tag23.xml" ContentType="application/vnd.openxmlformats-officedocument.presentationml.tags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21.xml" ContentType="application/vnd.openxmlformats-officedocument.presentationml.tags+xml"/>
  <Override PartName="/ppt/tags/tag30.xml" ContentType="application/vnd.openxmlformats-officedocument.presentationml.tag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7.xml" ContentType="application/vnd.openxmlformats-officedocument.presentationml.tag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tags/tag3.xml" ContentType="application/vnd.openxmlformats-officedocument.presentationml.tags+xml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ppt/tags/tag19.xml" ContentType="application/vnd.openxmlformats-officedocument.presentationml.tags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tags/tag28.xml" ContentType="application/vnd.openxmlformats-officedocument.presentationml.tags+xml"/>
  <Override PartName="/ppt/notesSlides/notesSlide35.xml" ContentType="application/vnd.openxmlformats-officedocument.presentationml.notesSlide+xml"/>
  <Override PartName="/ppt/tags/tag37.xml" ContentType="application/vnd.openxmlformats-officedocument.presentationml.tags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tags/tag17.xml" ContentType="application/vnd.openxmlformats-officedocument.presentationml.tags+xml"/>
  <Override PartName="/ppt/notesSlides/notesSlide22.xml" ContentType="application/vnd.openxmlformats-officedocument.presentationml.notesSlide+xml"/>
  <Override PartName="/ppt/tags/tag26.xml" ContentType="application/vnd.openxmlformats-officedocument.presentationml.tags+xml"/>
  <Override PartName="/ppt/notesSlides/notesSlide33.xml" ContentType="application/vnd.openxmlformats-officedocument.presentationml.notesSlide+xml"/>
  <Override PartName="/ppt/tags/tag35.xml" ContentType="application/vnd.openxmlformats-officedocument.presentationml.tags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tags/tag15.xml" ContentType="application/vnd.openxmlformats-officedocument.presentationml.tags+xml"/>
  <Override PartName="/ppt/notesSlides/notesSlide20.xml" ContentType="application/vnd.openxmlformats-officedocument.presentationml.notesSlide+xml"/>
  <Override PartName="/ppt/tags/tag24.xml" ContentType="application/vnd.openxmlformats-officedocument.presentationml.tags+xml"/>
  <Override PartName="/ppt/notesSlides/notesSlide31.xml" ContentType="application/vnd.openxmlformats-officedocument.presentationml.notesSlide+xml"/>
  <Override PartName="/ppt/tags/tag33.xml" ContentType="application/vnd.openxmlformats-officedocument.presentationml.tags+xml"/>
  <Override PartName="/ppt/notesSlides/notesSlide6.xml" ContentType="application/vnd.openxmlformats-officedocument.presentationml.notesSlide+xml"/>
  <Override PartName="/ppt/tags/tag13.xml" ContentType="application/vnd.openxmlformats-officedocument.presentationml.tags+xml"/>
  <Override PartName="/ppt/tags/tag22.xml" ContentType="application/vnd.openxmlformats-officedocument.presentationml.tags+xml"/>
  <Override PartName="/ppt/tags/tag31.xml" ContentType="application/vnd.openxmlformats-officedocument.presentationml.tags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ppt/tags/tag11.xml" ContentType="application/vnd.openxmlformats-officedocument.presentationml.tags+xml"/>
  <Override PartName="/ppt/tags/tag20.xml" ContentType="application/vnd.openxmlformats-officedocument.presentationml.tags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tags/tag2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notesSlides/notesSlide25.xml" ContentType="application/vnd.openxmlformats-officedocument.presentationml.notesSlide+xml"/>
  <Override PartName="/ppt/tags/tag29.xml" ContentType="application/vnd.openxmlformats-officedocument.presentationml.tags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tags/tag18.xml" ContentType="application/vnd.openxmlformats-officedocument.presentationml.tags+xml"/>
  <Override PartName="/ppt/notesSlides/notesSlide32.xml" ContentType="application/vnd.openxmlformats-officedocument.presentationml.notesSlide+xml"/>
  <Override PartName="/ppt/tags/tag36.xml" ContentType="application/vnd.openxmlformats-officedocument.presentationml.tags+xml"/>
  <Override PartName="/ppt/notesSlides/notesSlide9.xml" ContentType="application/vnd.openxmlformats-officedocument.presentationml.notesSlide+xml"/>
  <Override PartName="/ppt/tags/tag14.xml" ContentType="application/vnd.openxmlformats-officedocument.presentationml.tags+xml"/>
  <Override PartName="/ppt/notesSlides/notesSlide21.xml" ContentType="application/vnd.openxmlformats-officedocument.presentationml.notesSlide+xml"/>
  <Override PartName="/ppt/tags/tag25.xml" ContentType="application/vnd.openxmlformats-officedocument.presentationml.tags+xml"/>
  <Override PartName="/ppt/notesSlides/notesSlide10.xml" ContentType="application/vnd.openxmlformats-officedocument.presentationml.notesSlide+xml"/>
  <Override PartName="/ppt/tags/tag32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8"/>
  </p:notesMasterIdLst>
  <p:sldIdLst>
    <p:sldId id="400" r:id="rId2"/>
    <p:sldId id="256" r:id="rId3"/>
    <p:sldId id="275" r:id="rId4"/>
    <p:sldId id="276" r:id="rId5"/>
    <p:sldId id="357" r:id="rId6"/>
    <p:sldId id="360" r:id="rId7"/>
    <p:sldId id="362" r:id="rId8"/>
    <p:sldId id="361" r:id="rId9"/>
    <p:sldId id="395" r:id="rId10"/>
    <p:sldId id="394" r:id="rId11"/>
    <p:sldId id="389" r:id="rId12"/>
    <p:sldId id="367" r:id="rId13"/>
    <p:sldId id="368" r:id="rId14"/>
    <p:sldId id="382" r:id="rId15"/>
    <p:sldId id="387" r:id="rId16"/>
    <p:sldId id="384" r:id="rId17"/>
    <p:sldId id="383" r:id="rId18"/>
    <p:sldId id="365" r:id="rId19"/>
    <p:sldId id="369" r:id="rId20"/>
    <p:sldId id="370" r:id="rId21"/>
    <p:sldId id="371" r:id="rId22"/>
    <p:sldId id="372" r:id="rId23"/>
    <p:sldId id="373" r:id="rId24"/>
    <p:sldId id="375" r:id="rId25"/>
    <p:sldId id="374" r:id="rId26"/>
    <p:sldId id="376" r:id="rId27"/>
    <p:sldId id="378" r:id="rId28"/>
    <p:sldId id="379" r:id="rId29"/>
    <p:sldId id="377" r:id="rId30"/>
    <p:sldId id="381" r:id="rId31"/>
    <p:sldId id="399" r:id="rId32"/>
    <p:sldId id="380" r:id="rId33"/>
    <p:sldId id="397" r:id="rId34"/>
    <p:sldId id="398" r:id="rId35"/>
    <p:sldId id="396" r:id="rId36"/>
    <p:sldId id="388" r:id="rId37"/>
  </p:sldIdLst>
  <p:sldSz cx="9144000" cy="6858000" type="screen4x3"/>
  <p:notesSz cx="6858000" cy="9144000"/>
  <p:custDataLst>
    <p:tags r:id="rId39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9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2" autoAdjust="0"/>
    <p:restoredTop sz="94118" autoAdjust="0"/>
  </p:normalViewPr>
  <p:slideViewPr>
    <p:cSldViewPr>
      <p:cViewPr>
        <p:scale>
          <a:sx n="66" d="100"/>
          <a:sy n="66" d="100"/>
        </p:scale>
        <p:origin x="-594" y="-12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496904-FC42-43DB-9C11-54F786655AD2}" type="datetimeFigureOut">
              <a:rPr lang="en-US" smtClean="0"/>
              <a:pPr/>
              <a:t>3/2/2011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CE60C6-2A61-4562-BD48-2D6AD5E3D1D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800509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E60C6-2A61-4562-BD48-2D6AD5E3D1D4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E60C6-2A61-4562-BD48-2D6AD5E3D1D4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>
              <a:latin typeface="Arial" charset="0"/>
            </a:endParaRPr>
          </a:p>
        </p:txBody>
      </p:sp>
      <p:sp>
        <p:nvSpPr>
          <p:cNvPr id="4403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3450">
              <a:defRPr kumimoji="1" sz="2400">
                <a:solidFill>
                  <a:schemeClr val="bg2"/>
                </a:solidFill>
                <a:latin typeface="Arial" charset="0"/>
              </a:defRPr>
            </a:lvl1pPr>
            <a:lvl2pPr marL="742950" indent="-285750" defTabSz="933450">
              <a:defRPr kumimoji="1" sz="2400">
                <a:solidFill>
                  <a:schemeClr val="bg2"/>
                </a:solidFill>
                <a:latin typeface="Arial" charset="0"/>
              </a:defRPr>
            </a:lvl2pPr>
            <a:lvl3pPr marL="1143000" indent="-228600" defTabSz="933450">
              <a:defRPr kumimoji="1" sz="2400">
                <a:solidFill>
                  <a:schemeClr val="bg2"/>
                </a:solidFill>
                <a:latin typeface="Arial" charset="0"/>
              </a:defRPr>
            </a:lvl3pPr>
            <a:lvl4pPr marL="1600200" indent="-228600" defTabSz="933450">
              <a:defRPr kumimoji="1" sz="2400">
                <a:solidFill>
                  <a:schemeClr val="bg2"/>
                </a:solidFill>
                <a:latin typeface="Arial" charset="0"/>
              </a:defRPr>
            </a:lvl4pPr>
            <a:lvl5pPr marL="2057400" indent="-228600" defTabSz="933450">
              <a:defRPr kumimoji="1" sz="2400">
                <a:solidFill>
                  <a:schemeClr val="bg2"/>
                </a:solidFill>
                <a:latin typeface="Arial" charset="0"/>
              </a:defRPr>
            </a:lvl5pPr>
            <a:lvl6pPr marL="2514600" indent="-228600" defTabSz="93345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charset="0"/>
              </a:defRPr>
            </a:lvl6pPr>
            <a:lvl7pPr marL="2971800" indent="-228600" defTabSz="93345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charset="0"/>
              </a:defRPr>
            </a:lvl7pPr>
            <a:lvl8pPr marL="3429000" indent="-228600" defTabSz="93345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charset="0"/>
              </a:defRPr>
            </a:lvl8pPr>
            <a:lvl9pPr marL="3886200" indent="-228600" defTabSz="93345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charset="0"/>
              </a:defRPr>
            </a:lvl9pPr>
          </a:lstStyle>
          <a:p>
            <a:fld id="{B78CBCEC-1AF1-46CE-8C51-83504858A5F5}" type="slidenum">
              <a:rPr kumimoji="0" lang="en-US" sz="1200" smtClean="0">
                <a:solidFill>
                  <a:schemeClr val="tx1"/>
                </a:solidFill>
              </a:rPr>
              <a:pPr/>
              <a:t>3</a:t>
            </a:fld>
            <a:endParaRPr kumimoji="0" lang="en-US" sz="120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505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>
              <a:latin typeface="Arial" charset="0"/>
            </a:endParaRPr>
          </a:p>
        </p:txBody>
      </p:sp>
      <p:sp>
        <p:nvSpPr>
          <p:cNvPr id="4506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3450">
              <a:defRPr kumimoji="1" sz="2400">
                <a:solidFill>
                  <a:schemeClr val="bg2"/>
                </a:solidFill>
                <a:latin typeface="Arial" charset="0"/>
              </a:defRPr>
            </a:lvl1pPr>
            <a:lvl2pPr marL="742950" indent="-285750" defTabSz="933450">
              <a:defRPr kumimoji="1" sz="2400">
                <a:solidFill>
                  <a:schemeClr val="bg2"/>
                </a:solidFill>
                <a:latin typeface="Arial" charset="0"/>
              </a:defRPr>
            </a:lvl2pPr>
            <a:lvl3pPr marL="1143000" indent="-228600" defTabSz="933450">
              <a:defRPr kumimoji="1" sz="2400">
                <a:solidFill>
                  <a:schemeClr val="bg2"/>
                </a:solidFill>
                <a:latin typeface="Arial" charset="0"/>
              </a:defRPr>
            </a:lvl3pPr>
            <a:lvl4pPr marL="1600200" indent="-228600" defTabSz="933450">
              <a:defRPr kumimoji="1" sz="2400">
                <a:solidFill>
                  <a:schemeClr val="bg2"/>
                </a:solidFill>
                <a:latin typeface="Arial" charset="0"/>
              </a:defRPr>
            </a:lvl4pPr>
            <a:lvl5pPr marL="2057400" indent="-228600" defTabSz="933450">
              <a:defRPr kumimoji="1" sz="2400">
                <a:solidFill>
                  <a:schemeClr val="bg2"/>
                </a:solidFill>
                <a:latin typeface="Arial" charset="0"/>
              </a:defRPr>
            </a:lvl5pPr>
            <a:lvl6pPr marL="2514600" indent="-228600" defTabSz="93345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charset="0"/>
              </a:defRPr>
            </a:lvl6pPr>
            <a:lvl7pPr marL="2971800" indent="-228600" defTabSz="93345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charset="0"/>
              </a:defRPr>
            </a:lvl7pPr>
            <a:lvl8pPr marL="3429000" indent="-228600" defTabSz="93345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charset="0"/>
              </a:defRPr>
            </a:lvl8pPr>
            <a:lvl9pPr marL="3886200" indent="-228600" defTabSz="93345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charset="0"/>
              </a:defRPr>
            </a:lvl9pPr>
          </a:lstStyle>
          <a:p>
            <a:fld id="{3F9EE6A9-58A2-4787-873A-F49D9281E5D7}" type="slidenum">
              <a:rPr kumimoji="0" lang="en-US" sz="1200" smtClean="0">
                <a:solidFill>
                  <a:schemeClr val="tx1"/>
                </a:solidFill>
              </a:rPr>
              <a:pPr/>
              <a:t>4</a:t>
            </a:fld>
            <a:endParaRPr kumimoji="0" lang="en-US" sz="120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E60C6-2A61-4562-BD48-2D6AD5E3D1D4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E60C6-2A61-4562-BD48-2D6AD5E3D1D4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E60C6-2A61-4562-BD48-2D6AD5E3D1D4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E60C6-2A61-4562-BD48-2D6AD5E3D1D4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E60C6-2A61-4562-BD48-2D6AD5E3D1D4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E60C6-2A61-4562-BD48-2D6AD5E3D1D4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E60C6-2A61-4562-BD48-2D6AD5E3D1D4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E60C6-2A61-4562-BD48-2D6AD5E3D1D4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E60C6-2A61-4562-BD48-2D6AD5E3D1D4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E60C6-2A61-4562-BD48-2D6AD5E3D1D4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E60C6-2A61-4562-BD48-2D6AD5E3D1D4}" type="slidenum">
              <a:rPr lang="en-US" smtClean="0"/>
              <a:pPr/>
              <a:t>15</a:t>
            </a:fld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E60C6-2A61-4562-BD48-2D6AD5E3D1D4}" type="slidenum">
              <a:rPr lang="en-US" smtClean="0"/>
              <a:pPr/>
              <a:t>16</a:t>
            </a:fld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E60C6-2A61-4562-BD48-2D6AD5E3D1D4}" type="slidenum">
              <a:rPr lang="en-US" smtClean="0"/>
              <a:pPr/>
              <a:t>17</a:t>
            </a:fld>
            <a:endParaRPr 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E60C6-2A61-4562-BD48-2D6AD5E3D1D4}" type="slidenum">
              <a:rPr lang="en-US" smtClean="0"/>
              <a:pPr/>
              <a:t>18</a:t>
            </a:fld>
            <a:endParaRPr 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E60C6-2A61-4562-BD48-2D6AD5E3D1D4}" type="slidenum">
              <a:rPr lang="en-US" smtClean="0"/>
              <a:pPr/>
              <a:t>19</a:t>
            </a:fld>
            <a:endParaRPr 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E60C6-2A61-4562-BD48-2D6AD5E3D1D4}" type="slidenum">
              <a:rPr lang="en-US" smtClean="0"/>
              <a:pPr/>
              <a:t>20</a:t>
            </a:fld>
            <a:endParaRPr 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E60C6-2A61-4562-BD48-2D6AD5E3D1D4}" type="slidenum">
              <a:rPr lang="en-US" smtClean="0"/>
              <a:pPr/>
              <a:t>21</a:t>
            </a:fld>
            <a:endParaRPr 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E60C6-2A61-4562-BD48-2D6AD5E3D1D4}" type="slidenum">
              <a:rPr lang="en-US" smtClean="0"/>
              <a:pPr/>
              <a:t>22</a:t>
            </a:fld>
            <a:endParaRPr 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E60C6-2A61-4562-BD48-2D6AD5E3D1D4}" type="slidenum">
              <a:rPr lang="en-US" smtClean="0"/>
              <a:pPr/>
              <a:t>23</a:t>
            </a:fld>
            <a:endParaRPr 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E60C6-2A61-4562-BD48-2D6AD5E3D1D4}" type="slidenum">
              <a:rPr lang="en-US" smtClean="0"/>
              <a:pPr/>
              <a:t>24</a:t>
            </a:fld>
            <a:endParaRPr 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E60C6-2A61-4562-BD48-2D6AD5E3D1D4}" type="slidenum">
              <a:rPr lang="en-US" smtClean="0"/>
              <a:pPr/>
              <a:t>25</a:t>
            </a:fld>
            <a:endParaRPr 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E60C6-2A61-4562-BD48-2D6AD5E3D1D4}" type="slidenum">
              <a:rPr lang="en-US" smtClean="0"/>
              <a:pPr/>
              <a:t>26</a:t>
            </a:fld>
            <a:endParaRPr 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E60C6-2A61-4562-BD48-2D6AD5E3D1D4}" type="slidenum">
              <a:rPr lang="en-US" smtClean="0"/>
              <a:pPr/>
              <a:t>27</a:t>
            </a:fld>
            <a:endParaRPr lang="en-U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E60C6-2A61-4562-BD48-2D6AD5E3D1D4}" type="slidenum">
              <a:rPr lang="en-US" smtClean="0"/>
              <a:pPr/>
              <a:t>28</a:t>
            </a:fld>
            <a:endParaRPr lang="en-U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E60C6-2A61-4562-BD48-2D6AD5E3D1D4}" type="slidenum">
              <a:rPr lang="en-US" smtClean="0"/>
              <a:pPr/>
              <a:t>29</a:t>
            </a:fld>
            <a:endParaRPr lang="en-U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E60C6-2A61-4562-BD48-2D6AD5E3D1D4}" type="slidenum">
              <a:rPr lang="en-US" smtClean="0"/>
              <a:pPr/>
              <a:t>30</a:t>
            </a:fld>
            <a:endParaRPr lang="en-US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E60C6-2A61-4562-BD48-2D6AD5E3D1D4}" type="slidenum">
              <a:rPr lang="en-US" smtClean="0"/>
              <a:pPr/>
              <a:t>31</a:t>
            </a:fld>
            <a:endParaRPr lang="en-US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E60C6-2A61-4562-BD48-2D6AD5E3D1D4}" type="slidenum">
              <a:rPr lang="en-US" smtClean="0"/>
              <a:pPr/>
              <a:t>32</a:t>
            </a:fld>
            <a:endParaRPr lang="en-US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E60C6-2A61-4562-BD48-2D6AD5E3D1D4}" type="slidenum">
              <a:rPr lang="en-US" smtClean="0"/>
              <a:pPr/>
              <a:t>33</a:t>
            </a:fld>
            <a:endParaRPr lang="en-US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E60C6-2A61-4562-BD48-2D6AD5E3D1D4}" type="slidenum">
              <a:rPr lang="en-US" smtClean="0"/>
              <a:pPr/>
              <a:t>34</a:t>
            </a:fld>
            <a:endParaRPr lang="en-US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E60C6-2A61-4562-BD48-2D6AD5E3D1D4}" type="slidenum">
              <a:rPr lang="en-US" smtClean="0"/>
              <a:pPr/>
              <a:t>35</a:t>
            </a:fld>
            <a:endParaRPr lang="en-US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089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8090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3450">
              <a:defRPr kumimoji="1" sz="2400">
                <a:solidFill>
                  <a:schemeClr val="bg2"/>
                </a:solidFill>
                <a:latin typeface="Arial" pitchFamily="34" charset="0"/>
              </a:defRPr>
            </a:lvl1pPr>
            <a:lvl2pPr marL="742950" indent="-285750" defTabSz="933450">
              <a:defRPr kumimoji="1" sz="2400">
                <a:solidFill>
                  <a:schemeClr val="bg2"/>
                </a:solidFill>
                <a:latin typeface="Arial" pitchFamily="34" charset="0"/>
              </a:defRPr>
            </a:lvl2pPr>
            <a:lvl3pPr marL="1143000" indent="-228600" defTabSz="933450">
              <a:defRPr kumimoji="1" sz="2400">
                <a:solidFill>
                  <a:schemeClr val="bg2"/>
                </a:solidFill>
                <a:latin typeface="Arial" pitchFamily="34" charset="0"/>
              </a:defRPr>
            </a:lvl3pPr>
            <a:lvl4pPr marL="1600200" indent="-228600" defTabSz="933450">
              <a:defRPr kumimoji="1" sz="2400">
                <a:solidFill>
                  <a:schemeClr val="bg2"/>
                </a:solidFill>
                <a:latin typeface="Arial" pitchFamily="34" charset="0"/>
              </a:defRPr>
            </a:lvl4pPr>
            <a:lvl5pPr marL="2057400" indent="-228600" defTabSz="933450">
              <a:defRPr kumimoji="1" sz="2400">
                <a:solidFill>
                  <a:schemeClr val="bg2"/>
                </a:solidFill>
                <a:latin typeface="Arial" pitchFamily="34" charset="0"/>
              </a:defRPr>
            </a:lvl5pPr>
            <a:lvl6pPr marL="2514600" indent="-228600" defTabSz="93345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pitchFamily="34" charset="0"/>
              </a:defRPr>
            </a:lvl6pPr>
            <a:lvl7pPr marL="2971800" indent="-228600" defTabSz="93345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pitchFamily="34" charset="0"/>
              </a:defRPr>
            </a:lvl7pPr>
            <a:lvl8pPr marL="3429000" indent="-228600" defTabSz="93345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pitchFamily="34" charset="0"/>
              </a:defRPr>
            </a:lvl8pPr>
            <a:lvl9pPr marL="3886200" indent="-228600" defTabSz="93345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pitchFamily="34" charset="0"/>
              </a:defRPr>
            </a:lvl9pPr>
          </a:lstStyle>
          <a:p>
            <a:fld id="{001AA058-BD62-498B-B30C-1C56CE70F514}" type="slidenum">
              <a:rPr kumimoji="0" lang="en-US" sz="1200" smtClean="0">
                <a:solidFill>
                  <a:schemeClr val="tx1"/>
                </a:solidFill>
              </a:rPr>
              <a:pPr/>
              <a:t>36</a:t>
            </a:fld>
            <a:endParaRPr kumimoji="0" lang="en-US" sz="120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gradFill flip="none" rotWithShape="1">
          <a:gsLst>
            <a:gs pos="83000">
              <a:schemeClr val="bg1">
                <a:tint val="45000"/>
                <a:shade val="99000"/>
                <a:satMod val="350000"/>
              </a:schemeClr>
            </a:gs>
            <a:gs pos="40000">
              <a:schemeClr val="bg1">
                <a:tint val="45000"/>
                <a:shade val="99000"/>
                <a:satMod val="350000"/>
              </a:schemeClr>
            </a:gs>
            <a:gs pos="100000">
              <a:schemeClr val="bg1">
                <a:shade val="20000"/>
                <a:satMod val="255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4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245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490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735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980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1225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5470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9715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3960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4" y="4406903"/>
            <a:ext cx="7772400" cy="1362076"/>
          </a:xfrm>
          <a:prstGeom prst="rect">
            <a:avLst/>
          </a:prstGeom>
        </p:spPr>
        <p:txBody>
          <a:bodyPr anchor="t"/>
          <a:lstStyle>
            <a:lvl1pPr algn="l">
              <a:defRPr sz="37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4" y="2906717"/>
            <a:ext cx="7772400" cy="1500187"/>
          </a:xfrm>
        </p:spPr>
        <p:txBody>
          <a:bodyPr anchor="b"/>
          <a:lstStyle>
            <a:lvl1pPr marL="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1pPr>
            <a:lvl2pPr marL="42450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2pPr>
            <a:lvl3pPr marL="84901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27351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98021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12252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547031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97153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396042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7"/>
            <a:ext cx="4040188" cy="639763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24504" indent="0">
              <a:buNone/>
              <a:defRPr sz="1900" b="1"/>
            </a:lvl2pPr>
            <a:lvl3pPr marL="849010" indent="0">
              <a:buNone/>
              <a:defRPr sz="1700" b="1"/>
            </a:lvl3pPr>
            <a:lvl4pPr marL="1273517" indent="0">
              <a:buNone/>
              <a:defRPr sz="1500" b="1"/>
            </a:lvl4pPr>
            <a:lvl5pPr marL="1698021" indent="0">
              <a:buNone/>
              <a:defRPr sz="1500" b="1"/>
            </a:lvl5pPr>
            <a:lvl6pPr marL="2122527" indent="0">
              <a:buNone/>
              <a:defRPr sz="1500" b="1"/>
            </a:lvl6pPr>
            <a:lvl7pPr marL="2547031" indent="0">
              <a:buNone/>
              <a:defRPr sz="1500" b="1"/>
            </a:lvl7pPr>
            <a:lvl8pPr marL="2971537" indent="0">
              <a:buNone/>
              <a:defRPr sz="1500" b="1"/>
            </a:lvl8pPr>
            <a:lvl9pPr marL="3396042" indent="0">
              <a:buNone/>
              <a:defRPr sz="15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2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7" y="1535117"/>
            <a:ext cx="4041774" cy="639763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24504" indent="0">
              <a:buNone/>
              <a:defRPr sz="1900" b="1"/>
            </a:lvl2pPr>
            <a:lvl3pPr marL="849010" indent="0">
              <a:buNone/>
              <a:defRPr sz="1700" b="1"/>
            </a:lvl3pPr>
            <a:lvl4pPr marL="1273517" indent="0">
              <a:buNone/>
              <a:defRPr sz="1500" b="1"/>
            </a:lvl4pPr>
            <a:lvl5pPr marL="1698021" indent="0">
              <a:buNone/>
              <a:defRPr sz="1500" b="1"/>
            </a:lvl5pPr>
            <a:lvl6pPr marL="2122527" indent="0">
              <a:buNone/>
              <a:defRPr sz="1500" b="1"/>
            </a:lvl6pPr>
            <a:lvl7pPr marL="2547031" indent="0">
              <a:buNone/>
              <a:defRPr sz="1500" b="1"/>
            </a:lvl7pPr>
            <a:lvl8pPr marL="2971537" indent="0">
              <a:buNone/>
              <a:defRPr sz="1500" b="1"/>
            </a:lvl8pPr>
            <a:lvl9pPr marL="3396042" indent="0">
              <a:buNone/>
              <a:defRPr sz="15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4" cy="3951288"/>
          </a:xfrm>
        </p:spPr>
        <p:txBody>
          <a:bodyPr/>
          <a:lstStyle>
            <a:lvl1pPr>
              <a:defRPr sz="22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3" y="273053"/>
            <a:ext cx="3008314" cy="1162051"/>
          </a:xfrm>
          <a:prstGeom prst="rect">
            <a:avLst/>
          </a:prstGeo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1" y="273053"/>
            <a:ext cx="5111750" cy="5853115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3" y="1435101"/>
            <a:ext cx="3008314" cy="4691064"/>
          </a:xfrm>
        </p:spPr>
        <p:txBody>
          <a:bodyPr/>
          <a:lstStyle>
            <a:lvl1pPr marL="0" indent="0">
              <a:buNone/>
              <a:defRPr sz="1300"/>
            </a:lvl1pPr>
            <a:lvl2pPr marL="424504" indent="0">
              <a:buNone/>
              <a:defRPr sz="1100"/>
            </a:lvl2pPr>
            <a:lvl3pPr marL="849010" indent="0">
              <a:buNone/>
              <a:defRPr sz="900"/>
            </a:lvl3pPr>
            <a:lvl4pPr marL="1273517" indent="0">
              <a:buNone/>
              <a:defRPr sz="900"/>
            </a:lvl4pPr>
            <a:lvl5pPr marL="1698021" indent="0">
              <a:buNone/>
              <a:defRPr sz="900"/>
            </a:lvl5pPr>
            <a:lvl6pPr marL="2122527" indent="0">
              <a:buNone/>
              <a:defRPr sz="900"/>
            </a:lvl6pPr>
            <a:lvl7pPr marL="2547031" indent="0">
              <a:buNone/>
              <a:defRPr sz="900"/>
            </a:lvl7pPr>
            <a:lvl8pPr marL="2971537" indent="0">
              <a:buNone/>
              <a:defRPr sz="900"/>
            </a:lvl8pPr>
            <a:lvl9pPr marL="3396042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3"/>
            <a:ext cx="5486400" cy="566740"/>
          </a:xfrm>
          <a:prstGeom prst="rect">
            <a:avLst/>
          </a:prstGeo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000"/>
            </a:lvl1pPr>
            <a:lvl2pPr marL="424504" indent="0">
              <a:buNone/>
              <a:defRPr sz="2600"/>
            </a:lvl2pPr>
            <a:lvl3pPr marL="849010" indent="0">
              <a:buNone/>
              <a:defRPr sz="2200"/>
            </a:lvl3pPr>
            <a:lvl4pPr marL="1273517" indent="0">
              <a:buNone/>
              <a:defRPr sz="1900"/>
            </a:lvl4pPr>
            <a:lvl5pPr marL="1698021" indent="0">
              <a:buNone/>
              <a:defRPr sz="1900"/>
            </a:lvl5pPr>
            <a:lvl6pPr marL="2122527" indent="0">
              <a:buNone/>
              <a:defRPr sz="1900"/>
            </a:lvl6pPr>
            <a:lvl7pPr marL="2547031" indent="0">
              <a:buNone/>
              <a:defRPr sz="1900"/>
            </a:lvl7pPr>
            <a:lvl8pPr marL="2971537" indent="0">
              <a:buNone/>
              <a:defRPr sz="1900"/>
            </a:lvl8pPr>
            <a:lvl9pPr marL="3396042" indent="0">
              <a:buNone/>
              <a:defRPr sz="19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43"/>
            <a:ext cx="5486400" cy="804861"/>
          </a:xfrm>
        </p:spPr>
        <p:txBody>
          <a:bodyPr/>
          <a:lstStyle>
            <a:lvl1pPr marL="0" indent="0">
              <a:buNone/>
              <a:defRPr sz="1300"/>
            </a:lvl1pPr>
            <a:lvl2pPr marL="424504" indent="0">
              <a:buNone/>
              <a:defRPr sz="1100"/>
            </a:lvl2pPr>
            <a:lvl3pPr marL="849010" indent="0">
              <a:buNone/>
              <a:defRPr sz="900"/>
            </a:lvl3pPr>
            <a:lvl4pPr marL="1273517" indent="0">
              <a:buNone/>
              <a:defRPr sz="900"/>
            </a:lvl4pPr>
            <a:lvl5pPr marL="1698021" indent="0">
              <a:buNone/>
              <a:defRPr sz="900"/>
            </a:lvl5pPr>
            <a:lvl6pPr marL="2122527" indent="0">
              <a:buNone/>
              <a:defRPr sz="900"/>
            </a:lvl6pPr>
            <a:lvl7pPr marL="2547031" indent="0">
              <a:buNone/>
              <a:defRPr sz="900"/>
            </a:lvl7pPr>
            <a:lvl8pPr marL="2971537" indent="0">
              <a:buNone/>
              <a:defRPr sz="900"/>
            </a:lvl8pPr>
            <a:lvl9pPr marL="3396042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4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75000">
              <a:schemeClr val="bg1">
                <a:tint val="45000"/>
                <a:shade val="99000"/>
                <a:satMod val="350000"/>
              </a:schemeClr>
            </a:gs>
            <a:gs pos="40000">
              <a:schemeClr val="bg1">
                <a:tint val="45000"/>
                <a:shade val="99000"/>
                <a:satMod val="350000"/>
              </a:schemeClr>
            </a:gs>
            <a:gs pos="100000">
              <a:schemeClr val="bg1">
                <a:shade val="20000"/>
                <a:satMod val="255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-228600" y="6553200"/>
            <a:ext cx="9372600" cy="304800"/>
          </a:xfrm>
          <a:prstGeom prst="rect">
            <a:avLst/>
          </a:prstGeom>
        </p:spPr>
        <p:style>
          <a:lnRef idx="1">
            <a:schemeClr val="accent1"/>
          </a:lnRef>
          <a:fillRef idx="1002">
            <a:schemeClr val="dk2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84900" tIns="42450" rIns="84900" bIns="4245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rot="10800000">
            <a:off x="-76200" y="914400"/>
            <a:ext cx="92202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76200" y="0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en-US" sz="48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6350" stA="55000" endA="300" endPos="45500" dir="5400000" sy="-100000" algn="bl" rotWithShape="0"/>
                </a:effectLst>
              </a:rPr>
              <a:t>NESC Academy</a:t>
            </a:r>
            <a:r>
              <a:rPr lang="en-US" sz="4800" b="1" cap="all" baseline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sz="48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6350" stA="55000" endA="300" endPos="45500" dir="5400000" sy="-100000" algn="bl" rotWithShape="0"/>
                </a:effectLst>
              </a:rPr>
              <a:t>Online</a:t>
            </a:r>
          </a:p>
        </p:txBody>
      </p:sp>
      <p:pic>
        <p:nvPicPr>
          <p:cNvPr id="10" name="Picture 9" descr="70564main_nesc_logo.jp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8229600" y="76200"/>
            <a:ext cx="783294" cy="783294"/>
          </a:xfrm>
          <a:prstGeom prst="rect">
            <a:avLst/>
          </a:prstGeom>
        </p:spPr>
      </p:pic>
      <p:cxnSp>
        <p:nvCxnSpPr>
          <p:cNvPr id="13" name="Straight Connector 12"/>
          <p:cNvCxnSpPr/>
          <p:nvPr/>
        </p:nvCxnSpPr>
        <p:spPr>
          <a:xfrm rot="10800000">
            <a:off x="0" y="6553200"/>
            <a:ext cx="9144000" cy="1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0" y="6581001"/>
            <a:ext cx="914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0" i="1" dirty="0" smtClean="0">
                <a:latin typeface="+mj-lt"/>
              </a:rPr>
              <a:t>Learning from the Past, Looking to the Future</a:t>
            </a:r>
            <a:endParaRPr lang="en-US" sz="1200" b="0" i="1" dirty="0">
              <a:latin typeface="+mj-lt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849010" rtl="0" eaLnBrk="1" latinLnBrk="0" hangingPunct="1">
        <a:spcBef>
          <a:spcPct val="0"/>
        </a:spcBef>
        <a:buNone/>
        <a:defRPr sz="4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18380" indent="-318380" algn="l" defTabSz="849010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689822" indent="-265315" algn="l" defTabSz="849010" rtl="0" eaLnBrk="1" latinLnBrk="0" hangingPunct="1">
        <a:spcBef>
          <a:spcPct val="20000"/>
        </a:spcBef>
        <a:buFont typeface="Arial" pitchFamily="34" charset="0"/>
        <a:buChar char="–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61264" indent="-212253" algn="l" defTabSz="84901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85770" indent="-212253" algn="l" defTabSz="849010" rtl="0" eaLnBrk="1" latinLnBrk="0" hangingPunct="1">
        <a:spcBef>
          <a:spcPct val="20000"/>
        </a:spcBef>
        <a:buFont typeface="Arial" pitchFamily="34" charset="0"/>
        <a:buChar char="–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10274" indent="-212253" algn="l" defTabSz="849010" rtl="0" eaLnBrk="1" latinLnBrk="0" hangingPunct="1">
        <a:spcBef>
          <a:spcPct val="20000"/>
        </a:spcBef>
        <a:buFont typeface="Arial" pitchFamily="34" charset="0"/>
        <a:buChar char="»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334778" indent="-212253" algn="l" defTabSz="84901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759284" indent="-212253" algn="l" defTabSz="84901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183788" indent="-212253" algn="l" defTabSz="84901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608295" indent="-212253" algn="l" defTabSz="84901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24504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49010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273517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698021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22527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547031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2971537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396042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file:///C:\Users\ibatchel\Desktop\Loads%20and%20Dynamicss\Unit_1c_PP\NA_Unit_1c_Bridge_PP_files\Converted%20Audio\sound001.wav" TargetMode="Externa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image" Target="../media/image3.png"/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6.png"/><Relationship Id="rId2" Type="http://schemas.openxmlformats.org/officeDocument/2006/relationships/audio" Target="file:///C:\Users\ibatchel\Desktop\Loads%20and%20Dynamicss\Unit_1c_PP\NA_Unit_1c_Bridge_PP_files\sound002.wav" TargetMode="External"/><Relationship Id="rId1" Type="http://schemas.openxmlformats.org/officeDocument/2006/relationships/tags" Target="../tags/tag4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file:///C:\Users\ibatchel\Desktop\Loads%20and%20Dynamicss\Unit_1c_PP\NA_Unit_1c_Bridge_PP_files\sound003.wav" TargetMode="External"/><Relationship Id="rId1" Type="http://schemas.openxmlformats.org/officeDocument/2006/relationships/tags" Target="../tags/tag5.xml"/><Relationship Id="rId6" Type="http://schemas.openxmlformats.org/officeDocument/2006/relationships/image" Target="../media/image8.png"/><Relationship Id="rId5" Type="http://schemas.openxmlformats.org/officeDocument/2006/relationships/image" Target="../media/image7.jpeg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file:///C:\Users\ibatchel\Desktop\Loads%20and%20Dynamicss\Unit_1c_PP\NA_Unit_1c_Bridge_PP_files\sound004.wav" TargetMode="External"/><Relationship Id="rId1" Type="http://schemas.openxmlformats.org/officeDocument/2006/relationships/tags" Target="../tags/tag6.xml"/><Relationship Id="rId5" Type="http://schemas.openxmlformats.org/officeDocument/2006/relationships/image" Target="../media/image9.pn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file:///C:\Users\ibatchel\Desktop\Loads%20and%20Dynamicss\Unit_1c_PP\NA_Unit_1c_Bridge_PP_files\Converted%20Audio\sound005.wav" TargetMode="External"/><Relationship Id="rId1" Type="http://schemas.openxmlformats.org/officeDocument/2006/relationships/tags" Target="../tags/tag7.xml"/><Relationship Id="rId6" Type="http://schemas.openxmlformats.org/officeDocument/2006/relationships/image" Target="../media/image9.png"/><Relationship Id="rId5" Type="http://schemas.openxmlformats.org/officeDocument/2006/relationships/image" Target="../media/image10.png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file:///C:\Users\ibatchel\Desktop\Loads%20and%20Dynamicss\Unit_1c_PP\NA_Unit_1c_Bridge_PP_files\sound006.wav" TargetMode="External"/><Relationship Id="rId1" Type="http://schemas.openxmlformats.org/officeDocument/2006/relationships/tags" Target="../tags/tag8.xml"/><Relationship Id="rId5" Type="http://schemas.openxmlformats.org/officeDocument/2006/relationships/image" Target="../media/image11.png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file:///C:\Users\ibatchel\Desktop\Loads%20and%20Dynamicss\Unit_1c_PP\NA_Unit_1c_Bridge_PP_files\sound007.wav" TargetMode="External"/><Relationship Id="rId2" Type="http://schemas.openxmlformats.org/officeDocument/2006/relationships/tags" Target="../tags/tag10.xml"/><Relationship Id="rId1" Type="http://schemas.openxmlformats.org/officeDocument/2006/relationships/tags" Target="../tags/tag9.xml"/><Relationship Id="rId6" Type="http://schemas.openxmlformats.org/officeDocument/2006/relationships/image" Target="../media/image9.png"/><Relationship Id="rId5" Type="http://schemas.openxmlformats.org/officeDocument/2006/relationships/notesSlide" Target="../notesSlides/notesSlide8.xml"/><Relationship Id="rId4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file:///C:\Users\ibatchel\Desktop\Loads%20and%20Dynamicss\Unit_1c_PP\NA_Unit_1c_Bridge_PP_files\sound008.wav" TargetMode="External"/><Relationship Id="rId1" Type="http://schemas.openxmlformats.org/officeDocument/2006/relationships/tags" Target="../tags/tag11.xml"/><Relationship Id="rId5" Type="http://schemas.openxmlformats.org/officeDocument/2006/relationships/image" Target="../media/image12.png"/><Relationship Id="rId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Users\ibatchel\Desktop\Loads%20and%20Dynamicss\Unit_1c_PP\TacomaNarrows.wmv" TargetMode="Externa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file:///C:\Users\ibatchel\Desktop\Loads%20and%20Dynamicss\Unit_1c_PP\NA_Unit_1c_Bridge_PP_files\sound009.wav" TargetMode="External"/><Relationship Id="rId1" Type="http://schemas.openxmlformats.org/officeDocument/2006/relationships/tags" Target="../tags/tag1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file:///C:\Users\ibatchel\Desktop\Loads%20and%20Dynamicss\Unit_1c_PP\NA_Unit_1c_Bridge_PP_files\sound010.wav" TargetMode="External"/><Relationship Id="rId1" Type="http://schemas.openxmlformats.org/officeDocument/2006/relationships/tags" Target="../tags/tag13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audio1.wav"/><Relationship Id="rId1" Type="http://schemas.openxmlformats.org/officeDocument/2006/relationships/tags" Target="../tags/tag14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file:///C:\Users\ibatchel\Desktop\Loads%20and%20Dynamicss\Unit_1c_PP\NA_Unit_1c_Bridge_PP_files\sound012.wav" TargetMode="External"/><Relationship Id="rId1" Type="http://schemas.openxmlformats.org/officeDocument/2006/relationships/tags" Target="../tags/tag15.xml"/><Relationship Id="rId5" Type="http://schemas.openxmlformats.org/officeDocument/2006/relationships/image" Target="../media/image20.png"/><Relationship Id="rId4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file:///C:\Users\ibatchel\Desktop\Loads%20and%20Dynamicss\Unit_1c_PP\NA_Unit_1c_Bridge_PP_files\sound013.wav" TargetMode="External"/><Relationship Id="rId1" Type="http://schemas.openxmlformats.org/officeDocument/2006/relationships/tags" Target="../tags/tag16.xml"/><Relationship Id="rId5" Type="http://schemas.openxmlformats.org/officeDocument/2006/relationships/image" Target="../media/image21.png"/><Relationship Id="rId4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file:///C:\Users\ibatchel\Desktop\Loads%20and%20Dynamicss\Unit_1c_PP\NA_Unit_1c_Bridge_PP_files\sound014.wav" TargetMode="External"/><Relationship Id="rId1" Type="http://schemas.openxmlformats.org/officeDocument/2006/relationships/tags" Target="../tags/tag17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file:///C:\Users\ibatchel\Desktop\Loads%20and%20Dynamicss\Unit_1c_PP\NA_Unit_1c_Bridge_PP_files\sound015.wav" TargetMode="External"/><Relationship Id="rId1" Type="http://schemas.openxmlformats.org/officeDocument/2006/relationships/tags" Target="../tags/tag18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file:///C:\Users\ibatchel\Desktop\Loads%20and%20Dynamicss\Unit_1c_PP\NA_Unit_1c_Bridge_PP_files\sound016.wav" TargetMode="External"/><Relationship Id="rId1" Type="http://schemas.openxmlformats.org/officeDocument/2006/relationships/tags" Target="../tags/tag19.xml"/><Relationship Id="rId5" Type="http://schemas.openxmlformats.org/officeDocument/2006/relationships/image" Target="../media/image26.png"/><Relationship Id="rId4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file:///C:\Users\ibatchel\Desktop\Loads%20and%20Dynamicss\Unit_1c_PP\NA_Unit_1c_Bridge_PP_files\sound017.wav" TargetMode="External"/><Relationship Id="rId1" Type="http://schemas.openxmlformats.org/officeDocument/2006/relationships/tags" Target="../tags/tag20.xml"/><Relationship Id="rId5" Type="http://schemas.openxmlformats.org/officeDocument/2006/relationships/image" Target="../media/image27.png"/><Relationship Id="rId4" Type="http://schemas.openxmlformats.org/officeDocument/2006/relationships/notesSlide" Target="../notesSlides/notesSlide1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file:///C:\Users\ibatchel\Desktop\Loads%20and%20Dynamicss\Unit_1c_PP\NA_Unit_1c_Bridge_PP_files\sound018.wav" TargetMode="External"/><Relationship Id="rId1" Type="http://schemas.openxmlformats.org/officeDocument/2006/relationships/tags" Target="../tags/tag21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file:///C:\Users\ibatchel\Desktop\Loads%20and%20Dynamicss\Unit_1c_PP\NA_Unit_1c_Bridge_PP_files\sound019.wav" TargetMode="External"/><Relationship Id="rId1" Type="http://schemas.openxmlformats.org/officeDocument/2006/relationships/tags" Target="../tags/tag22.xml"/><Relationship Id="rId5" Type="http://schemas.openxmlformats.org/officeDocument/2006/relationships/image" Target="../media/image30.png"/><Relationship Id="rId4" Type="http://schemas.openxmlformats.org/officeDocument/2006/relationships/notesSlide" Target="../notesSlides/notesSlide2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file:///C:\Users\ibatchel\Desktop\Loads%20and%20Dynamicss\Unit_1c_PP\NA_Unit_1c_Bridge_PP_files\sound020.wav" TargetMode="External"/><Relationship Id="rId1" Type="http://schemas.openxmlformats.org/officeDocument/2006/relationships/tags" Target="../tags/tag23.xml"/><Relationship Id="rId5" Type="http://schemas.openxmlformats.org/officeDocument/2006/relationships/image" Target="../media/image15.png"/><Relationship Id="rId4" Type="http://schemas.openxmlformats.org/officeDocument/2006/relationships/notesSlide" Target="../notesSlides/notesSlide2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file:///C:\Users\ibatchel\Desktop\Loads%20and%20Dynamicss\Unit_1c_PP\NA_Unit_1c_Bridge_PP_files\sound021.wav" TargetMode="External"/><Relationship Id="rId1" Type="http://schemas.openxmlformats.org/officeDocument/2006/relationships/tags" Target="../tags/tag24.xml"/><Relationship Id="rId5" Type="http://schemas.openxmlformats.org/officeDocument/2006/relationships/image" Target="../media/image31.png"/><Relationship Id="rId4" Type="http://schemas.openxmlformats.org/officeDocument/2006/relationships/notesSlide" Target="../notesSlides/notesSlide2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file:///C:\Users\ibatchel\Desktop\Loads%20and%20Dynamicss\Unit_1c_PP\NA_Unit_1c_Bridge_PP_files\sound022.wav" TargetMode="External"/><Relationship Id="rId1" Type="http://schemas.openxmlformats.org/officeDocument/2006/relationships/tags" Target="../tags/tag25.xml"/><Relationship Id="rId5" Type="http://schemas.openxmlformats.org/officeDocument/2006/relationships/image" Target="../media/image15.png"/><Relationship Id="rId4" Type="http://schemas.openxmlformats.org/officeDocument/2006/relationships/notesSlide" Target="../notesSlides/notesSlide2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file:///C:\Users\ibatchel\Desktop\Loads%20and%20Dynamicss\Unit_1c_PP\NA_Unit_1c_Bridge_PP_files\sound023.wav" TargetMode="External"/><Relationship Id="rId1" Type="http://schemas.openxmlformats.org/officeDocument/2006/relationships/tags" Target="../tags/tag26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notesSlide" Target="../notesSlides/notesSlide2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file:///C:\Users\ibatchel\Desktop\Loads%20and%20Dynamicss\Unit_1c_PP\NA_Unit_1c_Bridge_PP_files\sound024.wav" TargetMode="External"/><Relationship Id="rId1" Type="http://schemas.openxmlformats.org/officeDocument/2006/relationships/tags" Target="../tags/tag27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notesSlide" Target="../notesSlides/notesSlide2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file:///C:\Users\ibatchel\Desktop\Loads%20and%20Dynamicss\Unit_1c_PP\NA_Unit_1c_Bridge_PP_files\sound025.wav" TargetMode="External"/><Relationship Id="rId1" Type="http://schemas.openxmlformats.org/officeDocument/2006/relationships/tags" Target="../tags/tag28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notesSlide" Target="../notesSlides/notesSlide2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file:///C:\Users\ibatchel\Desktop\Loads%20and%20Dynamicss\Unit_1c_PP\NA_Unit_1c_Bridge_PP_files\sound026.wav" TargetMode="External"/><Relationship Id="rId1" Type="http://schemas.openxmlformats.org/officeDocument/2006/relationships/tags" Target="../tags/tag29.xml"/><Relationship Id="rId5" Type="http://schemas.openxmlformats.org/officeDocument/2006/relationships/image" Target="../media/image38.png"/><Relationship Id="rId4" Type="http://schemas.openxmlformats.org/officeDocument/2006/relationships/notesSlide" Target="../notesSlides/notesSlide2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file:///C:\Users\ibatchel\Desktop\Loads%20and%20Dynamicss\Unit_1c_PP\NA_Unit_1c_Bridge_PP_files\sound027.wav" TargetMode="External"/><Relationship Id="rId1" Type="http://schemas.openxmlformats.org/officeDocument/2006/relationships/tags" Target="../tags/tag30.xml"/><Relationship Id="rId5" Type="http://schemas.openxmlformats.org/officeDocument/2006/relationships/image" Target="../media/image39.png"/><Relationship Id="rId4" Type="http://schemas.openxmlformats.org/officeDocument/2006/relationships/notesSlide" Target="../notesSlides/notesSlide29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file:///C:\Users\ibatchel\Desktop\Loads%20and%20Dynamicss\Unit_1c_PP\NA_Unit_1c_Bridge_PP_files\sound028.wav" TargetMode="External"/><Relationship Id="rId1" Type="http://schemas.openxmlformats.org/officeDocument/2006/relationships/tags" Target="../tags/tag31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notesSlide" Target="../notesSlides/notesSlide30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file:///C:\Users\ibatchel\Desktop\Loads%20and%20Dynamicss\Unit_1c_PP\NA_Unit_1c_Bridge_PP_files\sound029.wav" TargetMode="External"/><Relationship Id="rId1" Type="http://schemas.openxmlformats.org/officeDocument/2006/relationships/tags" Target="../tags/tag32.xml"/><Relationship Id="rId5" Type="http://schemas.openxmlformats.org/officeDocument/2006/relationships/image" Target="../media/image42.png"/><Relationship Id="rId4" Type="http://schemas.openxmlformats.org/officeDocument/2006/relationships/notesSlide" Target="../notesSlides/notesSlide3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audio2.wav"/><Relationship Id="rId1" Type="http://schemas.openxmlformats.org/officeDocument/2006/relationships/tags" Target="../tags/tag33.xml"/><Relationship Id="rId6" Type="http://schemas.openxmlformats.org/officeDocument/2006/relationships/image" Target="../media/image44.png"/><Relationship Id="rId5" Type="http://schemas.openxmlformats.org/officeDocument/2006/relationships/image" Target="../media/image43.jpeg"/><Relationship Id="rId4" Type="http://schemas.openxmlformats.org/officeDocument/2006/relationships/notesSlide" Target="../notesSlides/notesSlide3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file:///C:\Users\ibatchel\Desktop\Loads%20and%20Dynamicss\Unit_1c_PP\NA_Unit_1c_Bridge_PP_files\sound031.wav" TargetMode="External"/><Relationship Id="rId1" Type="http://schemas.openxmlformats.org/officeDocument/2006/relationships/tags" Target="../tags/tag34.xml"/><Relationship Id="rId6" Type="http://schemas.openxmlformats.org/officeDocument/2006/relationships/image" Target="../media/image46.png"/><Relationship Id="rId5" Type="http://schemas.openxmlformats.org/officeDocument/2006/relationships/image" Target="../media/image45.png"/><Relationship Id="rId4" Type="http://schemas.openxmlformats.org/officeDocument/2006/relationships/notesSlide" Target="../notesSlides/notesSlide3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file:///C:\Users\ibatchel\Desktop\Loads%20and%20Dynamicss\Unit_1c_PP\NA_Unit_1c_Bridge_PP_files\sound032.wav" TargetMode="External"/><Relationship Id="rId1" Type="http://schemas.openxmlformats.org/officeDocument/2006/relationships/tags" Target="../tags/tag35.xml"/><Relationship Id="rId5" Type="http://schemas.openxmlformats.org/officeDocument/2006/relationships/image" Target="../media/image47.png"/><Relationship Id="rId4" Type="http://schemas.openxmlformats.org/officeDocument/2006/relationships/notesSlide" Target="../notesSlides/notesSlide34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file:///C:\Users\ibatchel\Desktop\Loads%20and%20Dynamicss\Unit_1c_PP\NA_Unit_1c_Bridge_PP_files\sound033.wav" TargetMode="External"/><Relationship Id="rId1" Type="http://schemas.openxmlformats.org/officeDocument/2006/relationships/tags" Target="../tags/tag36.xml"/><Relationship Id="rId6" Type="http://schemas.openxmlformats.org/officeDocument/2006/relationships/image" Target="../media/image15.png"/><Relationship Id="rId5" Type="http://schemas.openxmlformats.org/officeDocument/2006/relationships/image" Target="../media/image48.jpeg"/><Relationship Id="rId4" Type="http://schemas.openxmlformats.org/officeDocument/2006/relationships/notesSlide" Target="../notesSlides/notesSlide35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file:///C:\Users\ibatchel\Desktop\Loads%20and%20Dynamicss\Unit_1c_PP\NA_Unit_1c_Bridge_PP_files\Converted%20Audio\sound034.wav" TargetMode="External"/><Relationship Id="rId1" Type="http://schemas.openxmlformats.org/officeDocument/2006/relationships/tags" Target="../tags/tag37.xml"/><Relationship Id="rId5" Type="http://schemas.openxmlformats.org/officeDocument/2006/relationships/image" Target="../media/image49.png"/><Relationship Id="rId4" Type="http://schemas.openxmlformats.org/officeDocument/2006/relationships/notesSlide" Target="../notesSlides/notesSlide3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"/>
          <p:cNvSpPr txBox="1">
            <a:spLocks noChangeArrowheads="1"/>
          </p:cNvSpPr>
          <p:nvPr>
            <p:custDataLst>
              <p:tags r:id="rId2"/>
            </p:custDataLst>
          </p:nvPr>
        </p:nvSpPr>
        <p:spPr>
          <a:xfrm>
            <a:off x="0" y="1905000"/>
            <a:ext cx="9144000" cy="4495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3800"/>
              </a:lnSpc>
              <a:spcBef>
                <a:spcPts val="300"/>
              </a:spcBef>
              <a:spcAft>
                <a:spcPts val="300"/>
              </a:spcAft>
              <a:buFont typeface="Monotype Sorts" pitchFamily="2" charset="2"/>
              <a:buNone/>
              <a:defRPr/>
            </a:pPr>
            <a:endParaRPr lang="en-US" sz="2700" b="1" dirty="0" smtClean="0">
              <a:solidFill>
                <a:srgbClr val="003366"/>
              </a:solidFill>
              <a:latin typeface="Arial" pitchFamily="34" charset="0"/>
              <a:cs typeface="Arial" pitchFamily="34" charset="0"/>
            </a:endParaRPr>
          </a:p>
          <a:p>
            <a:pPr>
              <a:lnSpc>
                <a:spcPts val="3800"/>
              </a:lnSpc>
              <a:spcBef>
                <a:spcPts val="300"/>
              </a:spcBef>
              <a:spcAft>
                <a:spcPts val="300"/>
              </a:spcAft>
              <a:buFont typeface="Monotype Sorts" pitchFamily="2" charset="2"/>
              <a:buNone/>
              <a:defRPr/>
            </a:pPr>
            <a:endParaRPr lang="en-US" sz="2700" b="1" dirty="0" smtClean="0">
              <a:solidFill>
                <a:srgbClr val="003366"/>
              </a:solidFill>
              <a:latin typeface="Arial" pitchFamily="34" charset="0"/>
              <a:cs typeface="Arial" pitchFamily="34" charset="0"/>
            </a:endParaRPr>
          </a:p>
          <a:p>
            <a:pPr>
              <a:lnSpc>
                <a:spcPts val="3800"/>
              </a:lnSpc>
              <a:spcBef>
                <a:spcPts val="300"/>
              </a:spcBef>
              <a:spcAft>
                <a:spcPts val="300"/>
              </a:spcAft>
              <a:buFont typeface="Monotype Sorts" pitchFamily="2" charset="2"/>
              <a:buNone/>
              <a:defRPr/>
            </a:pPr>
            <a:r>
              <a:rPr lang="en-US" sz="4800" b="1" dirty="0" smtClean="0">
                <a:solidFill>
                  <a:srgbClr val="003366"/>
                </a:solidFill>
                <a:latin typeface="Arial" pitchFamily="34" charset="0"/>
                <a:cs typeface="Arial" pitchFamily="34" charset="0"/>
              </a:rPr>
              <a:t>Bridge Natural Frequencies</a:t>
            </a:r>
          </a:p>
        </p:txBody>
      </p:sp>
      <p:pic>
        <p:nvPicPr>
          <p:cNvPr id="7" name="sound001.wav">
            <a:hlinkClick r:id="" action="ppaction://media"/>
          </p:cNvPr>
          <p:cNvPicPr>
            <a:picLocks noRot="1" noChangeAspect="1"/>
          </p:cNvPicPr>
          <p:nvPr>
            <a:audioFile r:link="rId3"/>
          </p:nvPr>
        </p:nvPicPr>
        <p:blipFill>
          <a:blip r:embed="rId6" cstate="print"/>
          <a:stretch>
            <a:fillRect/>
          </a:stretch>
        </p:blipFill>
        <p:spPr>
          <a:xfrm>
            <a:off x="10820400" y="3429000"/>
            <a:ext cx="304800" cy="304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3844415311"/>
      </p:ext>
    </p:extLst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38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http://www.nasa.gov/centers/langley/images/content/148110main_rn_nesclogo150.jpg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1547813" y="1557338"/>
            <a:ext cx="1428750" cy="142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1" descr="http://www.dynamic-concepts.com/images/logo_home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76375" y="4329113"/>
            <a:ext cx="1400175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2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4103" name="Rectangle 4"/>
          <p:cNvSpPr>
            <a:spLocks noChangeArrowheads="1"/>
          </p:cNvSpPr>
          <p:nvPr/>
        </p:nvSpPr>
        <p:spPr bwMode="auto">
          <a:xfrm>
            <a:off x="1295400" y="3135352"/>
            <a:ext cx="3168650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r>
              <a:rPr lang="en-US" sz="1600" b="1" dirty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NASA Engineering &amp; Safety Center (NESC) </a:t>
            </a:r>
            <a:r>
              <a:rPr lang="en-US" sz="1600" b="1" dirty="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Academy Online</a:t>
            </a:r>
            <a:endParaRPr lang="en-US" sz="1600" dirty="0">
              <a:solidFill>
                <a:schemeClr val="tx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endParaRPr lang="en-US" dirty="0"/>
          </a:p>
        </p:txBody>
      </p:sp>
      <p:sp>
        <p:nvSpPr>
          <p:cNvPr id="4104" name="Rectangle 5"/>
          <p:cNvSpPr>
            <a:spLocks noChangeArrowheads="1"/>
          </p:cNvSpPr>
          <p:nvPr/>
        </p:nvSpPr>
        <p:spPr bwMode="auto">
          <a:xfrm>
            <a:off x="1476375" y="5003800"/>
            <a:ext cx="4283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r>
              <a:rPr lang="en-US" sz="1600" b="1">
                <a:solidFill>
                  <a:srgbClr val="003399"/>
                </a:solidFill>
                <a:latin typeface="Verdana" pitchFamily="34" charset="0"/>
                <a:ea typeface="Calibri" pitchFamily="34" charset="0"/>
                <a:cs typeface="Arial" charset="0"/>
              </a:rPr>
              <a:t>Dynamic Concepts, Inc.</a:t>
            </a:r>
            <a:r>
              <a:rPr lang="en-US" sz="1600" b="1">
                <a:solidFill>
                  <a:srgbClr val="003399"/>
                </a:solidFill>
                <a:latin typeface="Calibri" pitchFamily="34" charset="0"/>
                <a:ea typeface="Calibri" pitchFamily="34" charset="0"/>
                <a:cs typeface="Arial" charset="0"/>
              </a:rPr>
              <a:t> </a:t>
            </a:r>
            <a:br>
              <a:rPr lang="en-US" sz="1600" b="1">
                <a:solidFill>
                  <a:srgbClr val="003399"/>
                </a:solidFill>
                <a:latin typeface="Calibri" pitchFamily="34" charset="0"/>
                <a:ea typeface="Calibri" pitchFamily="34" charset="0"/>
                <a:cs typeface="Arial" charset="0"/>
              </a:rPr>
            </a:br>
            <a:r>
              <a:rPr lang="en-US" sz="1600" b="1">
                <a:solidFill>
                  <a:srgbClr val="003399"/>
                </a:solidFill>
                <a:latin typeface="Calibri" pitchFamily="34" charset="0"/>
                <a:ea typeface="Calibri" pitchFamily="34" charset="0"/>
                <a:cs typeface="Arial" charset="0"/>
              </a:rPr>
              <a:t>Huntsville, Alabama</a:t>
            </a:r>
            <a:endParaRPr lang="en-US" sz="1600">
              <a:solidFill>
                <a:srgbClr val="003399"/>
              </a:solidFill>
              <a:ea typeface="Calibri" pitchFamily="34" charset="0"/>
              <a:cs typeface="Arial" charset="0"/>
            </a:endParaRP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4" name="sound002.wav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7" cstate="print"/>
          <a:stretch>
            <a:fillRect/>
          </a:stretch>
        </p:blipFill>
        <p:spPr>
          <a:xfrm>
            <a:off x="9906000" y="3276600"/>
            <a:ext cx="304800" cy="304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2658783256"/>
      </p:ext>
    </p:extLst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734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123" name="Content Placeholder 2"/>
          <p:cNvSpPr>
            <a:spLocks noGrp="1"/>
          </p:cNvSpPr>
          <p:nvPr>
            <p:ph idx="1"/>
          </p:nvPr>
        </p:nvSpPr>
        <p:spPr>
          <a:xfrm>
            <a:off x="1223963" y="1881188"/>
            <a:ext cx="6516687" cy="4114800"/>
          </a:xfrm>
        </p:spPr>
        <p:txBody>
          <a:bodyPr/>
          <a:lstStyle/>
          <a:p>
            <a:pPr>
              <a:buFont typeface="Monotype Sorts" pitchFamily="2" charset="2"/>
              <a:buNone/>
            </a:pPr>
            <a:endParaRPr lang="en-US" dirty="0" smtClean="0"/>
          </a:p>
          <a:p>
            <a:pPr>
              <a:buFont typeface="Monotype Sorts" pitchFamily="2" charset="2"/>
              <a:buNone/>
            </a:pPr>
            <a:endParaRPr lang="en-US" sz="2000" dirty="0" smtClean="0">
              <a:solidFill>
                <a:srgbClr val="003366"/>
              </a:solidFill>
            </a:endParaRPr>
          </a:p>
          <a:p>
            <a:pPr>
              <a:buFont typeface="Monotype Sorts" pitchFamily="2" charset="2"/>
              <a:buNone/>
            </a:pPr>
            <a:endParaRPr lang="en-US" sz="2000" dirty="0" smtClean="0">
              <a:solidFill>
                <a:srgbClr val="003366"/>
              </a:solidFill>
            </a:endParaRPr>
          </a:p>
          <a:p>
            <a:pPr>
              <a:buFont typeface="Monotype Sorts" pitchFamily="2" charset="2"/>
              <a:buNone/>
            </a:pPr>
            <a:endParaRPr lang="en-US" sz="2000" dirty="0" smtClean="0">
              <a:solidFill>
                <a:srgbClr val="003366"/>
              </a:solidFill>
            </a:endParaRPr>
          </a:p>
          <a:p>
            <a:pPr>
              <a:buFont typeface="Monotype Sorts" pitchFamily="2" charset="2"/>
              <a:buNone/>
            </a:pPr>
            <a:r>
              <a:rPr lang="en-US" sz="2000" dirty="0" smtClean="0">
                <a:solidFill>
                  <a:srgbClr val="003366"/>
                </a:solidFill>
              </a:rPr>
              <a:t>Tom Irvine </a:t>
            </a:r>
          </a:p>
          <a:p>
            <a:pPr>
              <a:buFont typeface="Monotype Sorts" pitchFamily="2" charset="2"/>
              <a:buNone/>
            </a:pPr>
            <a:r>
              <a:rPr lang="en-US" sz="2000" dirty="0" smtClean="0">
                <a:solidFill>
                  <a:srgbClr val="003366"/>
                </a:solidFill>
              </a:rPr>
              <a:t>Email:  tirvine@dynamic-concepts.com</a:t>
            </a:r>
          </a:p>
          <a:p>
            <a:pPr>
              <a:buFont typeface="Monotype Sorts" pitchFamily="2" charset="2"/>
              <a:buNone/>
            </a:pPr>
            <a:endParaRPr lang="en-US" sz="2000" b="0" dirty="0" smtClean="0">
              <a:solidFill>
                <a:srgbClr val="003366"/>
              </a:solidFill>
            </a:endParaRPr>
          </a:p>
          <a:p>
            <a:pPr>
              <a:buFont typeface="Monotype Sorts" pitchFamily="2" charset="2"/>
              <a:buNone/>
            </a:pPr>
            <a:r>
              <a:rPr lang="en-US" sz="2000" b="0" dirty="0" smtClean="0">
                <a:solidFill>
                  <a:srgbClr val="003366"/>
                </a:solidFill>
              </a:rPr>
              <a:t>Phone: (256) 922-9888</a:t>
            </a:r>
          </a:p>
          <a:p>
            <a:pPr>
              <a:buFont typeface="Monotype Sorts" pitchFamily="2" charset="2"/>
              <a:buNone/>
            </a:pPr>
            <a:endParaRPr lang="en-US" sz="2000" dirty="0" smtClean="0">
              <a:solidFill>
                <a:srgbClr val="003366"/>
              </a:solidFill>
            </a:endParaRPr>
          </a:p>
          <a:p>
            <a:endParaRPr lang="en-US" dirty="0" smtClean="0"/>
          </a:p>
        </p:txBody>
      </p:sp>
      <p:pic>
        <p:nvPicPr>
          <p:cNvPr id="5125" name="Picture 2" descr="http://www.vibrationdata.com/tom_class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31913" y="1393825"/>
            <a:ext cx="2160587" cy="162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sound003.wav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6" cstate="print"/>
          <a:stretch>
            <a:fillRect/>
          </a:stretch>
        </p:blipFill>
        <p:spPr>
          <a:xfrm>
            <a:off x="11049000" y="3352800"/>
            <a:ext cx="304800" cy="304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607469322"/>
      </p:ext>
    </p:extLst>
  </p:cSld>
  <p:clrMapOvr>
    <a:masterClrMapping/>
  </p:clrMapOvr>
  <p:transition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955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43000" y="1676400"/>
            <a:ext cx="6629400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i="1" dirty="0">
                <a:latin typeface="Arial" pitchFamily="34" charset="0"/>
                <a:cs typeface="Arial" pitchFamily="34" charset="0"/>
              </a:rPr>
              <a:t> </a:t>
            </a:r>
            <a:r>
              <a:rPr lang="en-US" i="1" dirty="0" smtClean="0">
                <a:latin typeface="Arial" pitchFamily="34" charset="0"/>
                <a:cs typeface="Arial" pitchFamily="34" charset="0"/>
              </a:rPr>
              <a:t>Why should NASA engineers study bridge vibration?</a:t>
            </a:r>
          </a:p>
          <a:p>
            <a:endParaRPr lang="en-US" i="1" dirty="0">
              <a:latin typeface="Arial" pitchFamily="34" charset="0"/>
              <a:cs typeface="Arial" pitchFamily="34" charset="0"/>
            </a:endParaRPr>
          </a:p>
          <a:p>
            <a:endParaRPr lang="en-US" i="1" dirty="0" smtClean="0">
              <a:latin typeface="Arial" pitchFamily="34" charset="0"/>
              <a:cs typeface="Arial" pitchFamily="34" charset="0"/>
            </a:endParaRPr>
          </a:p>
          <a:p>
            <a:pPr marL="285750" indent="-285750">
              <a:buClr>
                <a:srgbClr val="006699"/>
              </a:buClr>
              <a:buFont typeface="Arial" pitchFamily="34" charset="0"/>
              <a:buChar char="♦"/>
            </a:pPr>
            <a:r>
              <a:rPr lang="en-US" sz="1700" dirty="0" smtClean="0">
                <a:latin typeface="Arial" pitchFamily="34" charset="0"/>
                <a:cs typeface="Arial" pitchFamily="34" charset="0"/>
              </a:rPr>
              <a:t>Bridge oscillations are driven by wind.</a:t>
            </a:r>
          </a:p>
          <a:p>
            <a:pPr marL="285750" indent="-285750">
              <a:buClr>
                <a:srgbClr val="006699"/>
              </a:buClr>
              <a:buFont typeface="Arial" pitchFamily="34" charset="0"/>
              <a:buChar char="♦"/>
            </a:pPr>
            <a:endParaRPr lang="en-US" sz="1700" dirty="0" smtClean="0">
              <a:latin typeface="Arial" pitchFamily="34" charset="0"/>
              <a:cs typeface="Arial" pitchFamily="34" charset="0"/>
            </a:endParaRPr>
          </a:p>
          <a:p>
            <a:pPr marL="285750" indent="-285750">
              <a:buClr>
                <a:srgbClr val="006699"/>
              </a:buClr>
              <a:buFont typeface="Arial" pitchFamily="34" charset="0"/>
              <a:buChar char="♦"/>
            </a:pPr>
            <a:r>
              <a:rPr lang="en-US" sz="1700" dirty="0" smtClean="0">
                <a:latin typeface="Arial" pitchFamily="34" charset="0"/>
                <a:cs typeface="Arial" pitchFamily="34" charset="0"/>
              </a:rPr>
              <a:t>Launch vehicles must withstand wind gusts during roll-out, prelaunch &amp; ascent</a:t>
            </a:r>
          </a:p>
          <a:p>
            <a:pPr marL="285750" indent="-285750">
              <a:buClr>
                <a:srgbClr val="006699"/>
              </a:buClr>
              <a:buFont typeface="Arial" pitchFamily="34" charset="0"/>
              <a:buChar char="♦"/>
            </a:pPr>
            <a:endParaRPr lang="en-US" sz="1700" dirty="0" smtClean="0">
              <a:latin typeface="Arial" pitchFamily="34" charset="0"/>
              <a:cs typeface="Arial" pitchFamily="34" charset="0"/>
            </a:endParaRPr>
          </a:p>
          <a:p>
            <a:pPr marL="285750" indent="-285750">
              <a:buClr>
                <a:srgbClr val="006699"/>
              </a:buClr>
              <a:buFont typeface="Arial" pitchFamily="34" charset="0"/>
              <a:buChar char="♦"/>
            </a:pPr>
            <a:r>
              <a:rPr lang="en-US" sz="1700" dirty="0" smtClean="0">
                <a:latin typeface="Arial" pitchFamily="34" charset="0"/>
                <a:cs typeface="Arial" pitchFamily="34" charset="0"/>
              </a:rPr>
              <a:t>Good cross-training!</a:t>
            </a:r>
            <a:endParaRPr lang="en-US" sz="1700" dirty="0">
              <a:latin typeface="Arial" pitchFamily="34" charset="0"/>
              <a:cs typeface="Arial" pitchFamily="34" charset="0"/>
            </a:endParaRPr>
          </a:p>
          <a:p>
            <a:endParaRPr lang="en-US" sz="1600" dirty="0" smtClean="0">
              <a:latin typeface="Arial" pitchFamily="34" charset="0"/>
              <a:cs typeface="Arial" pitchFamily="34" charset="0"/>
            </a:endParaRPr>
          </a:p>
          <a:p>
            <a:endParaRPr lang="en-US" sz="1600" dirty="0">
              <a:latin typeface="Arial" pitchFamily="34" charset="0"/>
              <a:cs typeface="Arial" pitchFamily="34" charset="0"/>
            </a:endParaRPr>
          </a:p>
          <a:p>
            <a:endParaRPr lang="en-US" sz="16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sound004.wav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5" cstate="print"/>
          <a:stretch>
            <a:fillRect/>
          </a:stretch>
        </p:blipFill>
        <p:spPr>
          <a:xfrm>
            <a:off x="10668000" y="3733800"/>
            <a:ext cx="304800" cy="304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3078408880"/>
      </p:ext>
    </p:extLst>
  </p:cSld>
  <p:clrMapOvr>
    <a:masterClrMapping/>
  </p:clrMapOvr>
  <p:transition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3167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" y="1047690"/>
            <a:ext cx="5334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Golden Gate </a:t>
            </a:r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Bridge</a:t>
            </a:r>
            <a:endParaRPr lang="en-US" sz="2000" b="1" dirty="0">
              <a:solidFill>
                <a:schemeClr val="tx1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09600" y="1553028"/>
            <a:ext cx="80772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>
                <a:latin typeface="Arial" pitchFamily="34" charset="0"/>
                <a:cs typeface="Arial" pitchFamily="34" charset="0"/>
              </a:rPr>
              <a:t> </a:t>
            </a:r>
          </a:p>
        </p:txBody>
      </p:sp>
      <p:pic>
        <p:nvPicPr>
          <p:cNvPr id="7" name="Picture 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63145" y="1553028"/>
            <a:ext cx="5356225" cy="3300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2971800" y="5257800"/>
            <a:ext cx="2641374" cy="10259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  <a:buFont typeface="Monotype Sorts" pitchFamily="2" charset="2"/>
              <a:buNone/>
            </a:pPr>
            <a:r>
              <a:rPr lang="en-US" dirty="0"/>
              <a:t>Steel Suspension Bridge</a:t>
            </a:r>
          </a:p>
          <a:p>
            <a:pPr>
              <a:spcBef>
                <a:spcPts val="200"/>
              </a:spcBef>
              <a:spcAft>
                <a:spcPts val="200"/>
              </a:spcAft>
              <a:buFont typeface="Monotype Sorts" pitchFamily="2" charset="2"/>
              <a:buNone/>
            </a:pPr>
            <a:r>
              <a:rPr lang="en-US" dirty="0"/>
              <a:t>Total Length = 8980 </a:t>
            </a:r>
            <a:r>
              <a:rPr lang="en-US" dirty="0" err="1" smtClean="0"/>
              <a:t>ft</a:t>
            </a:r>
            <a:endParaRPr lang="en-US" dirty="0" smtClean="0"/>
          </a:p>
          <a:p>
            <a:pPr>
              <a:spcBef>
                <a:spcPts val="200"/>
              </a:spcBef>
              <a:spcAft>
                <a:spcPts val="200"/>
              </a:spcAft>
              <a:buFont typeface="Monotype Sorts" pitchFamily="2" charset="2"/>
              <a:buNone/>
            </a:pPr>
            <a:r>
              <a:rPr lang="en-US" dirty="0" smtClean="0"/>
              <a:t>Completed 1937</a:t>
            </a:r>
            <a:endParaRPr lang="en-US" dirty="0"/>
          </a:p>
        </p:txBody>
      </p:sp>
      <p:pic>
        <p:nvPicPr>
          <p:cNvPr id="9" name="sound005.wav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6" cstate="print"/>
          <a:stretch>
            <a:fillRect/>
          </a:stretch>
        </p:blipFill>
        <p:spPr>
          <a:xfrm>
            <a:off x="10134600" y="3352800"/>
            <a:ext cx="304800" cy="304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3078408880"/>
      </p:ext>
    </p:extLst>
  </p:cSld>
  <p:clrMapOvr>
    <a:masterClrMapping/>
  </p:clrMapOvr>
  <p:transition advClick="0"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254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" y="1047690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Excitation Sources</a:t>
            </a:r>
            <a:endParaRPr lang="en-US" sz="2000" b="1" dirty="0">
              <a:solidFill>
                <a:schemeClr val="tx1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09600" y="1553028"/>
            <a:ext cx="80772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>
                <a:latin typeface="Arial" pitchFamily="34" charset="0"/>
                <a:cs typeface="Arial" pitchFamily="34" charset="0"/>
              </a:rPr>
              <a:t> </a:t>
            </a:r>
          </a:p>
        </p:txBody>
      </p:sp>
      <p:sp>
        <p:nvSpPr>
          <p:cNvPr id="6" name="Rectangle 5"/>
          <p:cNvSpPr txBox="1">
            <a:spLocks noChangeArrowheads="1"/>
          </p:cNvSpPr>
          <p:nvPr/>
        </p:nvSpPr>
        <p:spPr>
          <a:xfrm>
            <a:off x="685800" y="1587500"/>
            <a:ext cx="7696200" cy="46609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In addition to traffic loading, the Golden Gate Bridge must withstand the following environments: </a:t>
            </a:r>
            <a:br>
              <a:rPr lang="en-US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endParaRPr lang="en-US" sz="16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1200150" lvl="2" indent="-285750" algn="l">
              <a:buClr>
                <a:schemeClr val="tx2"/>
              </a:buClr>
              <a:buSzPct val="100000"/>
              <a:buFont typeface="Arial" pitchFamily="34" charset="0"/>
              <a:buChar char="♦"/>
            </a:pPr>
            <a:r>
              <a:rPr lang="en-US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Earthquakes, primarily originating on the San Andreas </a:t>
            </a:r>
            <a:br>
              <a:rPr lang="en-US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en-US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and Hayward faults</a:t>
            </a:r>
          </a:p>
          <a:p>
            <a:pPr marL="1200150" lvl="2" indent="-285750" algn="l">
              <a:buClr>
                <a:schemeClr val="tx2"/>
              </a:buClr>
              <a:buSzPct val="100000"/>
              <a:buFont typeface="Arial" pitchFamily="34" charset="0"/>
              <a:buChar char="♦"/>
            </a:pPr>
            <a:r>
              <a:rPr lang="en-US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Winds of up to 70 miles per hour</a:t>
            </a:r>
          </a:p>
          <a:p>
            <a:pPr marL="1200150" lvl="2" indent="-285750" algn="l">
              <a:lnSpc>
                <a:spcPct val="110000"/>
              </a:lnSpc>
              <a:buClr>
                <a:schemeClr val="tx2"/>
              </a:buClr>
              <a:buSzPct val="100000"/>
              <a:buFont typeface="Arial" pitchFamily="34" charset="0"/>
              <a:buChar char="♦"/>
            </a:pPr>
            <a:r>
              <a:rPr lang="en-US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Strong ocean currents</a:t>
            </a:r>
            <a:br>
              <a:rPr lang="en-US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endParaRPr lang="en-US" sz="16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lvl="2" algn="l">
              <a:lnSpc>
                <a:spcPct val="50000"/>
              </a:lnSpc>
              <a:buSzPct val="135000"/>
              <a:buFont typeface="Monotype Sorts" pitchFamily="2" charset="2"/>
              <a:buNone/>
            </a:pPr>
            <a:r>
              <a:rPr lang="en-US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algn="l">
              <a:spcBef>
                <a:spcPts val="400"/>
              </a:spcBef>
              <a:spcAft>
                <a:spcPts val="400"/>
              </a:spcAft>
            </a:pPr>
            <a:r>
              <a:rPr lang="en-US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The Golden Gate Bridge has performed well in all earthquakes to date, including the 1989 Loma </a:t>
            </a:r>
            <a:r>
              <a:rPr lang="en-US" sz="16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Prieta</a:t>
            </a:r>
            <a:r>
              <a:rPr lang="en-US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Earthquake. </a:t>
            </a:r>
            <a:endParaRPr lang="en-US" sz="16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l">
              <a:spcBef>
                <a:spcPts val="400"/>
              </a:spcBef>
              <a:spcAft>
                <a:spcPts val="400"/>
              </a:spcAft>
            </a:pPr>
            <a:r>
              <a:rPr lang="en-US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Several phases of seismic retrofitting have been performed since the initial construction.</a:t>
            </a:r>
          </a:p>
          <a:p>
            <a:pPr algn="l">
              <a:spcBef>
                <a:spcPts val="400"/>
              </a:spcBef>
              <a:spcAft>
                <a:spcPts val="400"/>
              </a:spcAft>
            </a:pPr>
            <a:r>
              <a:rPr lang="en-US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Note that current Caltrans standards require bridges to withstand an equivalent static earthquake force (EQ) of 2.0 G.</a:t>
            </a:r>
            <a:endParaRPr lang="en-US" sz="16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sound006.wav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5" cstate="print"/>
          <a:stretch>
            <a:fillRect/>
          </a:stretch>
        </p:blipFill>
        <p:spPr>
          <a:xfrm>
            <a:off x="11201400" y="3429000"/>
            <a:ext cx="304800" cy="304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3078408880"/>
      </p:ext>
    </p:extLst>
  </p:cSld>
  <p:clrMapOvr>
    <a:masterClrMapping/>
  </p:clrMapOvr>
  <p:transition advClick="0" advTm="9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9833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" y="1200090"/>
            <a:ext cx="74676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1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Golden Gate Bridge Natural Frequencies</a:t>
            </a:r>
            <a:endParaRPr lang="en-US" sz="2000" b="1" dirty="0">
              <a:solidFill>
                <a:schemeClr val="tx1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xmlns="" val="2519767517"/>
              </p:ext>
            </p:extLst>
          </p:nvPr>
        </p:nvGraphicFramePr>
        <p:xfrm>
          <a:off x="1219200" y="2174240"/>
          <a:ext cx="6096000" cy="2092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/>
                <a:gridCol w="2032000"/>
                <a:gridCol w="2032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Mode Type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Period </a:t>
                      </a:r>
                    </a:p>
                    <a:p>
                      <a:pPr algn="ctr"/>
                      <a:r>
                        <a:rPr lang="en-US" dirty="0" smtClean="0"/>
                        <a:t>(sec)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Natural Frequency (Hz)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Transverse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18.2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0.055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Vertical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10.9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0.092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Longitudinal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3.81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0.262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Torsional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4.43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0.226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7" name="sound007.wav">
            <a:hlinkClick r:id="" action="ppaction://media"/>
          </p:cNvPr>
          <p:cNvPicPr>
            <a:picLocks noRot="1" noChangeAspect="1"/>
          </p:cNvPicPr>
          <p:nvPr>
            <a:audioFile r:link="rId3"/>
          </p:nvPr>
        </p:nvPicPr>
        <p:blipFill>
          <a:blip r:embed="rId6" cstate="print"/>
          <a:stretch>
            <a:fillRect/>
          </a:stretch>
        </p:blipFill>
        <p:spPr>
          <a:xfrm>
            <a:off x="10668000" y="3810000"/>
            <a:ext cx="304800" cy="304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3078408880"/>
      </p:ext>
    </p:extLst>
  </p:cSld>
  <p:clrMapOvr>
    <a:masterClrMapping/>
  </p:clrMapOvr>
  <p:transition advClick="0" advTm="5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0702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286000" y="2743200"/>
            <a:ext cx="4419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latin typeface="Lucida Calligraphy" pitchFamily="66" charset="0"/>
              </a:rPr>
              <a:t>Galloping </a:t>
            </a:r>
            <a:r>
              <a:rPr lang="en-US" sz="3600" dirty="0" err="1" smtClean="0">
                <a:latin typeface="Lucida Calligraphy" pitchFamily="66" charset="0"/>
              </a:rPr>
              <a:t>Gertie</a:t>
            </a:r>
            <a:endParaRPr lang="en-US" sz="3600" dirty="0">
              <a:latin typeface="Lucida Calligraphy" pitchFamily="66" charset="0"/>
            </a:endParaRPr>
          </a:p>
        </p:txBody>
      </p:sp>
      <p:pic>
        <p:nvPicPr>
          <p:cNvPr id="8" name="sound008.wav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5" cstate="print"/>
          <a:stretch>
            <a:fillRect/>
          </a:stretch>
        </p:blipFill>
        <p:spPr>
          <a:xfrm>
            <a:off x="10972800" y="3505200"/>
            <a:ext cx="304800" cy="304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3078408880"/>
      </p:ext>
    </p:extLst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592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TacomaNarrows.wmv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1854200" y="1752600"/>
            <a:ext cx="5384800" cy="4038600"/>
          </a:xfrm>
          <a:prstGeom prst="rect">
            <a:avLst/>
          </a:prstGeom>
        </p:spPr>
      </p:pic>
    </p:spTree>
  </p:cSld>
  <p:clrMapOvr>
    <a:masterClrMapping/>
  </p:clrMapOvr>
  <p:transition advClick="0" advTm="15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5567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" y="1047690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Tacoma Narrows Bridge</a:t>
            </a:r>
            <a:endParaRPr lang="en-US" sz="2000" b="1" dirty="0">
              <a:solidFill>
                <a:schemeClr val="tx1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FIG06a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35200" y="1736597"/>
            <a:ext cx="4775200" cy="334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2209800" y="5257800"/>
            <a:ext cx="4775200" cy="6617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200"/>
              </a:spcBef>
              <a:spcAft>
                <a:spcPts val="400"/>
              </a:spcAft>
            </a:pPr>
            <a:r>
              <a:rPr lang="en-US" sz="1600" b="1" dirty="0" smtClean="0">
                <a:latin typeface="Arial" pitchFamily="34" charset="0"/>
                <a:cs typeface="Arial" pitchFamily="34" charset="0"/>
              </a:rPr>
              <a:t>Torsional vibration mode at 0.2 Hz.  </a:t>
            </a:r>
          </a:p>
          <a:p>
            <a:pPr algn="ctr">
              <a:spcBef>
                <a:spcPts val="200"/>
              </a:spcBef>
              <a:spcAft>
                <a:spcPts val="400"/>
              </a:spcAft>
            </a:pPr>
            <a:r>
              <a:rPr lang="en-US" sz="1600" b="1" dirty="0" smtClean="0">
                <a:latin typeface="Arial" pitchFamily="34" charset="0"/>
                <a:cs typeface="Arial" pitchFamily="34" charset="0"/>
              </a:rPr>
              <a:t>The two halves vibration 180° out-of-phase.</a:t>
            </a:r>
            <a:endParaRPr lang="en-US" sz="16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sound009.wav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6" cstate="print"/>
          <a:stretch>
            <a:fillRect/>
          </a:stretch>
        </p:blipFill>
        <p:spPr>
          <a:xfrm>
            <a:off x="10744200" y="3200400"/>
            <a:ext cx="304800" cy="304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1999196481"/>
      </p:ext>
    </p:extLst>
  </p:cSld>
  <p:clrMapOvr>
    <a:masterClrMapping/>
  </p:clrMapOvr>
  <p:transition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892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" y="1047690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Tacoma Narrows </a:t>
            </a:r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Bridge</a:t>
            </a:r>
            <a:endParaRPr lang="en-US" sz="2000" b="1" dirty="0">
              <a:solidFill>
                <a:schemeClr val="tx1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0" name="Picture 2" descr="FIG07a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752600"/>
            <a:ext cx="4762500" cy="334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981200" y="5181600"/>
            <a:ext cx="4775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200"/>
              </a:spcBef>
              <a:spcAft>
                <a:spcPts val="400"/>
              </a:spcAft>
            </a:pPr>
            <a:r>
              <a:rPr lang="en-US" sz="1600" b="1" dirty="0" smtClean="0">
                <a:latin typeface="Arial" pitchFamily="34" charset="0"/>
                <a:cs typeface="Arial" pitchFamily="34" charset="0"/>
              </a:rPr>
              <a:t>Torsional vibration mode.  </a:t>
            </a:r>
          </a:p>
        </p:txBody>
      </p:sp>
      <p:pic>
        <p:nvPicPr>
          <p:cNvPr id="8" name="sound010.wav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6" cstate="print"/>
          <a:stretch>
            <a:fillRect/>
          </a:stretch>
        </p:blipFill>
        <p:spPr>
          <a:xfrm>
            <a:off x="10210800" y="3429000"/>
            <a:ext cx="304800" cy="304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1842340255"/>
      </p:ext>
    </p:extLst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52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286000" y="518160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Bef>
                <a:spcPts val="200"/>
              </a:spcBef>
              <a:spcAft>
                <a:spcPts val="200"/>
              </a:spcAft>
            </a:pPr>
            <a:r>
              <a:rPr lang="en-US" b="1" dirty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Tacoma Narrows </a:t>
            </a:r>
            <a:r>
              <a:rPr lang="en-US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Bridge</a:t>
            </a:r>
            <a:r>
              <a:rPr lang="en-US" b="1" dirty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Collapse</a:t>
            </a:r>
            <a:endParaRPr lang="en-US" b="1" dirty="0">
              <a:solidFill>
                <a:schemeClr val="tx1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4" name="Picture 2" descr="FIG09a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09800" y="1828800"/>
            <a:ext cx="4699000" cy="322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sound011.wav">
            <a:hlinkClick r:id="" action="ppaction://media"/>
          </p:cNvPr>
          <p:cNvPicPr>
            <a:picLocks noRot="1" noChangeAspect="1"/>
          </p:cNvPicPr>
          <p:nvPr>
            <a:wavAudioFile r:embed="rId2" name="sound011.wav"/>
          </p:nvPr>
        </p:nvPicPr>
        <p:blipFill>
          <a:blip r:embed="rId6" cstate="print"/>
          <a:stretch>
            <a:fillRect/>
          </a:stretch>
        </p:blipFill>
        <p:spPr>
          <a:xfrm>
            <a:off x="11658600" y="3352800"/>
            <a:ext cx="304800" cy="304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1842340255"/>
      </p:ext>
    </p:extLst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405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" y="114300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Tacoma Narrows Bridge Events</a:t>
            </a:r>
            <a:endParaRPr lang="en-US" b="1" dirty="0">
              <a:solidFill>
                <a:schemeClr val="tx1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09600" y="1828800"/>
            <a:ext cx="807720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Clr>
                <a:srgbClr val="006699"/>
              </a:buClr>
              <a:buFont typeface="Arial" pitchFamily="34" charset="0"/>
              <a:buChar char="♦"/>
            </a:pPr>
            <a:r>
              <a:rPr lang="en-US" sz="1600" dirty="0">
                <a:latin typeface="Arial" pitchFamily="34" charset="0"/>
                <a:cs typeface="Arial" pitchFamily="34" charset="0"/>
              </a:rPr>
              <a:t>Strong winds caused the bridge to collapse on November 7, 1940.  </a:t>
            </a:r>
            <a:endParaRPr lang="en-US" sz="1600" dirty="0" smtClean="0">
              <a:latin typeface="Arial" pitchFamily="34" charset="0"/>
              <a:cs typeface="Arial" pitchFamily="34" charset="0"/>
            </a:endParaRPr>
          </a:p>
          <a:p>
            <a:pPr marL="285750" indent="-285750">
              <a:buClr>
                <a:srgbClr val="006699"/>
              </a:buClr>
              <a:buFont typeface="Arial" pitchFamily="34" charset="0"/>
              <a:buChar char="♦"/>
            </a:pPr>
            <a:endParaRPr lang="en-US" sz="1600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Clr>
                <a:srgbClr val="006699"/>
              </a:buClr>
              <a:buFont typeface="Arial" pitchFamily="34" charset="0"/>
              <a:buChar char="♦"/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Initially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, 35 mile per hour winds excited the bridge's transverse vibration mode, with an amplitude of 1.5 feet.   This motion lasted 3 hours. </a:t>
            </a:r>
          </a:p>
          <a:p>
            <a:pPr marL="285750" indent="-285750">
              <a:buClr>
                <a:srgbClr val="006699"/>
              </a:buClr>
              <a:buFont typeface="Arial" pitchFamily="34" charset="0"/>
              <a:buChar char="♦"/>
            </a:pPr>
            <a:endParaRPr lang="en-US" sz="1600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Clr>
                <a:srgbClr val="006699"/>
              </a:buClr>
              <a:buFont typeface="Arial" pitchFamily="34" charset="0"/>
              <a:buChar char="♦"/>
            </a:pPr>
            <a:r>
              <a:rPr lang="en-US" sz="1600" dirty="0">
                <a:latin typeface="Arial" pitchFamily="34" charset="0"/>
                <a:cs typeface="Arial" pitchFamily="34" charset="0"/>
              </a:rPr>
              <a:t>The wind then increased to 42 miles per hour.  </a:t>
            </a:r>
            <a:endParaRPr lang="en-US" sz="1600" dirty="0" smtClean="0">
              <a:latin typeface="Arial" pitchFamily="34" charset="0"/>
              <a:cs typeface="Arial" pitchFamily="34" charset="0"/>
            </a:endParaRPr>
          </a:p>
          <a:p>
            <a:pPr marL="285750" indent="-285750">
              <a:buClr>
                <a:srgbClr val="006699"/>
              </a:buClr>
              <a:buFont typeface="Arial" pitchFamily="34" charset="0"/>
              <a:buChar char="♦"/>
            </a:pPr>
            <a:endParaRPr lang="en-US" sz="1600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Clr>
                <a:srgbClr val="006699"/>
              </a:buClr>
              <a:buFont typeface="Arial" pitchFamily="34" charset="0"/>
              <a:buChar char="♦"/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In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addition, a support cable at mid-span snapped, resulting in an unbalanced loading condition.  </a:t>
            </a:r>
            <a:endParaRPr lang="en-US" sz="1600" dirty="0" smtClean="0">
              <a:latin typeface="Arial" pitchFamily="34" charset="0"/>
              <a:cs typeface="Arial" pitchFamily="34" charset="0"/>
            </a:endParaRPr>
          </a:p>
          <a:p>
            <a:pPr marL="285750" indent="-285750">
              <a:buClr>
                <a:srgbClr val="006699"/>
              </a:buClr>
              <a:buFont typeface="Arial" pitchFamily="34" charset="0"/>
              <a:buChar char="♦"/>
            </a:pPr>
            <a:endParaRPr lang="en-US" sz="1600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Clr>
                <a:srgbClr val="006699"/>
              </a:buClr>
              <a:buFont typeface="Arial" pitchFamily="34" charset="0"/>
              <a:buChar char="♦"/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bridge response thus changed to a 0.2 Hz torsional vibration mode, with an amplitude up to 28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feet (336 inch).</a:t>
            </a:r>
            <a:endParaRPr lang="en-US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362200" y="5452646"/>
            <a:ext cx="4572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i="1" dirty="0" smtClean="0">
                <a:latin typeface="Arial" pitchFamily="34" charset="0"/>
                <a:cs typeface="Arial" pitchFamily="34" charset="0"/>
              </a:rPr>
              <a:t>What was the resulting peak acceleration in G?</a:t>
            </a:r>
            <a:endParaRPr lang="en-US" sz="1600" i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sound012.wav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5" cstate="print"/>
          <a:stretch>
            <a:fillRect/>
          </a:stretch>
        </p:blipFill>
        <p:spPr>
          <a:xfrm>
            <a:off x="9753600" y="3124200"/>
            <a:ext cx="304800" cy="304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1913752812"/>
      </p:ext>
    </p:extLst>
  </p:cSld>
  <p:clrMapOvr>
    <a:masterClrMapping/>
  </p:clrMapOvr>
  <p:transition advClick="0" advTm="5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172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" y="1154668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Tacoma Narrows </a:t>
            </a:r>
            <a:r>
              <a:rPr lang="en-US" b="1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Bridge Acceleration</a:t>
            </a:r>
          </a:p>
        </p:txBody>
      </p:sp>
      <p:sp>
        <p:nvSpPr>
          <p:cNvPr id="6" name="Rectangle 5"/>
          <p:cNvSpPr/>
          <p:nvPr/>
        </p:nvSpPr>
        <p:spPr>
          <a:xfrm>
            <a:off x="551543" y="1828800"/>
            <a:ext cx="8077200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006699"/>
              </a:buClr>
            </a:pPr>
            <a:r>
              <a:rPr lang="en-US" sz="1600" b="1" i="1" dirty="0">
                <a:latin typeface="Arial" pitchFamily="34" charset="0"/>
                <a:cs typeface="Arial" pitchFamily="34" charset="0"/>
              </a:rPr>
              <a:t>What was the resulting peak acceleration in G</a:t>
            </a:r>
            <a:r>
              <a:rPr lang="en-US" sz="1600" b="1" i="1" dirty="0" smtClean="0">
                <a:latin typeface="Arial" pitchFamily="34" charset="0"/>
                <a:cs typeface="Arial" pitchFamily="34" charset="0"/>
              </a:rPr>
              <a:t>?</a:t>
            </a:r>
            <a:r>
              <a:rPr lang="en-US" sz="1600" i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1600" i="1" dirty="0" smtClean="0">
                <a:latin typeface="Arial" pitchFamily="34" charset="0"/>
                <a:cs typeface="Arial" pitchFamily="34" charset="0"/>
              </a:rPr>
            </a:br>
            <a:r>
              <a:rPr lang="en-US" sz="1600" i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1600" i="1" dirty="0" smtClean="0">
                <a:latin typeface="Arial" pitchFamily="34" charset="0"/>
                <a:cs typeface="Arial" pitchFamily="34" charset="0"/>
              </a:rPr>
            </a:br>
            <a:r>
              <a:rPr lang="en-US" sz="1600" dirty="0" smtClean="0">
                <a:latin typeface="Arial" pitchFamily="34" charset="0"/>
                <a:cs typeface="Arial" pitchFamily="34" charset="0"/>
              </a:rPr>
              <a:t>Again, the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bridge response thus changed to a 0.2 Hz torsional vibration mode, with an amplitude up to 28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feet (336 inch).</a:t>
            </a:r>
          </a:p>
          <a:p>
            <a:pPr>
              <a:buClr>
                <a:srgbClr val="006699"/>
              </a:buClr>
            </a:pPr>
            <a:endParaRPr lang="en-US" sz="1600" dirty="0">
              <a:latin typeface="Arial" pitchFamily="34" charset="0"/>
              <a:cs typeface="Arial" pitchFamily="34" charset="0"/>
            </a:endParaRPr>
          </a:p>
          <a:p>
            <a:pPr>
              <a:buClr>
                <a:srgbClr val="006699"/>
              </a:buClr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This was a sinusoidal motion.  </a:t>
            </a:r>
          </a:p>
          <a:p>
            <a:pPr>
              <a:buClr>
                <a:srgbClr val="006699"/>
              </a:buClr>
            </a:pPr>
            <a:endParaRPr lang="en-US" sz="1600" dirty="0">
              <a:latin typeface="Arial" pitchFamily="34" charset="0"/>
              <a:cs typeface="Arial" pitchFamily="34" charset="0"/>
            </a:endParaRPr>
          </a:p>
          <a:p>
            <a:pPr>
              <a:buClr>
                <a:srgbClr val="006699"/>
              </a:buClr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We will cover sine vibration in earnest in a future unit.  </a:t>
            </a:r>
          </a:p>
          <a:p>
            <a:pPr>
              <a:buClr>
                <a:srgbClr val="006699"/>
              </a:buClr>
            </a:pPr>
            <a:endParaRPr lang="en-US" sz="1600" dirty="0">
              <a:latin typeface="Arial" pitchFamily="34" charset="0"/>
              <a:cs typeface="Arial" pitchFamily="34" charset="0"/>
            </a:endParaRPr>
          </a:p>
          <a:p>
            <a:pPr>
              <a:buClr>
                <a:srgbClr val="006699"/>
              </a:buClr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In the mean time……</a:t>
            </a:r>
            <a:br>
              <a:rPr lang="en-US" sz="1600" dirty="0" smtClean="0">
                <a:latin typeface="Arial" pitchFamily="34" charset="0"/>
                <a:cs typeface="Arial" pitchFamily="34" charset="0"/>
              </a:rPr>
            </a:br>
            <a:endParaRPr lang="en-US" sz="1600" dirty="0" smtClean="0">
              <a:latin typeface="Arial" pitchFamily="34" charset="0"/>
              <a:cs typeface="Arial" pitchFamily="34" charset="0"/>
            </a:endParaRPr>
          </a:p>
          <a:p>
            <a:pPr>
              <a:buClr>
                <a:srgbClr val="006699"/>
              </a:buClr>
            </a:pPr>
            <a:endParaRPr lang="en-US" sz="1600" dirty="0" smtClean="0">
              <a:latin typeface="Arial" pitchFamily="34" charset="0"/>
              <a:cs typeface="Arial" pitchFamily="34" charset="0"/>
            </a:endParaRPr>
          </a:p>
          <a:p>
            <a:pPr>
              <a:buClr>
                <a:srgbClr val="006699"/>
              </a:buClr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Displacement * </a:t>
            </a:r>
            <a:r>
              <a:rPr lang="en-US" dirty="0" smtClean="0">
                <a:latin typeface="Symbol" pitchFamily="18" charset="2"/>
                <a:cs typeface="Arial" pitchFamily="34" charset="0"/>
              </a:rPr>
              <a:t>w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^2 = Acceleration</a:t>
            </a:r>
          </a:p>
          <a:p>
            <a:pPr>
              <a:buClr>
                <a:srgbClr val="006699"/>
              </a:buClr>
            </a:pPr>
            <a:endParaRPr lang="en-US" sz="1600" dirty="0">
              <a:latin typeface="Arial" pitchFamily="34" charset="0"/>
              <a:cs typeface="Arial" pitchFamily="34" charset="0"/>
            </a:endParaRPr>
          </a:p>
          <a:p>
            <a:pPr>
              <a:buClr>
                <a:srgbClr val="006699"/>
              </a:buClr>
            </a:pPr>
            <a:r>
              <a:rPr lang="en-US" dirty="0" smtClean="0">
                <a:latin typeface="Symbol" pitchFamily="18" charset="2"/>
                <a:cs typeface="Arial" pitchFamily="34" charset="0"/>
              </a:rPr>
              <a:t>w</a:t>
            </a:r>
            <a:r>
              <a:rPr lang="en-US" sz="1600" dirty="0" smtClean="0">
                <a:latin typeface="Symbol" pitchFamily="18" charset="2"/>
                <a:cs typeface="Arial" pitchFamily="34" charset="0"/>
              </a:rPr>
              <a:t> =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2</a:t>
            </a:r>
            <a:r>
              <a:rPr lang="en-US" dirty="0" smtClean="0">
                <a:latin typeface="Symbol" pitchFamily="18" charset="2"/>
                <a:cs typeface="Arial" pitchFamily="34" charset="0"/>
              </a:rPr>
              <a:t>p</a:t>
            </a:r>
            <a:r>
              <a:rPr lang="en-US" sz="1600" dirty="0" smtClean="0">
                <a:latin typeface="Symbol" pitchFamily="18" charset="2"/>
                <a:cs typeface="Arial" pitchFamily="34" charset="0"/>
              </a:rPr>
              <a:t>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f</a:t>
            </a:r>
          </a:p>
          <a:p>
            <a:pPr>
              <a:buClr>
                <a:srgbClr val="006699"/>
              </a:buClr>
            </a:pPr>
            <a:endParaRPr lang="en-US" sz="1600" dirty="0">
              <a:latin typeface="Arial" pitchFamily="34" charset="0"/>
              <a:cs typeface="Arial" pitchFamily="34" charset="0"/>
            </a:endParaRPr>
          </a:p>
          <a:p>
            <a:pPr>
              <a:buClr>
                <a:srgbClr val="006699"/>
              </a:buClr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0.5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( 336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in peak-to-peak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) * [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2</a:t>
            </a:r>
            <a:r>
              <a:rPr lang="en-US" dirty="0" smtClean="0">
                <a:latin typeface="Symbol" pitchFamily="18" charset="2"/>
                <a:cs typeface="Arial" pitchFamily="34" charset="0"/>
              </a:rPr>
              <a:t>p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 0.2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Hz ]^2  ( 1 G / 386 in/sec^2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) = 0.69 G</a:t>
            </a:r>
            <a:endParaRPr lang="en-US" sz="1600" dirty="0">
              <a:latin typeface="Arial" pitchFamily="34" charset="0"/>
              <a:cs typeface="Arial" pitchFamily="34" charset="0"/>
            </a:endParaRPr>
          </a:p>
          <a:p>
            <a:pPr>
              <a:buClr>
                <a:srgbClr val="006699"/>
              </a:buClr>
            </a:pPr>
            <a:endParaRPr lang="en-US" sz="16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sound013.wav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5" cstate="print"/>
          <a:stretch>
            <a:fillRect/>
          </a:stretch>
        </p:blipFill>
        <p:spPr>
          <a:xfrm>
            <a:off x="10363200" y="3200400"/>
            <a:ext cx="304800" cy="304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3110462243"/>
      </p:ext>
    </p:extLst>
  </p:cSld>
  <p:clrMapOvr>
    <a:masterClrMapping/>
  </p:clrMapOvr>
  <p:transition advClick="0" advTm="7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928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" y="1219200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Program:  sine.exe</a:t>
            </a:r>
            <a:endParaRPr lang="en-US" sz="2000" b="1" dirty="0">
              <a:solidFill>
                <a:schemeClr val="tx1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4338" name="Picture 2" descr="C:\Users\TOMIRV~1\AppData\Local\Temp\SNAGHTML40173ad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21041" y="2133600"/>
            <a:ext cx="5065559" cy="281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sound014.wav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6" cstate="print"/>
          <a:stretch>
            <a:fillRect/>
          </a:stretch>
        </p:blipFill>
        <p:spPr>
          <a:xfrm>
            <a:off x="10515600" y="3352800"/>
            <a:ext cx="304800" cy="304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2458296665"/>
      </p:ext>
    </p:extLst>
  </p:cSld>
  <p:clrMapOvr>
    <a:masterClrMapping/>
  </p:clrMapOvr>
  <p:transition advClick="0"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926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TOMIRV~1\AppData\Local\Temp\SNAGHTML4004010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71600" y="1143000"/>
            <a:ext cx="5996621" cy="5219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sound015.wav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6" cstate="print"/>
          <a:stretch>
            <a:fillRect/>
          </a:stretch>
        </p:blipFill>
        <p:spPr>
          <a:xfrm>
            <a:off x="10668000" y="3505200"/>
            <a:ext cx="304800" cy="304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2311462130"/>
      </p:ext>
    </p:extLst>
  </p:cSld>
  <p:clrMapOvr>
    <a:masterClrMapping/>
  </p:clrMapOvr>
  <p:transition advClick="0" advTm="5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3862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" y="1047690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Candidate Failure Modes</a:t>
            </a:r>
            <a:endParaRPr lang="en-US" sz="2000" b="1" dirty="0">
              <a:solidFill>
                <a:schemeClr val="tx1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09600" y="1553028"/>
            <a:ext cx="7772400" cy="46782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Clr>
                <a:schemeClr val="tx2"/>
              </a:buClr>
              <a:buFont typeface="Wingdings" pitchFamily="2" charset="2"/>
              <a:buChar char="§"/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fundamental weakness of the Tacoma Narrows Bridge was its extreme flexibility, both vertically and in torsion.   </a:t>
            </a:r>
            <a:endParaRPr lang="en-US" sz="1600" dirty="0" smtClean="0">
              <a:latin typeface="Arial" pitchFamily="34" charset="0"/>
              <a:cs typeface="Arial" pitchFamily="34" charset="0"/>
            </a:endParaRPr>
          </a:p>
          <a:p>
            <a:pPr>
              <a:buClr>
                <a:schemeClr val="tx2"/>
              </a:buClr>
            </a:pPr>
            <a:endParaRPr lang="en-US" sz="1600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Clr>
                <a:schemeClr val="tx2"/>
              </a:buClr>
              <a:buFont typeface="Wingdings" pitchFamily="2" charset="2"/>
              <a:buChar char="§"/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This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weakness was due to the shallowness of the stiffening girders and the narrowness of the roadway, relative to its span length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285750" indent="-285750">
              <a:buClr>
                <a:schemeClr val="tx2"/>
              </a:buClr>
              <a:buFont typeface="Wingdings" pitchFamily="2" charset="2"/>
              <a:buChar char="§"/>
            </a:pPr>
            <a:endParaRPr lang="en-US" sz="1600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Clr>
                <a:schemeClr val="tx2"/>
              </a:buClr>
              <a:buFont typeface="Wingdings" pitchFamily="2" charset="2"/>
              <a:buChar char="§"/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Also, the solid girder plates blocked the wind.</a:t>
            </a:r>
            <a:endParaRPr lang="en-US" sz="1600" dirty="0">
              <a:latin typeface="Arial" pitchFamily="34" charset="0"/>
              <a:cs typeface="Arial" pitchFamily="34" charset="0"/>
            </a:endParaRPr>
          </a:p>
          <a:p>
            <a:pPr>
              <a:buClr>
                <a:schemeClr val="tx2"/>
              </a:buClr>
            </a:pPr>
            <a:r>
              <a:rPr lang="en-US" sz="1600" dirty="0">
                <a:latin typeface="Arial" pitchFamily="34" charset="0"/>
                <a:cs typeface="Arial" pitchFamily="34" charset="0"/>
              </a:rPr>
              <a:t> </a:t>
            </a:r>
          </a:p>
          <a:p>
            <a:pPr marL="285750" indent="-285750">
              <a:buClr>
                <a:schemeClr val="tx2"/>
              </a:buClr>
              <a:buFont typeface="Wingdings" pitchFamily="2" charset="2"/>
              <a:buChar char="§"/>
            </a:pPr>
            <a:r>
              <a:rPr lang="en-US" sz="1600" dirty="0">
                <a:latin typeface="Arial" pitchFamily="34" charset="0"/>
                <a:cs typeface="Arial" pitchFamily="34" charset="0"/>
              </a:rPr>
              <a:t>Engineers still debate the exact cause of its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collapse.</a:t>
            </a:r>
          </a:p>
          <a:p>
            <a:pPr marL="285750" indent="-285750">
              <a:buClr>
                <a:schemeClr val="tx2"/>
              </a:buClr>
              <a:buFont typeface="Wingdings" pitchFamily="2" charset="2"/>
              <a:buChar char="§"/>
            </a:pPr>
            <a:endParaRPr lang="en-US" sz="1600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Clr>
                <a:schemeClr val="tx2"/>
              </a:buClr>
              <a:buFont typeface="Wingdings" pitchFamily="2" charset="2"/>
              <a:buChar char="§"/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Three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theories are:</a:t>
            </a:r>
          </a:p>
          <a:p>
            <a:pPr>
              <a:buClr>
                <a:schemeClr val="tx2"/>
              </a:buClr>
            </a:pPr>
            <a:r>
              <a:rPr lang="en-US" sz="1600" dirty="0">
                <a:latin typeface="Arial" pitchFamily="34" charset="0"/>
                <a:cs typeface="Arial" pitchFamily="34" charset="0"/>
              </a:rPr>
              <a:t> </a:t>
            </a:r>
          </a:p>
          <a:p>
            <a:pPr lvl="0">
              <a:spcBef>
                <a:spcPts val="200"/>
              </a:spcBef>
              <a:spcAft>
                <a:spcPts val="200"/>
              </a:spcAft>
              <a:buClr>
                <a:schemeClr val="tx2"/>
              </a:buClr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	Random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turbulence </a:t>
            </a:r>
          </a:p>
          <a:p>
            <a:pPr lvl="0">
              <a:spcBef>
                <a:spcPts val="200"/>
              </a:spcBef>
              <a:spcAft>
                <a:spcPts val="200"/>
              </a:spcAft>
              <a:buClr>
                <a:schemeClr val="tx2"/>
              </a:buClr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	Periodic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vortex shedding</a:t>
            </a:r>
          </a:p>
          <a:p>
            <a:pPr lvl="0">
              <a:spcBef>
                <a:spcPts val="200"/>
              </a:spcBef>
              <a:spcAft>
                <a:spcPts val="200"/>
              </a:spcAft>
              <a:buClr>
                <a:schemeClr val="tx2"/>
              </a:buClr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	Aerodynamic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instability (negative damping)</a:t>
            </a:r>
          </a:p>
          <a:p>
            <a:pPr>
              <a:buClr>
                <a:schemeClr val="tx2"/>
              </a:buClr>
            </a:pPr>
            <a:r>
              <a:rPr lang="en-US" sz="1600" dirty="0">
                <a:latin typeface="Arial" pitchFamily="34" charset="0"/>
                <a:cs typeface="Arial" pitchFamily="34" charset="0"/>
              </a:rPr>
              <a:t> </a:t>
            </a:r>
          </a:p>
          <a:p>
            <a:pPr marL="285750" indent="-285750">
              <a:buClr>
                <a:schemeClr val="tx2"/>
              </a:buClr>
              <a:buFont typeface="Wingdings" pitchFamily="2" charset="2"/>
              <a:buChar char="§"/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Aerodynamic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instability is the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best explanation</a:t>
            </a:r>
            <a:r>
              <a:rPr lang="en-US" sz="1600" dirty="0" smtClean="0"/>
              <a:t>.</a:t>
            </a:r>
            <a:endParaRPr lang="en-US" sz="1600" dirty="0"/>
          </a:p>
          <a:p>
            <a:endParaRPr lang="en-US" sz="16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sound016.wav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5" cstate="print"/>
          <a:stretch>
            <a:fillRect/>
          </a:stretch>
        </p:blipFill>
        <p:spPr>
          <a:xfrm>
            <a:off x="12344400" y="3276600"/>
            <a:ext cx="304800" cy="304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1510649597"/>
      </p:ext>
    </p:extLst>
  </p:cSld>
  <p:clrMapOvr>
    <a:masterClrMapping/>
  </p:clrMapOvr>
  <p:transition advClick="0" advTm="6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1595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" y="1047690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Random Turbulence</a:t>
            </a:r>
            <a:endParaRPr lang="en-US" sz="2000" b="1" dirty="0">
              <a:solidFill>
                <a:schemeClr val="tx1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57200" y="1553028"/>
            <a:ext cx="807720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Clr>
                <a:srgbClr val="006699"/>
              </a:buClr>
              <a:buFont typeface="Arial" pitchFamily="34" charset="0"/>
              <a:buChar char="♦"/>
            </a:pPr>
            <a:r>
              <a:rPr lang="en-US" sz="1600" dirty="0">
                <a:latin typeface="Arial" pitchFamily="34" charset="0"/>
                <a:cs typeface="Arial" pitchFamily="34" charset="0"/>
              </a:rPr>
              <a:t> 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An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early theory was that the wind pressure simply excited the natural frequencies of the bridge.  </a:t>
            </a:r>
            <a:endParaRPr lang="en-US" sz="1600" dirty="0" smtClean="0">
              <a:latin typeface="Arial" pitchFamily="34" charset="0"/>
              <a:cs typeface="Arial" pitchFamily="34" charset="0"/>
            </a:endParaRPr>
          </a:p>
          <a:p>
            <a:pPr marL="285750" indent="-285750">
              <a:buClr>
                <a:srgbClr val="006699"/>
              </a:buClr>
              <a:buFont typeface="Arial" pitchFamily="34" charset="0"/>
              <a:buChar char="♦"/>
            </a:pPr>
            <a:endParaRPr lang="en-US" sz="1600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Clr>
                <a:srgbClr val="006699"/>
              </a:buClr>
              <a:buFont typeface="Arial" pitchFamily="34" charset="0"/>
              <a:buChar char="♦"/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This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condition is called "resonance."  </a:t>
            </a:r>
            <a:endParaRPr lang="en-US" sz="1600" dirty="0" smtClean="0">
              <a:latin typeface="Arial" pitchFamily="34" charset="0"/>
              <a:cs typeface="Arial" pitchFamily="34" charset="0"/>
            </a:endParaRPr>
          </a:p>
          <a:p>
            <a:pPr marL="285750" indent="-285750">
              <a:buClr>
                <a:srgbClr val="006699"/>
              </a:buClr>
              <a:buFont typeface="Arial" pitchFamily="34" charset="0"/>
              <a:buChar char="♦"/>
            </a:pPr>
            <a:endParaRPr lang="en-US" sz="1600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Clr>
                <a:srgbClr val="006699"/>
              </a:buClr>
              <a:buFont typeface="Arial" pitchFamily="34" charset="0"/>
              <a:buChar char="♦"/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problem with this theory is that resonance is a very precise phenomenon, requiring the driving force frequency to be at, or near, one of the system's natural frequencies in order to produce large oscillations.  </a:t>
            </a:r>
            <a:endParaRPr lang="en-US" sz="1600" dirty="0" smtClean="0">
              <a:latin typeface="Arial" pitchFamily="34" charset="0"/>
              <a:cs typeface="Arial" pitchFamily="34" charset="0"/>
            </a:endParaRPr>
          </a:p>
          <a:p>
            <a:pPr marL="285750" indent="-285750">
              <a:buClr>
                <a:srgbClr val="006699"/>
              </a:buClr>
              <a:buFont typeface="Arial" pitchFamily="34" charset="0"/>
              <a:buChar char="♦"/>
            </a:pPr>
            <a:endParaRPr lang="en-US" sz="1600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Clr>
                <a:srgbClr val="006699"/>
              </a:buClr>
              <a:buFont typeface="Arial" pitchFamily="34" charset="0"/>
              <a:buChar char="♦"/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turbulent wind pressure, however, would have varied randomly with time.  </a:t>
            </a:r>
            <a:endParaRPr lang="en-US" sz="1600" dirty="0" smtClean="0">
              <a:latin typeface="Arial" pitchFamily="34" charset="0"/>
              <a:cs typeface="Arial" pitchFamily="34" charset="0"/>
            </a:endParaRPr>
          </a:p>
          <a:p>
            <a:pPr marL="285750" indent="-285750">
              <a:buClr>
                <a:srgbClr val="006699"/>
              </a:buClr>
              <a:buFont typeface="Arial" pitchFamily="34" charset="0"/>
              <a:buChar char="♦"/>
            </a:pPr>
            <a:endParaRPr lang="en-US" sz="1600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Clr>
                <a:srgbClr val="006699"/>
              </a:buClr>
              <a:buFont typeface="Arial" pitchFamily="34" charset="0"/>
              <a:buChar char="♦"/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Thus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, turbulence would seem unlikely to have driven the observed steady oscillation of the bridge.   </a:t>
            </a:r>
          </a:p>
          <a:p>
            <a:endParaRPr lang="en-US" sz="16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sound017.wav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5" cstate="print"/>
          <a:stretch>
            <a:fillRect/>
          </a:stretch>
        </p:blipFill>
        <p:spPr>
          <a:xfrm>
            <a:off x="10515600" y="3429000"/>
            <a:ext cx="304800" cy="304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962844506"/>
      </p:ext>
    </p:extLst>
  </p:cSld>
  <p:clrMapOvr>
    <a:masterClrMapping/>
  </p:clrMapOvr>
  <p:transition advClick="0" advTm="4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9265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67229" y="4422259"/>
            <a:ext cx="7558314" cy="18261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500"/>
              </a:spcBef>
              <a:spcAft>
                <a:spcPts val="500"/>
              </a:spcAft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Theodore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von Karman, a famous aeronautical engineer, was convinced that vortex shedding drove the bridge oscillations.  </a:t>
            </a:r>
          </a:p>
          <a:p>
            <a:pPr>
              <a:spcBef>
                <a:spcPts val="500"/>
              </a:spcBef>
              <a:spcAft>
                <a:spcPts val="500"/>
              </a:spcAft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A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diagram of vortex shedding around a spherical body is shown in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the above figure.  </a:t>
            </a:r>
          </a:p>
          <a:p>
            <a:pPr>
              <a:spcBef>
                <a:spcPts val="500"/>
              </a:spcBef>
              <a:spcAft>
                <a:spcPts val="500"/>
              </a:spcAft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Von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Karman showed that blunt bodies such as bridge decks could also shed periodic vortices in their wakes.  </a:t>
            </a:r>
          </a:p>
        </p:txBody>
      </p:sp>
      <p:pic>
        <p:nvPicPr>
          <p:cNvPr id="4098" name="Picture 2" descr="vortex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95400" y="1145659"/>
            <a:ext cx="5943600" cy="274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sound018.wav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6" cstate="print"/>
          <a:stretch>
            <a:fillRect/>
          </a:stretch>
        </p:blipFill>
        <p:spPr>
          <a:xfrm>
            <a:off x="11277600" y="3584059"/>
            <a:ext cx="304800" cy="304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962844506"/>
      </p:ext>
    </p:extLst>
  </p:cSld>
  <p:clrMapOvr>
    <a:masterClrMapping/>
  </p:clrMapOvr>
  <p:transition advClick="0"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46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" y="1066800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Vortex Shedding</a:t>
            </a:r>
            <a:endParaRPr lang="en-US" sz="2000" b="1" dirty="0">
              <a:solidFill>
                <a:schemeClr val="tx1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09600" y="1553028"/>
            <a:ext cx="71628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Clr>
                <a:schemeClr val="tx2"/>
              </a:buClr>
              <a:buFont typeface="Arial" pitchFamily="34" charset="0"/>
              <a:buChar char="♦"/>
            </a:pPr>
            <a:r>
              <a:rPr lang="en-US" sz="1600" dirty="0">
                <a:latin typeface="Arial" pitchFamily="34" charset="0"/>
                <a:cs typeface="Arial" pitchFamily="34" charset="0"/>
              </a:rPr>
              <a:t> 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A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problem with this theory is that the natural vortex shedding frequency was calculated to be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0.84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Hz.  This frequency is also called the "</a:t>
            </a:r>
            <a:r>
              <a:rPr lang="en-US" sz="1600" dirty="0" err="1">
                <a:latin typeface="Arial" pitchFamily="34" charset="0"/>
                <a:cs typeface="Arial" pitchFamily="34" charset="0"/>
              </a:rPr>
              <a:t>Strouhal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 frequency."  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(calculation given on next slide)</a:t>
            </a:r>
          </a:p>
          <a:p>
            <a:pPr marL="285750" indent="-285750">
              <a:buClr>
                <a:schemeClr val="tx2"/>
              </a:buClr>
              <a:buFont typeface="Arial" pitchFamily="34" charset="0"/>
              <a:buChar char="♦"/>
            </a:pPr>
            <a:endParaRPr lang="en-US" sz="1600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Clr>
                <a:schemeClr val="tx2"/>
              </a:buClr>
              <a:buFont typeface="Arial" pitchFamily="34" charset="0"/>
              <a:buChar char="♦"/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torsional mode frequency, however, was 0.2 Hz.  This frequency was observed by Professor F. B. </a:t>
            </a:r>
            <a:r>
              <a:rPr lang="en-US" sz="1600" dirty="0" err="1">
                <a:latin typeface="Arial" pitchFamily="34" charset="0"/>
                <a:cs typeface="Arial" pitchFamily="34" charset="0"/>
              </a:rPr>
              <a:t>Farquharson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, who witnessed the collapse of the bridge.  </a:t>
            </a:r>
            <a:endParaRPr lang="en-US" sz="1600" dirty="0" smtClean="0">
              <a:latin typeface="Arial" pitchFamily="34" charset="0"/>
              <a:cs typeface="Arial" pitchFamily="34" charset="0"/>
            </a:endParaRPr>
          </a:p>
          <a:p>
            <a:pPr marL="285750" indent="-285750">
              <a:buClr>
                <a:schemeClr val="tx2"/>
              </a:buClr>
              <a:buFont typeface="Arial" pitchFamily="34" charset="0"/>
              <a:buChar char="♦"/>
            </a:pPr>
            <a:endParaRPr lang="en-US" sz="1600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Clr>
                <a:schemeClr val="tx2"/>
              </a:buClr>
              <a:buFont typeface="Arial" pitchFamily="34" charset="0"/>
              <a:buChar char="♦"/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calculated vortex shedding frequency was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about four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times higher than the torsional frequency.   It was thus too high to have excited the torsional mode frequency.   </a:t>
            </a:r>
          </a:p>
          <a:p>
            <a:pPr marL="285750" indent="-285750">
              <a:buClr>
                <a:schemeClr val="tx2"/>
              </a:buClr>
              <a:buFont typeface="Arial" pitchFamily="34" charset="0"/>
              <a:buChar char="♦"/>
            </a:pPr>
            <a:endParaRPr lang="en-US" sz="1600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Clr>
                <a:schemeClr val="tx2"/>
              </a:buClr>
              <a:buFont typeface="Arial" pitchFamily="34" charset="0"/>
              <a:buChar char="♦"/>
            </a:pPr>
            <a:r>
              <a:rPr lang="en-US" sz="1600" dirty="0">
                <a:latin typeface="Arial" pitchFamily="34" charset="0"/>
                <a:cs typeface="Arial" pitchFamily="34" charset="0"/>
              </a:rPr>
              <a:t>In addition to "von Karman" vortex shedding, a flutter-like pattern of vortices may have formed at a frequency coincident with the torsional oscillation mode.  </a:t>
            </a:r>
            <a:endParaRPr lang="en-US" sz="1600" dirty="0" smtClean="0">
              <a:latin typeface="Arial" pitchFamily="34" charset="0"/>
              <a:cs typeface="Arial" pitchFamily="34" charset="0"/>
            </a:endParaRPr>
          </a:p>
          <a:p>
            <a:pPr marL="285750" indent="-285750">
              <a:buClr>
                <a:schemeClr val="tx2"/>
              </a:buClr>
              <a:buFont typeface="Arial" pitchFamily="34" charset="0"/>
              <a:buChar char="♦"/>
            </a:pPr>
            <a:endParaRPr lang="en-US" sz="1600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Clr>
                <a:schemeClr val="tx2"/>
              </a:buClr>
              <a:buFont typeface="Arial" pitchFamily="34" charset="0"/>
              <a:buChar char="♦"/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Whether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these flutter vortices were a cause or an effect of the twisting motion is unclear</a:t>
            </a:r>
          </a:p>
        </p:txBody>
      </p:sp>
      <p:pic>
        <p:nvPicPr>
          <p:cNvPr id="7" name="sound019.wav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5" cstate="print"/>
          <a:stretch>
            <a:fillRect/>
          </a:stretch>
        </p:blipFill>
        <p:spPr>
          <a:xfrm>
            <a:off x="11430000" y="3429000"/>
            <a:ext cx="304800" cy="304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962844506"/>
      </p:ext>
    </p:extLst>
  </p:cSld>
  <p:clrMapOvr>
    <a:masterClrMapping/>
  </p:clrMapOvr>
  <p:transition advClick="0" advTm="6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695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" y="1047690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err="1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Strouhal</a:t>
            </a:r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 Frequency</a:t>
            </a:r>
            <a:endParaRPr lang="en-US" sz="2000" b="1" dirty="0">
              <a:solidFill>
                <a:schemeClr val="tx1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90600" y="1752600"/>
            <a:ext cx="5105400" cy="35599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Arial" pitchFamily="34" charset="0"/>
                <a:cs typeface="Arial" pitchFamily="34" charset="0"/>
              </a:rPr>
              <a:t>Variables</a:t>
            </a:r>
          </a:p>
          <a:p>
            <a:endParaRPr lang="en-US" sz="1600" dirty="0">
              <a:latin typeface="Arial" pitchFamily="34" charset="0"/>
              <a:cs typeface="Arial" pitchFamily="34" charset="0"/>
            </a:endParaRPr>
          </a:p>
          <a:p>
            <a:pPr>
              <a:spcBef>
                <a:spcPts val="400"/>
              </a:spcBef>
              <a:spcAft>
                <a:spcPts val="400"/>
              </a:spcAft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	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fs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=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Strouhal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Frequency </a:t>
            </a:r>
          </a:p>
          <a:p>
            <a:pPr>
              <a:spcBef>
                <a:spcPts val="400"/>
              </a:spcBef>
              <a:spcAft>
                <a:spcPts val="400"/>
              </a:spcAft>
            </a:pPr>
            <a:r>
              <a:rPr lang="en-US" sz="1600" dirty="0">
                <a:latin typeface="Arial" pitchFamily="34" charset="0"/>
                <a:cs typeface="Arial" pitchFamily="34" charset="0"/>
              </a:rPr>
              <a:t>	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       (or Vortex Shedding Frequency)</a:t>
            </a:r>
            <a:br>
              <a:rPr lang="en-US" sz="1600" dirty="0" smtClean="0">
                <a:latin typeface="Arial" pitchFamily="34" charset="0"/>
                <a:cs typeface="Arial" pitchFamily="34" charset="0"/>
              </a:rPr>
            </a:br>
            <a:endParaRPr lang="en-US" sz="1600" dirty="0" smtClean="0">
              <a:latin typeface="Arial" pitchFamily="34" charset="0"/>
              <a:cs typeface="Arial" pitchFamily="34" charset="0"/>
            </a:endParaRPr>
          </a:p>
          <a:p>
            <a:pPr>
              <a:spcBef>
                <a:spcPts val="400"/>
              </a:spcBef>
              <a:spcAft>
                <a:spcPts val="400"/>
              </a:spcAft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	S =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Strouhal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number</a:t>
            </a:r>
          </a:p>
          <a:p>
            <a:pPr>
              <a:spcBef>
                <a:spcPts val="400"/>
              </a:spcBef>
              <a:spcAft>
                <a:spcPts val="400"/>
              </a:spcAft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	U = free stream velocity</a:t>
            </a:r>
          </a:p>
          <a:p>
            <a:pPr>
              <a:spcBef>
                <a:spcPts val="400"/>
              </a:spcBef>
              <a:spcAft>
                <a:spcPts val="400"/>
              </a:spcAft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	D = diameter</a:t>
            </a:r>
          </a:p>
          <a:p>
            <a:endParaRPr lang="en-US" sz="1600" dirty="0">
              <a:latin typeface="Arial" pitchFamily="34" charset="0"/>
              <a:cs typeface="Arial" pitchFamily="34" charset="0"/>
            </a:endParaRPr>
          </a:p>
          <a:p>
            <a:r>
              <a:rPr lang="en-US" sz="1600" dirty="0" smtClean="0">
                <a:latin typeface="Arial" pitchFamily="34" charset="0"/>
                <a:cs typeface="Arial" pitchFamily="34" charset="0"/>
              </a:rPr>
              <a:t>Formula</a:t>
            </a:r>
          </a:p>
          <a:p>
            <a:endParaRPr lang="en-US" sz="1600" dirty="0">
              <a:latin typeface="Arial" pitchFamily="34" charset="0"/>
              <a:cs typeface="Arial" pitchFamily="34" charset="0"/>
            </a:endParaRPr>
          </a:p>
          <a:p>
            <a:r>
              <a:rPr lang="en-US" sz="1600" dirty="0" smtClean="0">
                <a:latin typeface="Arial" pitchFamily="34" charset="0"/>
                <a:cs typeface="Arial" pitchFamily="34" charset="0"/>
              </a:rPr>
              <a:t>	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fs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= S U/D</a:t>
            </a:r>
          </a:p>
        </p:txBody>
      </p:sp>
      <p:pic>
        <p:nvPicPr>
          <p:cNvPr id="7" name="sound020.wav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5" cstate="print"/>
          <a:stretch>
            <a:fillRect/>
          </a:stretch>
        </p:blipFill>
        <p:spPr>
          <a:xfrm>
            <a:off x="11658600" y="3276600"/>
            <a:ext cx="304800" cy="304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962844506"/>
      </p:ext>
    </p:extLst>
  </p:cSld>
  <p:clrMapOvr>
    <a:masterClrMapping/>
  </p:clrMapOvr>
  <p:transition advTm="3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12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" y="978773"/>
            <a:ext cx="4572000" cy="69762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b="1" dirty="0" err="1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Strouhal</a:t>
            </a:r>
            <a:r>
              <a:rPr lang="en-US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 Frequency, </a:t>
            </a:r>
          </a:p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Tacoma Narrows Bridge</a:t>
            </a:r>
            <a:endParaRPr lang="en-US" b="1" dirty="0">
              <a:solidFill>
                <a:schemeClr val="tx1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85800" y="1876485"/>
            <a:ext cx="73914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1600" dirty="0" err="1">
                <a:latin typeface="Arial" pitchFamily="34" charset="0"/>
                <a:cs typeface="Arial" pitchFamily="34" charset="0"/>
              </a:rPr>
              <a:t>Strouhal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 number for the bridge cross-section is S = 0.11 according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to: </a:t>
            </a:r>
          </a:p>
          <a:p>
            <a:pPr lvl="0"/>
            <a:endParaRPr lang="en-US" sz="1600" dirty="0" smtClean="0">
              <a:latin typeface="Arial" pitchFamily="34" charset="0"/>
              <a:cs typeface="Arial" pitchFamily="34" charset="0"/>
            </a:endParaRPr>
          </a:p>
          <a:p>
            <a:pPr lvl="0"/>
            <a:r>
              <a:rPr lang="en-US" sz="1600" dirty="0" smtClean="0">
                <a:latin typeface="Arial" pitchFamily="34" charset="0"/>
                <a:cs typeface="Arial" pitchFamily="34" charset="0"/>
              </a:rPr>
              <a:t>	K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. </a:t>
            </a:r>
            <a:r>
              <a:rPr lang="en-US" sz="1600" dirty="0" err="1">
                <a:latin typeface="Arial" pitchFamily="34" charset="0"/>
                <a:cs typeface="Arial" pitchFamily="34" charset="0"/>
              </a:rPr>
              <a:t>Billah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 and R. </a:t>
            </a:r>
            <a:r>
              <a:rPr lang="en-US" sz="1600" dirty="0" err="1">
                <a:latin typeface="Arial" pitchFamily="34" charset="0"/>
                <a:cs typeface="Arial" pitchFamily="34" charset="0"/>
              </a:rPr>
              <a:t>Scanlan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, "Resonance, Tacoma Narrows </a:t>
            </a:r>
            <a:endParaRPr lang="en-US" sz="1600" dirty="0" smtClean="0">
              <a:latin typeface="Arial" pitchFamily="34" charset="0"/>
              <a:cs typeface="Arial" pitchFamily="34" charset="0"/>
            </a:endParaRPr>
          </a:p>
          <a:p>
            <a:pPr lvl="0"/>
            <a:r>
              <a:rPr lang="en-US" sz="1600" dirty="0">
                <a:latin typeface="Arial" pitchFamily="34" charset="0"/>
                <a:cs typeface="Arial" pitchFamily="34" charset="0"/>
              </a:rPr>
              <a:t>	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Bridge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Failure, and Undergraduate Physics, Textbooks;"  </a:t>
            </a:r>
            <a:endParaRPr lang="en-US" sz="1600" dirty="0" smtClean="0">
              <a:latin typeface="Arial" pitchFamily="34" charset="0"/>
              <a:cs typeface="Arial" pitchFamily="34" charset="0"/>
            </a:endParaRPr>
          </a:p>
          <a:p>
            <a:pPr lvl="0"/>
            <a:r>
              <a:rPr lang="en-US" sz="1600" dirty="0">
                <a:latin typeface="Arial" pitchFamily="34" charset="0"/>
                <a:cs typeface="Arial" pitchFamily="34" charset="0"/>
              </a:rPr>
              <a:t>	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American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Journal of Physics, 1991.</a:t>
            </a:r>
          </a:p>
          <a:p>
            <a:endParaRPr lang="en-US" sz="1600" dirty="0">
              <a:latin typeface="Arial" pitchFamily="34" charset="0"/>
              <a:cs typeface="Arial" pitchFamily="34" charset="0"/>
            </a:endParaRPr>
          </a:p>
          <a:p>
            <a:r>
              <a:rPr lang="en-US" sz="1600" dirty="0" smtClean="0">
                <a:latin typeface="Arial" pitchFamily="34" charset="0"/>
                <a:cs typeface="Arial" pitchFamily="34" charset="0"/>
              </a:rPr>
              <a:t>Furthermore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, the characteristic dimension is the girder height 8 ft.  </a:t>
            </a:r>
            <a:endParaRPr lang="en-US" sz="1600" dirty="0" smtClean="0">
              <a:latin typeface="Arial" pitchFamily="34" charset="0"/>
              <a:cs typeface="Arial" pitchFamily="34" charset="0"/>
            </a:endParaRPr>
          </a:p>
          <a:p>
            <a:endParaRPr lang="en-US" sz="1600" dirty="0">
              <a:latin typeface="Arial" pitchFamily="34" charset="0"/>
              <a:cs typeface="Arial" pitchFamily="34" charset="0"/>
            </a:endParaRPr>
          </a:p>
          <a:p>
            <a:r>
              <a:rPr lang="en-US" sz="16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1600" dirty="0" err="1">
                <a:latin typeface="Arial" pitchFamily="34" charset="0"/>
                <a:cs typeface="Arial" pitchFamily="34" charset="0"/>
              </a:rPr>
              <a:t>Strouhal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 frequency for a 42 mph (61.6 </a:t>
            </a:r>
            <a:r>
              <a:rPr lang="en-US" sz="1600" dirty="0" err="1">
                <a:latin typeface="Arial" pitchFamily="34" charset="0"/>
                <a:cs typeface="Arial" pitchFamily="34" charset="0"/>
              </a:rPr>
              <a:t>ft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/sec) wind is thus</a:t>
            </a:r>
          </a:p>
          <a:p>
            <a:endParaRPr lang="en-US" sz="1600" dirty="0" smtClean="0">
              <a:latin typeface="Arial" pitchFamily="34" charset="0"/>
              <a:cs typeface="Arial" pitchFamily="34" charset="0"/>
            </a:endParaRPr>
          </a:p>
          <a:p>
            <a:endParaRPr lang="en-US" sz="1600" dirty="0" smtClean="0">
              <a:latin typeface="Arial" pitchFamily="34" charset="0"/>
              <a:cs typeface="Arial" pitchFamily="34" charset="0"/>
            </a:endParaRPr>
          </a:p>
          <a:p>
            <a:r>
              <a:rPr lang="en-US" sz="1600" dirty="0" smtClean="0">
                <a:latin typeface="Arial" pitchFamily="34" charset="0"/>
                <a:cs typeface="Arial" pitchFamily="34" charset="0"/>
              </a:rPr>
              <a:t>	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fs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= (0.11) (61.1 </a:t>
            </a:r>
            <a:r>
              <a:rPr lang="en-US" sz="1600" dirty="0" err="1">
                <a:latin typeface="Arial" pitchFamily="34" charset="0"/>
                <a:cs typeface="Arial" pitchFamily="34" charset="0"/>
              </a:rPr>
              <a:t>ft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/sec) / ( 8 </a:t>
            </a:r>
            <a:r>
              <a:rPr lang="en-US" sz="1600" dirty="0" err="1">
                <a:latin typeface="Arial" pitchFamily="34" charset="0"/>
                <a:cs typeface="Arial" pitchFamily="34" charset="0"/>
              </a:rPr>
              <a:t>ft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)                                                     </a:t>
            </a:r>
            <a:r>
              <a:rPr lang="en-US" sz="800" dirty="0">
                <a:latin typeface="Arial" pitchFamily="34" charset="0"/>
                <a:cs typeface="Arial" pitchFamily="34" charset="0"/>
              </a:rPr>
              <a:t>	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 </a:t>
            </a:r>
          </a:p>
          <a:p>
            <a:endParaRPr lang="en-US" sz="800" dirty="0">
              <a:latin typeface="Arial" pitchFamily="34" charset="0"/>
              <a:cs typeface="Arial" pitchFamily="34" charset="0"/>
            </a:endParaRPr>
          </a:p>
          <a:p>
            <a:r>
              <a:rPr lang="en-US" sz="1600" dirty="0" smtClean="0">
                <a:latin typeface="Arial" pitchFamily="34" charset="0"/>
                <a:cs typeface="Arial" pitchFamily="34" charset="0"/>
              </a:rPr>
              <a:t>	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fs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= 0.84 Hz         </a:t>
            </a:r>
            <a:endParaRPr lang="en-US" sz="1600" dirty="0" smtClean="0">
              <a:latin typeface="Arial" pitchFamily="34" charset="0"/>
              <a:cs typeface="Arial" pitchFamily="34" charset="0"/>
            </a:endParaRPr>
          </a:p>
          <a:p>
            <a:endParaRPr lang="en-US" sz="1600" dirty="0">
              <a:latin typeface="Arial" pitchFamily="34" charset="0"/>
              <a:cs typeface="Arial" pitchFamily="34" charset="0"/>
            </a:endParaRPr>
          </a:p>
          <a:p>
            <a:endParaRPr lang="en-US" sz="1600" dirty="0" smtClean="0">
              <a:latin typeface="Arial" pitchFamily="34" charset="0"/>
              <a:cs typeface="Arial" pitchFamily="34" charset="0"/>
            </a:endParaRPr>
          </a:p>
          <a:p>
            <a:pPr algn="ctr"/>
            <a:r>
              <a:rPr lang="en-US" sz="1600" i="1" dirty="0" smtClean="0">
                <a:latin typeface="Arial" pitchFamily="34" charset="0"/>
                <a:cs typeface="Arial" pitchFamily="34" charset="0"/>
              </a:rPr>
              <a:t>Bonus Exercise:  repeat using program strouhal.exe                                                              </a:t>
            </a:r>
            <a:endParaRPr lang="en-US" sz="1600" i="1" dirty="0"/>
          </a:p>
        </p:txBody>
      </p:sp>
      <p:pic>
        <p:nvPicPr>
          <p:cNvPr id="8" name="sound021.wav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5" cstate="print"/>
          <a:stretch>
            <a:fillRect/>
          </a:stretch>
        </p:blipFill>
        <p:spPr>
          <a:xfrm>
            <a:off x="10439400" y="3276600"/>
            <a:ext cx="304800" cy="304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962844506"/>
      </p:ext>
    </p:extLst>
  </p:cSld>
  <p:clrMapOvr>
    <a:masterClrMapping/>
  </p:clrMapOvr>
  <p:transition advClick="0" advTm="5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2765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" y="1047690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Aerodynamic instability</a:t>
            </a:r>
          </a:p>
        </p:txBody>
      </p:sp>
      <p:sp>
        <p:nvSpPr>
          <p:cNvPr id="2" name="Rectangle 1"/>
          <p:cNvSpPr/>
          <p:nvPr/>
        </p:nvSpPr>
        <p:spPr>
          <a:xfrm>
            <a:off x="914400" y="1752600"/>
            <a:ext cx="655320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Clr>
                <a:schemeClr val="tx2"/>
              </a:buClr>
              <a:buFont typeface="Arial" pitchFamily="34" charset="0"/>
              <a:buChar char="♦"/>
            </a:pPr>
            <a:r>
              <a:rPr lang="en-US" sz="1600" dirty="0">
                <a:latin typeface="Arial" pitchFamily="34" charset="0"/>
                <a:cs typeface="Arial" pitchFamily="34" charset="0"/>
              </a:rPr>
              <a:t> Aerodynamic instability is a self-excited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vibration  </a:t>
            </a:r>
          </a:p>
          <a:p>
            <a:pPr marL="285750" indent="-285750">
              <a:buClr>
                <a:schemeClr val="tx2"/>
              </a:buClr>
              <a:buFont typeface="Arial" pitchFamily="34" charset="0"/>
              <a:buChar char="♦"/>
            </a:pPr>
            <a:endParaRPr lang="en-US" sz="1600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Clr>
                <a:schemeClr val="tx2"/>
              </a:buClr>
              <a:buFont typeface="Arial" pitchFamily="34" charset="0"/>
              <a:buChar char="♦"/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In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this case, the alternating force that sustains the motion is created or controlled by the motion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itself  </a:t>
            </a:r>
          </a:p>
          <a:p>
            <a:pPr marL="285750" indent="-285750">
              <a:buClr>
                <a:schemeClr val="tx2"/>
              </a:buClr>
              <a:buFont typeface="Arial" pitchFamily="34" charset="0"/>
              <a:buChar char="♦"/>
            </a:pPr>
            <a:endParaRPr lang="en-US" sz="1600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Clr>
                <a:schemeClr val="tx2"/>
              </a:buClr>
              <a:buFont typeface="Arial" pitchFamily="34" charset="0"/>
              <a:buChar char="♦"/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alternating force disappears when the motion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disappears   </a:t>
            </a:r>
          </a:p>
          <a:p>
            <a:pPr marL="285750" indent="-285750">
              <a:buClr>
                <a:schemeClr val="tx2"/>
              </a:buClr>
              <a:buFont typeface="Arial" pitchFamily="34" charset="0"/>
              <a:buChar char="♦"/>
            </a:pPr>
            <a:endParaRPr lang="en-US" sz="1600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Clr>
                <a:schemeClr val="tx2"/>
              </a:buClr>
              <a:buFont typeface="Arial" pitchFamily="34" charset="0"/>
              <a:buChar char="♦"/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This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phenomenon is also modeled as free vibration with negative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damping</a:t>
            </a:r>
            <a:endParaRPr lang="en-US" sz="1600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Clr>
                <a:schemeClr val="tx2"/>
              </a:buClr>
              <a:buFont typeface="Arial" pitchFamily="34" charset="0"/>
              <a:buChar char="♦"/>
            </a:pPr>
            <a:endParaRPr lang="en-US" sz="1600" dirty="0" smtClean="0">
              <a:latin typeface="Arial" pitchFamily="34" charset="0"/>
              <a:cs typeface="Arial" pitchFamily="34" charset="0"/>
            </a:endParaRPr>
          </a:p>
          <a:p>
            <a:pPr marL="285750" indent="-285750">
              <a:buClr>
                <a:schemeClr val="tx2"/>
              </a:buClr>
              <a:buFont typeface="Arial" pitchFamily="34" charset="0"/>
              <a:buChar char="♦"/>
            </a:pPr>
            <a:r>
              <a:rPr lang="en-US" sz="1600" dirty="0">
                <a:latin typeface="Arial" pitchFamily="34" charset="0"/>
                <a:cs typeface="Arial" pitchFamily="34" charset="0"/>
              </a:rPr>
              <a:t>Airfoil flutter and transmission line galloping are related examples of this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instability</a:t>
            </a:r>
          </a:p>
        </p:txBody>
      </p:sp>
      <p:pic>
        <p:nvPicPr>
          <p:cNvPr id="7" name="sound022.wav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5" cstate="print"/>
          <a:stretch>
            <a:fillRect/>
          </a:stretch>
        </p:blipFill>
        <p:spPr>
          <a:xfrm>
            <a:off x="11506200" y="4267200"/>
            <a:ext cx="304800" cy="304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962844506"/>
      </p:ext>
    </p:extLst>
  </p:cSld>
  <p:clrMapOvr>
    <a:masterClrMapping/>
  </p:clrMapOvr>
  <p:transition advClick="0" advTm="4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1977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9" name="Picture 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21657" y="1262903"/>
            <a:ext cx="5143500" cy="24708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 Box 8"/>
          <p:cNvSpPr txBox="1">
            <a:spLocks noChangeArrowheads="1"/>
          </p:cNvSpPr>
          <p:nvPr/>
        </p:nvSpPr>
        <p:spPr bwMode="auto">
          <a:xfrm>
            <a:off x="6248400" y="1415970"/>
            <a:ext cx="1666875" cy="762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Span at initial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rest position</a:t>
            </a:r>
          </a:p>
        </p:txBody>
      </p:sp>
      <p:sp>
        <p:nvSpPr>
          <p:cNvPr id="11" name="Text Box 9"/>
          <p:cNvSpPr txBox="1">
            <a:spLocks noChangeArrowheads="1"/>
          </p:cNvSpPr>
          <p:nvPr/>
        </p:nvSpPr>
        <p:spPr bwMode="auto">
          <a:xfrm>
            <a:off x="3493407" y="3369583"/>
            <a:ext cx="698500" cy="3492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Wind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85800" y="3962400"/>
            <a:ext cx="73406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chemeClr val="tx2"/>
              </a:buClr>
              <a:buFont typeface="Arial" pitchFamily="34" charset="0"/>
              <a:buChar char="♦"/>
            </a:pPr>
            <a:r>
              <a:rPr lang="en-US" sz="1600" dirty="0">
                <a:latin typeface="Arial" pitchFamily="34" charset="0"/>
                <a:cs typeface="Arial" pitchFamily="34" charset="0"/>
              </a:rPr>
              <a:t>Assume that the wind direction was not perfectly horizontal, perhaps striking the bridge span from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below</a:t>
            </a:r>
          </a:p>
          <a:p>
            <a:pPr marL="285750" indent="-285750">
              <a:buClr>
                <a:schemeClr val="tx2"/>
              </a:buClr>
              <a:buFont typeface="Arial" pitchFamily="34" charset="0"/>
              <a:buChar char="♦"/>
            </a:pPr>
            <a:endParaRPr lang="en-US" sz="1600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Clr>
                <a:schemeClr val="tx2"/>
              </a:buClr>
              <a:buFont typeface="Arial" pitchFamily="34" charset="0"/>
              <a:buChar char="♦"/>
            </a:pPr>
            <a:r>
              <a:rPr lang="en-US" sz="1600" dirty="0">
                <a:latin typeface="Arial" pitchFamily="34" charset="0"/>
                <a:cs typeface="Arial" pitchFamily="34" charset="0"/>
              </a:rPr>
              <a:t>Thus, the bridge is initially at an angle-of-attack with respect to the wind. 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1600" dirty="0" smtClean="0">
                <a:latin typeface="Arial" pitchFamily="34" charset="0"/>
                <a:cs typeface="Arial" pitchFamily="34" charset="0"/>
              </a:rPr>
            </a:br>
            <a:endParaRPr lang="en-US" sz="1600" dirty="0" smtClean="0">
              <a:latin typeface="Arial" pitchFamily="34" charset="0"/>
              <a:cs typeface="Arial" pitchFamily="34" charset="0"/>
            </a:endParaRPr>
          </a:p>
          <a:p>
            <a:pPr marL="285750" indent="-285750">
              <a:buClr>
                <a:schemeClr val="tx2"/>
              </a:buClr>
              <a:buFont typeface="Arial" pitchFamily="34" charset="0"/>
              <a:buChar char="♦"/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Aerodynamic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lift is generated because the pressure below the span is greater than the pressure above.  </a:t>
            </a:r>
            <a:endParaRPr lang="en-US" sz="1600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3" name="sound023.wav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6" cstate="print"/>
          <a:stretch>
            <a:fillRect/>
          </a:stretch>
        </p:blipFill>
        <p:spPr>
          <a:xfrm>
            <a:off x="10668000" y="3657600"/>
            <a:ext cx="304800" cy="304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962844506"/>
      </p:ext>
    </p:extLst>
  </p:cSld>
  <p:clrMapOvr>
    <a:masterClrMapping/>
  </p:clrMapOvr>
  <p:transition advClick="0" advTm="2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904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96686" y="4694128"/>
            <a:ext cx="7340600" cy="15542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300"/>
              </a:spcBef>
              <a:spcAft>
                <a:spcPts val="300"/>
              </a:spcAft>
              <a:buClr>
                <a:schemeClr val="tx2"/>
              </a:buClr>
              <a:buFont typeface="Arial" pitchFamily="34" charset="0"/>
              <a:buChar char="♦"/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lift force effectively places a torque, or moment, on the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bridge </a:t>
            </a:r>
            <a:endParaRPr lang="en-US" sz="1600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spcBef>
                <a:spcPts val="300"/>
              </a:spcBef>
              <a:spcAft>
                <a:spcPts val="300"/>
              </a:spcAft>
              <a:buClr>
                <a:schemeClr val="tx2"/>
              </a:buClr>
              <a:buFont typeface="Arial" pitchFamily="34" charset="0"/>
              <a:buChar char="♦"/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span then begins to twist clockwise </a:t>
            </a:r>
          </a:p>
          <a:p>
            <a:pPr marL="285750" indent="-285750">
              <a:spcBef>
                <a:spcPts val="300"/>
              </a:spcBef>
              <a:spcAft>
                <a:spcPts val="300"/>
              </a:spcAft>
              <a:buClr>
                <a:schemeClr val="tx2"/>
              </a:buClr>
              <a:buFont typeface="Arial" pitchFamily="34" charset="0"/>
              <a:buChar char="♦"/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span has rotational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stiffness</a:t>
            </a:r>
          </a:p>
          <a:p>
            <a:pPr marL="285750" indent="-285750">
              <a:spcBef>
                <a:spcPts val="300"/>
              </a:spcBef>
              <a:spcAft>
                <a:spcPts val="300"/>
              </a:spcAft>
              <a:buClr>
                <a:schemeClr val="tx2"/>
              </a:buClr>
              <a:buFont typeface="Arial" pitchFamily="34" charset="0"/>
              <a:buChar char="♦"/>
            </a:pPr>
            <a:r>
              <a:rPr lang="en-US" sz="1600" dirty="0">
                <a:latin typeface="Arial" pitchFamily="34" charset="0"/>
                <a:cs typeface="Arial" pitchFamily="34" charset="0"/>
              </a:rPr>
              <a:t>E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lastic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strain energy builds up as the span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rotates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/>
            </a:r>
            <a:br>
              <a:rPr lang="en-US" sz="1600" dirty="0">
                <a:latin typeface="Arial" pitchFamily="34" charset="0"/>
                <a:cs typeface="Arial" pitchFamily="34" charset="0"/>
              </a:rPr>
            </a:br>
            <a:r>
              <a:rPr lang="en-US" sz="1600" dirty="0" smtClean="0">
                <a:latin typeface="Arial" pitchFamily="34" charset="0"/>
                <a:cs typeface="Arial" pitchFamily="34" charset="0"/>
              </a:rPr>
              <a:t> </a:t>
            </a:r>
            <a:endParaRPr lang="en-US" sz="16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47800" y="1145586"/>
            <a:ext cx="4276725" cy="29542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 Box 9"/>
          <p:cNvSpPr txBox="1">
            <a:spLocks noChangeArrowheads="1"/>
          </p:cNvSpPr>
          <p:nvPr/>
        </p:nvSpPr>
        <p:spPr bwMode="auto">
          <a:xfrm>
            <a:off x="2768600" y="4070350"/>
            <a:ext cx="698500" cy="3492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Wind</a:t>
            </a:r>
          </a:p>
        </p:txBody>
      </p:sp>
      <p:sp>
        <p:nvSpPr>
          <p:cNvPr id="3" name="Text Box 3"/>
          <p:cNvSpPr txBox="1">
            <a:spLocks noChangeArrowheads="1"/>
          </p:cNvSpPr>
          <p:nvPr/>
        </p:nvSpPr>
        <p:spPr bwMode="auto">
          <a:xfrm>
            <a:off x="6019800" y="2568355"/>
            <a:ext cx="1695450" cy="342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Span rotates clockwise</a:t>
            </a:r>
          </a:p>
        </p:txBody>
      </p:sp>
      <p:pic>
        <p:nvPicPr>
          <p:cNvPr id="11" name="sound024.wav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6" cstate="print"/>
          <a:stretch>
            <a:fillRect/>
          </a:stretch>
        </p:blipFill>
        <p:spPr>
          <a:xfrm>
            <a:off x="11125200" y="3352800"/>
            <a:ext cx="304800" cy="304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962844506"/>
      </p:ext>
    </p:extLst>
  </p:cSld>
  <p:clrMapOvr>
    <a:masterClrMapping/>
  </p:clrMapOvr>
  <p:transition advClick="0"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239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31371" y="4352598"/>
            <a:ext cx="8077200" cy="22006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Bef>
                <a:spcPts val="300"/>
              </a:spcBef>
              <a:spcAft>
                <a:spcPts val="300"/>
              </a:spcAft>
              <a:buClr>
                <a:schemeClr val="tx2"/>
              </a:buClr>
              <a:buFont typeface="Arial" pitchFamily="34" charset="0"/>
              <a:buChar char="♦"/>
            </a:pPr>
            <a:endParaRPr lang="en-US" sz="1600" dirty="0" smtClean="0">
              <a:latin typeface="Arial" pitchFamily="34" charset="0"/>
              <a:cs typeface="Arial" pitchFamily="34" charset="0"/>
            </a:endParaRPr>
          </a:p>
          <a:p>
            <a:pPr marL="285750" indent="-285750">
              <a:spcBef>
                <a:spcPts val="300"/>
              </a:spcBef>
              <a:spcAft>
                <a:spcPts val="300"/>
              </a:spcAft>
              <a:buClr>
                <a:schemeClr val="tx2"/>
              </a:buClr>
              <a:buFont typeface="Arial" pitchFamily="34" charset="0"/>
              <a:buChar char="♦"/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Eventually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, the stiffness moment overcomes the moment from the lift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force</a:t>
            </a:r>
            <a:endParaRPr lang="en-US" sz="1600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spcBef>
                <a:spcPts val="300"/>
              </a:spcBef>
              <a:spcAft>
                <a:spcPts val="300"/>
              </a:spcAft>
              <a:buClr>
                <a:schemeClr val="tx2"/>
              </a:buClr>
              <a:buFont typeface="Arial" pitchFamily="34" charset="0"/>
              <a:buChar char="♦"/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span then reverses its course, now rotating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counter-clockwise</a:t>
            </a:r>
          </a:p>
          <a:p>
            <a:pPr marL="285750" indent="-285750">
              <a:spcBef>
                <a:spcPts val="300"/>
              </a:spcBef>
              <a:spcAft>
                <a:spcPts val="300"/>
              </a:spcAft>
              <a:buClr>
                <a:schemeClr val="tx2"/>
              </a:buClr>
              <a:buFont typeface="Arial" pitchFamily="34" charset="0"/>
              <a:buChar char="♦"/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span's angular momentum will not allow it to simply return to its initial rest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position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however.  </a:t>
            </a:r>
          </a:p>
          <a:p>
            <a:pPr marL="285750" indent="-285750">
              <a:spcBef>
                <a:spcPts val="300"/>
              </a:spcBef>
              <a:spcAft>
                <a:spcPts val="300"/>
              </a:spcAft>
              <a:buClr>
                <a:schemeClr val="tx2"/>
              </a:buClr>
              <a:buFont typeface="Arial" pitchFamily="34" charset="0"/>
              <a:buChar char="♦"/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reason is that there is little or no energy dissipation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mechanism </a:t>
            </a:r>
          </a:p>
          <a:p>
            <a:pPr marL="285750" indent="-285750">
              <a:spcBef>
                <a:spcPts val="300"/>
              </a:spcBef>
              <a:spcAft>
                <a:spcPts val="300"/>
              </a:spcAft>
              <a:buClr>
                <a:schemeClr val="tx2"/>
              </a:buClr>
              <a:buFont typeface="Arial" pitchFamily="34" charset="0"/>
              <a:buChar char="♦"/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span overshoots its initial rest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position</a:t>
            </a:r>
            <a:endParaRPr lang="en-US" sz="16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12518" y="1044575"/>
            <a:ext cx="4326308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 Box 3"/>
          <p:cNvSpPr txBox="1">
            <a:spLocks noChangeArrowheads="1"/>
          </p:cNvSpPr>
          <p:nvPr/>
        </p:nvSpPr>
        <p:spPr bwMode="auto">
          <a:xfrm>
            <a:off x="5809797" y="3449637"/>
            <a:ext cx="2333625" cy="5238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Span rotates </a:t>
            </a:r>
            <a:b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counter-clockwise</a:t>
            </a: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2977172" y="4298950"/>
            <a:ext cx="698500" cy="3492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Wind</a:t>
            </a:r>
          </a:p>
        </p:txBody>
      </p:sp>
      <p:pic>
        <p:nvPicPr>
          <p:cNvPr id="10" name="sound025.wav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6" cstate="print"/>
          <a:stretch>
            <a:fillRect/>
          </a:stretch>
        </p:blipFill>
        <p:spPr>
          <a:xfrm>
            <a:off x="11353800" y="3886200"/>
            <a:ext cx="304800" cy="304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1803781556"/>
      </p:ext>
    </p:extLst>
  </p:cSld>
  <p:clrMapOvr>
    <a:masterClrMapping/>
  </p:clrMapOvr>
  <p:transition advClick="0" advTm="3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554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" y="1047690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Repetitive Cycles</a:t>
            </a:r>
            <a:endParaRPr lang="en-US" sz="2000" b="1" dirty="0">
              <a:solidFill>
                <a:schemeClr val="tx1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73314" y="1676400"/>
            <a:ext cx="780868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Clr>
                <a:srgbClr val="006699"/>
              </a:buClr>
              <a:buFont typeface="Arial" pitchFamily="34" charset="0"/>
              <a:buChar char="♦"/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Once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again, strain energy builds up in the span material.  </a:t>
            </a:r>
            <a:endParaRPr lang="en-US" sz="1600" dirty="0" smtClean="0">
              <a:latin typeface="Arial" pitchFamily="34" charset="0"/>
              <a:cs typeface="Arial" pitchFamily="34" charset="0"/>
            </a:endParaRPr>
          </a:p>
          <a:p>
            <a:pPr marL="285750" indent="-285750">
              <a:buClr>
                <a:srgbClr val="006699"/>
              </a:buClr>
              <a:buFont typeface="Arial" pitchFamily="34" charset="0"/>
              <a:buChar char="♦"/>
            </a:pPr>
            <a:endParaRPr lang="en-US" sz="1600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Clr>
                <a:srgbClr val="006699"/>
              </a:buClr>
              <a:buFont typeface="Arial" pitchFamily="34" charset="0"/>
              <a:buChar char="♦"/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Eventually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, the stiffness moment exceeds the moment from the wind's lift force.  </a:t>
            </a:r>
            <a:endParaRPr lang="en-US" sz="1600" dirty="0" smtClean="0">
              <a:latin typeface="Arial" pitchFamily="34" charset="0"/>
              <a:cs typeface="Arial" pitchFamily="34" charset="0"/>
            </a:endParaRPr>
          </a:p>
          <a:p>
            <a:pPr marL="285750" indent="-285750">
              <a:buClr>
                <a:srgbClr val="006699"/>
              </a:buClr>
              <a:buFont typeface="Arial" pitchFamily="34" charset="0"/>
              <a:buChar char="♦"/>
            </a:pPr>
            <a:endParaRPr lang="en-US" sz="1600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Clr>
                <a:srgbClr val="006699"/>
              </a:buClr>
              <a:buFont typeface="Arial" pitchFamily="34" charset="0"/>
              <a:buChar char="♦"/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span thus reverse course, now rotating clockwise.  </a:t>
            </a:r>
            <a:endParaRPr lang="en-US" sz="1600" dirty="0" smtClean="0">
              <a:latin typeface="Arial" pitchFamily="34" charset="0"/>
              <a:cs typeface="Arial" pitchFamily="34" charset="0"/>
            </a:endParaRPr>
          </a:p>
          <a:p>
            <a:pPr marL="285750" indent="-285750">
              <a:buClr>
                <a:srgbClr val="006699"/>
              </a:buClr>
              <a:buFont typeface="Arial" pitchFamily="34" charset="0"/>
              <a:buChar char="♦"/>
            </a:pPr>
            <a:endParaRPr lang="en-US" sz="1600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Clr>
                <a:srgbClr val="006699"/>
              </a:buClr>
              <a:buFont typeface="Arial" pitchFamily="34" charset="0"/>
              <a:buChar char="♦"/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Again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, it overshoots its rest position.  </a:t>
            </a:r>
            <a:endParaRPr lang="en-US" sz="1600" dirty="0" smtClean="0">
              <a:latin typeface="Arial" pitchFamily="34" charset="0"/>
              <a:cs typeface="Arial" pitchFamily="34" charset="0"/>
            </a:endParaRPr>
          </a:p>
          <a:p>
            <a:pPr marL="285750" indent="-285750">
              <a:buClr>
                <a:srgbClr val="006699"/>
              </a:buClr>
              <a:buFont typeface="Arial" pitchFamily="34" charset="0"/>
              <a:buChar char="♦"/>
            </a:pPr>
            <a:endParaRPr lang="en-US" sz="1600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Clr>
                <a:srgbClr val="006699"/>
              </a:buClr>
              <a:buFont typeface="Arial" pitchFamily="34" charset="0"/>
              <a:buChar char="♦"/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cycle of oscillation begins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anew,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except that the span now has rotational velocity as it passes through the original rest position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285750" indent="-285750">
              <a:buClr>
                <a:srgbClr val="006699"/>
              </a:buClr>
              <a:buFont typeface="Arial" pitchFamily="34" charset="0"/>
              <a:buChar char="♦"/>
            </a:pPr>
            <a:endParaRPr lang="en-US" sz="1600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Clr>
                <a:srgbClr val="006699"/>
              </a:buClr>
              <a:buFont typeface="Arial" pitchFamily="34" charset="0"/>
              <a:buChar char="♦"/>
            </a:pPr>
            <a:r>
              <a:rPr lang="en-US" sz="1600" dirty="0">
                <a:latin typeface="Arial" pitchFamily="34" charset="0"/>
                <a:cs typeface="Arial" pitchFamily="34" charset="0"/>
              </a:rPr>
              <a:t>The cycles of oscillation continue in a repetitive manner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.</a:t>
            </a:r>
          </a:p>
        </p:txBody>
      </p:sp>
      <p:pic>
        <p:nvPicPr>
          <p:cNvPr id="7" name="sound026.wav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5" cstate="print"/>
          <a:stretch>
            <a:fillRect/>
          </a:stretch>
        </p:blipFill>
        <p:spPr>
          <a:xfrm>
            <a:off x="11049000" y="3048000"/>
            <a:ext cx="304800" cy="304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1803781556"/>
      </p:ext>
    </p:extLst>
  </p:cSld>
  <p:clrMapOvr>
    <a:masterClrMapping/>
  </p:clrMapOvr>
  <p:transition advClick="0" advTm="5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104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" y="1268528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Failure Modes</a:t>
            </a:r>
            <a:endParaRPr lang="en-US" sz="2000" b="1" dirty="0">
              <a:solidFill>
                <a:schemeClr val="tx1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09600" y="2251770"/>
            <a:ext cx="807720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Clr>
                <a:srgbClr val="006699"/>
              </a:buClr>
              <a:buFont typeface="Arial" pitchFamily="34" charset="0"/>
              <a:buChar char="♦"/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Eventually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, one of two failure modes occurs.  </a:t>
            </a:r>
            <a:endParaRPr lang="en-US" sz="1600" dirty="0" smtClean="0">
              <a:latin typeface="Arial" pitchFamily="34" charset="0"/>
              <a:cs typeface="Arial" pitchFamily="34" charset="0"/>
            </a:endParaRPr>
          </a:p>
          <a:p>
            <a:pPr marL="285750" indent="-285750">
              <a:buClr>
                <a:srgbClr val="006699"/>
              </a:buClr>
              <a:buFont typeface="Arial" pitchFamily="34" charset="0"/>
              <a:buChar char="♦"/>
            </a:pPr>
            <a:endParaRPr lang="en-US" sz="1600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Clr>
                <a:srgbClr val="006699"/>
              </a:buClr>
              <a:buFont typeface="Arial" pitchFamily="34" charset="0"/>
              <a:buChar char="♦"/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One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possibility is that the span experiences fatigue failure due to an excessive number of stress reversals.  </a:t>
            </a:r>
            <a:endParaRPr lang="en-US" sz="1600" dirty="0" smtClean="0">
              <a:latin typeface="Arial" pitchFamily="34" charset="0"/>
              <a:cs typeface="Arial" pitchFamily="34" charset="0"/>
            </a:endParaRPr>
          </a:p>
          <a:p>
            <a:pPr marL="285750" indent="-285750">
              <a:buClr>
                <a:srgbClr val="006699"/>
              </a:buClr>
              <a:buFont typeface="Arial" pitchFamily="34" charset="0"/>
              <a:buChar char="♦"/>
            </a:pPr>
            <a:endParaRPr lang="en-US" sz="1600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Clr>
                <a:srgbClr val="006699"/>
              </a:buClr>
              <a:buFont typeface="Arial" pitchFamily="34" charset="0"/>
              <a:buChar char="♦"/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other is that the angular displacement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increases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in an unstable manner until the material is stressed beyond its yield point, and then beyond its ultimate stress limit</a:t>
            </a:r>
          </a:p>
          <a:p>
            <a:pPr marL="285750" indent="-285750">
              <a:buClr>
                <a:srgbClr val="006699"/>
              </a:buClr>
              <a:buFont typeface="Arial" pitchFamily="34" charset="0"/>
              <a:buChar char="♦"/>
            </a:pPr>
            <a:endParaRPr lang="en-US" sz="1600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Clr>
                <a:srgbClr val="006699"/>
              </a:buClr>
              <a:buFont typeface="Arial" pitchFamily="34" charset="0"/>
              <a:buChar char="♦"/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Note aerodynamic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instability oscillation is not a resonant oscillation since the wind does not have a forcing frequency at, or near, the bridge's torsional mode frequency.  </a:t>
            </a:r>
            <a:endParaRPr lang="en-US" sz="1600" dirty="0" smtClean="0">
              <a:latin typeface="Arial" pitchFamily="34" charset="0"/>
              <a:cs typeface="Arial" pitchFamily="34" charset="0"/>
            </a:endParaRPr>
          </a:p>
          <a:p>
            <a:pPr marL="285750" indent="-285750">
              <a:buClr>
                <a:srgbClr val="006699"/>
              </a:buClr>
              <a:buFont typeface="Arial" pitchFamily="34" charset="0"/>
              <a:buChar char="♦"/>
            </a:pPr>
            <a:endParaRPr lang="en-US" sz="1600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Clr>
                <a:srgbClr val="006699"/>
              </a:buClr>
              <a:buFont typeface="Arial" pitchFamily="34" charset="0"/>
              <a:buChar char="♦"/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Some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physics and engineering textbooks mistakenly cite the Tacoma Narrows Bridge as an example of resonance. </a:t>
            </a:r>
          </a:p>
          <a:p>
            <a:endParaRPr lang="en-US" sz="16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sound027.wav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5" cstate="print"/>
          <a:stretch>
            <a:fillRect/>
          </a:stretch>
        </p:blipFill>
        <p:spPr>
          <a:xfrm>
            <a:off x="11963400" y="4191000"/>
            <a:ext cx="304800" cy="304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962844506"/>
      </p:ext>
    </p:extLst>
  </p:cSld>
  <p:clrMapOvr>
    <a:masterClrMapping/>
  </p:clrMapOvr>
  <p:transition advClick="0" advTm="6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465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056743" y="1752600"/>
            <a:ext cx="4572000" cy="35702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n-US" sz="1500" dirty="0">
                <a:latin typeface="Arial" pitchFamily="34" charset="0"/>
                <a:cs typeface="Arial" pitchFamily="34" charset="0"/>
              </a:rPr>
              <a:t> </a:t>
            </a:r>
            <a:r>
              <a:rPr lang="en-US" sz="1500" dirty="0" smtClean="0">
                <a:latin typeface="Arial" pitchFamily="34" charset="0"/>
                <a:cs typeface="Arial" pitchFamily="34" charset="0"/>
              </a:rPr>
              <a:t>A </a:t>
            </a:r>
            <a:r>
              <a:rPr lang="en-US" sz="1500" dirty="0">
                <a:latin typeface="Arial" pitchFamily="34" charset="0"/>
                <a:cs typeface="Arial" pitchFamily="34" charset="0"/>
              </a:rPr>
              <a:t>new Tacoma Narrows Bridge was built in </a:t>
            </a:r>
            <a:r>
              <a:rPr lang="en-US" sz="1500" dirty="0" smtClean="0">
                <a:latin typeface="Arial" pitchFamily="34" charset="0"/>
                <a:cs typeface="Arial" pitchFamily="34" charset="0"/>
              </a:rPr>
              <a:t>1950.</a:t>
            </a:r>
          </a:p>
          <a:p>
            <a:pPr marL="285750" indent="-285750">
              <a:buFont typeface="Arial" pitchFamily="34" charset="0"/>
              <a:buChar char="•"/>
            </a:pPr>
            <a:endParaRPr lang="en-US" sz="1500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n-US" sz="15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1500" dirty="0">
                <a:latin typeface="Arial" pitchFamily="34" charset="0"/>
                <a:cs typeface="Arial" pitchFamily="34" charset="0"/>
              </a:rPr>
              <a:t>second bridge </a:t>
            </a:r>
            <a:r>
              <a:rPr lang="en-US" sz="1500" dirty="0" smtClean="0">
                <a:latin typeface="Arial" pitchFamily="34" charset="0"/>
                <a:cs typeface="Arial" pitchFamily="34" charset="0"/>
              </a:rPr>
              <a:t>has </a:t>
            </a:r>
            <a:r>
              <a:rPr lang="en-US" sz="1500" dirty="0">
                <a:latin typeface="Arial" pitchFamily="34" charset="0"/>
                <a:cs typeface="Arial" pitchFamily="34" charset="0"/>
              </a:rPr>
              <a:t>truss-girders which </a:t>
            </a:r>
            <a:r>
              <a:rPr lang="en-US" sz="1500" dirty="0" smtClean="0">
                <a:latin typeface="Arial" pitchFamily="34" charset="0"/>
                <a:cs typeface="Arial" pitchFamily="34" charset="0"/>
              </a:rPr>
              <a:t>allows </a:t>
            </a:r>
            <a:r>
              <a:rPr lang="en-US" sz="1500" dirty="0">
                <a:latin typeface="Arial" pitchFamily="34" charset="0"/>
                <a:cs typeface="Arial" pitchFamily="34" charset="0"/>
              </a:rPr>
              <a:t>the winds to pass through.  </a:t>
            </a:r>
            <a:endParaRPr lang="en-US" sz="1500" dirty="0" smtClean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Arial" pitchFamily="34" charset="0"/>
              <a:buChar char="•"/>
            </a:pPr>
            <a:endParaRPr lang="en-US" sz="1500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n-US" sz="1500" dirty="0" smtClean="0">
                <a:latin typeface="Arial" pitchFamily="34" charset="0"/>
                <a:cs typeface="Arial" pitchFamily="34" charset="0"/>
              </a:rPr>
              <a:t>It </a:t>
            </a:r>
            <a:r>
              <a:rPr lang="en-US" sz="1500" dirty="0">
                <a:latin typeface="Arial" pitchFamily="34" charset="0"/>
                <a:cs typeface="Arial" pitchFamily="34" charset="0"/>
              </a:rPr>
              <a:t>also </a:t>
            </a:r>
            <a:r>
              <a:rPr lang="en-US" sz="1500" dirty="0" smtClean="0">
                <a:latin typeface="Arial" pitchFamily="34" charset="0"/>
                <a:cs typeface="Arial" pitchFamily="34" charset="0"/>
              </a:rPr>
              <a:t>has </a:t>
            </a:r>
            <a:r>
              <a:rPr lang="en-US" sz="1500" dirty="0">
                <a:latin typeface="Arial" pitchFamily="34" charset="0"/>
                <a:cs typeface="Arial" pitchFamily="34" charset="0"/>
              </a:rPr>
              <a:t>increased torsional stiffness because it </a:t>
            </a:r>
            <a:r>
              <a:rPr lang="en-US" sz="1500" dirty="0" smtClean="0">
                <a:latin typeface="Arial" pitchFamily="34" charset="0"/>
                <a:cs typeface="Arial" pitchFamily="34" charset="0"/>
              </a:rPr>
              <a:t>is </a:t>
            </a:r>
            <a:r>
              <a:rPr lang="en-US" sz="1500" dirty="0">
                <a:latin typeface="Arial" pitchFamily="34" charset="0"/>
                <a:cs typeface="Arial" pitchFamily="34" charset="0"/>
              </a:rPr>
              <a:t>thicker and wider.  </a:t>
            </a:r>
            <a:endParaRPr lang="en-US" sz="1500" dirty="0" smtClean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Arial" pitchFamily="34" charset="0"/>
              <a:buChar char="•"/>
            </a:pPr>
            <a:endParaRPr lang="en-US" sz="1500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n-US" sz="1500" dirty="0" smtClean="0">
                <a:latin typeface="Arial" pitchFamily="34" charset="0"/>
                <a:cs typeface="Arial" pitchFamily="34" charset="0"/>
              </a:rPr>
              <a:t>Wind </a:t>
            </a:r>
            <a:r>
              <a:rPr lang="en-US" sz="1500" dirty="0">
                <a:latin typeface="Arial" pitchFamily="34" charset="0"/>
                <a:cs typeface="Arial" pitchFamily="34" charset="0"/>
              </a:rPr>
              <a:t>tunnel testing was performed to verify the design of the new bridge prior to its construction</a:t>
            </a:r>
            <a:r>
              <a:rPr lang="en-US" sz="15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285750" indent="-285750">
              <a:buFont typeface="Arial" pitchFamily="34" charset="0"/>
              <a:buChar char="•"/>
            </a:pPr>
            <a:endParaRPr lang="en-US" sz="1500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n-US" sz="1500" dirty="0" smtClean="0">
                <a:latin typeface="Arial" pitchFamily="34" charset="0"/>
                <a:cs typeface="Arial" pitchFamily="34" charset="0"/>
              </a:rPr>
              <a:t>A similar adjacent bridge was completed in 2007 to allow increased traffic flow.</a:t>
            </a:r>
            <a:endParaRPr lang="en-US" sz="1500" dirty="0">
              <a:latin typeface="Arial" pitchFamily="34" charset="0"/>
              <a:cs typeface="Arial" pitchFamily="34" charset="0"/>
            </a:endParaRPr>
          </a:p>
          <a:p>
            <a:endParaRPr lang="en-US" sz="16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1266" name="Picture 2" descr="WA-99a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3451" y="1219200"/>
            <a:ext cx="3419475" cy="472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sound028.wav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6" cstate="print"/>
          <a:stretch>
            <a:fillRect/>
          </a:stretch>
        </p:blipFill>
        <p:spPr>
          <a:xfrm>
            <a:off x="10820400" y="3581400"/>
            <a:ext cx="304800" cy="304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811311286"/>
      </p:ext>
    </p:extLst>
  </p:cSld>
  <p:clrMapOvr>
    <a:masterClrMapping/>
  </p:clrMapOvr>
  <p:transition advClick="0" advTm="4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8664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" y="1078468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Modern Bridge Design</a:t>
            </a:r>
            <a:endParaRPr lang="en-US" b="1" dirty="0">
              <a:solidFill>
                <a:schemeClr val="tx1">
                  <a:lumMod val="90000"/>
                  <a:lumOff val="10000"/>
                </a:scheme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90600" y="1823788"/>
            <a:ext cx="6858000" cy="28315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500"/>
              </a:spcBef>
              <a:spcAft>
                <a:spcPts val="500"/>
              </a:spcAft>
              <a:buClr>
                <a:schemeClr val="tx2"/>
              </a:buClr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Bridges designed and built after 1940 no longer have vibration problems due to:</a:t>
            </a:r>
          </a:p>
          <a:p>
            <a:pPr>
              <a:spcBef>
                <a:spcPts val="500"/>
              </a:spcBef>
              <a:spcAft>
                <a:spcPts val="500"/>
              </a:spcAft>
              <a:buClr>
                <a:schemeClr val="tx2"/>
              </a:buClr>
            </a:pPr>
            <a:endParaRPr lang="en-US" sz="1600" dirty="0">
              <a:latin typeface="Arial" pitchFamily="34" charset="0"/>
              <a:cs typeface="Arial" pitchFamily="34" charset="0"/>
            </a:endParaRPr>
          </a:p>
          <a:p>
            <a:pPr marL="342900" indent="-342900">
              <a:spcBef>
                <a:spcPts val="500"/>
              </a:spcBef>
              <a:spcAft>
                <a:spcPts val="500"/>
              </a:spcAft>
              <a:buClr>
                <a:schemeClr val="tx2"/>
              </a:buClr>
              <a:buAutoNum type="arabicPeriod"/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Computer-aided design</a:t>
            </a:r>
          </a:p>
          <a:p>
            <a:pPr marL="342900" indent="-342900">
              <a:spcBef>
                <a:spcPts val="500"/>
              </a:spcBef>
              <a:spcAft>
                <a:spcPts val="500"/>
              </a:spcAft>
              <a:buClr>
                <a:schemeClr val="tx2"/>
              </a:buClr>
              <a:buAutoNum type="arabicPeriod"/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Finite element analysis</a:t>
            </a:r>
          </a:p>
          <a:p>
            <a:pPr marL="342900" indent="-342900">
              <a:spcBef>
                <a:spcPts val="500"/>
              </a:spcBef>
              <a:spcAft>
                <a:spcPts val="500"/>
              </a:spcAft>
              <a:buClr>
                <a:schemeClr val="tx2"/>
              </a:buClr>
              <a:buAutoNum type="arabicPeriod"/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Modal testing</a:t>
            </a:r>
          </a:p>
          <a:p>
            <a:pPr marL="342900" indent="-342900">
              <a:spcBef>
                <a:spcPts val="500"/>
              </a:spcBef>
              <a:spcAft>
                <a:spcPts val="500"/>
              </a:spcAft>
              <a:buClr>
                <a:schemeClr val="tx2"/>
              </a:buClr>
              <a:buFontTx/>
              <a:buAutoNum type="arabicPeriod"/>
            </a:pPr>
            <a:r>
              <a:rPr lang="en-US" sz="1600" dirty="0">
                <a:latin typeface="Arial" pitchFamily="34" charset="0"/>
                <a:cs typeface="Arial" pitchFamily="34" charset="0"/>
              </a:rPr>
              <a:t>Wind tunnel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testing</a:t>
            </a:r>
          </a:p>
          <a:p>
            <a:pPr marL="342900" indent="-342900">
              <a:spcBef>
                <a:spcPts val="500"/>
              </a:spcBef>
              <a:spcAft>
                <a:spcPts val="500"/>
              </a:spcAft>
              <a:buClr>
                <a:schemeClr val="tx2"/>
              </a:buClr>
              <a:buAutoNum type="arabicPeriod"/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“Lessons learned” from previous designs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200400" y="5269468"/>
            <a:ext cx="152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i="1" dirty="0" smtClean="0">
                <a:latin typeface="Arial" pitchFamily="34" charset="0"/>
                <a:cs typeface="Arial" pitchFamily="34" charset="0"/>
              </a:rPr>
              <a:t>Right?</a:t>
            </a:r>
            <a:endParaRPr lang="en-US" i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sound029.wav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5" cstate="print"/>
          <a:stretch>
            <a:fillRect/>
          </a:stretch>
        </p:blipFill>
        <p:spPr>
          <a:xfrm>
            <a:off x="9677400" y="3429000"/>
            <a:ext cx="304800" cy="304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1968760204"/>
      </p:ext>
    </p:extLst>
  </p:cSld>
  <p:clrMapOvr>
    <a:masterClrMapping/>
  </p:clrMapOvr>
  <p:transition advClick="0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31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" y="1002268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b="1" dirty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Millennium </a:t>
            </a:r>
            <a:r>
              <a:rPr lang="en-US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Bridge, London</a:t>
            </a:r>
            <a:endParaRPr lang="en-US" b="1" dirty="0">
              <a:solidFill>
                <a:schemeClr val="tx1">
                  <a:lumMod val="90000"/>
                  <a:lumOff val="10000"/>
                </a:schemeClr>
              </a:solidFill>
            </a:endParaRPr>
          </a:p>
        </p:txBody>
      </p:sp>
      <p:pic>
        <p:nvPicPr>
          <p:cNvPr id="70658" name="Picture 2" descr="File:Mill.bridge.from.tate.modern.arp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27629" y="1524000"/>
            <a:ext cx="5939971" cy="43287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>
            <a:off x="0" y="6019800"/>
            <a:ext cx="9143999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500"/>
              </a:spcBef>
              <a:spcAft>
                <a:spcPts val="600"/>
              </a:spcAft>
            </a:pPr>
            <a:r>
              <a:rPr lang="en-US" sz="1500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Pedestrian bridge opened on June 10, 2000 Experienced significant lateral vibration.</a:t>
            </a:r>
            <a:endParaRPr lang="en-US" sz="1500" dirty="0">
              <a:solidFill>
                <a:schemeClr val="tx1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sound030.wav">
            <a:hlinkClick r:id="" action="ppaction://media"/>
          </p:cNvPr>
          <p:cNvPicPr>
            <a:picLocks noRot="1" noChangeAspect="1"/>
          </p:cNvPicPr>
          <p:nvPr>
            <a:wavAudioFile r:embed="rId2" name="sound030.wav"/>
          </p:nvPr>
        </p:nvPicPr>
        <p:blipFill>
          <a:blip r:embed="rId6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1803781556"/>
      </p:ext>
    </p:extLst>
  </p:cSld>
  <p:clrMapOvr>
    <a:masterClrMapping/>
  </p:clrMapOvr>
  <p:transition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42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" y="1002268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Footfall Excitation</a:t>
            </a:r>
            <a:endParaRPr lang="en-US" b="1" dirty="0">
              <a:solidFill>
                <a:schemeClr val="tx1">
                  <a:lumMod val="90000"/>
                  <a:lumOff val="10000"/>
                </a:schemeClr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419600" y="2219603"/>
            <a:ext cx="4038600" cy="33137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Bef>
                <a:spcPts val="500"/>
              </a:spcBef>
              <a:spcAft>
                <a:spcPts val="500"/>
              </a:spcAft>
              <a:buClr>
                <a:schemeClr val="tx2"/>
              </a:buClr>
              <a:buFont typeface="Calibri" pitchFamily="34" charset="0"/>
              <a:buChar char="▪"/>
            </a:pPr>
            <a:r>
              <a:rPr lang="en-US" sz="1600" dirty="0">
                <a:latin typeface="Arial" pitchFamily="34" charset="0"/>
                <a:cs typeface="Arial" pitchFamily="34" charset="0"/>
              </a:rPr>
              <a:t>P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edestrians exerted a lateral excitation.   </a:t>
            </a:r>
          </a:p>
          <a:p>
            <a:pPr marL="285750" indent="-285750">
              <a:spcBef>
                <a:spcPts val="500"/>
              </a:spcBef>
              <a:spcAft>
                <a:spcPts val="500"/>
              </a:spcAft>
              <a:buClr>
                <a:schemeClr val="tx2"/>
              </a:buClr>
              <a:buFont typeface="Calibri" pitchFamily="34" charset="0"/>
              <a:buChar char="▪"/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Synchronous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Lateral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Excitation.</a:t>
            </a:r>
          </a:p>
          <a:p>
            <a:pPr marL="285750" indent="-285750">
              <a:spcBef>
                <a:spcPts val="500"/>
              </a:spcBef>
              <a:spcAft>
                <a:spcPts val="500"/>
              </a:spcAft>
              <a:buClr>
                <a:schemeClr val="tx2"/>
              </a:buClr>
              <a:buFont typeface="Calibri" pitchFamily="34" charset="0"/>
              <a:buChar char="▪"/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natural sway motion of people walking caused small sideways oscillations in the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bridge</a:t>
            </a:r>
          </a:p>
          <a:p>
            <a:pPr marL="285750" indent="-285750">
              <a:spcBef>
                <a:spcPts val="500"/>
              </a:spcBef>
              <a:spcAft>
                <a:spcPts val="500"/>
              </a:spcAft>
              <a:buClr>
                <a:schemeClr val="tx2"/>
              </a:buClr>
              <a:buFont typeface="Calibri" pitchFamily="34" charset="0"/>
              <a:buChar char="▪"/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Pedestrians being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to sway in step, increasing the amplitude of the bridge oscillations and continually reinforcing the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effect</a:t>
            </a:r>
          </a:p>
          <a:p>
            <a:pPr marL="285750" indent="-285750">
              <a:spcBef>
                <a:spcPts val="500"/>
              </a:spcBef>
              <a:spcAft>
                <a:spcPts val="500"/>
              </a:spcAft>
              <a:buClr>
                <a:schemeClr val="tx2"/>
              </a:buClr>
              <a:buFont typeface="Calibri" pitchFamily="34" charset="0"/>
              <a:buChar char="▪"/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Special case of forced vibration resonance</a:t>
            </a:r>
          </a:p>
        </p:txBody>
      </p:sp>
      <p:pic>
        <p:nvPicPr>
          <p:cNvPr id="71682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90600" y="2209800"/>
            <a:ext cx="2886075" cy="3295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sound031.wav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6" cstate="print"/>
          <a:stretch>
            <a:fillRect/>
          </a:stretch>
        </p:blipFill>
        <p:spPr>
          <a:xfrm>
            <a:off x="12420600" y="4114800"/>
            <a:ext cx="304800" cy="304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2123580844"/>
      </p:ext>
    </p:extLst>
  </p:cSld>
  <p:clrMapOvr>
    <a:masterClrMapping/>
  </p:clrMapOvr>
  <p:transition advClick="0" advTm="5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584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" y="1154668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b="1" dirty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Millennium </a:t>
            </a:r>
            <a:r>
              <a:rPr lang="en-US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Bridge</a:t>
            </a:r>
            <a:r>
              <a:rPr lang="en-US" b="1" dirty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Retrofit</a:t>
            </a:r>
            <a:endParaRPr lang="en-US" b="1" dirty="0">
              <a:solidFill>
                <a:schemeClr val="tx1">
                  <a:lumMod val="90000"/>
                  <a:lumOff val="10000"/>
                </a:schemeClr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80572" y="2022425"/>
            <a:ext cx="7315200" cy="36163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Bef>
                <a:spcPts val="1200"/>
              </a:spcBef>
              <a:spcAft>
                <a:spcPts val="500"/>
              </a:spcAft>
              <a:buClr>
                <a:schemeClr val="tx2"/>
              </a:buClr>
              <a:buFont typeface="Calibri" pitchFamily="34" charset="0"/>
              <a:buChar char="▪"/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Video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pictures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showed the following oscillations:</a:t>
            </a:r>
          </a:p>
          <a:p>
            <a:pPr lvl="1">
              <a:spcBef>
                <a:spcPts val="1200"/>
              </a:spcBef>
              <a:spcAft>
                <a:spcPts val="500"/>
              </a:spcAft>
              <a:buClr>
                <a:schemeClr val="tx2"/>
              </a:buClr>
            </a:pPr>
            <a:r>
              <a:rPr lang="en-US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	south span, 50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mm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at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0.8 Hz </a:t>
            </a:r>
          </a:p>
          <a:p>
            <a:pPr lvl="1">
              <a:spcBef>
                <a:spcPts val="1200"/>
              </a:spcBef>
              <a:spcAft>
                <a:spcPts val="500"/>
              </a:spcAft>
              <a:buClr>
                <a:schemeClr val="tx2"/>
              </a:buClr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	center span, 75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mm at 1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Hz</a:t>
            </a:r>
            <a:br>
              <a:rPr lang="en-US" sz="1600" dirty="0" smtClean="0">
                <a:latin typeface="Arial" pitchFamily="34" charset="0"/>
                <a:cs typeface="Arial" pitchFamily="34" charset="0"/>
              </a:rPr>
            </a:br>
            <a:endParaRPr lang="en-US" sz="1600" dirty="0" smtClean="0">
              <a:latin typeface="Arial" pitchFamily="34" charset="0"/>
              <a:cs typeface="Arial" pitchFamily="34" charset="0"/>
            </a:endParaRPr>
          </a:p>
          <a:p>
            <a:pPr marL="285750" indent="-285750">
              <a:spcBef>
                <a:spcPts val="1200"/>
              </a:spcBef>
              <a:spcAft>
                <a:spcPts val="500"/>
              </a:spcAft>
              <a:buClr>
                <a:schemeClr val="tx2"/>
              </a:buClr>
              <a:buFont typeface="Calibri" pitchFamily="34" charset="0"/>
              <a:buChar char="▪"/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Both stiffness and damping were too low.</a:t>
            </a:r>
            <a:endParaRPr lang="en-US" sz="1600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spcBef>
                <a:spcPts val="1200"/>
              </a:spcBef>
              <a:spcAft>
                <a:spcPts val="500"/>
              </a:spcAft>
              <a:buClr>
                <a:schemeClr val="tx2"/>
              </a:buClr>
              <a:buFont typeface="Calibri" pitchFamily="34" charset="0"/>
              <a:buChar char="▪"/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Retrofit:</a:t>
            </a:r>
          </a:p>
          <a:p>
            <a:pPr>
              <a:spcBef>
                <a:spcPts val="1200"/>
              </a:spcBef>
              <a:spcAft>
                <a:spcPts val="500"/>
              </a:spcAft>
              <a:buClr>
                <a:schemeClr val="tx2"/>
              </a:buClr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	37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fluid-viscous dampers (energy dissipating) to control </a:t>
            </a:r>
            <a:br>
              <a:rPr lang="en-US" sz="1600" dirty="0">
                <a:latin typeface="Arial" pitchFamily="34" charset="0"/>
                <a:cs typeface="Arial" pitchFamily="34" charset="0"/>
              </a:rPr>
            </a:br>
            <a:r>
              <a:rPr lang="en-US" sz="1600" dirty="0" smtClean="0">
                <a:latin typeface="Arial" pitchFamily="34" charset="0"/>
                <a:cs typeface="Arial" pitchFamily="34" charset="0"/>
              </a:rPr>
              <a:t>	horizontal movement</a:t>
            </a:r>
          </a:p>
          <a:p>
            <a:pPr>
              <a:spcBef>
                <a:spcPts val="1200"/>
              </a:spcBef>
              <a:spcAft>
                <a:spcPts val="500"/>
              </a:spcAft>
              <a:buClr>
                <a:schemeClr val="tx2"/>
              </a:buClr>
            </a:pPr>
            <a:r>
              <a:rPr lang="en-US" sz="1600" dirty="0">
                <a:latin typeface="Arial" pitchFamily="34" charset="0"/>
                <a:cs typeface="Arial" pitchFamily="34" charset="0"/>
              </a:rPr>
              <a:t>	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52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tuned mass dampers (inertial) to control vertical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movement</a:t>
            </a:r>
            <a:endParaRPr lang="en-US" sz="16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sound032.wav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5" cstate="print"/>
          <a:stretch>
            <a:fillRect/>
          </a:stretch>
        </p:blipFill>
        <p:spPr>
          <a:xfrm>
            <a:off x="12420600" y="4038600"/>
            <a:ext cx="304800" cy="304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4248059658"/>
      </p:ext>
    </p:extLst>
  </p:cSld>
  <p:clrMapOvr>
    <a:masterClrMapping/>
  </p:clrMapOvr>
  <p:transition advClick="0" advTm="4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1924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" y="1002268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en-US" b="1" dirty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Volgograd </a:t>
            </a:r>
            <a:r>
              <a:rPr lang="en-US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Bridge, Russia</a:t>
            </a:r>
            <a:endParaRPr lang="en-US" b="1" dirty="0">
              <a:solidFill>
                <a:schemeClr val="tx1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5362" name="Picture 2" descr="Vbridge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4800" y="1630362"/>
            <a:ext cx="5934075" cy="431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324600" y="2590800"/>
            <a:ext cx="2667000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500" dirty="0">
                <a:latin typeface="Arial" pitchFamily="34" charset="0"/>
                <a:cs typeface="Arial" pitchFamily="34" charset="0"/>
              </a:rPr>
              <a:t>Authorities closed the bridge to all motor traffic on May 20, 2010, due </a:t>
            </a:r>
            <a:r>
              <a:rPr lang="en-US" sz="1500" dirty="0" smtClean="0">
                <a:latin typeface="Arial" pitchFamily="34" charset="0"/>
                <a:cs typeface="Arial" pitchFamily="34" charset="0"/>
              </a:rPr>
              <a:t>to strong</a:t>
            </a:r>
            <a:endParaRPr lang="en-US" sz="1500" dirty="0">
              <a:latin typeface="Arial" pitchFamily="34" charset="0"/>
              <a:cs typeface="Arial" pitchFamily="34" charset="0"/>
            </a:endParaRPr>
          </a:p>
          <a:p>
            <a:r>
              <a:rPr lang="en-US" sz="1500" dirty="0" smtClean="0">
                <a:latin typeface="Arial" pitchFamily="34" charset="0"/>
                <a:cs typeface="Arial" pitchFamily="34" charset="0"/>
              </a:rPr>
              <a:t>oscillations</a:t>
            </a:r>
            <a:r>
              <a:rPr lang="en-US" sz="1500" dirty="0">
                <a:latin typeface="Arial" pitchFamily="34" charset="0"/>
                <a:cs typeface="Arial" pitchFamily="34" charset="0"/>
              </a:rPr>
              <a:t> driven by gale-force winds, with speeds up to 18 meters/second.   </a:t>
            </a:r>
            <a:endParaRPr lang="en-US" sz="1500" dirty="0" smtClean="0">
              <a:latin typeface="Arial" pitchFamily="34" charset="0"/>
              <a:cs typeface="Arial" pitchFamily="34" charset="0"/>
            </a:endParaRPr>
          </a:p>
          <a:p>
            <a:endParaRPr lang="en-US" sz="1500" dirty="0" smtClean="0">
              <a:latin typeface="Arial" pitchFamily="34" charset="0"/>
              <a:cs typeface="Arial" pitchFamily="34" charset="0"/>
            </a:endParaRPr>
          </a:p>
          <a:p>
            <a:r>
              <a:rPr lang="en-US" sz="15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1500" dirty="0">
                <a:latin typeface="Arial" pitchFamily="34" charset="0"/>
                <a:cs typeface="Arial" pitchFamily="34" charset="0"/>
              </a:rPr>
              <a:t>bending frequency was 0.46 </a:t>
            </a:r>
            <a:r>
              <a:rPr lang="en-US" sz="1500" dirty="0" smtClean="0">
                <a:latin typeface="Arial" pitchFamily="34" charset="0"/>
                <a:cs typeface="Arial" pitchFamily="34" charset="0"/>
              </a:rPr>
              <a:t>Hz.</a:t>
            </a:r>
            <a:endParaRPr lang="en-US" sz="15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sound033.wav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6" cstate="print"/>
          <a:stretch>
            <a:fillRect/>
          </a:stretch>
        </p:blipFill>
        <p:spPr>
          <a:xfrm>
            <a:off x="9601200" y="3352800"/>
            <a:ext cx="304800" cy="304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1991790843"/>
      </p:ext>
    </p:extLst>
  </p:cSld>
  <p:clrMapOvr>
    <a:masterClrMapping/>
  </p:clrMapOvr>
  <p:transition advClick="0" advTm="4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5375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itle 1"/>
          <p:cNvSpPr>
            <a:spLocks noGrp="1"/>
          </p:cNvSpPr>
          <p:nvPr>
            <p:ph type="title"/>
          </p:nvPr>
        </p:nvSpPr>
        <p:spPr>
          <a:xfrm>
            <a:off x="503238" y="1295400"/>
            <a:ext cx="8229600" cy="1143000"/>
          </a:xfrm>
        </p:spPr>
        <p:txBody>
          <a:bodyPr>
            <a:normAutofit/>
          </a:bodyPr>
          <a:lstStyle/>
          <a:p>
            <a:pPr algn="l">
              <a:lnSpc>
                <a:spcPts val="3000"/>
              </a:lnSpc>
            </a:pPr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Program Summary </a:t>
            </a:r>
          </a:p>
        </p:txBody>
      </p:sp>
      <p:sp>
        <p:nvSpPr>
          <p:cNvPr id="40963" name="Content Placeholder 2"/>
          <p:cNvSpPr>
            <a:spLocks noGrp="1"/>
          </p:cNvSpPr>
          <p:nvPr>
            <p:ph idx="1"/>
          </p:nvPr>
        </p:nvSpPr>
        <p:spPr>
          <a:xfrm>
            <a:off x="900112" y="2355820"/>
            <a:ext cx="6364789" cy="3914775"/>
          </a:xfrm>
        </p:spPr>
        <p:txBody>
          <a:bodyPr/>
          <a:lstStyle/>
          <a:p>
            <a:pPr>
              <a:lnSpc>
                <a:spcPts val="2800"/>
              </a:lnSpc>
              <a:buFont typeface="Monotype Sorts" pitchFamily="2" charset="2"/>
              <a:buNone/>
            </a:pPr>
            <a:r>
              <a:rPr lang="en-US" sz="1700" u="sng" dirty="0" smtClean="0">
                <a:latin typeface="Arial" pitchFamily="34" charset="0"/>
                <a:cs typeface="Arial" pitchFamily="34" charset="0"/>
              </a:rPr>
              <a:t>Programs</a:t>
            </a:r>
          </a:p>
          <a:p>
            <a:pPr>
              <a:lnSpc>
                <a:spcPts val="2800"/>
              </a:lnSpc>
              <a:buFont typeface="Monotype Sorts" pitchFamily="2" charset="2"/>
              <a:buNone/>
            </a:pPr>
            <a:r>
              <a:rPr lang="en-US" sz="1700" dirty="0" smtClean="0">
                <a:latin typeface="Arial" pitchFamily="34" charset="0"/>
                <a:cs typeface="Arial" pitchFamily="34" charset="0"/>
              </a:rPr>
              <a:t>sine.exe</a:t>
            </a:r>
          </a:p>
          <a:p>
            <a:pPr>
              <a:lnSpc>
                <a:spcPts val="2800"/>
              </a:lnSpc>
              <a:buFont typeface="Monotype Sorts" pitchFamily="2" charset="2"/>
              <a:buNone/>
            </a:pPr>
            <a:r>
              <a:rPr lang="en-US" sz="1700" dirty="0" smtClean="0">
                <a:latin typeface="Arial" pitchFamily="34" charset="0"/>
                <a:cs typeface="Arial" pitchFamily="34" charset="0"/>
              </a:rPr>
              <a:t>strouhal.exe  </a:t>
            </a:r>
          </a:p>
          <a:p>
            <a:pPr>
              <a:lnSpc>
                <a:spcPts val="2800"/>
              </a:lnSpc>
              <a:buFont typeface="Monotype Sorts" pitchFamily="2" charset="2"/>
              <a:buNone/>
            </a:pPr>
            <a:endParaRPr lang="en-US" sz="1700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ts val="2800"/>
              </a:lnSpc>
              <a:buFont typeface="Monotype Sorts" pitchFamily="2" charset="2"/>
              <a:buNone/>
            </a:pPr>
            <a:endParaRPr lang="en-US" sz="170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ts val="2800"/>
              </a:lnSpc>
              <a:buFont typeface="Monotype Sorts" pitchFamily="2" charset="2"/>
              <a:buNone/>
            </a:pPr>
            <a:r>
              <a:rPr lang="en-US" sz="1700" u="sng" dirty="0" smtClean="0">
                <a:latin typeface="Arial" pitchFamily="34" charset="0"/>
                <a:cs typeface="Arial" pitchFamily="34" charset="0"/>
              </a:rPr>
              <a:t>Homework</a:t>
            </a:r>
          </a:p>
          <a:p>
            <a:pPr>
              <a:lnSpc>
                <a:spcPts val="2800"/>
              </a:lnSpc>
              <a:buFont typeface="Monotype Sorts" pitchFamily="2" charset="2"/>
              <a:buNone/>
            </a:pPr>
            <a:r>
              <a:rPr lang="en-US" sz="1700" dirty="0" smtClean="0">
                <a:latin typeface="Arial" pitchFamily="34" charset="0"/>
                <a:cs typeface="Arial" pitchFamily="34" charset="0"/>
              </a:rPr>
              <a:t>View videos of the </a:t>
            </a:r>
            <a:r>
              <a:rPr lang="en-US" sz="1700" dirty="0">
                <a:latin typeface="Arial" pitchFamily="34" charset="0"/>
                <a:cs typeface="Arial" pitchFamily="34" charset="0"/>
              </a:rPr>
              <a:t>Volgograd </a:t>
            </a:r>
            <a:r>
              <a:rPr lang="en-US" sz="1700" dirty="0" smtClean="0">
                <a:latin typeface="Arial" pitchFamily="34" charset="0"/>
                <a:cs typeface="Arial" pitchFamily="34" charset="0"/>
              </a:rPr>
              <a:t>Bridge on YouTube</a:t>
            </a:r>
          </a:p>
        </p:txBody>
      </p:sp>
      <p:sp>
        <p:nvSpPr>
          <p:cNvPr id="40965" name="Line 5"/>
          <p:cNvSpPr>
            <a:spLocks noChangeShapeType="1"/>
          </p:cNvSpPr>
          <p:nvPr/>
        </p:nvSpPr>
        <p:spPr bwMode="auto">
          <a:xfrm>
            <a:off x="503238" y="1887508"/>
            <a:ext cx="774065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pic>
        <p:nvPicPr>
          <p:cNvPr id="10" name="sound034.wav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5" cstate="print"/>
          <a:stretch>
            <a:fillRect/>
          </a:stretch>
        </p:blipFill>
        <p:spPr>
          <a:xfrm>
            <a:off x="10439400" y="3276600"/>
            <a:ext cx="304800" cy="304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2701122341"/>
      </p:ext>
    </p:extLst>
  </p:cSld>
  <p:clrMapOvr>
    <a:masterClrMapping/>
  </p:clrMapOvr>
  <p:transition advClick="0" advTm="4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0726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10"/>
  <p:tag name="MMPROD_THEME_BG_IMAGE" val=""/>
  <p:tag name="MMPROD_TAG_VCONFIG" val="PD94bWwgdmVyc2lvbj0iMS4wIiBlbmNvZGluZz0iVVRGLTgiPz4NCjxjb25maWd1cmF0aW9uPg0KCTxicmFuZGluZz4NCgkJPHVpZm9udCBuYW1lPSJGT05UX05PVEVTX1RFWFQiIHZhbHVlPSJWZXJkYW5hLDksZmFsc2UsZmFsc2UsZmFsc2UiLz4NCgk8L2JyYW5kaW5nPg0KCTxjb2xvcnM+DQoJCTx1aWNvbG9yIG5hbWU9InByaW1hcnkiIHZhbHVlPSIweDZGODQ4OCIvPg0KCQk8dWljb2xvciBuYW1lPSJnbG93IiB2YWx1ZT0iMHgzNUQzMzQiLz4NCgkJPHVpY29sb3IgbmFtZT0idGV4dCIgdmFsdWU9IjB4RkZGRkZGIi8+DQoJCTx1aWNvbG9yIG5hbWU9ImxpZ2h0IiB2YWx1ZT0iMHg0RTVENjAiLz4NCgkJPHVpY29sb3IgbmFtZT0ic2hhZG93IiB2YWx1ZT0iMHgwMDAwMDAiLz4NCgkJPHVpY29sb3IgbmFtZT0iYmFja2dyb3VuZCIgdmFsdWU9IjB4NzI3OTcxIi8+DQoJPC9jb2xvcnM+DQoJPGxheW91dD4NCgkJPHVpc2hvdyBuYW1lPSJwcmVzZW50YXRpb250aXRsZSIgdmFsdWU9InRydWUiLz4NCgkJPHVpc2hvdyBuYW1lPSJwcmVzZW50ZXJwaG90byIgdmFsdWU9InRydWUiLz4NCgkJPHVpc2hvdyBuYW1lPSJwcmVzZW50ZXJuYW1lIiB2YWx1ZT0idHJ1ZSIvPg0KCQk8dWlzaG93IG5hbWU9InByZXNlbnRlcnRpdGxlIiB2YWx1ZT0idHJ1ZSIvPg0KCQk8dWlzaG93IG5hbWU9InByZXNlbnRlcmVtYWlsIiB2YWx1ZT0idHJ1ZSIvPg0KCQk8dWlzaG93IG5hbWU9InByZXNlbnRlcmJpbyIgdmFsdWU9InRydWUiLz4NCgkJPHVpc2hvdyBuYW1lPSJjb21wYW55bG9nbyIgdmFsdWU9InRydWUiLz4NCgkJPHVpc2hvdyBuYW1lPSJzaWRlYmFyIiB2YWx1ZT0idHJ1ZSIvPg0KCQk8dWlzaG93IG5hbWU9Im91dGxpbmUiIHZhbHVlPSJ0cnVlIi8+DQoJCTx1aXNob3cgbmFtZT0idGh1bWJuYWlsIiB2YWx1ZT0idHJ1ZSIvPg0KCQk8dWlzaG93IG5hbWU9Im5vdGVzIiB2YWx1ZT0idHJ1ZSIvPg0KCQk8dWlzaG93IG5hbWU9InNlYXJjaCIgdmFsdWU9InRydWUiLz4NCgkJPHVpc2hvdyBuYW1lPSJxdWl6IiB2YWx1ZT0idHJ1ZSIvPg0KCQk8dWlzaG93IG5hbWU9ImF0dGFjaG1lbnRzIiB2YWx1ZT0idHJ1ZSIvPg0KCQk8dWlzaG93IG5hbWU9InV0aWxzIiB2YWx1ZT0idHJ1ZSIvPg0KCQk8dWlzaG93IG5hbWU9InZvbHVtZSIgdmFsdWU9InRydWUiLz4NCgkJPHVpc2hvdyBuYW1lPSJwbGF5YmFyIiB2YWx1ZT0idHJ1ZSIvPg0KCQk8dWlzaG93IG5hbWU9InRhbGtpbmdoZWFkIiB2YWx1ZT0idHJ1ZSIvPg0KCQk8dWlzaG93IG5hbWU9InNpZGViYXJvbnJpZ2h0IiB2YWx1ZT0idHJ1ZSIvPg0KCQk8dWlzaG93IG5hbWU9InZpZXdjaGFuZ2UiIHZhbHVlPSJ0cnVlIi8+DQoJCTx1aXNob3cgbmFtZT0iYWx3YXlzU2NydW5jaCIgdmFsdWU9ImZhbHNlIi8+DQoJCTx1aXNob3cgbmFtZT0iaW5pdGlhbGRpc3BsYXltb2RlaXNub3JtYWwiIHZhbHVlPSJ0cnVlIi8+DQoJCTx1aXJlcGxhY2UgbmFtZT0ibG9nbyIgdmFsdWU9IiIvPg0KCQk8dWlyZXBsYWNlIG5hbWU9ImJnaW1hZ2UiIHZhbHVlPSIiLz4NCgkJPHVpcmVwbGFjZSBuYW1lPSJpbml0aWFsdGFiIiB2YWx1ZT0ib3V0bGluZSIvPg0KCTwvbGF5b3V0Pg0KCTxsYW5ndWFnZSBpZD0iZW4iPg0KCQk8IS0tIGZvcm1hdCBmb3IgdWlmb250IHZhbHVlIGlzICJmb250LHNpemUsaXNib2xkLGlzaXRhbGljLGlzc2hhZG93ZWQiIC0tPg0KCQk8dWlmb250IG5hbWU9IkZPTlRfUVVJWlpJTkciIHZhbHVlPSJWZXJkYW5hLDksZmFsc2UsZmFsc2UsZmFsc2UiLz4NCgkJPHVpZm9udCBuYW1lPSJGT05UX1NDUlVCU1RBVFVTIiB2YWx1ZT0iVmVyZGFuYSw5LHRydWUsZmFsc2UsdHJ1ZSIvPg0KCQk8dWlmb250IG5hbWU9IkZPTlRfU0NSVUJUSU1FIiB2YWx1ZT0iVmVyZGFuYSw5LGZhbHNlLGZhbHNlLHRydWUiLz4NCgkJPHVpZm9udCBuYW1lPSJGT05UX0VMQVBTRURUSU1FIiB2YWx1ZT0iVmVyZGFuYSw5LHRydWUsZmFsc2UsdHJ1ZSIvPg0KCQk8dWlmb250IG5hbWU9IkZPTlRfVVRJTFNNRU5VIiB2YWx1ZT0iVmVyZGFuYSw5LHRydWUsZmFsc2UsZmFsc2UiLz4NCgkJPHVpZm9udCBuYW1lPSJGT05UX1RBQlMiIHZhbHVlPSJWZXJkYW5hLDksdHJ1ZSxmYWxzZSx0cnVlIi8+DQoJCTx1aWZvbnQgbmFtZT0iRk9OVF9QUkVTRU5UQVRJT05OQU1FIiB2YWx1ZT0iVmVyZGFuYSwxNCxmYWxzZSxmYWxzZSx0cnVlIi8+DQoJCTx1aWZvbnQgbmFtZT0iRk9OVF9QUkVTRU5URVJOQU1FIiB2YWx1ZT0iVmVyZGFuYSwxMCx0cnVlLGZhbHNlLHRydWUiLz4NCgkJPHVpZm9udCBuYW1lPSJGT05UX1BSRVNFTlRFUlRJVExFIiB2YWx1ZT0iVmVyZGFuYSwxMCxmYWxzZSxmYWxzZSx0cnVlIi8+DQoJCTx1aWZvbnQgbmFtZT0iRk9OVF9CSU9CVE4iIHZhbHVlPSJWZXJkYW5hLDEwLGZhbHNlLGZhbHNlLHRydWUiLz4NCgkJPHVpZm9udCBuYW1lPSJGT05UX05PVEVTIiB2YWx1ZT0iVmVyZGFuYSwxMSxmYWxzZSxmYWxzZSxmYWxzZSIvPg0KCQk8dWlmb250IG5hbWU9IkZPTlRfT1VUTElORSIgdmFsdWU9IlZlcmRhbmEsMTEsZmFsc2UsZmFsc2UsdHJ1ZSIvPg0KCQk8dWlmb250IG5hbWU9IkZPTlRfU0VBUkNIIiB2YWx1ZT0iVmVyZGFuYSwxMSxmYWxzZSxmYWxzZSx0cnVlIi8+DQoJCTx1aWZvbnQgbmFtZT0iRk9OVF9USFVNQiIgdmFsdWU9IlZlcmRhbmEsOSxmYWxzZSxmYWxzZSx0cnVlIi8+DQoJCTx1aWZvbnQgbmFtZT0iRk9OVF9CSU9XSU4iIHZhbHVlPSJWZXJkYW5hLDExLGZhbHNlLGZhbHNlLGZhbHNlIi8+DQoJCTx1aWZvbnQgbmFtZT0iRk9OVF9MSVNUSEVBRElORyIgdmFsdWU9IlZlcmRhbmEsOSxmYWxzZSxmYWxzZSxmYWxzZSIvPg0KCQk8dWlmb250IG5hbWU9IkZPTlRfV0lOVElUTEUiIHZhbHVlPSJWZXJkYW5hLDksZmFsc2UsZmFsc2UsdHJ1ZSIvPg0KCQk8dWlmb250IG5hbWU9IkZPTlRfQVRUQUNITUVOVFMiIHZhbHVlPSJWZXJkYW5hLDExLGZhbHNlLGZhbHNlLHRydWUiLz4NCgkJPCEtLXF1aXogcG9kIGFuZCBtZXNzYWdlIGJveCB0ZXh0IGZvbnRzLS0+DQoJCTx1aWZvbnQgbmFtZT0iRk9OVF9NU0dCT1hfV0lOVElUTEUiIHZhbHVlPSJWZXJkYW5hLDExLHRydWUsZmFsc2UsdHJ1ZSIvPg0KCQk8dWlmb250IG5hbWU9IkZPTlRfTVNHQk9YX01TRyIgdmFsdWU9IlZlcmRhbmEsMTEsZmFsc2UsZmFsc2UsdHJ1ZSIvPg0KCQk8dWlmb250IG5hbWU9IkZPTlRfTVNHQk9YX09QVElPTlMiIHZhbHVlPSJWZXJkYW5hLDksdHJ1ZSxmYWxzZSx0cnVlIi8+DQoJCTx1aWZvbnQgbmFtZT0iRk9OVF9RVUlaUE9EX1FVSVpfVElUTEUiIHZhbHVlPSJWZXJkYW5hLDExLHRydWUsZmFsc2UsdHJ1ZSIvPg0KCQk8dWlmb250IG5hbWU9IkZPTlRfUVVJWlBPRF9RVUlaX0FUVEVNUFQiIHZhbHVlPSJWZXJkYW5hLDksZmFsc2UsZmFsc2UsdHJ1ZSIvPg0KCQk8dWlmb250IG5hbWU9IkZPTlRfUVVJWlBPRF9RVUlaX0FUVEVNUFRfVkFMVUUiIHZhbHVlPSJWZXJkYW5hLDksdHJ1ZSxmYWxzZSx0cnVlIi8+DQoJCTx1aWZvbnQgbmFtZT0iRk9OVF9RVUlaUE9EX1FVRVNUSU9OX1NDT1JFIiB2YWx1ZT0iVmVyZGFuYSw5LGZhbHNlLGZhbHNlLHRydWUiLz4NCgkJPHVpZm9udCBuYW1lPSJGT05UX1FVSVpQT0RfUVVFU1RJT05fU0NPUkVfVkFMVUUiIHZhbHVlPSJWZXJkYW5hLDksdHJ1ZSxmYWxzZSx0cnVlIi8+DQoJCTx1aWZvbnQgbmFtZT0iRk9OVF9RVUlaUE9EX1FVRVNUSU9OX0FUVEVNUFQiIHZhbHVlPSJWZXJkYW5hLDksZmFsc2UsZmFsc2UsdHJ1ZSIvPg0KCQk8dWlmb250IG5hbWU9IkZPTlRfUVVJWlBPRF9RVUVTVElPTl9BVFRFTVBUX1ZBTFVFIiB2YWx1ZT0iVmVyZGFuYSw5LHRydWUsZmFsc2UsdHJ1ZSIvPg0KCQk8dWlmb250IG5hbWU9IkZPTlRfUVVJWlBPRF9RVUVTVElPTl9UQUciIHZhbHVlPSJWZXJkYW5hLDExLHRydWUsZmFsc2UsdHJ1ZSIvPg0KCQk8dWlmb250IG5hbWU9IkZPTlRfUVVJWlBPRF9RVUlaX1FVRVNUSU9OX0NPVU5UIiB2YWx1ZT0iVmVyZGFuYSw5LGZhbHNlLGZhbHNlLHRydWUiLz4NCgkJPHVpZm9udCBuYW1lPSJGT05UX1FVSVpQT0RfUVVJWl9RVUVTVElPTl9DT1VOVF9WQUxVRSIgdmFsdWU9IlZlcmRhbmEsOSx0cnVlLGZhbHNlLHRydWUiLz4NCgkJPHVpZm9udCBuYW1lPSJGT05UX1FVSVpQT0RfUVVJWl9RVUVTVElPTl9BVFRFTVBURUQiIHZhbHVlPSJWZXJkYW5hLDksZmFsc2UsZmFsc2UsdHJ1ZSIvPg0KCQk8dWlmb250IG5hbWU9IkZPTlRfUVVJWlBPRF9RVUlaX1FVRVNUSU9OX0FUVEVNUFRFRF9WQUxVRSIgdmFsdWU9IlZlcmRhbmEsOSx0cnVlLGZhbHNlLHRydWUiLz4NCgkJPHVpZm9udCBuYW1lPSJGT05UX1FVSVpQT0RfUVVJWl9TQ09SRV9UQUciIHZhbHVlPSJWZXJkYW5hLDExLHRydWUsZmFsc2UsdHJ1ZSIvPg0KCQk8dWlmb250IG5hbWU9IkZPTlRfUVVJWlBPRF9RVUlaX1NDT1JFIiB2YWx1ZT0iVmVyZGFuYSw5LGZhbHNlLGZhbHNlLHRydWUiLz4NCgkJPHVpZm9udCBuYW1lPSJGT05UX1FVSVpQT0RfUVVJWl9TQ09SRV9WQUxVRSIgdmFsdWU9IlZlcmRhbmEsOSx0cnVlLGZhbHNlLHRydWUiLz4NCgkJPHVpZm9udCBuYW1lPSJGT05UX1FVSVpQT0RfUVVJWl9NQVhTQ09SRSIgdmFsdWU9IlZlcmRhbmEsOSxmYWxzZSxmYWxzZSx0cnVlIi8+DQoJCTx1aWZvbnQgbmFtZT0iRk9OVF9RVUlaUE9EX1FVSVpfTUFYU0NPUkVfVkFMVUUiIHZhbHVlPSJWZXJkYW5hLDksdHJ1ZSxmYWxzZSx0cnVlIi8+DQoJCTx1aWZvbnQgbmFtZT0iRk9OVF9RVUlaUE9EX1FVSVpfUEFTU1NDT1JFIiB2YWx1ZT0iVmVyZGFuYSw5LGZhbHNlLGZhbHNlLHRydWUiLz4NCgkJPHVpZm9udCBuYW1lPSJGT05UX1FVSVpQT0RfUVVJWl9QQVNTU0NPUkVfVkFMVUUiIHZhbHVlPSJWZXJkYW5hLDksdHJ1ZSxmYWxzZSx0cnVlIi8+DQoJCTwhLS0gdWl0ZXh0IC0tPg0KCQk8IS0tIHN1YnN0aXR1dGlvbjogJW4gPT0gc2xpZGUgbnVtYmVyIC0tPg0KCQk8dWl0ZXh0IG5hbWU9IlVOTkFNRURTTElERVRJVExFIiB2YWx1ZT0iU2xpZGUgJW4iLz4NCgkJPCEtLSBzdWJzdGl0dXRpb246ICVuID09IHNsaWRlIG51bWJlciAtLT4NCgkJPCEtLSBzdWJzdGl0dXRpb246ICV0ID09IHRvdGFsIHNsaWRlIGNvdW50IC0tPg0KCQk8dWl0ZXh0IG5hbWU9IlNDUlVCQkFSU1RBVFVTX1NMSURFSU5GTyIgdmFsdWU9IlNsaWRlICVuIC8gJXQgfCAiLz4NCgkJPHVpdGV4dCBuYW1lPSJTQ1JVQkJBUlNUQVRVU19TVE9QUEVEIiB2YWx1ZT0iU3RvcHBlZCIvPg0KCQk8dWl0ZXh0IG5hbWU9IlNDUlVCQkFSU1RBVFVTX1BMQVlJTkciIHZhbHVlPSJQbGF5aW5nIi8+DQoJCTx1aXRleHQgbmFtZT0iU0NSVUJCQVJTVEFUVVNfTk9BVURJTyIgdmFsdWU9Ik5vIEF1ZGlvIi8+DQoJCTx1aXRleHQgbmFtZT0iU0NSVUJCQVJTVEFUVVNfVklEUExBWUlORyIgdmFsdWU9IlZpZGVvIFBsYXlpbmciLz4NCgkJPHVpdGV4dCBuYW1lPSJTQ1JVQkJBUlNUQVRVU19MT0FESU5HIiB2YWx1ZT0iTG9hZGluZyIvPg0KCQk8dWl0ZXh0IG5hbWU9IlNDUlVCQkFSU1RBVFVTX0JVRkZFUklORyIgdmFsdWU9IkJ1ZmZlcmluZyIvPg0KCQk8dWl0ZXh0IG5hbWU9IlNDUlVCQkFSU1RBVFVTX1FVRVNUSU9OIiB2YWx1ZT0iQW5zd2VyIFF1ZXN0aW9uIi8+DQoJCTx1aXRleHQgbmFtZT0iU0NSVUJCQVJTVEFUVVNfUkVWSUVXUVVJWiIgdmFsdWU9IlJldmlld2luZyBRdWl6Ii8+DQoJCTwhLS0gc3Vic3RpdHV0aW9uOiAlbSA9PSBtaW51dGVzIHJlbWFpbmluZyAtLT4NCgkJPCEtLSBzdWJzdGl0dXRpb246ICVzID09IHNlY29uZHMgcmVtYWluaW5nIC0tPg0KCQk8dWl0ZXh0IG5hbWU9IkVMQVBTRUQiIHZhbHVlPSIlbSBNaW51dGVzICVzIFNlY29uZHMgUmVtYWluaW5nIi8+DQoJCTx1aXRleHQgbmFtZT0iTk9URk9VTkQiIHZhbHVlPSJOb3RoaW5nIEZvdW5kIi8+DQoJCTx1aXRleHQgbmFtZT0iQVRUQUNITUVOVFMiIHZhbHVlPSJBdHRhY2htZW50cyIvPg0KCQk8IS0tIHN1YnN0aXR1dGlvbjogJXAgPT0gY3VycmVudCBzcGVha2VyJ3MgdGl0bGUgLS0+DQoJCTx1aXRleHQgbmFtZT0iQklPV0lOX1RJVExFIiB2YWx1ZT0iQmlvOiAlcCIvPg0KCQk8dWl0ZXh0IG5hbWU9IkJJT0JUTl9USVRMRSIgdmFsdWU9IkJpbyIvPg0KCQk8dWl0ZXh0IG5hbWU9IkRJVklERVJCVE5fVElUTEUiIHZhbHVlPSJ8Ii8+DQoJCTx1aXRleHQgbmFtZT0iQ09OVEFDVEJUTl9USVRMRSIgdmFsdWU9IkNvbnRhY3QiLz4NCgkJPHVpdGV4dCBuYW1lPSJUQUJfUVVJWiIgdmFsdWU9IlF1aXoiLz4NCgkJPHVpdGV4dCBuYW1lPSJUQUJfT1VUTElORSIgdmFsdWU9Ik91dGxpbmUiLz4NCgkJPHVpdGV4dCBuYW1lPSJUQUJfVEhVTUIiIHZhbHVlPSJUaHVtYiIvPg0KCQk8dWl0ZXh0IG5hbWU9IlRBQl9OT1RFUyIgdmFsdWU9Ik5vdGVzIi8+DQoJCTx1aXRleHQgbmFtZT0iVEFCX1NFQVJDSCIgdmFsdWU9IlNlYXJjaCIvPg0KCQk8dWl0ZXh0IG5hbWU9IlNMSURFX0hFQURJTkciIHZhbHVlPSJTbGlkZSBUaXRsZSIvPg0KCQk8dWl0ZXh0IG5hbWU9IkRVUkFUSU9OX0hFQURJTkciIHZhbHVlPSJEdXJhdGlvbiIvPg0KCQk8dWl0ZXh0IG5hbWU9IlNFQVJDSF9IRUFESU5HIiB2YWx1ZT0iU2VhcmNoIGZvciB0ZXh0OiIvPg0KCQk8dWl0ZXh0IG5hbWU9IlRIVU1CX0hFQURJTkciIHZhbHVlPSJTbGlkZSIvPg0KCQk8dWl0ZXh0IG5hbWU9IlRIVU1CX0lORk8iIHZhbHVlPSJTbGlkZSBUaXRsZS9EdXJhdGlvbiIvPg0KCQk8dWl0ZXh0IG5hbWU9IkFUVEFDSE5BTUVfSEVBRElORyIgdmFsdWU9IkZpbGUgTmFtZSIvPg0KCQk8dWl0ZXh0IG5hbWU9IkFUVEFDSFNJWkVfSEVBRElORyIgdmFsdWU9IlNpemUiLz4NCgkJPHVpdGV4dCBuYW1lPSJTTElERV9OT1RFUyIgdmFsdWU9IlNsaWRlIE5vdGVzIi8+DQoJCTwhLS1xdWl6IHBvZCBhbmQgbWVzc2FnZSBib3ggdGV4dHMtLT4NCgkJPHVpdGV4dCBuYW1lPSJRVUlaUE9EX1FVSVpfQVRURU1QVCIgdmFsdWU9IlF1aXogQXR0ZW1wdDoiLz4NCgkJPHVpdGV4dCBuYW1lPSJRVUlaUE9EX1FVSVpfQVRURU1QVF9WQUxVRSIgdmFsdWU9IiVuIG9mICV0Ii8+DQoJCTx1aXRleHQgbmFtZT0iUVVJWlBPRF9RVUlaX1NDT1JFIiB2YWx1ZT0iU2NvcmVkOiIvPg0KCQk8dWl0ZXh0IG5hbWU9IlFVSVpQT0RfUVVJWl9QQVNTU0NPUkUiIHZhbHVlPSJQYXNzaW5nIFNjb3JlOiIvPg0KCQk8dWl0ZXh0IG5hbWU9IlFVSVpQT0RfUVVJWl9NQVhTQ09SRSIgdmFsdWU9Ik1heCBTY29yZToiLz4NCgkJPHVpdGV4dCBuYW1lPSJRVUlaUE9EX1FVRVNBVE1QVF9TVFIiIHZhbHVlPSJBdHRlbXB0OiAlbiBvZiAldCIvPg0KCQk8dWl0ZXh0IG5hbWU9IlFVSVpQT0RfUVVFU1RZUEVfU1RSIiB2YWx1ZT0iVHlwZTogJXMiLz4NCgkJPHVpdGV4dCBuYW1lPSJRVUlaUE9EX1FVRVNUWVBFX0dSRCIgdmFsdWU9IkdyYWRlZCIvPg0KCQk8dWl0ZXh0IG5hbWU9IlFVSVpQT0RfUVVFU1RZUEVfU1ZZIiB2YWx1ZT0iU3VydmV5Ii8+DQoJCTx1aXRleHQgbmFtZT0iUVVJWlBPRF9RVUlaQVRNUFRfSU5GIiB2YWx1ZT0iSW5maW5pdGUiLz4NCgkJPHVpdGV4dCBuYW1lPSJRVUlaUE9EX1FVRVNBVE1QVF9JTkYiIHZhbHVlPSJJbmZpbml0ZSIvPg0KCQk8dWl0ZXh0IG5hbWU9IldBUk5JTkdNU0dfWUVTU1RSSU5HIiB2YWx1ZT0iWWVzIi8+DQoJCTx1aXRleHQgbmFtZT0iV0FSTklOR01TR19OT1NUUklORyIgdmFsdWU9Ik5vIi8+DQoJCTx1aXRleHQgbmFtZT0iV0FSTklOR01TR19USVRMRVNUUklORyIgdmFsdWU9IlF1aXogTmF2aWdhdGlvbiBXYXJuaW5nIi8+DQoJCTx1aXRleHQgbmFtZT0iV0FSTklOR01TR19NU0dTVFJJTkciIHZhbHVlPSJUaGVyZSBhcmUgdW4tYXR0ZW1wdGVkIHF1ZXN0aW9ucyBpbiB0aGlzIFF1aXouJiN4QTsmI3hBO0NsaWNraW5nIFllcyB3aWxsIHRha2UgeW91IG91dCBvZiB0aGUgUXVpei4gQ2xpY2sgTm8gdG8gY29udGludWUgdGhlIFF1aXouIi8+DQoJCTx1aXRleHQgbmFtZT0iSU5GT1JNQVRJT05fSDI2NF9GTEFTSFBMQVlFUiIgdmFsdWU9IlRoZSBjdXJyZW50IHZlcnNpb24gb2YgRmxhc2ggUGxheWVyIGluc3RhbGxlZCBvbiB5b3VyIG1hY2hpbmUgZG9lcyBub3Qgc3VwcG9ydCB0aGlzIHZpZGVvLiBDbGljayBvbiB0aGUgdmlkZW8gYXJlYSB0byBkb3dubG9hZCB0aGUgbGF0ZXN0IEZsYXNoIFBsYXllci4iLz4NCgkJPCEtLSBzdWJzdGl0dXRpb246ICVwID09IHByZXNlbnRhdGlvbiB0aXRsZSAtLT4NCgkJPCEtLSBzdWJzdGl0dXRpb246ICVzID09IHNsaWRlIHRpdGxlIC0tPg0KCQk8IS0tIHN1YnN0aXR1dGlvbjogJW4gPT0gc2xpZGUgbnVtYmVyIC0tPg0KCQk8dWl0ZXh0IG5hbWU9IkJPT0tNQVJLIiB2YWx1ZT0iQWRvYmUgUHJlc2VudGVyIC0gJXAiLz4NCgkJPCEtLSBzdWJzdGl0dXRpb246ICVwID09IHByZXNlbnRhdGlvbiB0aXRsZSAtLT4NCgkJPCEtLSBzdWJzdGl0dXRpb246ICVzID09IHNsaWRlIHRpdGxlIC0tPg0KCQk8IS0tIHN1YnN0aXR1dGlvbjogJW4gPT0gc2xpZGUgbnVtYmVyIC0tPg0KCQk8dWl0ZXh0IG5hbWU9IkJPT0tNQVJLU0xJREUiIHZhbHVlPSJBZG9iZSBQcmVzZW50ZXIgLSAlcCAlcyIvPg0KCQk8dWl0ZXh0IG5hbWU9IlNIT1dTSURFQkFSIiB2YWx1ZT0iU2hvdyBzaWRlYmFyIHRvIHBhcnRpY2lwYW50cyIvPg0KCQk8dWl0ZXh0IG5hbWU9Ik1VVEUiIHZhbHVlPSJNdXRlIi8+DQoJCTx1aXRleHQgbmFtZT0iRE9DV1JBUF9USVRMRSIgdmFsdWU9IlByZXNlbnRlciBGaWxlIEF0dGFjaG1lbnQiLz4NCgkJPHVpdGV4dCBuYW1lPSJET0NXUkFQX01TRyIgdmFsdWU9IlNhdmUgdG8gTXkgQ29tcHV0ZXIiLz4NCgkJPHVpdGV4dCBuYW1lPSJET0NXUkFQX1BST01QVCIgdmFsdWU9IkNsaWNrIHRvIERvd25sb2FkIi8+DQoJPC9sYW5ndWFnZT4NCgk8bGFuZ3VhZ2UgaWQ9ImRlIj4NCgkJPCEtLSBmb3JtYXQgZm9yIHVpZm9udCB2YWx1ZSBpcyAiZm9udCxzaXplLGlzYm9sZCxpc2l0YWxpYyxpc3NoYWRvd2VkIiAtLT4NCgkJPHVpZm9udCBuYW1lPSJGT05UX1FVSVpaSU5HIiB2YWx1ZT0iVmVyZGFuYSw5LGZhbHNlLGZhbHNlLGZhbHNlIi8+DQoJCTx1aWZvbnQgbmFtZT0iRk9OVF9TQ1JVQlNUQVRVUyIgdmFsdWU9IlZlcmRhbmEsOSx0cnVlLGZhbHNlLHRydWUiLz4NCgkJPHVpZm9udCBuYW1lPSJGT05UX1NDUlVCVElNRSIgdmFsdWU9IlZlcmRhbmEsOSxmYWxzZSxmYWxzZSx0cnVlIi8+DQoJCTx1aWZvbnQgbmFtZT0iRk9OVF9FTEFQU0VEVElNRSIgdmFsdWU9IlZlcmRhbmEsOSx0cnVlLGZhbHNlLHRydWUiLz4NCgkJPHVpZm9udCBuYW1lPSJGT05UX1VUSUxTTUVOVSIgdmFsdWU9IlZlcmRhbmEsOSx0cnVlLGZhbHNlLGZhbHNlIi8+DQoJCTx1aWZvbnQgbmFtZT0iRk9OVF9UQUJTIiB2YWx1ZT0iVmVyZGFuYSw5LHRydWUsZmFsc2UsdHJ1ZSIvPg0KCQk8dWlmb250IG5hbWU9IkZPTlRfUFJFU0VOVEFUSU9OTkFNRSIgdmFsdWU9IlZlcmRhbmEsMTQsZmFsc2UsZmFsc2UsdHJ1ZSIvPg0KCQk8dWlmb250IG5hbWU9IkZPTlRfUFJFU0VOVEVSTkFNRSIgdmFsdWU9IlZlcmRhbmEsMTAsdHJ1ZSxmYWxzZSx0cnVlIi8+DQoJCTx1aWZvbnQgbmFtZT0iRk9OVF9QUkVTRU5URVJUSVRMRSIgdmFsdWU9IlZlcmRhbmEsMTAsZmFsc2UsZmFsc2UsdHJ1ZSIvPg0KCQk8dWlmb250IG5hbWU9IkZPTlRfQklPQlROIiB2YWx1ZT0iVmVyZGFuYSwxMCxmYWxzZSxmYWxzZSx0cnVlIi8+DQoJCTx1aWZvbnQgbmFtZT0iRk9OVF9OT1RFUyIgdmFsdWU9IlZlcmRhbmEsMTEsZmFsc2UsZmFsc2UsZmFsc2UiLz4NCgkJPHVpZm9udCBuYW1lPSJGT05UX09VVExJTkUiIHZhbHVlPSJWZXJkYW5hLDExLGZhbHNlLGZhbHNlLHRydWUiLz4NCgkJPHVpZm9udCBuYW1lPSJGT05UX1NFQVJDSCIgdmFsdWU9IlZlcmRhbmEsMTEsZmFsc2UsZmFsc2UsdHJ1ZSIvPg0KCQk8dWlmb250IG5hbWU9IkZPTlRfVEhVTUIiIHZhbHVlPSJWZXJkYW5hLDksZmFsc2UsZmFsc2UsdHJ1ZSIvPg0KCQk8dWlmb250IG5hbWU9IkZPTlRfQklPV0lOIiB2YWx1ZT0iVmVyZGFuYSwxMSxmYWxzZSxmYWxzZSxmYWxzZSIvPg0KCQk8dWlmb250IG5hbWU9IkZPTlRfTElTVEhFQURJTkciIHZhbHVlPSJWZXJkYW5hLDksZmFsc2UsZmFsc2UsZmFsc2UiLz4NCgkJPHVpZm9udCBuYW1lPSJGT05UX1dJTlRJVExFIiB2YWx1ZT0iVmVyZGFuYSw5LGZhbHNlLGZhbHNlLHRydWUiLz4NCgkJPHVpZm9udCBuYW1lPSJGT05UX0FUVEFDSE1FTlRTIiB2YWx1ZT0iVmVyZGFuYSwxMSxmYWxzZSxmYWxzZSx0cnVlIi8+DQoJCTwhLS1xdWl6IHBvZCBhbmQgbWVzc2FnZSBib3ggdGV4dCBmb250cy0tPg0KCQk8dWlmb250IG5hbWU9IkZPTlRfTVNHQk9YX1dJTlRJVExFIiB2YWx1ZT0iVmVyZGFuYSwxMSx0cnVlLGZhbHNlLHRydWUiLz4NCgkJPHVpZm9udCBuYW1lPSJGT05UX01TR0JPWF9NU0ciIHZhbHVlPSJWZXJkYW5hLDExLGZhbHNlLGZhbHNlLHRydWUiLz4NCgkJPHVpZm9udCBuYW1lPSJGT05UX01TR0JPWF9PUFRJT05TIiB2YWx1ZT0iVmVyZGFuYSw5LHRydWUsZmFsc2UsdHJ1ZSIvPg0KCQk8dWlmb250IG5hbWU9IkZPTlRfUVVJWlBPRF9RVUlaX1RJVExFIiB2YWx1ZT0iVmVyZGFuYSwxMSx0cnVlLGZhbHNlLHRydWUiLz4NCgkJPHVpZm9udCBuYW1lPSJGT05UX1FVSVpQT0RfUVVJWl9BVFRFTVBUIiB2YWx1ZT0iVmVyZGFuYSw5LGZhbHNlLGZhbHNlLHRydWUiLz4NCgkJPHVpZm9udCBuYW1lPSJGT05UX1FVSVpQT0RfUVVJWl9BVFRFTVBUX1ZBTFVFIiB2YWx1ZT0iVmVyZGFuYSw5LHRydWUsZmFsc2UsdHJ1ZSIvPg0KCQk8dWlmb250IG5hbWU9IkZPTlRfUVVJWlBPRF9RVUVTVElPTl9TQ09SRSIgdmFsdWU9IlZlcmRhbmEsOSxmYWxzZSxmYWxzZSx0cnVlIi8+DQoJCTx1aWZvbnQgbmFtZT0iRk9OVF9RVUlaUE9EX1FVRVNUSU9OX1NDT1JFX1ZBTFVFIiB2YWx1ZT0iVmVyZGFuYSw5LHRydWUsZmFsc2UsdHJ1ZSIvPg0KCQk8dWlmb250IG5hbWU9IkZPTlRfUVVJWlBPRF9RVUVTVElPTl9BVFRFTVBUIiB2YWx1ZT0iVmVyZGFuYSw5LGZhbHNlLGZhbHNlLHRydWUiLz4NCgkJPHVpZm9udCBuYW1lPSJGT05UX1FVSVpQT0RfUVVFU1RJT05fQVRURU1QVF9WQUxVRSIgdmFsdWU9IlZlcmRhbmEsOSx0cnVlLGZhbHNlLHRydWUiLz4NCgkJPHVpZm9udCBuYW1lPSJGT05UX1FVSVpQT0RfUVVFU1RJT05fVEFHIiB2YWx1ZT0iVmVyZGFuYSwxMSx0cnVlLGZhbHNlLHRydWUiLz4NCgkJPHVpZm9udCBuYW1lPSJGT05UX1FVSVpQT0RfUVVJWl9RVUVTVElPTl9DT1VOVCIgdmFsdWU9IlZlcmRhbmEsOSxmYWxzZSxmYWxzZSx0cnVlIi8+DQoJCTx1aWZvbnQgbmFtZT0iRk9OVF9RVUlaUE9EX1FVSVpfUVVFU1RJT05fQ09VTlRfVkFMVUUiIHZhbHVlPSJWZXJkYW5hLDksdHJ1ZSxmYWxzZSx0cnVlIi8+DQoJCTx1aWZvbnQgbmFtZT0iRk9OVF9RVUlaUE9EX1FVSVpfUVVFU1RJT05fQVRURU1QVEVEIiB2YWx1ZT0iVmVyZGFuYSw5LGZhbHNlLGZhbHNlLHRydWUiLz4NCgkJPHVpZm9udCBuYW1lPSJGT05UX1FVSVpQT0RfUVVJWl9RVUVTVElPTl9BVFRFTVBURURfVkFMVUUiIHZhbHVlPSJWZXJkYW5hLDksdHJ1ZSxmYWxzZSx0cnVlIi8+DQoJCTx1aWZvbnQgbmFtZT0iRk9OVF9RVUlaUE9EX1FVSVpfU0NPUkVfVEFHIiB2YWx1ZT0iVmVyZGFuYSwxMSx0cnVlLGZhbHNlLHRydWUiLz4NCgkJPHVpZm9udCBuYW1lPSJGT05UX1FVSVpQT0RfUVVJWl9TQ09SRSIgdmFsdWU9IlZlcmRhbmEsOSxmYWxzZSxmYWxzZSx0cnVlIi8+DQoJCTx1aWZvbnQgbmFtZT0iRk9OVF9RVUlaUE9EX1FVSVpfU0NPUkVfVkFMVUUiIHZhbHVlPSJWZXJkYW5hLDksdHJ1ZSxmYWxzZSx0cnVlIi8+DQoJCTx1aWZvbnQgbmFtZT0iRk9OVF9RVUlaUE9EX1FVSVpfTUFYU0NPUkUiIHZhbHVlPSJWZXJkYW5hLDksZmFsc2UsZmFsc2UsdHJ1ZSIvPg0KCQk8dWlmb250IG5hbWU9IkZPTlRfUVVJWlBPRF9RVUlaX01BWFNDT1JFX1ZBTFVFIiB2YWx1ZT0iVmVyZGFuYSw5LHRydWUsZmFsc2UsdHJ1ZSIvPg0KCQk8dWlmb250IG5hbWU9IkZPTlRfUVVJWlBPRF9RVUlaX1BBU1NTQ09SRSIgdmFsdWU9IlZlcmRhbmEsOSxmYWxzZSxmYWxzZSx0cnVlIi8+DQoJCTx1aWZvbnQgbmFtZT0iRk9OVF9RVUlaUE9EX1FVSVpfUEFTU1NDT1JFX1ZBTFVFIiB2YWx1ZT0iVmVyZGFuYSw5LHRydWUsZmFsc2UsdHJ1ZSIvPg0KCQk8IS0tIHVpdGV4dCAtLT4NCgkJPCEtLSBzdWJzdGl0dXRpb246ICVuID09IHNsaWRlIG51bWJlciAtLT4NCgkJPHVpdGV4dCBuYW1lPSJVTk5BTUVEU0xJREVUSVRMRSIgdmFsdWU9IkZvbGllICVuIi8+DQoJCTwhLS0gc3Vic3RpdHV0aW9uOiAlbiA9PSBzbGlkZSBudW1iZXIgLS0+DQoJCTwhLS0gc3Vic3RpdHV0aW9uOiAldCA9PSB0b3RhbCBzbGlkZSBjb3VudCAtLT4NCgkJPHVpdGV4dCBuYW1lPSJTQ1JVQkJBUlNUQVRVU19TTElERUlORk8iIHZhbHVlPSJGb2xpZSAlbiAvICV0IHwgIi8+DQoJCTx1aXRleHQgbmFtZT0iU0NSVUJCQVJTVEFUVVNfU1RPUFBFRCIgdmFsdWU9IkJlZW5kZXQiLz4NCgkJPHVpdGV4dCBuYW1lPSJTQ1JVQkJBUlNUQVRVU19QTEFZSU5HIiB2YWx1ZT0iV2llZGVyZ2FiZSIvPg0KCQk8dWl0ZXh0IG5hbWU9IlNDUlVCQkFSU1RBVFVTX05PQVVESU8iIHZhbHVlPSJLZWluIEF1ZGlvIi8+DQoJCTx1aXRleHQgbmFtZT0iU0NSVUJCQVJTVEFUVVNfVklEUExBWUlORyIgdmFsdWU9IlZpZGVvIHdpcmQgYWJnZXNwaWVsdCIvPg0KCQk8dWl0ZXh0IG5hbWU9IlNDUlVCQkFSU1RBVFVTX0xPQURJTkciIHZhbHVlPSJMYWRlbiIvPg0KCQk8dWl0ZXh0IG5hbWU9IlNDUlVCQkFSU1RBVFVTX0JVRkZFUklORyIgdmFsdWU9IlB1ZmZlcm4iLz4NCgkJPHVpdGV4dCBuYW1lPSJTQ1JVQkJBUlNUQVRVU19RVUVTVElPTiIgdmFsdWU9IkZyYWdlIGJlYW50d29ydGVuIi8+DQoJCTx1aXRleHQgbmFtZT0iU0NSVUJCQVJTVEFUVVNfUkVWSUVXUVVJWiIgdmFsdWU9Ik5vY2htYWxzIGR1cmNoc2VoZW4iLz4NCgkJPCEtLSBzdWJzdGl0dXRpb246ICVtID09IG1pbnV0ZXMgcmVtYWluaW5nIC0tPg0KCQk8IS0tIHN1YnN0aXR1dGlvbjogJXMgPT0gc2Vjb25kcyByZW1haW5pbmcgLS0+DQoJCTx1aXRleHQgbmFtZT0iRUxBUFNFRCIgdmFsdWU9IlJlc3RkYXVlcjogJW0gTWludXRlbiAlcyBTZWt1bmRlbiIvPg0KCQk8dWl0ZXh0IG5hbWU9Ik5PVEZPVU5EIiB2YWx1ZT0iTmljaHRzIGdlZnVuZGVuIi8+DQoJCTx1aXRleHQgbmFtZT0iQVRUQUNITUVOVFMiIHZhbHVlPSJBbmxhZ2VuIi8+DQoJCTwhLS0gc3Vic3RpdHV0aW9uOiAlcCA9PSBjdXJyZW50IHNwZWFrZXIncyB0aXRsZSAtLT4NCgkJPHVpdGV4dCBuYW1lPSJCSU9XSU5fVElUTEUiIHZhbHVlPSJTcHJlY2hlcjogJXAiLz4NCgkJPHVpdGV4dCBuYW1lPSJCSU9CVE5fVElUTEUiIHZhbHVlPSJTcHJlY2hlciIvPg0KCQk8dWl0ZXh0IG5hbWU9IkRJVklERVJCVE5fVElUTEUiIHZhbHVlPSJ8Ii8+DQoJCTx1aXRleHQgbmFtZT0iQ09OVEFDVEJUTl9USVRMRSIgdmFsdWU9IktvbnRha3QiLz4NCgkJPHVpdGV4dCBuYW1lPSJUQUJfUVVJWiIgdmFsdWU9IlF1aXoiLz4NCgkJPHVpdGV4dCBuYW1lPSJUQUJfT1VUTElORSIgdmFsdWU9IlN0cnVrdHVyIi8+DQoJCTx1aXRleHQgbmFtZT0iVEFCX1RIVU1CIiB2YWx1ZT0iTWluaWF0dXIiLz4NCgkJPHVpdGV4dCBuYW1lPSJUQUJfTk9URVMiIHZhbHVlPSJOb3RpemVuIi8+DQoJCTx1aXRleHQgbmFtZT0iVEFCX1NFQVJDSCIgdmFsdWU9IlN1Y2hlbiIvPg0KCQk8dWl0ZXh0IG5hbWU9IlNMSURFX0hFQURJTkciIHZhbHVlPSJGb2xpZW50aXRlbCIvPg0KCQk8dWl0ZXh0IG5hbWU9IkRVUkFUSU9OX0hFQURJTkciIHZhbHVlPSJEYXVlciIvPg0KCQk8dWl0ZXh0IG5hbWU9IlNFQVJDSF9IRUFESU5HIiB2YWx1ZT0iVGV4dCBzdWNoZW46Ii8+DQoJCTx1aXRleHQgbmFtZT0iVEhVTUJfSEVBRElORyIgdmFsdWU9IkZvbGllIi8+DQoJCTx1aXRleHQgbmFtZT0iVEhVTUJfSU5GTyIgdmFsdWU9IkZvbGllbnRpdGVsL0RhdWVyIi8+DQoJCTx1aXRleHQgbmFtZT0iQVRUQUNITkFNRV9IRUFESU5HIiB2YWx1ZT0iRGF0ZWluYW1lIi8+DQoJCTx1aXRleHQgbmFtZT0iQVRUQUNIU0laRV9IRUFESU5HIiB2YWx1ZT0iR3LDtsOfZSIvPg0KCQk8dWl0ZXh0IG5hbWU9IlNMSURFX05PVEVTIiB2YWx1ZT0iRm9saWVubm90aXplbiIvPg0KCQk8IS0tcXVpeiBwb2QgYW5kIG1lc3NhZ2UgYm94IHRleHRzLS0+DQoJCTx1aXRleHQgbmFtZT0iUVVJWlBPRF9RVUlaX0FUVEVNUFQiIHZhbHVlPSJRdWl6dmVyc3VjaDoiLz4NCgkJPHVpdGV4dCBuYW1lPSJRVUlaUE9EX1FVSVpfQVRURU1QVF9WQUxVRSIgdmFsdWU9IiVuIHZvbiAldCIvPg0KCQk8dWl0ZXh0IG5hbWU9IlFVSVpQT0RfUVVJWl9TQ09SRSIgdmFsdWU9IkVycmVpY2h0OiIvPg0KCQk8dWl0ZXh0IG5hbWU9IlFVSVpQT0RfUVVJWl9QQVNTU0NPUkUiIHZhbHVlPSJNaW5kZXN0cHVua3R6YWhsOiIvPg0KCQk8dWl0ZXh0IG5hbWU9IlFVSVpQT0RfUVVJWl9NQVhTQ09SRSIgdmFsdWU9Ik1heGltYWxlIFB1bmt0emFobDoiLz4NCgkJPHVpdGV4dCBuYW1lPSJRVUlaUE9EX1FVRVNBVE1QVF9TVFIiIHZhbHVlPSJWZXJzdWNoOiAlbiB2b24gJXQiLz4NCgkJPHVpdGV4dCBuYW1lPSJRVUlaUE9EX1FVRVNUWVBFX1NUUiIgdmFsdWU9IlR5cDogJXMiLz4NCgkJPHVpdGV4dCBuYW1lPSJRVUlaUE9EX1FVRVNUWVBFX0dSRCIgdmFsdWU9IkJld2VydGV0Ii8+DQoJCTx1aXRleHQgbmFtZT0iUVVJWlBPRF9RVUVTVFlQRV9TVlkiIHZhbHVlPSJVbWZyYWdlIi8+DQoJCTx1aXRleHQgbmFtZT0iUVVJWlBPRF9RVUlaQVRNUFRfSU5GIiB2YWx1ZT0iVW5lbmRsaWNoIi8+DQoJCTx1aXRleHQgbmFtZT0iUVVJWlBPRF9RVUVTQVRNUFRfSU5GIiB2YWx1ZT0iVW5lbmRsaWNoIi8+DQoJCTx1aXRleHQgbmFtZT0iV0FSTklOR01TR19ZRVNTVFJJTkciIHZhbHVlPSJKYSIvPg0KCQk8dWl0ZXh0IG5hbWU9IldBUk5JTkdNU0dfTk9TVFJJTkciIHZhbHVlPSJOZWluIi8+DQoJCTx1aXRleHQgbmFtZT0iV0FSTklOR01TR19USVRMRVNUUklORyIgdmFsdWU9IlF1aXpuYXZpZ2F0aW9uc3dhcm51bmciLz4NCgkJPHVpdGV4dCBuYW1lPSJXQVJOSU5HTVNHX01TR1NUUklORyIgdmFsdWU9IkluIGRpZXNlbSBRdWl6IGdpYnQgZXMgdW5iZWFudHdvcnRldGUgRnJhZ2VuLiYjeEE7JiN4QTtXZW5uIFNpZSBhdWYgJnF1b3Q7SmEmcXVvdDsga2xpY2tlbiwgd2lyZCBkYXMgUXVpeiBiZWVuZGV0LiBLbGlja2VuIFNpZSBhdWYgJnF1b3Q7TmVpbiZxdW90OywgdW0gbWl0IGRlbSBRdWl6IGZvcnR6dWZhaHJlbi4iLz4NCgkJPHVpdGV4dCBuYW1lPSJJTkZPUk1BVElPTl9IMjY0X0ZMQVNIUExBWUVSIiB2YWx1ZT0iRGFzIFZpZGVvIHdpcmQgdm9uIGRlciBtb21lbnRhbiBhdWYgZGllc2VtIENvbXB1dGVyIGluc3RhbGxpZXJ0ZW4gVmVyc2lvbiB2b24gRmxhc2ggUGxheWVyIG5pY2h0IHVudGVyc3TDvHR6dC4gS2xpY2tlbiBTaWUgYXVmIGRlbiBWaWRlb2JlcmVpY2gsIHVtIGRpZSBha3R1ZWxsZSBWZXJzaW9uIHZvbiBGbGFzaCBQbGF5ZXIgaGVydW50ZXJ6dWxhZGVuLiIvPg0KCQk8IS0tIHN1YnN0aXR1dGlvbjogJXAgPT0gcHJlc2VudGF0aW9uIHRpdGxlIC0tPg0KCQk8IS0tIHN1YnN0aXR1dGlvbjogJXMgPT0gc2xpZGUgdGl0bGUgLS0+DQoJCTwhLS0gc3Vic3RpdHV0aW9uOiAlbiA9PSBzbGlkZSBudW1iZXIgLS0+DQoJCTx1aXRleHQgbmFtZT0iQk9PS01BUksiIHZhbHVlPSJBZG9iZSBQcmVzZW50ZXIgLSAlcCIvPg0KCQk8IS0tIHN1YnN0aXR1dGlvbjogJXAgPT0gcHJlc2VudGF0aW9uIHRpdGxlIC0tPg0KCQk8IS0tIHN1YnN0aXR1dGlvbjogJXMgPT0gc2xpZGUgdGl0bGUgLS0+DQoJCTwhLS0gc3Vic3RpdHV0aW9uOiAlbiA9PSBzbGlkZSBudW1iZXIgLS0+DQoJCTx1aXRleHQgbmFtZT0iQk9PS01BUktTTElERSIgdmFsdWU9IkFkb2JlIFByZXNlbnRlciAtICVwICVzIi8+DQoJCTx1aXRleHQgbmFtZT0iU0hPV1NJREVCQVIiIHZhbHVlPSJEZW4gVGVpbG5laG1lcm4gZGllIFNlaXRlbmxlaXN0ZSBhbnplaWdlbiIvPg0KCQk8dWl0ZXh0IG5hbWU9Ik1VVEUiIHZhbHVlPSJUb24gYXVzIi8+DQoJCTx1aXRleHQgbmFtZT0iRE9DV1JBUF9USVRMRSIgdmFsdWU9IlByZXNlbnRlci1BbmhhbmciLz4NCgkJPHVpdGV4dCBuYW1lPSJET0NXUkFQX01TRyIgdmFsdWU9IkF1ZiBtZWluZW0gQXJiZWl0c3BsYXR6IHNwZWljaGVybiIvPg0KCQk8dWl0ZXh0IG5hbWU9IkRPQ1dSQVBfUFJPTVBUIiB2YWx1ZT0iWnVtIEhlcnVudGVybGFkZW4ga2xpY2tlbiIvPg0KCTwvbGFuZ3VhZ2U+DQoJPGxhbmd1YWdlIGlkPSJmciI+DQoJCTwhLS0gZm9ybWF0IGZvciB1aWZvbnQgdmFsdWUgaXMgImZvbnQsc2l6ZSxpc2JvbGQsaXNpdGFsaWMsaXNzaGFkb3dlZCIgLS0+DQoJCTx1aWZvbnQgbmFtZT0iRk9OVF9RVUlaWklORyIgdmFsdWU9IlZlcmRhbmEsOSxmYWxzZSxmYWxzZSxmYWxzZSIvPg0KCQk8dWlmb250IG5hbWU9IkZPTlRfU0NSVUJTVEFUVVMiIHZhbHVlPSJWZXJkYW5hLDksdHJ1ZSxmYWxzZSx0cnVlIi8+DQoJCTx1aWZvbnQgbmFtZT0iRk9OVF9TQ1JVQlRJTUUiIHZhbHVlPSJWZXJkYW5hLDksZmFsc2UsZmFsc2UsdHJ1ZSIvPg0KCQk8dWlmb250IG5hbWU9IkZPTlRfRUxBUFNFRFRJTUUiIHZhbHVlPSJWZXJkYW5hLDksdHJ1ZSxmYWxzZSx0cnVlIi8+DQoJCTx1aWZvbnQgbmFtZT0iRk9OVF9VVElMU01FTlUiIHZhbHVlPSJWZXJkYW5hLDksdHJ1ZSxmYWxzZSxmYWxzZSIvPg0KCQk8dWlmb250IG5hbWU9IkZPTlRfVEFCUyIgdmFsdWU9IlZlcmRhbmEsOSx0cnVlLGZhbHNlLHRydWUiLz4NCgkJPHVpZm9udCBuYW1lPSJGT05UX1BSRVNFTlRBVElPTk5BTUUiIHZhbHVlPSJWZXJkYW5hLDE0LGZhbHNlLGZhbHNlLHRydWUiLz4NCgkJPHVpZm9udCBuYW1lPSJGT05UX1BSRVNFTlRFUk5BTUUiIHZhbHVlPSJWZXJkYW5hLDEwLHRydWUsZmFsc2UsdHJ1ZSIvPg0KCQk8dWlmb250IG5hbWU9IkZPTlRfUFJFU0VOVEVSVElUTEUiIHZhbHVlPSJWZXJkYW5hLDEwLGZhbHNlLGZhbHNlLHRydWUiLz4NCgkJPHVpZm9udCBuYW1lPSJGT05UX0JJT0JUTiIgdmFsdWU9IlZlcmRhbmEsMTAsZmFsc2UsZmFsc2UsdHJ1ZSIvPg0KCQk8dWlmb250IG5hbWU9IkZPTlRfTk9URVMiIHZhbHVlPSJWZXJkYW5hLDExLGZhbHNlLGZhbHNlLGZhbHNlIi8+DQoJCTx1aWZvbnQgbmFtZT0iRk9OVF9PVVRMSU5FIiB2YWx1ZT0iVmVyZGFuYSwxMSxmYWxzZSxmYWxzZSx0cnVlIi8+DQoJCTx1aWZvbnQgbmFtZT0iRk9OVF9TRUFSQ0giIHZhbHVlPSJWZXJkYW5hLDExLGZhbHNlLGZhbHNlLHRydWUiLz4NCgkJPHVpZm9udCBuYW1lPSJGT05UX1RIVU1CIiB2YWx1ZT0iVmVyZGFuYSw5LGZhbHNlLGZhbHNlLHRydWUiLz4NCgkJPHVpZm9udCBuYW1lPSJGT05UX0JJT1dJTiIgdmFsdWU9IlZlcmRhbmEsMTEsZmFsc2UsZmFsc2UsZmFsc2UiLz4NCgkJPHVpZm9udCBuYW1lPSJGT05UX0xJU1RIRUFESU5HIiB2YWx1ZT0iVmVyZGFuYSw5LGZhbHNlLGZhbHNlLGZhbHNlIi8+DQoJCTx1aWZvbnQgbmFtZT0iRk9OVF9XSU5USVRMRSIgdmFsdWU9IlZlcmRhbmEsOSxmYWxzZSxmYWxzZSx0cnVlIi8+DQoJCTx1aWZvbnQgbmFtZT0iRk9OVF9BVFRBQ0hNRU5UUyIgdmFsdWU9IlZlcmRhbmEsMTEsZmFsc2UsZmFsc2UsdHJ1ZSIvPg0KCQk8IS0tcXVpeiBwb2QgYW5kIG1lc3NhZ2UgYm94IHRleHQgZm9udHMtLT4NCgkJPHVpZm9udCBuYW1lPSJGT05UX01TR0JPWF9XSU5USVRMRSIgdmFsdWU9IlZlcmRhbmEsMTEsdHJ1ZSxmYWxzZSx0cnVlIi8+DQoJCTx1aWZvbnQgbmFtZT0iRk9OVF9NU0dCT1hfTVNHIiB2YWx1ZT0iVmVyZGFuYSwxMSxmYWxzZSxmYWxzZSx0cnVlIi8+DQoJCTx1aWZvbnQgbmFtZT0iRk9OVF9NU0dCT1hfT1BUSU9OUyIgdmFsdWU9IlZlcmRhbmEsOSx0cnVlLGZhbHNlLHRydWUiLz4NCgkJPHVpZm9udCBuYW1lPSJGT05UX1FVSVpQT0RfUVVJWl9USVRMRSIgdmFsdWU9IlZlcmRhbmEsMTEsdHJ1ZSxmYWxzZSx0cnVlIi8+DQoJCTx1aWZvbnQgbmFtZT0iRk9OVF9RVUlaUE9EX1FVSVpfQVRURU1QVCIgdmFsdWU9IlZlcmRhbmEsOSxmYWxzZSxmYWxzZSx0cnVlIi8+DQoJCTx1aWZvbnQgbmFtZT0iRk9OVF9RVUlaUE9EX1FVSVpfQVRURU1QVF9WQUxVRSIgdmFsdWU9IlZlcmRhbmEsOSx0cnVlLGZhbHNlLHRydWUiLz4NCgkJPHVpZm9udCBuYW1lPSJGT05UX1FVSVpQT0RfUVVFU1RJT05fU0NPUkUiIHZhbHVlPSJWZXJkYW5hLDksZmFsc2UsZmFsc2UsdHJ1ZSIvPg0KCQk8dWlmb250IG5hbWU9IkZPTlRfUVVJWlBPRF9RVUVTVElPTl9TQ09SRV9WQUxVRSIgdmFsdWU9IlZlcmRhbmEsOSx0cnVlLGZhbHNlLHRydWUiLz4NCgkJPHVpZm9udCBuYW1lPSJGT05UX1FVSVpQT0RfUVVFU1RJT05fQVRURU1QVCIgdmFsdWU9IlZlcmRhbmEsOSxmYWxzZSxmYWxzZSx0cnVlIi8+DQoJCTx1aWZvbnQgbmFtZT0iRk9OVF9RVUlaUE9EX1FVRVNUSU9OX0FUVEVNUFRfVkFMVUUiIHZhbHVlPSJWZXJkYW5hLDksdHJ1ZSxmYWxzZSx0cnVlIi8+DQoJCTx1aWZvbnQgbmFtZT0iRk9OVF9RVUlaUE9EX1FVRVNUSU9OX1RBRyIgdmFsdWU9IlZlcmRhbmEsMTEsdHJ1ZSxmYWxzZSx0cnVlIi8+DQoJCTx1aWZvbnQgbmFtZT0iRk9OVF9RVUlaUE9EX1FVSVpfUVVFU1RJT05fQ09VTlQiIHZhbHVlPSJWZXJkYW5hLDksZmFsc2UsZmFsc2UsdHJ1ZSIvPg0KCQk8dWlmb250IG5hbWU9IkZPTlRfUVVJWlBPRF9RVUlaX1FVRVNUSU9OX0NPVU5UX1ZBTFVFIiB2YWx1ZT0iVmVyZGFuYSw5LHRydWUsZmFsc2UsdHJ1ZSIvPg0KCQk8dWlmb250IG5hbWU9IkZPTlRfUVVJWlBPRF9RVUlaX1FVRVNUSU9OX0FUVEVNUFRFRCIgdmFsdWU9IlZlcmRhbmEsOSxmYWxzZSxmYWxzZSx0cnVlIi8+DQoJCTx1aWZvbnQgbmFtZT0iRk9OVF9RVUlaUE9EX1FVSVpfUVVFU1RJT05fQVRURU1QVEVEX1ZBTFVFIiB2YWx1ZT0iVmVyZGFuYSw5LHRydWUsZmFsc2UsdHJ1ZSIvPg0KCQk8dWlmb250IG5hbWU9IkZPTlRfUVVJWlBPRF9RVUlaX1NDT1JFX1RBRyIgdmFsdWU9IlZlcmRhbmEsMTEsdHJ1ZSxmYWxzZSx0cnVlIi8+DQoJCTx1aWZvbnQgbmFtZT0iRk9OVF9RVUlaUE9EX1FVSVpfU0NPUkUiIHZhbHVlPSJWZXJkYW5hLDksZmFsc2UsZmFsc2UsdHJ1ZSIvPg0KCQk8dWlmb250IG5hbWU9IkZPTlRfUVVJWlBPRF9RVUlaX1NDT1JFX1ZBTFVFIiB2YWx1ZT0iVmVyZGFuYSw5LHRydWUsZmFsc2UsdHJ1ZSIvPg0KCQk8dWlmb250IG5hbWU9IkZPTlRfUVVJWlBPRF9RVUlaX01BWFNDT1JFIiB2YWx1ZT0iVmVyZGFuYSw5LGZhbHNlLGZhbHNlLHRydWUiLz4NCgkJPHVpZm9udCBuYW1lPSJGT05UX1FVSVpQT0RfUVVJWl9NQVhTQ09SRV9WQUxVRSIgdmFsdWU9IlZlcmRhbmEsOSx0cnVlLGZhbHNlLHRydWUiLz4NCgkJPHVpZm9udCBuYW1lPSJGT05UX1FVSVpQT0RfUVVJWl9QQVNTU0NPUkUiIHZhbHVlPSJWZXJkYW5hLDksZmFsc2UsZmFsc2UsdHJ1ZSIvPg0KCQk8dWlmb250IG5hbWU9IkZPTlRfUVVJWlBPRF9RVUlaX1BBU1NTQ09SRV9WQUxVRSIgdmFsdWU9IlZlcmRhbmEsOSx0cnVlLGZhbHNlLHRydWUiLz4NCgkJPCEtLSB1aXRleHQgLS0+DQoJCTwhLS0gc3Vic3RpdHV0aW9uOiAlbiA9PSBzbGlkZSBudW1iZXIgLS0+DQoJCTx1aXRleHQgbmFtZT0iVU5OQU1FRFNMSURFVElUTEUiIHZhbHVlPSJEaWFwb3NpdGl2ZSAlbiIvPg0KCQk8IS0tIHN1YnN0aXR1dGlvbjogJW4gPT0gc2xpZGUgbnVtYmVyIC0tPg0KCQk8IS0tIHN1YnN0aXR1dGlvbjogJXQgPT0gdG90YWwgc2xpZGUgY291bnQgLS0+DQoJCTx1aXRleHQgbmFtZT0iU0NSVUJCQVJTVEFUVVNfU0xJREVJTkZPIiB2YWx1ZT0iRGlhcG9zaXRpdmUgJW4gLyAldCB8ICIvPg0KCQk8dWl0ZXh0IG5hbWU9IlNDUlVCQkFSU1RBVFVTX1NUT1BQRUQiIHZhbHVlPSJBcnLDqnTDqWUiLz4NCgkJPHVpdGV4dCBuYW1lPSJTQ1JVQkJBUlNUQVRVU19QTEFZSU5HIiB2YWx1ZT0iTGVjdHVyZSIvPg0KCQk8dWl0ZXh0IG5hbWU9IlNDUlVCQkFSU1RBVFVTX05PQVVESU8iIHZhbHVlPSJQYXMgZGUgc29uIi8+DQoJCTx1aXRleHQgbmFtZT0iU0NSVUJCQVJTVEFUVVNfVklEUExBWUlORyIgdmFsdWU9IkxlY3R1cmUgdmlkw6lvIGVuIGNvdXJzIi8+DQoJCTx1aXRleHQgbmFtZT0iU0NSVUJCQVJTVEFUVVNfTE9BRElORyIgdmFsdWU9IkNoYXJnZW1lbnQgZW4gY291cnMiLz4NCgkJPHVpdGV4dCBuYW1lPSJTQ1JVQkJBUlNUQVRVU19CVUZGRVJJTkciIHZhbHVlPSJNaXNlIGVuIG3DqW1vaXJlIi8+DQoJCTx1aXRleHQgbmFtZT0iU0NSVUJCQVJTVEFUVVNfUVVFU1RJT04iIHZhbHVlPSJSw6lwb25kcmUgw6AgbGEgcXVlc3Rpb24iLz4NCgkJPHVpdGV4dCBuYW1lPSJTQ1JVQkJBUlNUQVRVU19SRVZJRVdRVUlaIiB2YWx1ZT0iUsOpdmlzaW9uIGR1IHF1ZXN0aW9ubmFpcmUiLz4NCgkJPCEtLSBzdWJzdGl0dXRpb246ICVtID09IG1pbnV0ZXMgcmVtYWluaW5nIC0tPg0KCQk8IS0tIHN1YnN0aXR1dGlvbjogJXMgPT0gc2Vjb25kcyByZW1haW5pbmcgLS0+DQoJCTx1aXRleHQgbmFtZT0iRUxBUFNFRCIgdmFsdWU9IiVtIG1pbnV0ZXMgJXMgc2Vjb25kZXMgcmVzdGFudGVzIi8+DQoJCTx1aXRleHQgbmFtZT0iTk9URk9VTkQiIHZhbHVlPSJSaWVuIHRyb3V2w6kiLz4NCgkJPHVpdGV4dCBuYW1lPSJBVFRBQ0hNRU5UUyIgdmFsdWU9IlBpw6hjZXMgam9pbnRlcyIvPg0KCQk8IS0tIHN1YnN0aXR1dGlvbjogJXAgPT0gY3VycmVudCBzcGVha2VyJ3MgdGl0bGUgLS0+DQoJCTx1aXRleHQgbmFtZT0iQklPV0lOX1RJVExFIiB2YWx1ZT0iQmlvIDogJXAiLz4NCgkJPHVpdGV4dCBuYW1lPSJCSU9CVE5fVElUTEUiIHZhbHVlPSJCaW8gOiIvPg0KCQk8dWl0ZXh0IG5hbWU9IkRJVklERVJCVE5fVElUTEUiIHZhbHVlPSJ8Ii8+DQoJCTx1aXRleHQgbmFtZT0iQ09OVEFDVEJUTl9USVRMRSIgdmFsdWU9IkNvbnRhY3QiLz4NCgkJPHVpdGV4dCBuYW1lPSJUQUJfUVVJWiIgdmFsdWU9IlF1aXoiLz4NCgkJPHVpdGV4dCBuYW1lPSJUQUJfT1VUTElORSIgdmFsdWU9IlBsYW4iLz4NCgkJPHVpdGV4dCBuYW1lPSJUQUJfVEhVTUIiIHZhbHVlPSJEaWFwb3MiLz4NCgkJPHVpdGV4dCBuYW1lPSJUQUJfTk9URVMiIHZhbHVlPSJOb3RlcyIvPg0KCQk8dWl0ZXh0IG5hbWU9IlRBQl9TRUFSQ0giIHZhbHVlPSJSZWNoZXJjaGUiLz4NCgkJPHVpdGV4dCBuYW1lPSJTTElERV9IRUFESU5HIiB2YWx1ZT0iVGl0cmUgZGUgbGEgZGlhcG9zaXRpdmUiLz4NCgkJPHVpdGV4dCBuYW1lPSJEVVJBVElPTl9IRUFESU5HIiB2YWx1ZT0iRHVyw6llIi8+DQoJCTx1aXRleHQgbmFtZT0iU0VBUkNIX0hFQURJTkciIHZhbHVlPSJSZWNoZXJjaGUgZGUgdGV4dGUgOiIvPg0KCQk8dWl0ZXh0IG5hbWU9IlRIVU1CX0hFQURJTkciIHZhbHVlPSJEaWFwb3NpdGl2ZSIvPg0KCQk8dWl0ZXh0IG5hbWU9IlRIVU1CX0lORk8iIHZhbHVlPSJUaXRyZS9kdXLDqWUiLz4NCgkJPHVpdGV4dCBuYW1lPSJBVFRBQ0hOQU1FX0hFQURJTkciIHZhbHVlPSJOb20gZGUgZmljaGllciIvPg0KCQk8dWl0ZXh0IG5hbWU9IkFUVEFDSFNJWkVfSEVBRElORyIgdmFsdWU9IlRhaWxsZSIvPg0KCQk8dWl0ZXh0IG5hbWU9IlNMSURFX05PVEVTIiB2YWx1ZT0iQ29tbWVudGFpcmVzIGRlcyBkaWFwb3NpdGl2ZXMiLz4NCgkJPCEtLXF1aXogcG9kIGFuZCBtZXNzYWdlIGJveCB0ZXh0cy0tPg0KCQk8dWl0ZXh0IG5hbWU9IlFVSVpQT0RfUVVJWl9BVFRFTVBUIiB2YWx1ZT0iVGVudGF0aXZlIGRlIHF1ZXN0aW9ubmFpcmUgOiIvPg0KCQk8dWl0ZXh0IG5hbWU9IlFVSVpQT0RfUVVJWl9BVFRFTVBUX1ZBTFVFIiB2YWx1ZT0iJW4gc3VyICV0Ii8+DQoJCTx1aXRleHQgbmFtZT0iUVVJWlBPRF9RVUlaX1NDT1JFIiB2YWx1ZT0iTm90ZSBvYnRlbnVlIDoiLz4NCgkJPHVpdGV4dCBuYW1lPSJRVUlaUE9EX1FVSVpfUEFTU1NDT1JFIiB2YWx1ZT0iTm90ZSBkJ2FkbWlzc2liaWxpdMOpwqA6Ii8+DQoJCTx1aXRleHQgbmFtZT0iUVVJWlBPRF9RVUlaX01BWFNDT1JFIiB2YWx1ZT0iTm90ZSBtYXhpbWFsZSA6Ii8+DQoJCTx1aXRleHQgbmFtZT0iUVVJWlBPRF9RVUVTQVRNUFRfU1RSIiB2YWx1ZT0iVGVudGF0aXZlIDogJW4gc3VyICV0Ii8+DQoJCTx1aXRleHQgbmFtZT0iUVVJWlBPRF9RVUVTVFlQRV9TVFIiIHZhbHVlPSJUeXBlOiAlcyIvPg0KCQk8dWl0ZXh0IG5hbWU9IlFVSVpQT0RfUVVFU1RZUEVfR1JEIiB2YWx1ZT0iTm90w6kiLz4NCgkJPHVpdGV4dCBuYW1lPSJRVUlaUE9EX1FVRVNUWVBFX1NWWSIgdmFsdWU9IkVucXXDqnRlIi8+DQoJCTx1aXRleHQgbmFtZT0iUVVJWlBPRF9RVUlaQVRNUFRfSU5GIiB2YWx1ZT0iSWxsaW1pdMOpIi8+DQoJCTx1aXRleHQgbmFtZT0iUVVJWlBPRF9RVUVTQVRNUFRfSU5GIiB2YWx1ZT0iSWxsaW1pdMOpIi8+DQoJCTx1aXRleHQgbmFtZT0iV0FSTklOR01TR19ZRVNTVFJJTkciIHZhbHVlPSJPdWkiLz4NCgkJPHVpdGV4dCBuYW1lPSJXQVJOSU5HTVNHX05PU1RSSU5HIiB2YWx1ZT0iTm9uIi8+DQoJCTx1aXRleHQgbmFtZT0iV0FSTklOR01TR19USVRMRVNUUklORyIgdmFsdWU9IkF2ZXJ0aXNzZW1lbnQgZGUgbmF2aWdhdGlvbiBkdSBxdWVzdGlvbm5haXJlIi8+DQoJCTx1aXRleHQgbmFtZT0iV0FSTklOR01TR19NU0dTVFJJTkciIHZhbHVlPSJWb3VzIG4nYXZleiBwYXMgcsOpcG9uZHUgw6AgY2VydGFpbmVzIHF1ZXN0aW9ucyBkZSBjZSBxdWVzdGlvbm5haXJlLiYjeEE7JiN4QTtTaSB2b3VzIGNsaXF1ZXogc3VyIE91aSwgdm91cyBxdWl0dGVyZXogbGUgcXVlc3Rpb25uYWlyZS4gQ2xpcXVleiBzdXIgTm9uIHBvdXIgY29udGludWVyIGxlIHF1ZXN0aW9ubmFpcmUuIi8+DQoJCTx1aXRleHQgbmFtZT0iSU5GT1JNQVRJT05fSDI2NF9GTEFTSFBMQVlFUiIgdmFsdWU9IkxhIHZlcnNpb24gZGUgRmxhc2ggUGxheWVyIGFjdHVlbGxlbWVudCBpbnN0YWxsw6llIHN1ciB2b3RyZSBtYWNoaW5lIG5lIHByZW5kIHBhcyBlbiBjaGFyZ2UgY2UgdHlwZSBkZSB2aWTDqW8uIENsaXF1ZXogc3VyIGxhIHpvbmUgdmlkw6lvIHBvdXIgdMOpbMOpY2hhcmdlciBsYSBkZXJuacOocmUgdmVyc2lvbiBkZSBGbGFzaCBQbGF5ZXIuIi8+DQoJCTwhLS0gc3Vic3RpdHV0aW9uOiAlcCA9PSBwcmVzZW50YXRpb24gdGl0bGUgLS0+DQoJCTwhLS0gc3Vic3RpdHV0aW9uOiAlcyA9PSBzbGlkZSB0aXRsZSAtLT4NCgkJPCEtLSBzdWJzdGl0dXRpb246ICVuID09IHNsaWRlIG51bWJlciAtLT4NCgkJPHVpdGV4dCBuYW1lPSJCT09LTUFSSyIgdmFsdWU9IkFkb2JlIFByZXNlbnRlciAtICVwIi8+DQoJCTwhLS0gc3Vic3RpdHV0aW9uOiAlcCA9PSBwcmVzZW50YXRpb24gdGl0bGUgLS0+DQoJCTwhLS0gc3Vic3RpdHV0aW9uOiAlcyA9PSBzbGlkZSB0aXRsZSAtLT4NCgkJPCEtLSBzdWJzdGl0dXRpb246ICVuID09IHNsaWRlIG51bWJlciAtLT4NCgkJPHVpdGV4dCBuYW1lPSJCT09LTUFSS1NMSURFIiB2YWx1ZT0iQWRvYmUgUHJlc2VudGVyIC0gJXAgJXMiLz4NCgkJPHVpdGV4dCBuYW1lPSJTSE9XU0lERUJBUiIgdmFsdWU9Ik1vbnRyZXIgbCdlbmNhZHLDqSBhdXggcGFydGljaXBhbnRzIi8+DQoJCTx1aXRleHQgbmFtZT0iTVVURSIgdmFsdWU9Ik11ZXQiLz4NCgkJPHVpdGV4dCBuYW1lPSJET0NXUkFQX1RJVExFIiB2YWx1ZT0iUGnDqGNlIGpvaW50ZSBQcmVzZW50ZXIiLz4NCgkJPHVpdGV4dCBuYW1lPSJET0NXUkFQX01TRyIgdmFsdWU9IkVucmVnaXN0cmVyIHN1ciBtb24gb3JkaW5hdGV1ciIvPg0KCQk8dWl0ZXh0IG5hbWU9IkRPQ1dSQVBfUFJPTVBUIiB2YWx1ZT0iQ2xpcXVlciBwb3VyIHTDqWzDqWNoYXJnZXIiLz4NCgk8L2xhbmd1YWdlPg0KCTxsYW5ndWFnZSBpZD0iamEiPg0KCQk8IS0tIGZvcm1hdCBmb3IgdWlmb250IHZhbHVlIGlzICJmb250LHNpemUsaXNib2xkLGlzaXRhbGljLGlzc2hhZG93ZWQiIC0tPg0KCQk8dWlmb250IG5hbWU9IkZPTlRfUVVJWlpJTkciIHZhbHVlPSJWZXJkYW5hLDksZmFsc2UsZmFsc2UsZmFsc2UiLz4NCgkJPHVpZm9udCBuYW1lPSJGT05UX1NDUlVCU1RBVFVTIiB2YWx1ZT0iVmVyZGFuYSwxMSxmYWxzZSxmYWxzZSx0cnVlIi8+DQoJCTx1aWZvbnQgbmFtZT0iRk9OVF9TQ1JVQlRJTUUiIHZhbHVlPSJWZXJkYW5hLDksZmFsc2UsZmFsc2UsdHJ1ZSIvPg0KCQk8dWlmb250IG5hbWU9IkZPTlRfRUxBUFNFRFRJTUUiIHZhbHVlPSJWZXJkYW5hLDExLHRydWUsZmFsc2UsZmFsc2UiLz4NCgkJPHVpZm9udCBuYW1lPSJGT05UX1VUSUxTTUVOVSIgdmFsdWU9IlZlcmRhbmEsOSx0cnVlLGZhbHNlLGZhbHNlIi8+DQoJCTx1aWZvbnQgbmFtZT0iRk9OVF9UQUJTIiB2YWx1ZT0iVmVyZGFuYSwxMCxmYWxzZSxmYWxzZSxmYWxzZSIvPg0KCQk8dWlmb250IG5hbWU9IkZPTlRfUFJFU0VOVEFUSU9OTkFNRSIgdmFsdWU9IlZlcmRhbmEsMTUsZmFsc2UsZmFsc2UsdHJ1ZSIvPg0KCQk8dWlmb250IG5hbWU9IkZPTlRfUFJFU0VOVEVSTkFNRSIgdmFsdWU9IlZlcmRhbmEsMTUsdHJ1ZSxmYWxzZSx0cnVlIi8+DQoJCTx1aWZvbnQgbmFtZT0iRk9OVF9QUkVTRU5URVJUSVRMRSIgdmFsdWU9IlZlcmRhbmEsMTEsZmFsc2UsZmFsc2UsdHJ1ZSIvPg0KCQk8dWlmb250IG5hbWU9IkZPTlRfQklPQlROIiB2YWx1ZT0iVmVyZGFuYSwxMCxmYWxzZSxmYWxzZSx0cnVlIi8+DQoJCTx1aWZvbnQgbmFtZT0iRk9OVF9OT1RFUyIgdmFsdWU9IlZlcmRhbmEsMTEsZmFsc2UsZmFsc2UsZmFsc2UiLz4NCgkJPHVpZm9udCBuYW1lPSJGT05UX09VVExJTkUiIHZhbHVlPSJWZXJkYW5hLDExLGZhbHNlLGZhbHNlLHRydWUiLz4NCgkJPHVpZm9udCBuYW1lPSJGT05UX1NFQVJDSCIgdmFsdWU9IlZlcmRhbmEsMTEsZmFsc2UsZmFsc2UsdHJ1ZSIvPg0KCQk8dWlmb250IG5hbWU9IkZPTlRfVEhVTUIiIHZhbHVlPSJWZXJkYW5hLDExLGZhbHNlLGZhbHNlLHRydWUiLz4NCgkJPHVpZm9udCBuYW1lPSJGT05UX0JJT1dJTiIgdmFsdWU9IlZlcmRhbmEsMTEsZmFsc2UsZmFsc2UsZmFsc2UiLz4NCgkJPHVpZm9udCBuYW1lPSJGT05UX0xJU1RIRUFESU5HIiB2YWx1ZT0iVmVyZGFuYSwxMSxmYWxzZSxmYWxzZSxmYWxzZSIvPg0KCQk8dWlmb250IG5hbWU9IkZPTlRfV0lOVElUTEUiIHZhbHVlPSJWZXJkYW5hLDExLGZhbHNlLGZhbHNlLHRydWUiLz4NCgkJPHVpZm9udCBuYW1lPSJGT05UX0FUVEFDSE1FTlRTIiB2YWx1ZT0iVmVyZGFuYSwxMSxmYWxzZSxmYWxzZSx0cnVlIi8+DQoJCTwhLS1xdWl6IHBvZCBhbmQgbWVzc2FnZSBib3ggdGV4dCBmb250cy0tPg0KCQk8dWlmb250IG5hbWU9IkZPTlRfTVNHQk9YX1dJTlRJVExFIiB2YWx1ZT0iVmVyZGFuYSwxMSx0cnVlLGZhbHNlLHRydWUiLz4NCgkJPHVpZm9udCBuYW1lPSJGT05UX01TR0JPWF9NU0ciIHZhbHVlPSJWZXJkYW5hLDExLGZhbHNlLGZhbHNlLHRydWUiLz4NCgkJPHVpZm9udCBuYW1lPSJGT05UX01TR0JPWF9PUFRJT05TIiB2YWx1ZT0iVmVyZGFuYSw5LHRydWUsZmFsc2UsdHJ1ZSIvPg0KCQk8dWlmb250IG5hbWU9IkZPTlRfUVVJWlBPRF9RVUlaX1RJVExFIiB2YWx1ZT0iVmVyZGFuYSwxMSx0cnVlLGZhbHNlLHRydWUiLz4NCgkJPHVpZm9udCBuYW1lPSJGT05UX1FVSVpQT0RfUVVJWl9BVFRFTVBUIiB2YWx1ZT0iVmVyZGFuYSw5LGZhbHNlLGZhbHNlLHRydWUiLz4NCgkJPHVpZm9udCBuYW1lPSJGT05UX1FVSVpQT0RfUVVJWl9BVFRFTVBUX1ZBTFVFIiB2YWx1ZT0iVmVyZGFuYSw5LHRydWUsZmFsc2UsdHJ1ZSIvPg0KCQk8dWlmb250IG5hbWU9IkZPTlRfUVVJWlBPRF9RVUVTVElPTl9TQ09SRSIgdmFsdWU9IlZlcmRhbmEsOSxmYWxzZSxmYWxzZSx0cnVlIi8+DQoJCTx1aWZvbnQgbmFtZT0iRk9OVF9RVUlaUE9EX1FVRVNUSU9OX1NDT1JFX1ZBTFVFIiB2YWx1ZT0iVmVyZGFuYSw5LHRydWUsZmFsc2UsdHJ1ZSIvPg0KCQk8dWlmb250IG5hbWU9IkZPTlRfUVVJWlBPRF9RVUVTVElPTl9BVFRFTVBUIiB2YWx1ZT0iVmVyZGFuYSw5LGZhbHNlLGZhbHNlLHRydWUiLz4NCgkJPHVpZm9udCBuYW1lPSJGT05UX1FVSVpQT0RfUVVFU1RJT05fQVRURU1QVF9WQUxVRSIgdmFsdWU9IlZlcmRhbmEsOSx0cnVlLGZhbHNlLHRydWUiLz4NCgkJPHVpZm9udCBuYW1lPSJGT05UX1FVSVpQT0RfUVVFU1RJT05fVEFHIiB2YWx1ZT0iVmVyZGFuYSwxMSx0cnVlLGZhbHNlLHRydWUiLz4NCgkJPHVpZm9udCBuYW1lPSJGT05UX1FVSVpQT0RfUVVJWl9RVUVTVElPTl9DT1VOVCIgdmFsdWU9IlZlcmRhbmEsOSxmYWxzZSxmYWxzZSx0cnVlIi8+DQoJCTx1aWZvbnQgbmFtZT0iRk9OVF9RVUlaUE9EX1FVSVpfUVVFU1RJT05fQ09VTlRfVkFMVUUiIHZhbHVlPSJWZXJkYW5hLDksdHJ1ZSxmYWxzZSx0cnVlIi8+DQoJCTx1aWZvbnQgbmFtZT0iRk9OVF9RVUlaUE9EX1FVSVpfUVVFU1RJT05fQVRURU1QVEVEIiB2YWx1ZT0iVmVyZGFuYSw5LGZhbHNlLGZhbHNlLHRydWUiLz4NCgkJPHVpZm9udCBuYW1lPSJGT05UX1FVSVpQT0RfUVVJWl9RVUVTVElPTl9BVFRFTVBURURfVkFMVUUiIHZhbHVlPSJWZXJkYW5hLDksdHJ1ZSxmYWxzZSx0cnVlIi8+DQoJCTx1aWZvbnQgbmFtZT0iRk9OVF9RVUlaUE9EX1FVSVpfU0NPUkVfVEFHIiB2YWx1ZT0iVmVyZGFuYSwxMSx0cnVlLGZhbHNlLHRydWUiLz4NCgkJPHVpZm9udCBuYW1lPSJGT05UX1FVSVpQT0RfUVVJWl9TQ09SRSIgdmFsdWU9IlZlcmRhbmEsOSxmYWxzZSxmYWxzZSx0cnVlIi8+DQoJCTx1aWZvbnQgbmFtZT0iRk9OVF9RVUlaUE9EX1FVSVpfU0NPUkVfVkFMVUUiIHZhbHVlPSJWZXJkYW5hLDksdHJ1ZSxmYWxzZSx0cnVlIi8+DQoJCTx1aWZvbnQgbmFtZT0iRk9OVF9RVUlaUE9EX1FVSVpfTUFYU0NPUkUiIHZhbHVlPSJWZXJkYW5hLDksZmFsc2UsZmFsc2UsdHJ1ZSIvPg0KCQk8dWlmb250IG5hbWU9IkZPTlRfUVVJWlBPRF9RVUlaX01BWFNDT1JFX1ZBTFVFIiB2YWx1ZT0iVmVyZGFuYSw5LHRydWUsZmFsc2UsdHJ1ZSIvPg0KCQk8dWlmb250IG5hbWU9IkZPTlRfUVVJWlBPRF9RVUlaX1BBU1NTQ09SRSIgdmFsdWU9IlZlcmRhbmEsOSxmYWxzZSxmYWxzZSx0cnVlIi8+DQoJCTx1aWZvbnQgbmFtZT0iRk9OVF9RVUlaUE9EX1FVSVpfUEFTU1NDT1JFX1ZBTFVFIiB2YWx1ZT0iVmVyZGFuYSw5LHRydWUsZmFsc2UsdHJ1ZSIvPg0KCQk8IS0tIHVpdGV4dCAtLT4NCgkJPCEtLSBzdWJzdGl0dXRpb246ICVuID09IHNsaWRlIG51bWJlciAtLT4NCgkJPHVpdGV4dCBuYW1lPSJVTk5BTUVEU0xJREVUSVRMRSIgdmFsdWU9IuOCueODqeOCpOODiSA6ICVuIi8+DQoJCTwhLS0gc3Vic3RpdHV0aW9uOiAlbiA9PSBzbGlkZSBudW1iZXIgLS0+DQoJCTwhLS0gc3Vic3RpdHV0aW9uOiAldCA9PSB0b3RhbCBzbGlkZSBjb3VudCAtLT4NCgkJPHVpdGV4dCBuYW1lPSJTQ1JVQkJBUlNUQVRVU19TTElERUlORk8iIHZhbHVlPSLjgrnjg6njgqTjg4kgOiAlbiAvICV0IHwgIi8+DQoJCTx1aXRleHQgbmFtZT0iU0NSVUJCQVJTVEFUVVNfU1RPUFBFRCIgdmFsdWU9IuWBnOatoiIvPg0KCQk8dWl0ZXh0IG5hbWU9IlNDUlVCQkFSU1RBVFVTX1BMQVlJTkciIHZhbHVlPSLlho3nlJ/kuK0iLz4NCgkJPHVpdGV4dCBuYW1lPSJTQ1JVQkJBUlNUQVRVU19OT0FVRElPIiB2YWx1ZT0i6Z+z5aOw44Gq44GXIi8+DQoJCTx1aXRleHQgbmFtZT0iU0NSVUJCQVJTVEFUVVNfVklEUExBWUlORyIgdmFsdWU9IuODk+ODh+OCquWGjeeUn+S4rSIvPg0KCQk8dWl0ZXh0IG5hbWU9IlNDUlVCQkFSU1RBVFVTX0xPQURJTkciIHZhbHVlPSLjg63jg7zjg4nkuK0iLz4NCgkJPHVpdGV4dCBuYW1lPSJTQ1JVQkJBUlNUQVRVU19CVUZGRVJJTkciIHZhbHVlPSLjg5Djg4Pjg5XjgqHkuK0iLz4NCgkJPHVpdGV4dCBuYW1lPSJTQ1JVQkJBUlNUQVRVU19RVUVTVElPTiIgdmFsdWU9IuizquWVj+OBq+etlOOBiOOBpuS4i+OBleOBhCIvPg0KCQk8dWl0ZXh0IG5hbWU9IlNDUlVCQkFSU1RBVFVTX1JFVklFV1FVSVoiIHZhbHVlPSLjgq/jgqTjgrrjgpLjg6zjg5Pjg6Xjg7zjgZfjgabjgYTjgb7jgZkiLz4NCgkJPCEtLSBzdWJzdGl0dXRpb246ICVtID09IG1pbnV0ZXMgcmVtYWluaW5nIC0tPg0KCQk8IS0tIHN1YnN0aXR1dGlvbjogJXMgPT0gc2Vjb25kcyByZW1haW5pbmcgLS0+DQoJCTx1aXRleHQgbmFtZT0iRUxBUFNFRCIgdmFsdWU9Iuaui+OCiiA6ICVtIOWIhiAlcyDnp5IiLz4NCgkJPHVpdGV4dCBuYW1lPSJOT1RGT1VORCIgdmFsdWU9IuS9leOCguimi+OBpOOBi+OCiuOBvuOBm+OCkyIvPg0KCQk8dWl0ZXh0IG5hbWU9IkFUVEFDSE1FTlRTIiB2YWx1ZT0i5re75LuYIi8+DQoJCTwhLS0gc3Vic3RpdHV0aW9uOiAlcCA9PSBjdXJyZW50IHNwZWFrZXIncyB0aXRsZSAtLT4NCgkJPHVpdGV4dCBuYW1lPSJCSU9XSU5fVElUTEUiIHZhbHVlPSLntYzmrbQgOiAlcCIvPg0KCQk8dWl0ZXh0IG5hbWU9IkJJT0JUTl9USVRMRSIgdmFsdWU9Iue1jOattCIvPg0KCQk8dWl0ZXh0IG5hbWU9IkRJVklERVJCVE5fVElUTEUiIHZhbHVlPSJ8Ii8+DQoJCTx1aXRleHQgbmFtZT0iQ09OVEFDVEJUTl9USVRMRSIgdmFsdWU9IuOBiuWVj+OBhOWQiOOCj+OBmyIvPg0KCQk8dWl0ZXh0IG5hbWU9IlRBQl9RVUlaIiB2YWx1ZT0i44Kv44Kk44K6Ii8+DQoJCTx1aXRleHQgbmFtZT0iVEFCX09VVExJTkUiIHZhbHVlPSLjgqLjgqbjg4jjg6njgqTjg7MiLz4NCgkJPHVpdGV4dCBuYW1lPSJUQUJfVEhVTUIiIHZhbHVlPSLjgrXjg6Djg43jg7zjg6siLz4NCgkJPHVpdGV4dCBuYW1lPSJUQUJfTk9URVMiIHZhbHVlPSLjg47jg7zjg4giLz4NCgkJPHVpdGV4dCBuYW1lPSJUQUJfU0VBUkNIIiB2YWx1ZT0i5qSc57SiIi8+DQoJCTx1aXRleHQgbmFtZT0iU0xJREVfSEVBRElORyIgdmFsdWU9IuOCueODqeOCpOODieOCv+OCpOODiOODqyIvPg0KCQk8dWl0ZXh0IG5hbWU9IkRVUkFUSU9OX0hFQURJTkciIHZhbHVlPSLplbfjgZUiLz4NCgkJPHVpdGV4dCBuYW1lPSJTRUFSQ0hfSEVBRElORyIgdmFsdWU9IuaknOe0ouOBmeOCi+ODhuOCreOCueODiCA6ICIvPg0KCQk8dWl0ZXh0IG5hbWU9IlRIVU1CX0hFQURJTkciIHZhbHVlPSLjgrnjg6njgqTjg4kiLz4NCgkJPHVpdGV4dCBuYW1lPSJUSFVNQl9JTkZPIiB2YWx1ZT0i44K544Op44Kk44OJ44K/44Kk44OI44OrIC8g6ZW344GVIi8+DQoJCTx1aXRleHQgbmFtZT0iQVRUQUNITkFNRV9IRUFESU5HIiB2YWx1ZT0i44OV44Kh44Kk44Or5ZCNIi8+DQoJCTx1aXRleHQgbmFtZT0iQVRUQUNIU0laRV9IRUFESU5HIiB2YWx1ZT0i44K144Kk44K6Ii8+DQoJCTx1aXRleHQgbmFtZT0iU0xJREVfTk9URVMiIHZhbHVlPSLjgrnjg6njgqTjg4njg47jg7zjg4giLz4NCgkJPCEtLXF1aXogcG9kIGFuZCBtZXNzYWdlIGJveCB0ZXh0cy0tPg0KCQk8dWl0ZXh0IG5hbWU9IlFVSVpQT0RfUVVJWl9BVFRFTVBUIiB2YWx1ZT0i44Kv44Kk44K66Kmm6KGM5Zue5pWwIDogIi8+DQoJCTx1aXRleHQgbmFtZT0iUVVJWlBPRF9RVUlaX0FUVEVNUFRfVkFMVUUiIHZhbHVlPSIlbiAvICV0Ii8+DQoJCTx1aXRleHQgbmFtZT0iUVVJWlBPRF9RVUlaX1NDT1JFIiB2YWx1ZT0i44K544Kz44KiIDogIi8+DQoJCTx1aXRleHQgbmFtZT0iUVVJWlBPRF9RVUlaX1BBU1NTQ09SRSIgdmFsdWU9IuWQiOagvOeCuSA6Ii8+DQoJCTx1aXRleHQgbmFtZT0iUVVJWlBPRF9RVUlaX01BWFNDT1JFIiB2YWx1ZT0i5pyA6auY5b6X54K5IDogIi8+DQoJCTx1aXRleHQgbmFtZT0iUVVJWlBPRF9RVUVTQVRNUFRfU1RSIiB2YWx1ZT0i6Kmm6KGM5Zue5pWwIDogJW4gLyAldCIvPg0KCQk8dWl0ZXh0IG5hbWU9IlFVSVpQT0RfUVVFU1RZUEVfU1RSIiB2YWx1ZT0i44K/44Kk44OXIDogJXMiLz4NCgkJPHVpdGV4dCBuYW1lPSJRVUlaUE9EX1FVRVNUWVBFX0dSRCIgdmFsdWU9IuipleS+oSIvPg0KCQk8dWl0ZXh0IG5hbWU9IlFVSVpQT0RfUVVFU1RZUEVfU1ZZIiB2YWx1ZT0i44Ki44Oz44Kx44O844OIIi8+DQoJCTx1aXRleHQgbmFtZT0iUVVJWlBPRF9RVUlaQVRNUFRfSU5GIiB2YWx1ZT0i54Sh5Yi26ZmQIi8+DQoJCTx1aXRleHQgbmFtZT0iUVVJWlBPRF9RVUVTQVRNUFRfSU5GIiB2YWx1ZT0i54Sh5Yi26ZmQIi8+DQoJCTx1aXRleHQgbmFtZT0iV0FSTklOR01TR19ZRVNTVFJJTkciIHZhbHVlPSLjga/jgYQiLz4NCgkJPHVpdGV4dCBuYW1lPSJXQVJOSU5HTVNHX05PU1RSSU5HIiB2YWx1ZT0i44GE44GE44GIIi8+DQoJCTx1aXRleHQgbmFtZT0iV0FSTklOR01TR19USVRMRVNUUklORyIgdmFsdWU9IuOCr+OCpOOCuuOBruODiuODk+OCsuODvOOCt+ODp+ODs+OBq+mWouOBmeOCi+itpuWRiiIvPg0KCQk8dWl0ZXh0IG5hbWU9IldBUk5JTkdNU0dfTVNHU1RSSU5HIiB2YWx1ZT0i44GT44Gu44Kv44Kk44K644Gr44Gv44CB44G+44Gg6Kej562U44GX44Gm44GE44Gq44GE6LOq5ZWP44GM44GC44KK44G+44GZ44CCJiN4QTsmI3hBOyDjgq/jgqTjgrrjgpLntYLkuobjgZnjgovjgavjga/jgIHjgIzjga/jgYTjgI3jgpLjgq/jg6rjg4Pjgq/jgZfjgb7jgZnjgILjgq/jgqTjgrrjgpLntprooYzjgZnjgovjgavjga/jgIHjgIzjgYTjgYTjgYjjgI3jgpLjgq/jg6rjg4Pjgq/jgZfjgb7jgZnjgIIiLz4NCgkJPHVpdGV4dCBuYW1lPSJJTkZPUk1BVElPTl9IMjY0X0ZMQVNIUExBWUVSIiB2YWx1ZT0i44GK5L2/44GE44Gu44Kz44Oz44OU44Ol44O844K/44Gr54++5Zyo44Kk44Oz44K544OI44O844Or44GV44KM44Gm44GE44KLIEZsYXNoIFBsYXllciDjga7jg5Djg7zjgrjjg6fjg7Pjga/jgIHjgZPjga7jg5Pjg4fjgqrjgpLjgrXjg53jg7zjg4jjgZfjgabjgYTjgb7jgZvjgpPjgILmnIDmlrDjga4gRmxhc2ggUGxheWVyIOOCkuODgOOCpuODs+ODreODvOODieOBmeOCi+OBq+OBr+OAgeODk+ODh+OCqumgmOWfn+OCkuOCr+ODquODg+OCr+OBl+OBpuOBj+OBoOOBleOBhOOAgiIvPg0KCQk8IS0tIHN1YnN0aXR1dGlvbjogJXAgPT0gcHJlc2VudGF0aW9uIHRpdGxlIC0tPg0KCQk8IS0tIHN1YnN0aXR1dGlvbjogJXMgPT0gc2xpZGUgdGl0bGUgLS0+DQoJCTwhLS0gc3Vic3RpdHV0aW9uOiAlbiA9PSBzbGlkZSBudW1iZXIgLS0+DQoJCTx1aXRleHQgbmFtZT0iQk9PS01BUksiIHZhbHVlPSJBZG9iZSBQcmVzZW50ZXIgLSAlcCIvPg0KCQk8IS0tIHN1YnN0aXR1dGlvbjogJXAgPT0gcHJlc2VudGF0aW9uIHRpdGxlIC0tPg0KCQk8IS0tIHN1YnN0aXR1dGlvbjogJXMgPT0gc2xpZGUgdGl0bGUgLS0+DQoJCTwhLS0gc3Vic3RpdHV0aW9uOiAlbiA9PSBzbGlkZSBudW1iZXIgLS0+DQoJCTx1aXRleHQgbmFtZT0iQk9PS01BUktTTElERSIgdmFsdWU9IkFkb2JlIFByZXNlbnRlciAtICVwICVzIi8+DQoJCTx1aXRleHQgbmFtZT0iU0hPV1NJREVCQVIiIHZhbHVlPSLjgrXjgqTjg4njg5Djg7zjgpLlj4LliqDogIXjgavopovjgZvjgosiLz4NCgkJPHVpdGV4dCBuYW1lPSJNVVRFIiB2YWx1ZT0i44Of44Ol44O844OIIi8+DQoJCTx1aXRleHQgbmFtZT0iRE9DV1JBUF9USVRMRSIgdmFsdWU9IlByZXNlbnRlciDmt7vku5jjg5XjgqHjgqTjg6siLz4NCgkJPHVpdGV4dCBuYW1lPSJET0NXUkFQX01TRyIgdmFsdWU9IuODnuOCpOOCs+ODs+ODlOODpeODvOOCv+OBq+S/neWtmCIvPg0KCQk8dWl0ZXh0IG5hbWU9IkRPQ1dSQVBfUFJPTVBUIiB2YWx1ZT0i44Kv44Oq44OD44Kv44GX44Gm44OA44Km44Oz44Ot44O844OJIi8+DQoJPC9sYW5ndWFnZT4NCgk8bGFuZ3VhZ2UgaWQ9ImtvIj4NCgkJPCEtLSBmb3JtYXQgZm9yIHVpZm9udCB2YWx1ZSBpcyAiZm9udCxzaXplLGlzYm9sZCxpc2l0YWxpYyxpc3NoYWRvd2VkIiAtLT4NCgkJPHVpZm9udCBuYW1lPSJGT05UX1FVSVpaSU5HIiB2YWx1ZT0iVmVyZGFuYSw5LGZhbHNlLGZhbHNlLGZhbHNlIi8+DQoJCTx1aWZvbnQgbmFtZT0iRk9OVF9TQ1JVQlNUQVRVUyIgdmFsdWU9IlZlcmRhbmEsMTEsZmFsc2UsZmFsc2UsdHJ1ZSIvPg0KCQk8dWlmb250IG5hbWU9IkZPTlRfU0NSVUJUSU1FIiB2YWx1ZT0iVmVyZGFuYSw5LGZhbHNlLGZhbHNlLHRydWUiLz4NCgkJPHVpZm9udCBuYW1lPSJGT05UX0VMQVBTRURUSU1FIiB2YWx1ZT0iVmVyZGFuYSwxMSx0cnVlLGZhbHNlLGZhbHNlIi8+DQoJCTx1aWZvbnQgbmFtZT0iRk9OVF9VVElMU01FTlUiIHZhbHVlPSJWZXJkYW5hLDksdHJ1ZSxmYWxzZSxmYWxzZSIvPg0KCQk8dWlmb250IG5hbWU9IkZPTlRfVEFCUyIgdmFsdWU9IlZlcmRhbmEsMTEsZmFsc2UsZmFsc2UsZmFsc2UiLz4NCgkJPHVpZm9udCBuYW1lPSJGT05UX1BSRVNFTlRBVElPTk5BTUUiIHZhbHVlPSJWZXJkYW5hLDE1LGZhbHNlLGZhbHNlLHRydWUiLz4NCgkJPHVpZm9udCBuYW1lPSJGT05UX1BSRVNFTlRFUk5BTUUiIHZhbHVlPSJWZXJkYW5hLDE1LHRydWUsZmFsc2UsdHJ1ZSIvPg0KCQk8dWlmb250IG5hbWU9IkZPTlRfUFJFU0VOVEVSVElUTEUiIHZhbHVlPSJWZXJkYW5hLDExLGZhbHNlLGZhbHNlLHRydWUiLz4NCgkJPHVpZm9udCBuYW1lPSJGT05UX0JJT0JUTiIgdmFsdWU9IlZlcmRhbmEsMTEsZmFsc2UsZmFsc2UsdHJ1ZSIvPg0KCQk8dWlmb250IG5hbWU9IkZPTlRfTk9URVMiIHZhbHVlPSJWZXJkYW5hLDExLGZhbHNlLGZhbHNlLGZhbHNlIi8+DQoJCTx1aWZvbnQgbmFtZT0iRk9OVF9PVVRMSU5FIiB2YWx1ZT0iVmVyZGFuYSwxMSxmYWxzZSxmYWxzZSx0cnVlIi8+DQoJCTx1aWZvbnQgbmFtZT0iRk9OVF9TRUFSQ0giIHZhbHVlPSJWZXJkYW5hLDExLGZhbHNlLGZhbHNlLHRydWUiLz4NCgkJPHVpZm9udCBuYW1lPSJGT05UX1RIVU1CIiB2YWx1ZT0iVmVyZGFuYSwxMSxmYWxzZSxmYWxzZSx0cnVlIi8+DQoJCTx1aWZvbnQgbmFtZT0iRk9OVF9CSU9XSU4iIHZhbHVlPSJWZXJkYW5hLDExLGZhbHNlLGZhbHNlLGZhbHNlIi8+DQoJCTx1aWZvbnQgbmFtZT0iRk9OVF9MSVNUSEVBRElORyIgdmFsdWU9IlZlcmRhbmEsMTEsZmFsc2UsZmFsc2UsZmFsc2UiLz4NCgkJPHVpZm9udCBuYW1lPSJGT05UX1dJTlRJVExFIiB2YWx1ZT0iVmVyZGFuYSwxMSxmYWxzZSxmYWxzZSx0cnVlIi8+DQoJCTx1aWZvbnQgbmFtZT0iRk9OVF9BVFRBQ0hNRU5UUyIgdmFsdWU9IlZlcmRhbmEsMTEsZmFsc2UsZmFsc2UsdHJ1ZSIvPg0KCQk8IS0tcXVpeiBwb2QgYW5kIG1lc3NhZ2UgYm94IHRleHQgZm9udHMtLT4NCgkJPHVpZm9udCBuYW1lPSJGT05UX01TR0JPWF9XSU5USVRMRSIgdmFsdWU9IlZlcmRhbmEsMTEsdHJ1ZSxmYWxzZSx0cnVlIi8+DQoJCTx1aWZvbnQgbmFtZT0iRk9OVF9NU0dCT1hfTVNHIiB2YWx1ZT0iVmVyZGFuYSwxMSxmYWxzZSxmYWxzZSx0cnVlIi8+DQoJCTx1aWZvbnQgbmFtZT0iRk9OVF9NU0dCT1hfT1BUSU9OUyIgdmFsdWU9IlZlcmRhbmEsOSx0cnVlLGZhbHNlLHRydWUiLz4NCgkJPHVpZm9udCBuYW1lPSJGT05UX1FVSVpQT0RfUVVJWl9USVRMRSIgdmFsdWU9IlZlcmRhbmEsMTEsdHJ1ZSxmYWxzZSx0cnVlIi8+DQoJCTx1aWZvbnQgbmFtZT0iRk9OVF9RVUlaUE9EX1FVSVpfQVRURU1QVCIgdmFsdWU9IlZlcmRhbmEsOSxmYWxzZSxmYWxzZSx0cnVlIi8+DQoJCTx1aWZvbnQgbmFtZT0iRk9OVF9RVUlaUE9EX1FVSVpfQVRURU1QVF9WQUxVRSIgdmFsdWU9IlZlcmRhbmEsOSx0cnVlLGZhbHNlLHRydWUiLz4NCgkJPHVpZm9udCBuYW1lPSJGT05UX1FVSVpQT0RfUVVFU1RJT05fU0NPUkUiIHZhbHVlPSJWZXJkYW5hLDksZmFsc2UsZmFsc2UsdHJ1ZSIvPg0KCQk8dWlmb250IG5hbWU9IkZPTlRfUVVJWlBPRF9RVUVTVElPTl9TQ09SRV9WQUxVRSIgdmFsdWU9IlZlcmRhbmEsOSx0cnVlLGZhbHNlLHRydWUiLz4NCgkJPHVpZm9udCBuYW1lPSJGT05UX1FVSVpQT0RfUVVFU1RJT05fQVRURU1QVCIgdmFsdWU9IlZlcmRhbmEsOSxmYWxzZSxmYWxzZSx0cnVlIi8+DQoJCTx1aWZvbnQgbmFtZT0iRk9OVF9RVUlaUE9EX1FVRVNUSU9OX0FUVEVNUFRfVkFMVUUiIHZhbHVlPSJWZXJkYW5hLDksdHJ1ZSxmYWxzZSx0cnVlIi8+DQoJCTx1aWZvbnQgbmFtZT0iRk9OVF9RVUlaUE9EX1FVRVNUSU9OX1RBRyIgdmFsdWU9IlZlcmRhbmEsMTEsdHJ1ZSxmYWxzZSx0cnVlIi8+DQoJCTx1aWZvbnQgbmFtZT0iRk9OVF9RVUlaUE9EX1FVSVpfUVVFU1RJT05fQ09VTlQiIHZhbHVlPSJWZXJkYW5hLDksZmFsc2UsZmFsc2UsdHJ1ZSIvPg0KCQk8dWlmb250IG5hbWU9IkZPTlRfUVVJWlBPRF9RVUlaX1FVRVNUSU9OX0NPVU5UX1ZBTFVFIiB2YWx1ZT0iVmVyZGFuYSw5LHRydWUsZmFsc2UsdHJ1ZSIvPg0KCQk8dWlmb250IG5hbWU9IkZPTlRfUVVJWlBPRF9RVUlaX1FVRVNUSU9OX0FUVEVNUFRFRCIgdmFsdWU9IlZlcmRhbmEsOSxmYWxzZSxmYWxzZSx0cnVlIi8+DQoJCTx1aWZvbnQgbmFtZT0iRk9OVF9RVUlaUE9EX1FVSVpfUVVFU1RJT05fQVRURU1QVEVEX1ZBTFVFIiB2YWx1ZT0iVmVyZGFuYSw5LHRydWUsZmFsc2UsdHJ1ZSIvPg0KCQk8dWlmb250IG5hbWU9IkZPTlRfUVVJWlBPRF9RVUlaX1NDT1JFX1RBRyIgdmFsdWU9IlZlcmRhbmEsMTEsdHJ1ZSxmYWxzZSx0cnVlIi8+DQoJCTx1aWZvbnQgbmFtZT0iRk9OVF9RVUlaUE9EX1FVSVpfU0NPUkUiIHZhbHVlPSJWZXJkYW5hLDksZmFsc2UsZmFsc2UsdHJ1ZSIvPg0KCQk8dWlmb250IG5hbWU9IkZPTlRfUVVJWlBPRF9RVUlaX1NDT1JFX1ZBTFVFIiB2YWx1ZT0iVmVyZGFuYSw5LHRydWUsZmFsc2UsdHJ1ZSIvPg0KCQk8dWlmb250IG5hbWU9IkZPTlRfUVVJWlBPRF9RVUlaX01BWFNDT1JFIiB2YWx1ZT0iVmVyZGFuYSw5LGZhbHNlLGZhbHNlLHRydWUiLz4NCgkJPHVpZm9udCBuYW1lPSJGT05UX1FVSVpQT0RfUVVJWl9NQVhTQ09SRV9WQUxVRSIgdmFsdWU9IlZlcmRhbmEsOSx0cnVlLGZhbHNlLHRydWUiLz4NCgkJPHVpZm9udCBuYW1lPSJGT05UX1FVSVpQT0RfUVVJWl9QQVNTU0NPUkUiIHZhbHVlPSJWZXJkYW5hLDksZmFsc2UsZmFsc2UsdHJ1ZSIvPg0KCQk8dWlmb250IG5hbWU9IkZPTlRfUVVJWlBPRF9RVUlaX1BBU1NTQ09SRV9WQUxVRSIgdmFsdWU9IlZlcmRhbmEsOSx0cnVlLGZhbHNlLHRydWUiLz4NCgkJPCEtLSB1aXRleHQgLS0+DQoJCTwhLS0gc3Vic3RpdHV0aW9uOiAlbiA9PSBzbGlkZSBudW1iZXIgLS0+DQoJCTx1aXRleHQgbmFtZT0iVU5OQU1FRFNMSURFVElUTEUiIHZhbHVlPSLsiqzrnbzsnbTrk5wgJW4iLz4NCgkJPCEtLSBzdWJzdGl0dXRpb246ICVuID09IHNsaWRlIG51bWJlciAtLT4NCgkJPCEtLSBzdWJzdGl0dXRpb246ICV0ID09IHRvdGFsIHNsaWRlIGNvdW50IC0tPg0KCQk8dWl0ZXh0IG5hbWU9IlNDUlVCQkFSU1RBVFVTX1NMSURFSU5GTyIgdmFsdWU9IuyKrOudvOydtOuTnCAlbiAvICV0IHwgIi8+DQoJCTx1aXRleHQgbmFtZT0iU0NSVUJCQVJTVEFUVVNfU1RPUFBFRCIgdmFsdWU9IuykkeyngOuQqCIvPg0KCQk8dWl0ZXh0IG5hbWU9IlNDUlVCQkFSU1RBVFVTX1BMQVlJTkciIHZhbHVlPSLsnqzsg50iLz4NCgkJPHVpdGV4dCBuYW1lPSJTQ1JVQkJBUlNUQVRVU19OT0FVRElPIiB2YWx1ZT0i7Jik65SU7JikIOyXhuydjCIvPg0KCQk8dWl0ZXh0IG5hbWU9IlNDUlVCQkFSU1RBVFVTX1ZJRFBMQVlJTkciIHZhbHVlPSLruYTrlJTsmKQg7J6s7IOdIOykkSIvPg0KCQk8dWl0ZXh0IG5hbWU9IlNDUlVCQkFSU1RBVFVTX0xPQURJTkciIHZhbHVlPSLroZzrlKkiLz4NCgkJPHVpdGV4dCBuYW1lPSJTQ1JVQkJBUlNUQVRVU19CVUZGRVJJTkciIHZhbHVlPSLrsoTtjbzrp4EiLz4NCgkJPHVpdGV4dCBuYW1lPSJTQ1JVQkJBUlNUQVRVU19RVUVTVElPTiIgdmFsdWU9IuyniOusuOyXkCDri7XtlZjquLAiLz4NCgkJPHVpdGV4dCBuYW1lPSJTQ1JVQkJBUlNUQVRVU19SRVZJRVdRVUlaIiB2YWx1ZT0i7KeI66y4IOuLpOyLnOuztOq4sCIvPg0KCQk8IS0tIHN1YnN0aXR1dGlvbjogJW0gPT0gbWludXRlcyByZW1haW5pbmcgLS0+DQoJCTwhLS0gc3Vic3RpdHV0aW9uOiAlcyA9PSBzZWNvbmRzIHJlbWFpbmluZyAtLT4NCgkJPHVpdGV4dCBuYW1lPSJFTEFQU0VEIiB2YWx1ZT0iJW3rtoQgJXPstIgg64Ko7J2MIi8+DQoJCTx1aXRleHQgbmFtZT0iTk9URk9VTkQiIHZhbHVlPSLsl4bsnYwiLz4NCgkJPHVpdGV4dCBuYW1lPSJBVFRBQ0hNRU5UUyIgdmFsdWU9IuyyqOu2gCDtjIzsnbwiLz4NCgkJPCEtLSBzdWJzdGl0dXRpb246ICVwID09IGN1cnJlbnQgc3BlYWtlcidzIHRpdGxlIC0tPg0KCQk8dWl0ZXh0IG5hbWU9IkJJT1dJTl9USVRMRSIgdmFsdWU9IuqyveugpSDshozqsJw6ICVwIi8+DQoJCTx1aXRleHQgbmFtZT0iQklPQlROX1RJVExFIiB2YWx1ZT0i6rK966ClIOyGjOqwnCIvPg0KCQk8dWl0ZXh0IG5hbWU9IkRJVklERVJCVE5fVElUTEUiIHZhbHVlPSJ8Ii8+DQoJCTx1aXRleHQgbmFtZT0iQ09OVEFDVEJUTl9USVRMRSIgdmFsdWU9IuyXsOudveyymCIvPg0KCQk8dWl0ZXh0IG5hbWU9IlRBQl9RVUlaIiB2YWx1ZT0i7YC07KaIIi8+DQoJCTx1aXRleHQgbmFtZT0iVEFCX09VVExJTkUiIHZhbHVlPSLqsJzsmpQiLz4NCgkJPHVpdGV4dCBuYW1lPSJUQUJfVEhVTUIiIHZhbHVlPSLstpXshoztjJAiLz4NCgkJPHVpdGV4dCBuYW1lPSJUQUJfTk9URVMiIHZhbHVlPSLrhbjtirgiLz4NCgkJPHVpdGV4dCBuYW1lPSJUQUJfU0VBUkNIIiB2YWx1ZT0i6rKA7IOJIi8+DQoJCTx1aXRleHQgbmFtZT0iU0xJREVfSEVBRElORyIgdmFsdWU9IuyKrOudvOydtOuTnCDsoJzrqqkiLz4NCgkJPHVpdGV4dCBuYW1lPSJEVVJBVElPTl9IRUFESU5HIiB2YWx1ZT0i7J6s7IOd7Iuc6rCEIi8+DQoJCTx1aXRleHQgbmFtZT0iU0VBUkNIX0hFQURJTkciIHZhbHVlPSLthY3siqTtirgg6rKA7IOJOiIvPg0KCQk8dWl0ZXh0IG5hbWU9IlRIVU1CX0hFQURJTkciIHZhbHVlPSLsiqzrnbzsnbTrk5wiLz4NCgkJPHVpdGV4dCBuYW1lPSJUSFVNQl9JTkZPIiB2YWx1ZT0i7KCc66qpL+yerOyDneyLnOqwhCIvPg0KCQk8dWl0ZXh0IG5hbWU9IkFUVEFDSE5BTUVfSEVBRElORyIgdmFsdWU9Iu2MjOydvCDsnbTrpoQiLz4NCgkJPHVpdGV4dCBuYW1lPSJBVFRBQ0hTSVpFX0hFQURJTkciIHZhbHVlPSLtgazquLAiLz4NCgkJPHVpdGV4dCBuYW1lPSJTTElERV9OT1RFUyIgdmFsdWU9IuyKrOudvOydtOuTnCDrhbjtirgiLz4NCgkJPCEtLXF1aXogcG9kIGFuZCBtZXNzYWdlIGJveCB0ZXh0cy0tPg0KCQk8dWl0ZXh0IG5hbWU9IlFVSVpQT0RfUVVJWl9BVFRFTVBUIiB2YWx1ZT0i7YC07KaIIOyLnOuPhCDtmp/siJg6Ii8+DQoJCTx1aXRleHQgbmFtZT0iUVVJWlBPRF9RVUlaX0FUVEVNUFRfVkFMVUUiIHZhbHVlPSIlbi8ldCIvPg0KCQk8dWl0ZXh0IG5hbWU9IlFVSVpQT0RfUVVJWl9TQ09SRSIgdmFsdWU9IuuTneygkDoiLz4NCgkJPHVpdGV4dCBuYW1lPSJRVUlaUE9EX1FVSVpfUEFTU1NDT1JFIiB2YWx1ZT0i7Ya16rO8IOygkOyImDoiLz4NCgkJPHVpdGV4dCBuYW1lPSJRVUlaUE9EX1FVSVpfTUFYU0NPUkUiIHZhbHVlPSLstZzqs6Ag7KCQ7IiYOiIvPg0KCQk8dWl0ZXh0IG5hbWU9IlFVSVpQT0RfUVVFU0FUTVBUX1NUUiIgdmFsdWU9IuyLnOuPhCDtmp/siJg6ICVuLyV0Ii8+DQoJCTx1aXRleHQgbmFtZT0iUVVJWlBPRF9RVUVTVFlQRV9TVFIiIHZhbHVlPSLsnKDtmJU6ICVzIi8+DQoJCTx1aXRleHQgbmFtZT0iUVVJWlBPRF9RVUVTVFlQRV9HUkQiIHZhbHVlPSLsoJDsiJgg66ek6riw6riwIOyZhOujjCIvPg0KCQk8dWl0ZXh0IG5hbWU9IlFVSVpQT0RfUVVFU1RZUEVfU1ZZIiB2YWx1ZT0i7ISk66y4IOyhsOyCrCIvPg0KCQk8dWl0ZXh0IG5hbWU9IlFVSVpQT0RfUVVJWkFUTVBUX0lORiIgdmFsdWU9IuustO2VnCIvPg0KCQk8dWl0ZXh0IG5hbWU9IlFVSVpQT0RfUVVFU0FUTVBUX0lORiIgdmFsdWU9IuustO2VnCIvPg0KCQk8dWl0ZXh0IG5hbWU9IldBUk5JTkdNU0dfWUVTU1RSSU5HIiB2YWx1ZT0i7JiIIi8+DQoJCTx1aXRleHQgbmFtZT0iV0FSTklOR01TR19OT1NUUklORyIgdmFsdWU9IuyVhOuLiOyYpCIvPg0KCQk8dWl0ZXh0IG5hbWU9IldBUk5JTkdNU0dfVElUTEVTVFJJTkciIHZhbHVlPSLtgLTspogg64K067mE6rKM7J207IWYIOqyveqzoCIvPg0KCQk8dWl0ZXh0IG5hbWU9IldBUk5JTkdNU0dfTVNHU1RSSU5HIiB2YWx1ZT0i7J20IO2AtOymiOyXkOyEnCDsi5zrj4TtlZjsp4Ag7JWK7J2AIOyniOusuOydtCDsnojsirXri4jri6QuJiN4QTsmI3hBO+2AtOymiOulvCDsooXro4ztlZjroKTrqbQgW+yYiF3rpbwg7YG066at7ZWY6rOgLCDtgLTspojrpbwg6rOE7IaN7ZWY66Ck66m0IFvslYTri4jsmKRd66W8IO2BtOumre2VmOyLreyLnOyYpC4iLz4NCgkJPHVpdGV4dCBuYW1lPSJJTkZPUk1BVElPTl9IMjY0X0ZMQVNIUExBWUVSIiB2YWx1ZT0i7Iuc7Iqk7YWc7JeQIOyEpOy5mOuQmOyWtCDsnojripQg7ZiE7J6sIOuyhOyghOydmCBGbGFzaCBQbGF5ZXLripQg7J20IOu5hOuUlOyYpOulvCDsp4Dsm5DtlZjsp4Ag7JWK7Iq164uI64ukLiDstZzsi6AgRmxhc2ggUGxheWVy66W8IOuLpOyatOuhnOuTnO2VmOugpOuptCDruYTrlJTsmKQg7JiB7Jet7J2EIO2BtOumre2VmOyLreyLnOyYpC4iLz4NCgkJPCEtLSBzdWJzdGl0dXRpb246ICVwID09IHByZXNlbnRhdGlvbiB0aXRsZSAtLT4NCgkJPCEtLSBzdWJzdGl0dXRpb246ICVzID09IHNsaWRlIHRpdGxlIC0tPg0KCQk8IS0tIHN1YnN0aXR1dGlvbjogJW4gPT0gc2xpZGUgbnVtYmVyIC0tPg0KCQk8dWl0ZXh0IG5hbWU9IkJPT0tNQVJLIiB2YWx1ZT0iQWRvYmUgUHJlc2VudGVyIC0gJXAiLz4NCgkJPCEtLSBzdWJzdGl0dXRpb246ICVwID09IHByZXNlbnRhdGlvbiB0aXRsZSAtLT4NCgkJPCEtLSBzdWJzdGl0dXRpb246ICVzID09IHNsaWRlIHRpdGxlIC0tPg0KCQk8IS0tIHN1YnN0aXR1dGlvbjogJW4gPT0gc2xpZGUgbnVtYmVyIC0tPg0KCQk8dWl0ZXh0IG5hbWU9IkJPT0tNQVJLU0xJREUiIHZhbHVlPSJBZG9iZSBQcmVzZW50ZXIgLSAlcCAlcyIvPg0KCQk8dWl0ZXh0IG5hbWU9IlNIT1dTSURFQkFSIiB2YWx1ZT0i7LC47Jes7J6Q7JeQ6rKMIOyEuOuhnCDrp4nrjIAg67O07J206riwIi8+DQoJCTx1aXRleHQgbmFtZT0iTVVURSIgdmFsdWU9IuydjOyGjOqxsCIvPg0KCQk8dWl0ZXh0IG5hbWU9IkRPQ1dSQVBfVElUTEUiIHZhbHVlPSJQcmVzZW50ZXIg7YyM7J28IOyyqOu2gCIvPg0KCQk8dWl0ZXh0IG5hbWU9IkRPQ1dSQVBfTVNHIiB2YWx1ZT0i64K0IOy7tO2TqO2EsOyXkCDsoIDsnqUiLz4NCgkJPHVpdGV4dCBuYW1lPSJET0NXUkFQX1BST01QVCIgdmFsdWU9Iu2BtOumre2VmOyXrCDri6TsmrTroZzrk5wiLz4NCgk8L2xhbmd1YWdlPg0KCTxsYW5ndWFnZSBpZD0iZXMiPg0KCQk8IS0tIGZvcm1hdCBmb3IgdWlmb250IHZhbHVlIGlzICJmb250LHNpemUsaXNib2xkLGlzaXRhbGljLGlzc2hhZG93ZWQiIC0tPg0KCQk8dWlmb250IG5hbWU9IkZPTlRfUVVJWlpJTkciIHZhbHVlPSJWZXJkYW5hLDksZmFsc2UsZmFsc2UsZmFsc2UiLz4NCgkJPHVpZm9udCBuYW1lPSJGT05UX1NDUlVCU1RBVFVTIiB2YWx1ZT0iVmVyZGFuYSw5LHRydWUsZmFsc2UsdHJ1ZSIvPg0KCQk8dWlmb250IG5hbWU9IkZPTlRfU0NSVUJUSU1FIiB2YWx1ZT0iVmVyZGFuYSw5LGZhbHNlLGZhbHNlLHRydWUiLz4NCgkJPHVpZm9udCBuYW1lPSJGT05UX0VMQVBTRURUSU1FIiB2YWx1ZT0iVmVyZGFuYSw5LHRydWUsZmFsc2UsdHJ1ZSIvPg0KCQk8dWlmb250IG5hbWU9IkZPTlRfVVRJTFNNRU5VIiB2YWx1ZT0iVmVyZGFuYSw5LHRydWUsZmFsc2UsZmFsc2UiLz4NCgkJPHVpZm9udCBuYW1lPSJGT05UX1RBQlMiIHZhbHVlPSJWZXJkYW5hLDksdHJ1ZSxmYWxzZSx0cnVlIi8+DQoJCTx1aWZvbnQgbmFtZT0iRk9OVF9QUkVTRU5UQVRJT05OQU1FIiB2YWx1ZT0iVmVyZGFuYSwxNCxmYWxzZSxmYWxzZSx0cnVlIi8+DQoJCTx1aWZvbnQgbmFtZT0iRk9OVF9QUkVTRU5URVJOQU1FIiB2YWx1ZT0iVmVyZGFuYSwxMCx0cnVlLGZhbHNlLHRydWUiLz4NCgkJPHVpZm9udCBuYW1lPSJGT05UX1BSRVNFTlRFUlRJVExFIiB2YWx1ZT0iVmVyZGFuYSwxMCxmYWxzZSxmYWxzZSx0cnVlIi8+DQoJCTx1aWZvbnQgbmFtZT0iRk9OVF9CSU9CVE4iIHZhbHVlPSJWZXJkYW5hLDEwLGZhbHNlLGZhbHNlLHRydWUiLz4NCgkJPHVpZm9udCBuYW1lPSJGT05UX05PVEVTIiB2YWx1ZT0iVmVyZGFuYSwxMSxmYWxzZSxmYWxzZSxmYWxzZSIvPg0KCQk8dWlmb250IG5hbWU9IkZPTlRfT1VUTElORSIgdmFsdWU9IlZlcmRhbmEsMTEsZmFsc2UsZmFsc2UsdHJ1ZSIvPg0KCQk8dWlmb250IG5hbWU9IkZPTlRfU0VBUkNIIiB2YWx1ZT0iVmVyZGFuYSwxMSxmYWxzZSxmYWxzZSx0cnVlIi8+DQoJCTx1aWZvbnQgbmFtZT0iRk9OVF9USFVNQiIgdmFsdWU9IlZlcmRhbmEsOSxmYWxzZSxmYWxzZSx0cnVlIi8+DQoJCTx1aWZvbnQgbmFtZT0iRk9OVF9CSU9XSU4iIHZhbHVlPSJWZXJkYW5hLDExLGZhbHNlLGZhbHNlLGZhbHNlIi8+DQoJCTx1aWZvbnQgbmFtZT0iRk9OVF9MSVNUSEVBRElORyIgdmFsdWU9IlZlcmRhbmEsOSxmYWxzZSxmYWxzZSxmYWxzZSIvPg0KCQk8dWlmb250IG5hbWU9IkZPTlRfV0lOVElUTEUiIHZhbHVlPSJWZXJkYW5hLDksZmFsc2UsZmFsc2UsdHJ1ZSIvPg0KCQk8dWlmb250IG5hbWU9IkZPTlRfQVRUQUNITUVOVFMiIHZhbHVlPSJWZXJkYW5hLDExLGZhbHNlLGZhbHNlLHRydWUiLz4NCgkJPCEtLXF1aXogcG9kIGFuZCBtZXNzYWdlIGJveCB0ZXh0IGZvbnRzLS0+DQoJCTx1aWZvbnQgbmFtZT0iRk9OVF9NU0dCT1hfV0lOVElUTEUiIHZhbHVlPSJWZXJkYW5hLDExLHRydWUsZmFsc2UsdHJ1ZSIvPg0KCQk8dWlmb250IG5hbWU9IkZPTlRfTVNHQk9YX01TRyIgdmFsdWU9IlZlcmRhbmEsMTEsZmFsc2UsZmFsc2UsdHJ1ZSIvPg0KCQk8dWlmb250IG5hbWU9IkZPTlRfTVNHQk9YX09QVElPTlMiIHZhbHVlPSJWZXJkYW5hLDksdHJ1ZSxmYWxzZSx0cnVlIi8+DQoJCTx1aWZvbnQgbmFtZT0iRk9OVF9RVUlaUE9EX1FVSVpfVElUTEUiIHZhbHVlPSJWZXJkYW5hLDExLHRydWUsZmFsc2UsdHJ1ZSIvPg0KCQk8dWlmb250IG5hbWU9IkZPTlRfUVVJWlBPRF9RVUlaX0FUVEVNUFQiIHZhbHVlPSJWZXJkYW5hLDksZmFsc2UsZmFsc2UsdHJ1ZSIvPg0KCQk8dWlmb250IG5hbWU9IkZPTlRfUVVJWlBPRF9RVUlaX0FUVEVNUFRfVkFMVUUiIHZhbHVlPSJWZXJkYW5hLDksdHJ1ZSxmYWxzZSx0cnVlIi8+DQoJCTx1aWZvbnQgbmFtZT0iRk9OVF9RVUlaUE9EX1FVRVNUSU9OX1NDT1JFIiB2YWx1ZT0iVmVyZGFuYSw5LGZhbHNlLGZhbHNlLHRydWUiLz4NCgkJPHVpZm9udCBuYW1lPSJGT05UX1FVSVpQT0RfUVVFU1RJT05fU0NPUkVfVkFMVUUiIHZhbHVlPSJWZXJkYW5hLDksdHJ1ZSxmYWxzZSx0cnVlIi8+DQoJCTx1aWZvbnQgbmFtZT0iRk9OVF9RVUlaUE9EX1FVRVNUSU9OX0FUVEVNUFQiIHZhbHVlPSJWZXJkYW5hLDksZmFsc2UsZmFsc2UsdHJ1ZSIvPg0KCQk8dWlmb250IG5hbWU9IkZPTlRfUVVJWlBPRF9RVUVTVElPTl9BVFRFTVBUX1ZBTFVFIiB2YWx1ZT0iVmVyZGFuYSw5LHRydWUsZmFsc2UsdHJ1ZSIvPg0KCQk8dWlmb250IG5hbWU9IkZPTlRfUVVJWlBPRF9RVUVTVElPTl9UQUciIHZhbHVlPSJWZXJkYW5hLDExLHRydWUsZmFsc2UsdHJ1ZSIvPg0KCQk8dWlmb250IG5hbWU9IkZPTlRfUVVJWlBPRF9RVUlaX1FVRVNUSU9OX0NPVU5UIiB2YWx1ZT0iVmVyZGFuYSw5LGZhbHNlLGZhbHNlLHRydWUiLz4NCgkJPHVpZm9udCBuYW1lPSJGT05UX1FVSVpQT0RfUVVJWl9RVUVTVElPTl9DT1VOVF9WQUxVRSIgdmFsdWU9IlZlcmRhbmEsOSx0cnVlLGZhbHNlLHRydWUiLz4NCgkJPHVpZm9udCBuYW1lPSJGT05UX1FVSVpQT0RfUVVJWl9RVUVTVElPTl9BVFRFTVBURUQiIHZhbHVlPSJWZXJkYW5hLDksZmFsc2UsZmFsc2UsdHJ1ZSIvPg0KCQk8dWlmb250IG5hbWU9IkZPTlRfUVVJWlBPRF9RVUlaX1FVRVNUSU9OX0FUVEVNUFRFRF9WQUxVRSIgdmFsdWU9IlZlcmRhbmEsOSx0cnVlLGZhbHNlLHRydWUiLz4NCgkJPHVpZm9udCBuYW1lPSJGT05UX1FVSVpQT0RfUVVJWl9TQ09SRV9UQUciIHZhbHVlPSJWZXJkYW5hLDExLHRydWUsZmFsc2UsdHJ1ZSIvPg0KCQk8dWlmb250IG5hbWU9IkZPTlRfUVVJWlBPRF9RVUlaX1NDT1JFIiB2YWx1ZT0iVmVyZGFuYSw5LGZhbHNlLGZhbHNlLHRydWUiLz4NCgkJPHVpZm9udCBuYW1lPSJGT05UX1FVSVpQT0RfUVVJWl9TQ09SRV9WQUxVRSIgdmFsdWU9IlZlcmRhbmEsOSx0cnVlLGZhbHNlLHRydWUiLz4NCgkJPHVpZm9udCBuYW1lPSJGT05UX1FVSVpQT0RfUVVJWl9NQVhTQ09SRSIgdmFsdWU9IlZlcmRhbmEsOSxmYWxzZSxmYWxzZSx0cnVlIi8+DQoJCTx1aWZvbnQgbmFtZT0iRk9OVF9RVUlaUE9EX1FVSVpfTUFYU0NPUkVfVkFMVUUiIHZhbHVlPSJWZXJkYW5hLDksdHJ1ZSxmYWxzZSx0cnVlIi8+DQoJCTx1aWZvbnQgbmFtZT0iRk9OVF9RVUlaUE9EX1FVSVpfUEFTU1NDT1JFIiB2YWx1ZT0iVmVyZGFuYSw5LGZhbHNlLGZhbHNlLHRydWUiLz4NCgkJPHVpZm9udCBuYW1lPSJGT05UX1FVSVpQT0RfUVVJWl9QQVNTU0NPUkVfVkFMVUUiIHZhbHVlPSJWZXJkYW5hLDksdHJ1ZSxmYWxzZSx0cnVlIi8+DQoJCTwhLS0gdWl0ZXh0IC0tPg0KCQk8IS0tIHN1YnN0aXR1dGlvbjogJW4gPT0gc2xpZGUgbnVtYmVyIC0tPg0KCQk8dWl0ZXh0IG5hbWU9IlVOTkFNRURTTElERVRJVExFIiB2YWx1ZT0iRGlhcG9zaXRpdmEgJW4iLz4NCgkJPCEtLSBzdWJzdGl0dXRpb246ICVuID09IHNsaWRlIG51bWJlciAtLT4NCgkJPCEtLSBzdWJzdGl0dXRpb246ICV0ID09IHRvdGFsIHNsaWRlIGNvdW50IC0tPg0KCQk8dWl0ZXh0IG5hbWU9IlNDUlVCQkFSU1RBVFVTX1NMSURFSU5GTyIgdmFsdWU9IkRpYXBvc2l0aXZhICVuIC8gJXQgfCAiLz4NCgkJPHVpdGV4dCBuYW1lPSJTQ1JVQkJBUlNUQVRVU19TVE9QUEVEIiB2YWx1ZT0iRGV0ZW5pZGEiLz4NCgkJPHVpdGV4dCBuYW1lPSJTQ1JVQkJBUlNUQVRVU19QTEFZSU5HIiB2YWx1ZT0iUmVwcm9kdWNpZW5kbyIvPg0KCQk8dWl0ZXh0IG5hbWU9IlNDUlVCQkFSU1RBVFVTX05PQVVESU8iIHZhbHVlPSJTaW4gc29uaWRvIi8+DQoJCTx1aXRleHQgbmFtZT0iU0NSVUJCQVJTVEFUVVNfVklEUExBWUlORyIgdmFsdWU9IlbDrWRlbyBlbiByZXByb2QuIi8+DQoJCTx1aXRleHQgbmFtZT0iU0NSVUJCQVJTVEFUVVNfTE9BRElORyIgdmFsdWU9IkNhcmdhbmRvIi8+DQoJCTx1aXRleHQgbmFtZT0iU0NSVUJCQVJTVEFUVVNfQlVGRkVSSU5HIiB2YWx1ZT0iQWxtYWNlbmFuZG8gZW4gYsO6ZmVyIi8+DQoJCTx1aXRleHQgbmFtZT0iU0NSVUJCQVJTVEFUVVNfUVVFU1RJT04iIHZhbHVlPSJDb250ZXN0YXIgcHJlZ3VudGEiLz4NCgkJPHVpdGV4dCBuYW1lPSJTQ1JVQkJBUlNUQVRVU19SRVZJRVdRVUlaIiB2YWx1ZT0iUmV2aXNhbmRvIHBydWViYSIvPg0KCQk8IS0tIHN1YnN0aXR1dGlvbjogJW0gPT0gbWludXRlcyByZW1haW5pbmcgLS0+DQoJCTwhLS0gc3Vic3RpdHV0aW9uOiAlcyA9PSBzZWNvbmRzIHJlbWFpbmluZyAtLT4NCgkJPHVpdGV4dCBuYW1lPSJFTEFQU0VEIiB2YWx1ZT0iJW0gbWludXRvcyAlcyBzZWd1bmRvcyByZXN0YW50ZXMiLz4NCgkJPHVpdGV4dCBuYW1lPSJOT1RGT1VORCIgdmFsdWU9Ik5vIHNlIGhhIGVuY29udHJhZG8gbmFkYSIvPg0KCQk8dWl0ZXh0IG5hbWU9IkFUVEFDSE1FTlRTIiB2YWx1ZT0iQXJjaGl2b3MgYWRqdW50b3MiLz4NCgkJPCEtLSBzdWJzdGl0dXRpb246ICVwID09IGN1cnJlbnQgc3BlYWtlcidzIHRpdGxlIC0tPg0KCQk8dWl0ZXh0IG5hbWU9IkJJT1dJTl9USVRMRSIgdmFsdWU9IkJpb2dyYWbDrWE6ICVwIi8+DQoJCTx1aXRleHQgbmFtZT0iQklPQlROX1RJVExFIiB2YWx1ZT0iQmlvZ3JhZsOtYSIvPg0KCQk8dWl0ZXh0IG5hbWU9IkRJVklERVJCVE5fVElUTEUiIHZhbHVlPSJ8Ii8+DQoJCTx1aXRleHQgbmFtZT0iQ09OVEFDVEJUTl9USVRMRSIgdmFsdWU9IkNvbnRhY3RvIi8+DQoJCTx1aXRleHQgbmFtZT0iVEFCX1FVSVoiIHZhbHVlPSJQcnVlYmEiLz4NCgkJPHVpdGV4dCBuYW1lPSJUQUJfT1VUTElORSIgdmFsdWU9IkNvbnRvcm5vIi8+DQoJCTx1aXRleHQgbmFtZT0iVEFCX1RIVU1CIiB2YWx1ZT0iTWluaWF0LiIvPg0KCQk8dWl0ZXh0IG5hbWU9IlRBQl9OT1RFUyIgdmFsdWU9Ik5vdGFzIi8+DQoJCTx1aXRleHQgbmFtZT0iVEFCX1NFQVJDSCIgdmFsdWU9IkJ1c2NhciIvPg0KCQk8dWl0ZXh0IG5hbWU9IlNMSURFX0hFQURJTkciIHZhbHVlPSJUw610dWxvIGRlIGRpYXBvc2l0aXZhIi8+DQoJCTx1aXRleHQgbmFtZT0iRFVSQVRJT05fSEVBRElORyIgdmFsdWU9IkR1cmFjLiIvPg0KCQk8dWl0ZXh0IG5hbWU9IlNFQVJDSF9IRUFESU5HIiB2YWx1ZT0iQnVzY2FyIHRleHRvOiIvPg0KCQk8dWl0ZXh0IG5hbWU9IlRIVU1CX0hFQURJTkciIHZhbHVlPSJEaWFwb3NpdGl2YSIvPg0KCQk8dWl0ZXh0IG5hbWU9IlRIVU1CX0lORk8iIHZhbHVlPSJEdXIuL1TDrXQuIGRpYXAuIi8+DQoJCTx1aXRleHQgbmFtZT0iQVRUQUNITkFNRV9IRUFESU5HIiB2YWx1ZT0iTm9tYnJlIGRlIGFyY2hpdm8iLz4NCgkJPHVpdGV4dCBuYW1lPSJBVFRBQ0hTSVpFX0hFQURJTkciIHZhbHVlPSJUYW1hw7FvIi8+DQoJCTx1aXRleHQgbmFtZT0iU0xJREVfTk9URVMiIHZhbHVlPSJOb3RhcyBkZSBkaWFwb3NpdGl2YSIvPg0KCQk8IS0tcXVpeiBwb2QgYW5kIG1lc3NhZ2UgYm94IHRleHRzLS0+DQoJCTx1aXRleHQgbmFtZT0iUVVJWlBPRF9RVUlaX0FUVEVNUFQiIHZhbHVlPSJJbnRlbnRvIGRlIHBydWViYToiLz4NCgkJPHVpdGV4dCBuYW1lPSJRVUlaUE9EX1FVSVpfQVRURU1QVF9WQUxVRSIgdmFsdWU9IiVuIGRlICV0Ii8+DQoJCTx1aXRleHQgbmFtZT0iUVVJWlBPRF9RVUlaX1NDT1JFIiB2YWx1ZT0iUHVudHVhY2nDs246Ii8+DQoJCTx1aXRleHQgbmFtZT0iUVVJWlBPRF9RVUlaX1BBU1NTQ09SRSIgdmFsdWU9IlB1bnR1YWNpw7NuIHBhcmEgYXByb2JhcjoiLz4NCgkJPHVpdGV4dCBuYW1lPSJRVUlaUE9EX1FVSVpfTUFYU0NPUkUiIHZhbHVlPSJQdW50dWFjacOzbiBtw6F4aW1hOiIvPg0KCQk8dWl0ZXh0IG5hbWU9IlFVSVpQT0RfUVVFU0FUTVBUX1NUUiIgdmFsdWU9IkludGVudG9zOiAlbiBkZSAldCIvPg0KCQk8dWl0ZXh0IG5hbWU9IlFVSVpQT0RfUVVFU1RZUEVfU1RSIiB2YWx1ZT0iVGlwbzogJXMiLz4NCgkJPHVpdGV4dCBuYW1lPSJRVUlaUE9EX1FVRVNUWVBFX0dSRCIgdmFsdWU9IkNvbiBwdW50dWFjacOzbiIvPg0KCQk8dWl0ZXh0IG5hbWU9IlFVSVpQT0RfUVVFU1RZUEVfU1ZZIiB2YWx1ZT0iRW5jdWVzdGEiLz4NCgkJPHVpdGV4dCBuYW1lPSJRVUlaUE9EX1FVSVpBVE1QVF9JTkYiIHZhbHVlPSJJbmZpbml0byIvPg0KCQk8dWl0ZXh0IG5hbWU9IlFVSVpQT0RfUVVFU0FUTVBUX0lORiIgdmFsdWU9IkluZmluaXRvIi8+DQoJCTx1aXRleHQgbmFtZT0iV0FSTklOR01TR19ZRVNTVFJJTkciIHZhbHVlPSJTw60iLz4NCgkJPHVpdGV4dCBuYW1lPSJXQVJOSU5HTVNHX05PU1RSSU5HIiB2YWx1ZT0iTm8iLz4NCgkJPHVpdGV4dCBuYW1lPSJXQVJOSU5HTVNHX1RJVExFU1RSSU5HIiB2YWx1ZT0iQXZpc28gZGUgbmF2ZWdhY2nDs24gZGUgcHJ1ZWJhIi8+DQoJCTx1aXRleHQgbmFtZT0iV0FSTklOR01TR19NU0dTVFJJTkciIHZhbHVlPSJIYXkgcHJlZ3VudGFzIHNpbiBpbnRlbnRvcyBlbiBlc3RhIHBydWViYS4mI3hBOyYjeEE7UGFyYSBzYWxpciBkZSBsYSBwcnVlYmEsIGhhZ2EgY2xpYyBlbiBTw60uIFBhcmEgY29udGludWFyLCBoYWdhIGNsaWMgZW4gTm8uIi8+DQoJCTx1aXRleHQgbmFtZT0iSU5GT1JNQVRJT05fSDI2NF9GTEFTSFBMQVlFUiIgdmFsdWU9IkxhIHZlcnNpw7NuIGFjdHVhbCBkZSBGbGFzaCBQbGF5ZXIgaW5zdGFsYWRhIGVuIGVsIG9yZGVuYWRvciBubyBlcyBjb21wYXRpYmxlIGNvbiBlc3RlIHbDrWRlby4gSGFnYSBjbGljIGVuIGVsIMOhcmVhIGRlIHbDrWRlbyBwYXJhIGRlc2NhcmdhciBsYSDDumx0aW1hIHZlcnNpw7NuIGRlIEZsYXNoIFBsYXllci4iLz4NCgkJPCEtLSBzdWJzdGl0dXRpb246ICVwID09IHByZXNlbnRhdGlvbiB0aXRsZSAtLT4NCgkJPCEtLSBzdWJzdGl0dXRpb246ICVzID09IHNsaWRlIHRpdGxlIC0tPg0KCQk8IS0tIHN1YnN0aXR1dGlvbjogJW4gPT0gc2xpZGUgbnVtYmVyIC0tPg0KCQk8dWl0ZXh0IG5hbWU9IkJPT0tNQVJLIiB2YWx1ZT0iQWRvYmUgUHJlc2VudGVyOiAlcCIvPg0KCQk8IS0tIHN1YnN0aXR1dGlvbjogJXAgPT0gcHJlc2VudGF0aW9uIHRpdGxlIC0tPg0KCQk8IS0tIHN1YnN0aXR1dGlvbjogJXMgPT0gc2xpZGUgdGl0bGUgLS0+DQoJCTwhLS0gc3Vic3RpdHV0aW9uOiAlbiA9PSBzbGlkZSBudW1iZXIgLS0+DQoJCTx1aXRleHQgbmFtZT0iQk9PS01BUktTTElERSIgdmFsdWU9IkFkb2JlIFByZXNlbnRlcjogJXAgJXMiLz4NCgkJPHVpdGV4dCBuYW1lPSJTSE9XU0lERUJBUiIgdmFsdWU9Ik1vc3RyYXIgYmFycmEgbGF0ZXJhbCBhIGxvcyBwYXJ0aWNpcGFudGVzIi8+DQoJCTx1aXRleHQgbmFtZT0iTVVURSIgdmFsdWU9IlNpbGVuY2lhciIvPg0KCQk8dWl0ZXh0IG5hbWU9IkRPQ1dSQVBfVElUTEUiIHZhbHVlPSJBcmNoaXZvIGFkanVudG8gZGUgUHJlc2VudGVyIi8+DQoJCTx1aXRleHQgbmFtZT0iRE9DV1JBUF9NU0ciIHZhbHVlPSJHdWFyZGFyIGVuIE1pIFBDIi8+DQoJCTx1aXRleHQgbmFtZT0iRE9DV1JBUF9QUk9NUFQiIHZhbHVlPSJIYWdhIGNsaWMgZW4gRGVzY2FyZ2FyIi8+DQoJPC9sYW5ndWFnZT4NCgk8bGFuZ3VhZ2UgaWQ9InB0Ij4NCgkJPCEtLSBmb3JtYXQgZm9yIHVpZm9udCB2YWx1ZSBpcyAiZm9udCxzaXplLGlzYm9sZCxpc2l0YWxpYyxpc3NoYWRvd2VkIiAtLT4NCgkJPHVpZm9udCBuYW1lPSJGT05UX1FVSVpaSU5HIiB2YWx1ZT0iVmVyZGFuYSw5LGZhbHNlLGZhbHNlLGZhbHNlIi8+DQoJCTx1aWZvbnQgbmFtZT0iRk9OVF9TQ1JVQlNUQVRVUyIgdmFsdWU9IlZlcmRhbmEsOSx0cnVlLGZhbHNlLHRydWUiLz4NCgkJPHVpZm9udCBuYW1lPSJGT05UX1NDUlVCVElNRSIgdmFsdWU9IlZlcmRhbmEsOSxmYWxzZSxmYWxzZSx0cnVlIi8+DQoJCTx1aWZvbnQgbmFtZT0iRk9OVF9FTEFQU0VEVElNRSIgdmFsdWU9IlZlcmRhbmEsOSx0cnVlLGZhbHNlLHRydWUiLz4NCgkJPHVpZm9udCBuYW1lPSJGT05UX1VUSUxTTUVOVSIgdmFsdWU9IlZlcmRhbmEsOSx0cnVlLGZhbHNlLGZhbHNlIi8+DQoJCTx1aWZvbnQgbmFtZT0iRk9OVF9UQUJTIiB2YWx1ZT0iVmVyZGFuYSw5LHRydWUsZmFsc2UsdHJ1ZSIvPg0KCQk8dWlmb250IG5hbWU9IkZPTlRfUFJFU0VOVEFUSU9OTkFNRSIgdmFsdWU9IlZlcmRhbmEsMTQsZmFsc2UsZmFsc2UsdHJ1ZSIvPg0KCQk8dWlmb250IG5hbWU9IkZPTlRfUFJFU0VOVEVSTkFNRSIgdmFsdWU9IlZlcmRhbmEsMTAsdHJ1ZSxmYWxzZSx0cnVlIi8+DQoJCTx1aWZvbnQgbmFtZT0iRk9OVF9QUkVTRU5URVJUSVRMRSIgdmFsdWU9IlZlcmRhbmEsMTAsZmFsc2UsZmFsc2UsdHJ1ZSIvPg0KCQk8dWlmb250IG5hbWU9IkZPTlRfQklPQlROIiB2YWx1ZT0iVmVyZGFuYSwxMCxmYWxzZSxmYWxzZSx0cnVlIi8+DQoJCTx1aWZvbnQgbmFtZT0iRk9OVF9OT1RFUyIgdmFsdWU9IlZlcmRhbmEsMTEsZmFsc2UsZmFsc2UsZmFsc2UiLz4NCgkJPHVpZm9udCBuYW1lPSJGT05UX09VVExJTkUiIHZhbHVlPSJWZXJkYW5hLDExLGZhbHNlLGZhbHNlLHRydWUiLz4NCgkJPHVpZm9udCBuYW1lPSJGT05UX1NFQVJDSCIgdmFsdWU9IlZlcmRhbmEsMTEsZmFsc2UsZmFsc2UsdHJ1ZSIvPg0KCQk8dWlmb250IG5hbWU9IkZPTlRfVEhVTUIiIHZhbHVlPSJWZXJkYW5hLDksZmFsc2UsZmFsc2UsdHJ1ZSIvPg0KCQk8dWlmb250IG5hbWU9IkZPTlRfQklPV0lOIiB2YWx1ZT0iVmVyZGFuYSwxMSxmYWxzZSxmYWxzZSxmYWxzZSIvPg0KCQk8dWlmb250IG5hbWU9IkZPTlRfTElTVEhFQURJTkciIHZhbHVlPSJWZXJkYW5hLDksZmFsc2UsZmFsc2UsZmFsc2UiLz4NCgkJPHVpZm9udCBuYW1lPSJGT05UX1dJTlRJVExFIiB2YWx1ZT0iVmVyZGFuYSw5LGZhbHNlLGZhbHNlLHRydWUiLz4NCgkJPHVpZm9udCBuYW1lPSJGT05UX0FUVEFDSE1FTlRTIiB2YWx1ZT0iVmVyZGFuYSwxMSxmYWxzZSxmYWxzZSx0cnVlIi8+DQoJCTwhLS1xdWl6IHBvZCBhbmQgbWVzc2FnZSBib3ggdGV4dCBmb250cy0tPg0KCQk8dWlmb250IG5hbWU9IkZPTlRfTVNHQk9YX1dJTlRJVExFIiB2YWx1ZT0iVmVyZGFuYSwxMSx0cnVlLGZhbHNlLHRydWUiLz4NCgkJPHVpZm9udCBuYW1lPSJGT05UX01TR0JPWF9NU0ciIHZhbHVlPSJWZXJkYW5hLDExLGZhbHNlLGZhbHNlLHRydWUiLz4NCgkJPHVpZm9udCBuYW1lPSJGT05UX01TR0JPWF9PUFRJT05TIiB2YWx1ZT0iVmVyZGFuYSw5LHRydWUsZmFsc2UsdHJ1ZSIvPg0KCQk8dWlmb250IG5hbWU9IkZPTlRfUVVJWlBPRF9RVUlaX1RJVExFIiB2YWx1ZT0iVmVyZGFuYSwxMSx0cnVlLGZhbHNlLHRydWUiLz4NCgkJPHVpZm9udCBuYW1lPSJGT05UX1FVSVpQT0RfUVVJWl9BVFRFTVBUIiB2YWx1ZT0iVmVyZGFuYSw5LGZhbHNlLGZhbHNlLHRydWUiLz4NCgkJPHVpZm9udCBuYW1lPSJGT05UX1FVSVpQT0RfUVVJWl9BVFRFTVBUX1ZBTFVFIiB2YWx1ZT0iVmVyZGFuYSw5LHRydWUsZmFsc2UsdHJ1ZSIvPg0KCQk8dWlmb250IG5hbWU9IkZPTlRfUVVJWlBPRF9RVUVTVElPTl9TQ09SRSIgdmFsdWU9IlZlcmRhbmEsOSxmYWxzZSxmYWxzZSx0cnVlIi8+DQoJCTx1aWZvbnQgbmFtZT0iRk9OVF9RVUlaUE9EX1FVRVNUSU9OX1NDT1JFX1ZBTFVFIiB2YWx1ZT0iVmVyZGFuYSw5LHRydWUsZmFsc2UsdHJ1ZSIvPg0KCQk8dWlmb250IG5hbWU9IkZPTlRfUVVJWlBPRF9RVUVTVElPTl9BVFRFTVBUIiB2YWx1ZT0iVmVyZGFuYSw5LGZhbHNlLGZhbHNlLHRydWUiLz4NCgkJPHVpZm9udCBuYW1lPSJGT05UX1FVSVpQT0RfUVVFU1RJT05fQVRURU1QVF9WQUxVRSIgdmFsdWU9IlZlcmRhbmEsOSx0cnVlLGZhbHNlLHRydWUiLz4NCgkJPHVpZm9udCBuYW1lPSJGT05UX1FVSVpQT0RfUVVFU1RJT05fVEFHIiB2YWx1ZT0iVmVyZGFuYSwxMSx0cnVlLGZhbHNlLHRydWUiLz4NCgkJPHVpZm9udCBuYW1lPSJGT05UX1FVSVpQT0RfUVVJWl9RVUVTVElPTl9DT1VOVCIgdmFsdWU9IlZlcmRhbmEsOSxmYWxzZSxmYWxzZSx0cnVlIi8+DQoJCTx1aWZvbnQgbmFtZT0iRk9OVF9RVUlaUE9EX1FVSVpfUVVFU1RJT05fQ09VTlRfVkFMVUUiIHZhbHVlPSJWZXJkYW5hLDksdHJ1ZSxmYWxzZSx0cnVlIi8+DQoJCTx1aWZvbnQgbmFtZT0iRk9OVF9RVUlaUE9EX1FVSVpfUVVFU1RJT05fQVRURU1QVEVEIiB2YWx1ZT0iVmVyZGFuYSw5LGZhbHNlLGZhbHNlLHRydWUiLz4NCgkJPHVpZm9udCBuYW1lPSJGT05UX1FVSVpQT0RfUVVJWl9RVUVTVElPTl9BVFRFTVBURURfVkFMVUUiIHZhbHVlPSJWZXJkYW5hLDksdHJ1ZSxmYWxzZSx0cnVlIi8+DQoJCTx1aWZvbnQgbmFtZT0iRk9OVF9RVUlaUE9EX1FVSVpfU0NPUkVfVEFHIiB2YWx1ZT0iVmVyZGFuYSwxMSx0cnVlLGZhbHNlLHRydWUiLz4NCgkJPHVpZm9udCBuYW1lPSJGT05UX1FVSVpQT0RfUVVJWl9TQ09SRSIgdmFsdWU9IlZlcmRhbmEsOSxmYWxzZSxmYWxzZSx0cnVlIi8+DQoJCTx1aWZvbnQgbmFtZT0iRk9OVF9RVUlaUE9EX1FVSVpfU0NPUkVfVkFMVUUiIHZhbHVlPSJWZXJkYW5hLDksdHJ1ZSxmYWxzZSx0cnVlIi8+DQoJCTx1aWZvbnQgbmFtZT0iRk9OVF9RVUlaUE9EX1FVSVpfTUFYU0NPUkUiIHZhbHVlPSJWZXJkYW5hLDksZmFsc2UsZmFsc2UsdHJ1ZSIvPg0KCQk8dWlmb250IG5hbWU9IkZPTlRfUVVJWlBPRF9RVUlaX01BWFNDT1JFX1ZBTFVFIiB2YWx1ZT0iVmVyZGFuYSw5LHRydWUsZmFsc2UsdHJ1ZSIvPg0KCQk8dWlmb250IG5hbWU9IkZPTlRfUVVJWlBPRF9RVUlaX1BBU1NTQ09SRSIgdmFsdWU9IlZlcmRhbmEsOSxmYWxzZSxmYWxzZSx0cnVlIi8+DQoJCTx1aWZvbnQgbmFtZT0iRk9OVF9RVUlaUE9EX1FVSVpfUEFTU1NDT1JFX1ZBTFVFIiB2YWx1ZT0iVmVyZGFuYSw5LHRydWUsZmFsc2UsdHJ1ZSIvPg0KCQk8IS0tIHVpdGV4dCAtLT4NCgkJPCEtLSBzdWJzdGl0dXRpb246ICVuID09IHNsaWRlIG51bWJlciAtLT4NCgkJPHVpdGV4dCBuYW1lPSJVTk5BTUVEU0xJREVUSVRMRSIgdmFsdWU9IlNsaWRlICVuIi8+DQoJCTwhLS0gc3Vic3RpdHV0aW9uOiAlbiA9PSBzbGlkZSBudW1iZXIgLS0+DQoJCTwhLS0gc3Vic3RpdHV0aW9uOiAldCA9PSB0b3RhbCBzbGlkZSBjb3VudCAtLT4NCgkJPHVpdGV4dCBuYW1lPSJTQ1JVQkJBUlNUQVRVU19TTElERUlORk8iIHZhbHVlPSJTbGlkZSAlbiAvICV0IHwgIi8+DQoJCTx1aXRleHQgbmFtZT0iU0NSVUJCQVJTVEFUVVNfU1RPUFBFRCIgdmFsdWU9IlBhcmFkbyIvPg0KCQk8dWl0ZXh0IG5hbWU9IlNDUlVCQkFSU1RBVFVTX1BMQVlJTkciIHZhbHVlPSJSZXByb2R1emluZG8iLz4NCgkJPHVpdGV4dCBuYW1lPSJTQ1JVQkJBUlNUQVRVU19OT0FVRElPIiB2YWx1ZT0iU2VtIMOhdWRpbyIvPg0KCQk8dWl0ZXh0IG5hbWU9IlNDUlVCQkFSU1RBVFVTX1ZJRFBMQVlJTkciIHZhbHVlPSJWw61kZW8gZW0gcmVwcm9kdcOnw6NvIi8+DQoJCTx1aXRleHQgbmFtZT0iU0NSVUJCQVJTVEFUVVNfTE9BRElORyIgdmFsdWU9IkNhcnJlZ2FuZG8iLz4NCgkJPHVpdGV4dCBuYW1lPSJTQ1JVQkJBUlNUQVRVU19CVUZGRVJJTkciIHZhbHVlPSJBcm1hemVuYW5kbyBlbSBidWZmZXIiLz4NCgkJPHVpdGV4dCBuYW1lPSJTQ1JVQkJBUlNUQVRVU19RVUVTVElPTiIgdmFsdWU9IlJlc3BvbmRlciBwZXJndW50YSIvPg0KCQk8dWl0ZXh0IG5hbWU9IlNDUlVCQkFSU1RBVFVTX1JFVklFV1FVSVoiIHZhbHVlPSJSZXZpc2FuZG8gcXVlc3Rpb27DoXJpbyIvPg0KCQk8IS0tIHN1YnN0aXR1dGlvbjogJW0gPT0gbWludXRlcyByZW1haW5pbmcgLS0+DQoJCTwhLS0gc3Vic3RpdHV0aW9uOiAlcyA9PSBzZWNvbmRzIHJlbWFpbmluZyAtLT4NCgkJPHVpdGV4dCBuYW1lPSJFTEFQU0VEIiB2YWx1ZT0iJW0gbWludXRvcyAlcyBzZWd1bmRvcyByZXN0YW50ZXMiLz4NCgkJPHVpdGV4dCBuYW1lPSJOT1RGT1VORCIgdmFsdWU9Ik5hZGEgZW5jb250cmFkbyIvPg0KCQk8dWl0ZXh0IG5hbWU9IkFUVEFDSE1FTlRTIiB2YWx1ZT0iQW5leG9zIi8+DQoJCTwhLS0gc3Vic3RpdHV0aW9uOiAlcCA9PSBjdXJyZW50IHNwZWFrZXIncyB0aXRsZSAtLT4NCgkJPHVpdGV4dCBuYW1lPSJCSU9XSU5fVElUTEUiIHZhbHVlPSJCaW86ICVwIi8+DQoJCTx1aXRleHQgbmFtZT0iQklPQlROX1RJVExFIiB2YWx1ZT0iQmlvIi8+DQoJCTx1aXRleHQgbmFtZT0iRElWSURFUkJUTl9USVRMRSIgdmFsdWU9InwiLz4NCgkJPHVpdGV4dCBuYW1lPSJDT05UQUNUQlROX1RJVExFIiB2YWx1ZT0iQ29udGF0byIvPg0KCQk8dWl0ZXh0IG5hbWU9IlRBQl9RVUlaIiB2YWx1ZT0iUXVlc3QuIi8+DQoJCTx1aXRleHQgbmFtZT0iVEFCX09VVExJTkUiIHZhbHVlPSJFc3F1ZW1hIi8+DQoJCTx1aXRleHQgbmFtZT0iVEFCX1RIVU1CIiB2YWx1ZT0iTWluaSIvPg0KCQk8dWl0ZXh0IG5hbWU9IlRBQl9OT1RFUyIgdmFsdWU9Ik5vdGFzIi8+DQoJCTx1aXRleHQgbmFtZT0iVEFCX1NFQVJDSCIgdmFsdWU9IkJ1c2NhIi8+DQoJCTx1aXRleHQgbmFtZT0iU0xJREVfSEVBRElORyIgdmFsdWU9IlTDrXR1bG8gZG8gc2xpZGUiLz4NCgkJPHVpdGV4dCBuYW1lPSJEVVJBVElPTl9IRUFESU5HIiB2YWx1ZT0iRHVyYcOnw6NvIi8+DQoJCTx1aXRleHQgbmFtZT0iU0VBUkNIX0hFQURJTkciIHZhbHVlPSJQcm9jdXJhciB0ZXh0bzoiLz4NCgkJPHVpdGV4dCBuYW1lPSJUSFVNQl9IRUFESU5HIiB2YWx1ZT0iU2xpZGUiLz4NCgkJPHVpdGV4dCBuYW1lPSJUSFVNQl9JTkZPIiB2YWx1ZT0iVMOtdHVsby9EdXJhw6fDo28gZG8gc2xpZGUiLz4NCgkJPHVpdGV4dCBuYW1lPSJBVFRBQ0hOQU1FX0hFQURJTkciIHZhbHVlPSJOb21lIGRvIGFycXVpdm8iLz4NCgkJPHVpdGV4dCBuYW1lPSJBVFRBQ0hTSVpFX0hFQURJTkciIHZhbHVlPSJUYW1hbmhvIi8+DQoJCTx1aXRleHQgbmFtZT0iU0xJREVfTk9URVMiIHZhbHVlPSJBbm90YcOnw7VlcyBkbyBzbGlkZSIvPg0KCQk8IS0tcXVpeiBwb2QgYW5kIG1lc3NhZ2UgYm94IHRleHRzLS0+DQoJCTx1aXRleHQgbmFtZT0iUVVJWlBPRF9RVUlaX0FUVEVNUFQiIHZhbHVlPSJUZW50YXRpdmEgbm8gcXVlc3Rpb27DoXJpbzoiLz4NCgkJPHVpdGV4dCBuYW1lPSJRVUlaUE9EX1FVSVpfQVRURU1QVF9WQUxVRSIgdmFsdWU9IiVuIGRlICV0Ii8+DQoJCTx1aXRleHQgbmFtZT0iUVVJWlBPRF9RVUlaX1NDT1JFIiB2YWx1ZT0iUG9udHVhw6fDo286Ii8+DQoJCTx1aXRleHQgbmFtZT0iUVVJWlBPRF9RVUlaX1BBU1NTQ09SRSIgdmFsdWU9IlBvbnR1YcOnw6NvIGRlIGFwcm92YcOnw6NvOiIvPg0KCQk8dWl0ZXh0IG5hbWU9IlFVSVpQT0RfUVVJWl9NQVhTQ09SRSIgdmFsdWU9IlBvbnR1YcOnw6NvIG3DoXhpbWE6Ii8+DQoJCTx1aXRleHQgbmFtZT0iUVVJWlBPRF9RVUVTQVRNUFRfU1RSIiB2YWx1ZT0iVGVudGF0aXZhOiAlbiBkZSAldCIvPg0KCQk8dWl0ZXh0IG5hbWU9IlFVSVpQT0RfUVVFU1RZUEVfU1RSIiB2YWx1ZT0iVGlwbzogJXMiLz4NCgkJPHVpdGV4dCBuYW1lPSJRVUlaUE9EX1FVRVNUWVBFX0dSRCIgdmFsdWU9IkNsYXNzaWZpY2F0w7NyaWEiLz4NCgkJPHVpdGV4dCBuYW1lPSJRVUlaUE9EX1FVRVNUWVBFX1NWWSIgdmFsdWU9IlBlc3F1aXNhIi8+DQoJCTx1aXRleHQgbmFtZT0iUVVJWlBPRF9RVUlaQVRNUFRfSU5GIiB2YWx1ZT0iSW5maW5pdG8iLz4NCgkJPHVpdGV4dCBuYW1lPSJRVUlaUE9EX1FVRVNBVE1QVF9JTkYiIHZhbHVlPSJJbmZpbml0byIvPg0KCQk8dWl0ZXh0IG5hbWU9IldBUk5JTkdNU0dfWUVTU1RSSU5HIiB2YWx1ZT0iU2ltIi8+DQoJCTx1aXRleHQgbmFtZT0iV0FSTklOR01TR19OT1NUUklORyIgdmFsdWU9Ik7Do28iLz4NCgkJPHVpdGV4dCBuYW1lPSJXQVJOSU5HTVNHX1RJVExFU1RSSU5HIiB2YWx1ZT0iQWxlcnRhIGRlIG5hdmVnYcOnw6NvIGRvIHF1ZXN0aW9uw6FyaW8iLz4NCgkJPHVpdGV4dCBuYW1lPSJXQVJOSU5HTVNHX01TR1NUUklORyIgdmFsdWU9IkV4aXN0ZW0gcGVyZ3VudGFzIHF1ZSBuw6NvIGZvcmFtIHJlc3BvbmRpZGFzIG5lc3RlIHF1ZXN0aW9uw6FyaW8uJiN4QTsmI3hBO0NsaXF1ZSBlbSBTaW0gcGFyYSBzYWlyIGRvIHF1ZXN0aW9uw6FyaW8gb3UgZW0gTsOjbyBzZSBxdWlzZXIgY29udGludWFyLiIvPg0KCQk8dWl0ZXh0IG5hbWU9IklORk9STUFUSU9OX0gyNjRfRkxBU0hQTEFZRVIiIHZhbHVlPSJBIHZlcnPDo28gYXR1YWwgZG8gRmxhc2ggUGxheWVyIGluc3RhbGFkYSBubyBjb21wdXRhZG9yIG7Do28gb2ZlcmVjZSBzdXBvcnRlIGEgZXNzZSB2w61kZW8uIENsaXF1ZSBuYSDDoXJlYSBkbyB2w61kZW8gcGFyYSBiYWl4YXIgYSB2ZXJzw6NvIG1haXMgcmVjZW50ZSBkbyBGbGFzaCBQbGF5ZXIuIi8+DQoJCTwhLS0gc3Vic3RpdHV0aW9uOiAlcCA9PSBwcmVzZW50YXRpb24gdGl0bGUgLS0+DQoJCTwhLS0gc3Vic3RpdHV0aW9uOiAlcyA9PSBzbGlkZSB0aXRsZSAtLT4NCgkJPCEtLSBzdWJzdGl0dXRpb246ICVuID09IHNsaWRlIG51bWJlciAtLT4NCgkJPHVpdGV4dCBuYW1lPSJCT09LTUFSSyIgdmFsdWU9IkFkb2JlIFByZXNlbnRlciAtICVwIi8+DQoJCTwhLS0gc3Vic3RpdHV0aW9uOiAlcCA9PSBwcmVzZW50YXRpb24gdGl0bGUgLS0+DQoJCTwhLS0gc3Vic3RpdHV0aW9uOiAlcyA9PSBzbGlkZSB0aXRsZSAtLT4NCgkJPCEtLSBzdWJzdGl0dXRpb246ICVuID09IHNsaWRlIG51bWJlciAtLT4NCgkJPHVpdGV4dCBuYW1lPSJCT09LTUFSS1NMSURFIiB2YWx1ZT0iQWRvYmUgUHJlc2VudGVyIC0gJXAgJXMiLz4NCgkJPHVpdGV4dCBuYW1lPSJTSE9XU0lERUJBUiIgdmFsdWU9Ik1vc3RyYXIgYmFycmEgbGF0ZXJhbCBhbyBwYXJ0aWNpcGFudGVzIi8+DQoJCTx1aXRleHQgbmFtZT0iTVVURSIgdmFsdWU9Ik11ZG8iLz4NCgkJPHVpdGV4dCBuYW1lPSJET0NXUkFQX1RJVExFIiB2YWx1ZT0iQW5leG8gZGUgYXJxdWl2byBkbyBQcmVzZW50ZXIiLz4NCgkJPHVpdGV4dCBuYW1lPSJET0NXUkFQX01TRyIgdmFsdWU9IlNhbHZhciBlbSBNZXUgY29tcHV0YWRvciIvPg0KCQk8dWl0ZXh0IG5hbWU9IkRPQ1dSQVBfUFJPTVBUIiB2YWx1ZT0iQ2xpcXVlIHBhcmEgYmFpeGFyIi8+DQoJPC9sYW5ndWFnZT4NCgk8bGFuZ3VhZ2UgaWQ9Iml0Ij4NCgkJPCEtLSBmb3JtYXQgZm9yIHVpZm9udCB2YWx1ZSBpcyAiZm9udCxzaXplLGlzYm9sZCxpc2l0YWxpYyxpc3NoYWRvd2VkIiAtLT4NCgkJPHVpZm9udCBuYW1lPSJGT05UX1FVSVpaSU5HIiB2YWx1ZT0iVmVyZGFuYSw5LGZhbHNlLGZhbHNlLGZhbHNlIi8+DQoJCTx1aWZvbnQgbmFtZT0iRk9OVF9TQ1JVQlNUQVRVUyIgdmFsdWU9IlZlcmRhbmEsOSx0cnVlLGZhbHNlLHRydWUiLz4NCgkJPHVpZm9udCBuYW1lPSJGT05UX1NDUlVCVElNRSIgdmFsdWU9IlZlcmRhbmEsOSxmYWxzZSxmYWxzZSx0cnVlIi8+DQoJCTx1aWZvbnQgbmFtZT0iRk9OVF9FTEFQU0VEVElNRSIgdmFsdWU9IlZlcmRhbmEsOSx0cnVlLGZhbHNlLHRydWUiLz4NCgkJPHVpZm9udCBuYW1lPSJGT05UX1VUSUxTTUVOVSIgdmFsdWU9IlZlcmRhbmEsOSx0cnVlLGZhbHNlLGZhbHNlIi8+DQoJCTx1aWZvbnQgbmFtZT0iRk9OVF9UQUJTIiB2YWx1ZT0iVmVyZGFuYSw5LHRydWUsZmFsc2UsdHJ1ZSIvPg0KCQk8dWlmb250IG5hbWU9IkZPTlRfUFJFU0VOVEFUSU9OTkFNRSIgdmFsdWU9IlZlcmRhbmEsMTQsZmFsc2UsZmFsc2UsdHJ1ZSIvPg0KCQk8dWlmb250IG5hbWU9IkZPTlRfUFJFU0VOVEVSTkFNRSIgdmFsdWU9IlZlcmRhbmEsMTAsdHJ1ZSxmYWxzZSx0cnVlIi8+DQoJCTx1aWZvbnQgbmFtZT0iRk9OVF9QUkVTRU5URVJUSVRMRSIgdmFsdWU9IlZlcmRhbmEsMTAsZmFsc2UsZmFsc2UsdHJ1ZSIvPg0KCQk8dWlmb250IG5hbWU9IkZPTlRfQklPQlROIiB2YWx1ZT0iVmVyZGFuYSwxMCxmYWxzZSxmYWxzZSx0cnVlIi8+DQoJCTx1aWZvbnQgbmFtZT0iRk9OVF9OT1RFUyIgdmFsdWU9IlZlcmRhbmEsMTEsZmFsc2UsZmFsc2UsZmFsc2UiLz4NCgkJPHVpZm9udCBuYW1lPSJGT05UX09VVExJTkUiIHZhbHVlPSJWZXJkYW5hLDExLGZhbHNlLGZhbHNlLHRydWUiLz4NCgkJPHVpZm9udCBuYW1lPSJGT05UX1NFQVJDSCIgdmFsdWU9IlZlcmRhbmEsMTEsZmFsc2UsZmFsc2UsdHJ1ZSIvPg0KCQk8dWlmb250IG5hbWU9IkZPTlRfVEhVTUIiIHZhbHVlPSJWZXJkYW5hLDksZmFsc2UsZmFsc2UsdHJ1ZSIvPg0KCQk8dWlmb250IG5hbWU9IkZPTlRfQklPV0lOIiB2YWx1ZT0iVmVyZGFuYSwxMSxmYWxzZSxmYWxzZSxmYWxzZSIvPg0KCQk8dWlmb250IG5hbWU9IkZPTlRfTElTVEhFQURJTkciIHZhbHVlPSJWZXJkYW5hLDksZmFsc2UsZmFsc2UsZmFsc2UiLz4NCgkJPHVpZm9udCBuYW1lPSJGT05UX1dJTlRJVExFIiB2YWx1ZT0iVmVyZGFuYSw5LGZhbHNlLGZhbHNlLHRydWUiLz4NCgkJPHVpZm9udCBuYW1lPSJGT05UX0FUVEFDSE1FTlRTIiB2YWx1ZT0iVmVyZGFuYSwxMSxmYWxzZSxmYWxzZSx0cnVlIi8+DQoJCTwhLS1xdWl6IHBvZCBhbmQgbWVzc2FnZSBib3ggdGV4dCBmb250cy0tPg0KCQk8dWlmb250IG5hbWU9IkZPTlRfTVNHQk9YX1dJTlRJVExFIiB2YWx1ZT0iVmVyZGFuYSwxMSx0cnVlLGZhbHNlLHRydWUiLz4NCgkJPHVpZm9udCBuYW1lPSJGT05UX01TR0JPWF9NU0ciIHZhbHVlPSJWZXJkYW5hLDExLGZhbHNlLGZhbHNlLHRydWUiLz4NCgkJPHVpZm9udCBuYW1lPSJGT05UX01TR0JPWF9PUFRJT05TIiB2YWx1ZT0iVmVyZGFuYSw5LHRydWUsZmFsc2UsdHJ1ZSIvPg0KCQk8dWlmb250IG5hbWU9IkZPTlRfUVVJWlBPRF9RVUlaX1RJVExFIiB2YWx1ZT0iVmVyZGFuYSwxMSx0cnVlLGZhbHNlLHRydWUiLz4NCgkJPHVpZm9udCBuYW1lPSJGT05UX1FVSVpQT0RfUVVJWl9BVFRFTVBUIiB2YWx1ZT0iVmVyZGFuYSw5LGZhbHNlLGZhbHNlLHRydWUiLz4NCgkJPHVpZm9udCBuYW1lPSJGT05UX1FVSVpQT0RfUVVJWl9BVFRFTVBUX1ZBTFVFIiB2YWx1ZT0iVmVyZGFuYSw5LHRydWUsZmFsc2UsdHJ1ZSIvPg0KCQk8dWlmb250IG5hbWU9IkZPTlRfUVVJWlBPRF9RVUVTVElPTl9TQ09SRSIgdmFsdWU9IlZlcmRhbmEsOSxmYWxzZSxmYWxzZSx0cnVlIi8+DQoJCTx1aWZvbnQgbmFtZT0iRk9OVF9RVUlaUE9EX1FVRVNUSU9OX1NDT1JFX1ZBTFVFIiB2YWx1ZT0iVmVyZGFuYSw5LHRydWUsZmFsc2UsdHJ1ZSIvPg0KCQk8dWlmb250IG5hbWU9IkZPTlRfUVVJWlBPRF9RVUVTVElPTl9BVFRFTVBUIiB2YWx1ZT0iVmVyZGFuYSw5LGZhbHNlLGZhbHNlLHRydWUiLz4NCgkJPHVpZm9udCBuYW1lPSJGT05UX1FVSVpQT0RfUVVFU1RJT05fQVRURU1QVF9WQUxVRSIgdmFsdWU9IlZlcmRhbmEsOSx0cnVlLGZhbHNlLHRydWUiLz4NCgkJPHVpZm9udCBuYW1lPSJGT05UX1FVSVpQT0RfUVVFU1RJT05fVEFHIiB2YWx1ZT0iVmVyZGFuYSwxMSx0cnVlLGZhbHNlLHRydWUiLz4NCgkJPHVpZm9udCBuYW1lPSJGT05UX1FVSVpQT0RfUVVJWl9RVUVTVElPTl9DT1VOVCIgdmFsdWU9IlZlcmRhbmEsOSxmYWxzZSxmYWxzZSx0cnVlIi8+DQoJCTx1aWZvbnQgbmFtZT0iRk9OVF9RVUlaUE9EX1FVSVpfUVVFU1RJT05fQ09VTlRfVkFMVUUiIHZhbHVlPSJWZXJkYW5hLDksdHJ1ZSxmYWxzZSx0cnVlIi8+DQoJCTx1aWZvbnQgbmFtZT0iRk9OVF9RVUlaUE9EX1FVSVpfUVVFU1RJT05fQVRURU1QVEVEIiB2YWx1ZT0iVmVyZGFuYSw5LGZhbHNlLGZhbHNlLHRydWUiLz4NCgkJPHVpZm9udCBuYW1lPSJGT05UX1FVSVpQT0RfUVVJWl9RVUVTVElPTl9BVFRFTVBURURfVkFMVUUiIHZhbHVlPSJWZXJkYW5hLDksdHJ1ZSxmYWxzZSx0cnVlIi8+DQoJCTx1aWZvbnQgbmFtZT0iRk9OVF9RVUlaUE9EX1FVSVpfU0NPUkVfVEFHIiB2YWx1ZT0iVmVyZGFuYSwxMSx0cnVlLGZhbHNlLHRydWUiLz4NCgkJPHVpZm9udCBuYW1lPSJGT05UX1FVSVpQT0RfUVVJWl9TQ09SRSIgdmFsdWU9IlZlcmRhbmEsOSxmYWxzZSxmYWxzZSx0cnVlIi8+DQoJCTx1aWZvbnQgbmFtZT0iRk9OVF9RVUlaUE9EX1FVSVpfU0NPUkVfVkFMVUUiIHZhbHVlPSJWZXJkYW5hLDksdHJ1ZSxmYWxzZSx0cnVlIi8+DQoJCTx1aWZvbnQgbmFtZT0iRk9OVF9RVUlaUE9EX1FVSVpfTUFYU0NPUkUiIHZhbHVlPSJWZXJkYW5hLDksZmFsc2UsZmFsc2UsdHJ1ZSIvPg0KCQk8dWlmb250IG5hbWU9IkZPTlRfUVVJWlBPRF9RVUlaX01BWFNDT1JFX1ZBTFVFIiB2YWx1ZT0iVmVyZGFuYSw5LHRydWUsZmFsc2UsdHJ1ZSIvPg0KCQk8dWlmb250IG5hbWU9IkZPTlRfUVVJWlBPRF9RVUlaX1BBU1NTQ09SRSIgdmFsdWU9IlZlcmRhbmEsOSxmYWxzZSxmYWxzZSx0cnVlIi8+DQoJCTx1aWZvbnQgbmFtZT0iRk9OVF9RVUlaUE9EX1FVSVpfUEFTU1NDT1JFX1ZBTFVFIiB2YWx1ZT0iVmVyZGFuYSw5LHRydWUsZmFsc2UsdHJ1ZSIvPg0KCQk8IS0tIHVpdGV4dCAtLT4NCgkJPCEtLSBzdWJzdGl0dXRpb246ICVuID09IHNsaWRlIG51bWJlciAtLT4NCgkJPHVpdGV4dCBuYW1lPSJVTk5BTUVEU0xJREVUSVRMRSIgdmFsdWU9IkRpYXBvc2l0aXZhICVuIi8+DQoJCTwhLS0gc3Vic3RpdHV0aW9uOiAlbiA9PSBzbGlkZSBudW1iZXIgLS0+DQoJCTwhLS0gc3Vic3RpdHV0aW9uOiAldCA9PSB0b3RhbCBzbGlkZSBjb3VudCAtLT4NCgkJPHVpdGV4dCBuYW1lPSJTQ1JVQkJBUlNUQVRVU19TTElERUlORk8iIHZhbHVlPSJEaWFwb3NpdGl2YSAlbiAvICV0IHwgIi8+DQoJCTx1aXRleHQgbmFtZT0iU0NSVUJCQVJTVEFUVVNfU1RPUFBFRCIgdmFsdWU9IkludGVycm90dG8iLz4NCgkJPHVpdGV4dCBuYW1lPSJTQ1JVQkJBUlNUQVRVU19QTEFZSU5HIiB2YWx1ZT0iUmlwcm9kdXppb25lIi8+DQoJCTx1aXRleHQgbmFtZT0iU0NSVUJCQVJTVEFUVVNfTk9BVURJTyIgdmFsdWU9IkF1ZGlvIGluYXR0LiIvPg0KCQk8dWl0ZXh0IG5hbWU9IlNDUlVCQkFSU1RBVFVTX1ZJRFBMQVlJTkciIHZhbHVlPSJWaWRlbyBpbiByaXByb2R1emlvbmUiLz4NCgkJPHVpdGV4dCBuYW1lPSJTQ1JVQkJBUlNUQVRVU19MT0FESU5HIiB2YWx1ZT0iQ2FyaWNhbWVudG8iLz4NCgkJPHVpdGV4dCBuYW1lPSJTQ1JVQkJBUlNUQVRVU19CVUZGRVJJTkciIHZhbHVlPSJCdWZmZXJpbmciLz4NCgkJPHVpdGV4dCBuYW1lPSJTQ1JVQkJBUlNUQVRVU19RVUVTVElPTiIgdmFsdWU9IlJpc3BvbmRpIGEgZG9tYW5kYSIvPg0KCQk8dWl0ZXh0IG5hbWU9IlNDUlVCQkFSU1RBVFVTX1JFVklFV1FVSVoiIHZhbHVlPSJSZXZpc2lvbmUgZGVsIHF1aXoiLz4NCgkJPCEtLSBzdWJzdGl0dXRpb246ICVtID09IG1pbnV0ZXMgcmVtYWluaW5nIC0tPg0KCQk8IS0tIHN1YnN0aXR1dGlvbjogJXMgPT0gc2Vjb25kcyByZW1haW5pbmcgLS0+DQoJCTx1aXRleHQgbmFtZT0iRUxBUFNFRCIgdmFsdWU9IiVtIE1pbnV0aSAlcyBTZWNvbmRpIHJpbWFuZW50aSIvPg0KCQk8dWl0ZXh0IG5hbWU9Ik5PVEZPVU5EIiB2YWx1ZT0iTmVzc3VuIGVsZW1lbnRvIHRyb3ZhdG8iLz4NCgkJPHVpdGV4dCBuYW1lPSJBVFRBQ0hNRU5UUyIgdmFsdWU9IkFsbGVnYXRpIi8+DQoJCTwhLS0gc3Vic3RpdHV0aW9uOiAlcCA9PSBjdXJyZW50IHNwZWFrZXIncyB0aXRsZSAtLT4NCgkJPHVpdGV4dCBuYW1lPSJCSU9XSU5fVElUTEUiIHZhbHVlPSJCaW86ICVwIi8+DQoJCTx1aXRleHQgbmFtZT0iQklPQlROX1RJVExFIiB2YWx1ZT0iQmlvIi8+DQoJCTx1aXRleHQgbmFtZT0iRElWSURFUkJUTl9USVRMRSIgdmFsdWU9InwiLz4NCgkJPHVpdGV4dCBuYW1lPSJDT05UQUNUQlROX1RJVExFIiB2YWx1ZT0iQ29udC4iLz4NCgkJPHVpdGV4dCBuYW1lPSJUQUJfUVVJWiIgdmFsdWU9IlF1aXoiLz4NCgkJPHVpdGV4dCBuYW1lPSJUQUJfT1VUTElORSIgdmFsdWU9IlN0cnV0dHVyYSIvPg0KCQk8dWl0ZXh0IG5hbWU9IlRBQl9USFVNQiIgdmFsdWU9Ik1pbmlhdHVyZSIvPg0KCQk8dWl0ZXh0IG5hbWU9IlRBQl9OT1RFUyIgdmFsdWU9Ik5vdGUiLz4NCgkJPHVpdGV4dCBuYW1lPSJUQUJfU0VBUkNIIiB2YWx1ZT0iQ2VyY2EiLz4NCgkJPHVpdGV4dCBuYW1lPSJTTElERV9IRUFESU5HIiB2YWx1ZT0iVGl0b2xvIGRpYXBvc2l0aXZhIi8+DQoJCTx1aXRleHQgbmFtZT0iRFVSQVRJT05fSEVBRElORyIgdmFsdWU9IkR1cmF0YSIvPg0KCQk8dWl0ZXh0IG5hbWU9IlNFQVJDSF9IRUFESU5HIiB2YWx1ZT0iQ2VyY2EgdGVzdG86Ii8+DQoJCTx1aXRleHQgbmFtZT0iVEhVTUJfSEVBRElORyIgdmFsdWU9IkRpYXBvc2l0aXZhIi8+DQoJCTx1aXRleHQgbmFtZT0iVEhVTUJfSU5GTyIgdmFsdWU9IlRpdG9sby9UZW1wbyIvPg0KCQk8dWl0ZXh0IG5hbWU9IkFUVEFDSE5BTUVfSEVBRElORyIgdmFsdWU9Ik5vbWUgZmlsZSIvPg0KCQk8dWl0ZXh0IG5hbWU9IkFUVEFDSFNJWkVfSEVBRElORyIgdmFsdWU9IkRpbWVuc2lvbmUiLz4NCgkJPHVpdGV4dCBuYW1lPSJTTElERV9OT1RFUyIgdmFsdWU9Ik5vdGUgZGlhcG9zaXRpdmEiLz4NCgkJPCEtLXF1aXogcG9kIGFuZCBtZXNzYWdlIGJveCB0ZXh0cy0tPg0KCQk8dWl0ZXh0IG5hbWU9IlFVSVpQT0RfUVVJWl9BVFRFTVBUIiB2YWx1ZT0iVGVudGF0aXZvIHF1aXo6Ii8+DQoJCTx1aXRleHQgbmFtZT0iUVVJWlBPRF9RVUlaX0FUVEVNUFRfVkFMVUUiIHZhbHVlPSIlbiBkaSAldCIvPg0KCQk8dWl0ZXh0IG5hbWU9IlFVSVpQT0RfUVVJWl9TQ09SRSIgdmFsdWU9IlB1bnRlZ2dpbzoiLz4NCgkJPHVpdGV4dCBuYW1lPSJRVUlaUE9EX1FVSVpfUEFTU1NDT1JFIiB2YWx1ZT0iUHVudGVnZ2lvIG1pbmltbzoiLz4NCgkJPHVpdGV4dCBuYW1lPSJRVUlaUE9EX1FVSVpfTUFYU0NPUkUiIHZhbHVlPSJQdW50ZWdnaW8gbWFzc2ltbzoiLz4NCgkJPHVpdGV4dCBuYW1lPSJRVUlaUE9EX1FVRVNBVE1QVF9TVFIiIHZhbHVlPSJUZW50YXRpdm86ICVuIGRpICV0Ii8+DQoJCTx1aXRleHQgbmFtZT0iUVVJWlBPRF9RVUVTVFlQRV9TVFIiIHZhbHVlPSJUaXBvOiAlcyIvPg0KCQk8dWl0ZXh0IG5hbWU9IlFVSVpQT0RfUVVFU1RZUEVfR1JEIiB2YWx1ZT0iQ29uIHZhbHV0YXppb25lIi8+DQoJCTx1aXRleHQgbmFtZT0iUVVJWlBPRF9RVUVTVFlQRV9TVlkiIHZhbHVlPSJJbmRhZ2luZSIvPg0KCQk8dWl0ZXh0IG5hbWU9IlFVSVpQT0RfUVVJWkFUTVBUX0lORiIgdmFsdWU9IkluZmluaXRpIi8+DQoJCTx1aXRleHQgbmFtZT0iUVVJWlBPRF9RVUVTQVRNUFRfSU5GIiB2YWx1ZT0iSW5maW5pdGkiLz4NCgkJPHVpdGV4dCBuYW1lPSJXQVJOSU5HTVNHX1lFU1NUUklORyIgdmFsdWU9IlPDrCIvPg0KCQk8dWl0ZXh0IG5hbWU9IldBUk5JTkdNU0dfTk9TVFJJTkciIHZhbHVlPSJObyIvPg0KCQk8dWl0ZXh0IG5hbWU9IldBUk5JTkdNU0dfVElUTEVTVFJJTkciIHZhbHVlPSJBdnZlcnRlbnphIG5hdmlnYXppb25lIHF1aXoiLz4NCgkJPHVpdGV4dCBuYW1lPSJXQVJOSU5HTVNHX01TR1NUUklORyIgdmFsdWU9Ik9jY29ycmUgYW5jb3JhIHJpc3BvbmRlcmUgYWQgYWxjdW5lIGRvbWFuZGUgZGVsIHF1aXouJiN4QTsmI3hBO1NlIGZhdGUgY2xpYyBzdSBTw6wsIHVzY2lyZXRlIGRhbCBxdWl6LiBGYXRlIGNsaWMgc3UgTm8gcGVyIGNvbnRpbnVhcmUgaWwgcXVpei4iLz4NCgkJPHVpdGV4dCBuYW1lPSJJTkZPUk1BVElPTl9IMjY0X0ZMQVNIUExBWUVSIiB2YWx1ZT0iTGEgdmVyc2lvbmUgZGkgRmxhc2ggUGxheWVyIGF0dHVhbG1lbnRlIGluc3RhbGxhdGEgbm9uIHN1cHBvcnRhIHF1ZXN0byB2aWRlby4gRmF0ZSBjbGljIHN1bGwnYXJlYSBkZWwgdmlkZW8gcGVyIHNjYXJpY2FyZSBsJ3VsdGltYSB2ZXJzaW9uZSBkaSBGbGFzaCBQbGF5ZXIuIi8+DQoJCTwhLS0gc3Vic3RpdHV0aW9uOiAlcCA9PSBwcmVzZW50YXRpb24gdGl0bGUgLS0+DQoJCTwhLS0gc3Vic3RpdHV0aW9uOiAlcyA9PSBzbGlkZSB0aXRsZSAtLT4NCgkJPCEtLSBzdWJzdGl0dXRpb246ICVuID09IHNsaWRlIG51bWJlciAtLT4NCgkJPHVpdGV4dCBuYW1lPSJCT09LTUFSSyIgdmFsdWU9IkFkb2JlIFByZXNlbnRlciAtICVwIi8+DQoJCTwhLS0gc3Vic3RpdHV0aW9uOiAlcCA9PSBwcmVzZW50YXRpb24gdGl0bGUgLS0+DQoJCTwhLS0gc3Vic3RpdHV0aW9uOiAlcyA9PSBzbGlkZSB0aXRsZSAtLT4NCgkJPCEtLSBzdWJzdGl0dXRpb246ICVuID09IHNsaWRlIG51bWJlciAtLT4NCgkJPHVpdGV4dCBuYW1lPSJCT09LTUFSS1NMSURFIiB2YWx1ZT0iQWRvYmUgUHJlc2VudGVyIC0gJXAgJXMiLz4NCgkJPHVpdGV4dCBuYW1lPSJTSE9XU0lERUJBUiIgdmFsdWU9Ik1vc3RyYSBiYXJyYSBsYXRlcmFsZSBhaSBwYXJ0ZWNpcGFudGkiLz4NCgkJPHVpdGV4dCBuYW1lPSJNVVRFIiB2YWx1ZT0iRGlzYXR0aXZhIGF1ZGlvIi8+DQoJCTx1aXRleHQgbmFtZT0iRE9DV1JBUF9USVRMRSIgdmFsdWU9IkFsbGVnYXRvIGZpbGUgUHJlc2VudGVyIi8+DQoJCTx1aXRleHQgbmFtZT0iRE9DV1JBUF9NU0ciIHZhbHVlPSJTYWx2YSBpbiBSaXNvcnNlIGRlbCBjb21wdXRlciIvPg0KCQk8dWl0ZXh0IG5hbWU9IkRPQ1dSQVBfUFJPTVBUIiB2YWx1ZT0iQ2xpYyBwZXIgc2NhcmljYXJlIi8+DQoJPC9sYW5ndWFnZT4NCgk8bGFuZ3VhZ2UgaWQ9Im5sIj4NCgkJPCEtLSBmb3JtYXQgZm9yIHVpZm9udCB2YWx1ZSBpcyAiZm9udCxzaXplLGlzYm9sZCxpc2l0YWxpYyxpc3NoYWRvd2VkIiAtLT4NCgkJPHVpZm9udCBuYW1lPSJGT05UX1FVSVpaSU5HIiB2YWx1ZT0iVmVyZGFuYSw5LGZhbHNlLGZhbHNlLGZhbHNlIi8+DQoJCTx1aWZvbnQgbmFtZT0iRk9OVF9TQ1JVQlNUQVRVUyIgdmFsdWU9IlZlcmRhbmEsOSx0cnVlLGZhbHNlLHRydWUiLz4NCgkJPHVpZm9udCBuYW1lPSJGT05UX1NDUlVCVElNRSIgdmFsdWU9IlZlcmRhbmEsOSxmYWxzZSxmYWxzZSx0cnVlIi8+DQoJCTx1aWZvbnQgbmFtZT0iRk9OVF9FTEFQU0VEVElNRSIgdmFsdWU9IlZlcmRhbmEsOSx0cnVlLGZhbHNlLHRydWUiLz4NCgkJPHVpZm9udCBuYW1lPSJGT05UX1VUSUxTTUVOVSIgdmFsdWU9IlZlcmRhbmEsOSx0cnVlLGZhbHNlLGZhbHNlIi8+DQoJCTx1aWZvbnQgbmFtZT0iRk9OVF9UQUJTIiB2YWx1ZT0iVmVyZGFuYSw5LHRydWUsZmFsc2UsdHJ1ZSIvPg0KCQk8dWlmb250IG5hbWU9IkZPTlRfUFJFU0VOVEFUSU9OTkFNRSIgdmFsdWU9IlZlcmRhbmEsMTQsZmFsc2UsZmFsc2UsdHJ1ZSIvPg0KCQk8dWlmb250IG5hbWU9IkZPTlRfUFJFU0VOVEVSTkFNRSIgdmFsdWU9IlZlcmRhbmEsMTAsdHJ1ZSxmYWxzZSx0cnVlIi8+DQoJCTx1aWZvbnQgbmFtZT0iRk9OVF9QUkVTRU5URVJUSVRMRSIgdmFsdWU9IlZlcmRhbmEsMTAsZmFsc2UsZmFsc2UsdHJ1ZSIvPg0KCQk8dWlmb250IG5hbWU9IkZPTlRfQklPQlROIiB2YWx1ZT0iVmVyZGFuYSwxMCxmYWxzZSxmYWxzZSx0cnVlIi8+DQoJCTx1aWZvbnQgbmFtZT0iRk9OVF9OT1RFUyIgdmFsdWU9IlZlcmRhbmEsMTEsZmFsc2UsZmFsc2UsZmFsc2UiLz4NCgkJPHVpZm9udCBuYW1lPSJGT05UX09VVExJTkUiIHZhbHVlPSJWZXJkYW5hLDExLGZhbHNlLGZhbHNlLHRydWUiLz4NCgkJPHVpZm9udCBuYW1lPSJGT05UX1NFQVJDSCIgdmFsdWU9IlZlcmRhbmEsMTEsZmFsc2UsZmFsc2UsdHJ1ZSIvPg0KCQk8dWlmb250IG5hbWU9IkZPTlRfVEhVTUIiIHZhbHVlPSJWZXJkYW5hLDksZmFsc2UsZmFsc2UsdHJ1ZSIvPg0KCQk8dWlmb250IG5hbWU9IkZPTlRfQklPV0lOIiB2YWx1ZT0iVmVyZGFuYSwxMSxmYWxzZSxmYWxzZSxmYWxzZSIvPg0KCQk8dWlmb250IG5hbWU9IkZPTlRfTElTVEhFQURJTkciIHZhbHVlPSJWZXJkYW5hLDksZmFsc2UsZmFsc2UsZmFsc2UiLz4NCgkJPHVpZm9udCBuYW1lPSJGT05UX1dJTlRJVExFIiB2YWx1ZT0iVmVyZGFuYSw5LGZhbHNlLGZhbHNlLHRydWUiLz4NCgkJPHVpZm9udCBuYW1lPSJGT05UX0FUVEFDSE1FTlRTIiB2YWx1ZT0iVmVyZGFuYSwxMSxmYWxzZSxmYWxzZSx0cnVlIi8+DQoJCTwhLS1xdWl6IHBvZCBhbmQgbWVzc2FnZSBib3ggdGV4dCBmb250cy0tPg0KCQk8dWlmb250IG5hbWU9IkZPTlRfTVNHQk9YX1dJTlRJVExFIiB2YWx1ZT0iVmVyZGFuYSwxMSx0cnVlLGZhbHNlLHRydWUiLz4NCgkJPHVpZm9udCBuYW1lPSJGT05UX01TR0JPWF9NU0ciIHZhbHVlPSJWZXJkYW5hLDExLGZhbHNlLGZhbHNlLHRydWUiLz4NCgkJPHVpZm9udCBuYW1lPSJGT05UX01TR0JPWF9PUFRJT05TIiB2YWx1ZT0iVmVyZGFuYSw5LHRydWUsZmFsc2UsdHJ1ZSIvPg0KCQk8dWlmb250IG5hbWU9IkZPTlRfUVVJWlBPRF9RVUlaX1RJVExFIiB2YWx1ZT0iVmVyZGFuYSwxMSx0cnVlLGZhbHNlLHRydWUiLz4NCgkJPHVpZm9udCBuYW1lPSJGT05UX1FVSVpQT0RfUVVJWl9BVFRFTVBUIiB2YWx1ZT0iVmVyZGFuYSw5LGZhbHNlLGZhbHNlLHRydWUiLz4NCgkJPHVpZm9udCBuYW1lPSJGT05UX1FVSVpQT0RfUVVJWl9BVFRFTVBUX1ZBTFVFIiB2YWx1ZT0iVmVyZGFuYSw5LHRydWUsZmFsc2UsdHJ1ZSIvPg0KCQk8dWlmb250IG5hbWU9IkZPTlRfUVVJWlBPRF9RVUVTVElPTl9TQ09SRSIgdmFsdWU9IlZlcmRhbmEsOSxmYWxzZSxmYWxzZSx0cnVlIi8+DQoJCTx1aWZvbnQgbmFtZT0iRk9OVF9RVUlaUE9EX1FVRVNUSU9OX1NDT1JFX1ZBTFVFIiB2YWx1ZT0iVmVyZGFuYSw5LHRydWUsZmFsc2UsdHJ1ZSIvPg0KCQk8dWlmb250IG5hbWU9IkZPTlRfUVVJWlBPRF9RVUVTVElPTl9BVFRFTVBUIiB2YWx1ZT0iVmVyZGFuYSw5LGZhbHNlLGZhbHNlLHRydWUiLz4NCgkJPHVpZm9udCBuYW1lPSJGT05UX1FVSVpQT0RfUVVFU1RJT05fQVRURU1QVF9WQUxVRSIgdmFsdWU9IlZlcmRhbmEsOSx0cnVlLGZhbHNlLHRydWUiLz4NCgkJPHVpZm9udCBuYW1lPSJGT05UX1FVSVpQT0RfUVVFU1RJT05fVEFHIiB2YWx1ZT0iVmVyZGFuYSwxMSx0cnVlLGZhbHNlLHRydWUiLz4NCgkJPHVpZm9udCBuYW1lPSJGT05UX1FVSVpQT0RfUVVJWl9RVUVTVElPTl9DT1VOVCIgdmFsdWU9IlZlcmRhbmEsOSxmYWxzZSxmYWxzZSx0cnVlIi8+DQoJCTx1aWZvbnQgbmFtZT0iRk9OVF9RVUlaUE9EX1FVSVpfUVVFU1RJT05fQ09VTlRfVkFMVUUiIHZhbHVlPSJWZXJkYW5hLDksdHJ1ZSxmYWxzZSx0cnVlIi8+DQoJCTx1aWZvbnQgbmFtZT0iRk9OVF9RVUlaUE9EX1FVSVpfUVVFU1RJT05fQVRURU1QVEVEIiB2YWx1ZT0iVmVyZGFuYSw5LGZhbHNlLGZhbHNlLHRydWUiLz4NCgkJPHVpZm9udCBuYW1lPSJGT05UX1FVSVpQT0RfUVVJWl9RVUVTVElPTl9BVFRFTVBURURfVkFMVUUiIHZhbHVlPSJWZXJkYW5hLDksdHJ1ZSxmYWxzZSx0cnVlIi8+DQoJCTx1aWZvbnQgbmFtZT0iRk9OVF9RVUlaUE9EX1FVSVpfU0NPUkVfVEFHIiB2YWx1ZT0iVmVyZGFuYSwxMSx0cnVlLGZhbHNlLHRydWUiLz4NCgkJPHVpZm9udCBuYW1lPSJGT05UX1FVSVpQT0RfUVVJWl9TQ09SRSIgdmFsdWU9IlZlcmRhbmEsOSxmYWxzZSxmYWxzZSx0cnVlIi8+DQoJCTx1aWZvbnQgbmFtZT0iRk9OVF9RVUlaUE9EX1FVSVpfU0NPUkVfVkFMVUUiIHZhbHVlPSJWZXJkYW5hLDksdHJ1ZSxmYWxzZSx0cnVlIi8+DQoJCTx1aWZvbnQgbmFtZT0iRk9OVF9RVUlaUE9EX1FVSVpfTUFYU0NPUkUiIHZhbHVlPSJWZXJkYW5hLDksZmFsc2UsZmFsc2UsdHJ1ZSIvPg0KCQk8dWlmb250IG5hbWU9IkZPTlRfUVVJWlBPRF9RVUlaX01BWFNDT1JFX1ZBTFVFIiB2YWx1ZT0iVmVyZGFuYSw5LHRydWUsZmFsc2UsdHJ1ZSIvPg0KCQk8dWlmb250IG5hbWU9IkZPTlRfUVVJWlBPRF9RVUlaX1BBU1NTQ09SRSIgdmFsdWU9IlZlcmRhbmEsOSxmYWxzZSxmYWxzZSx0cnVlIi8+DQoJCTx1aWZvbnQgbmFtZT0iRk9OVF9RVUlaUE9EX1FVSVpfUEFTU1NDT1JFX1ZBTFVFIiB2YWx1ZT0iVmVyZGFuYSw5LHRydWUsZmFsc2UsdHJ1ZSIvPg0KCQk8IS0tIHVpdGV4dCAtLT4NCgkJPCEtLSBzdWJzdGl0dXRpb246ICVuID09IHNsaWRlIG51bWJlciAtLT4NCgkJPHVpdGV4dCBuYW1lPSJVTk5BTUVEU0xJREVUSVRMRSIgdmFsdWU9IkRpYSAlbiIvPg0KCQk8IS0tIHN1YnN0aXR1dGlvbjogJW4gPT0gc2xpZGUgbnVtYmVyIC0tPg0KCQk8IS0tIHN1YnN0aXR1dGlvbjogJXQgPT0gdG90YWwgc2xpZGUgY291bnQgLS0+DQoJCTx1aXRleHQgbmFtZT0iU0NSVUJCQVJTVEFUVVNfU0xJREVJTkZPIiB2YWx1ZT0iRGlhICVuIC8gJXQgfCAiLz4NCgkJPHVpdGV4dCBuYW1lPSJTQ1JVQkJBUlNUQVRVU19TVE9QUEVEIiB2YWx1ZT0iR2VzdG9wdCIvPg0KCQk8dWl0ZXh0IG5hbWU9IlNDUlVCQkFSU1RBVFVTX1BMQVlJTkciIHZhbHVlPSJBZnNwZWxlbiIvPg0KCQk8dWl0ZXh0IG5hbWU9IlNDUlVCQkFSU1RBVFVTX05PQVVESU8iIHZhbHVlPSJHZWVuIGF1ZGlvIi8+DQoJCTx1aXRleHQgbmFtZT0iU0NSVUJCQVJTVEFUVVNfVklEUExBWUlORyIgdmFsdWU9IlZpZGVvIGFmc3BlbGVuIi8+DQoJCTx1aXRleHQgbmFtZT0iU0NSVUJCQVJTVEFUVVNfTE9BRElORyIgdmFsdWU9IkxhZGVuIi8+DQoJCTx1aXRleHQgbmFtZT0iU0NSVUJCQVJTVEFUVVNfQlVGRkVSSU5HIiB2YWx1ZT0iQnVmZmVyZW4iLz4NCgkJPHVpdGV4dCBuYW1lPSJTQ1JVQkJBUlNUQVRVU19RVUVTVElPTiIgdmFsdWU9IlZyYWFnIG1ldCBhbnR3b29yZCIvPg0KCQk8dWl0ZXh0IG5hbWU9IlNDUlVCQkFSU1RBVFVTX1JFVklFV1FVSVoiIHZhbHVlPSJRdWl6IGNvbnRyb2xlcmVuIi8+DQoJCTwhLS0gc3Vic3RpdHV0aW9uOiAlbSA9PSBtaW51dGVzIHJlbWFpbmluZyAtLT4NCgkJPCEtLSBzdWJzdGl0dXRpb246ICVzID09IHNlY29uZHMgcmVtYWluaW5nIC0tPg0KCQk8dWl0ZXh0IG5hbWU9IkVMQVBTRUQiIHZhbHVlPSJFciByZXN0ZXJlbiAlbSBtaW51dGVuICVzIHNlY29uZGVuIi8+DQoJCTx1aXRleHQgbmFtZT0iTk9URk9VTkQiIHZhbHVlPSJOaWV0cyBnZXZvbmRlbiIvPg0KCQk8dWl0ZXh0IG5hbWU9IkFUVEFDSE1FTlRTIiB2YWx1ZT0iQmlqbGFnZW4iLz4NCgkJPCEtLSBzdWJzdGl0dXRpb246ICVwID09IGN1cnJlbnQgc3BlYWtlcidzIHRpdGxlIC0tPg0KCQk8dWl0ZXh0IG5hbWU9IkJJT1dJTl9USVRMRSIgdmFsdWU9IkJpb2dyYWZpZTogJXAiLz4NCgkJPHVpdGV4dCBuYW1lPSJCSU9CVE5fVElUTEUiIHZhbHVlPSJCaW9ncmFmaWUiLz4NCgkJPHVpdGV4dCBuYW1lPSJESVZJREVSQlROX1RJVExFIiB2YWx1ZT0ifCIvPg0KCQk8dWl0ZXh0IG5hbWU9IkNPTlRBQ1RCVE5fVElUTEUiIHZhbHVlPSJDb250YWN0Ii8+DQoJCTx1aXRleHQgbmFtZT0iVEFCX1FVSVoiIHZhbHVlPSJRdWl6Ii8+DQoJCTx1aXRleHQgbmFtZT0iVEFCX09VVExJTkUiIHZhbHVlPSJPdmVyemljaHQiLz4NCgkJPHVpdGV4dCBuYW1lPSJUQUJfVEhVTUIiIHZhbHVlPSJNaW5pYXR1dXIiLz4NCgkJPHVpdGV4dCBuYW1lPSJUQUJfTk9URVMiIHZhbHVlPSJOb3RpdGllcyIvPg0KCQk8dWl0ZXh0IG5hbWU9IlRBQl9TRUFSQ0giIHZhbHVlPSJab2VrZW4iLz4NCgkJPHVpdGV4dCBuYW1lPSJTTElERV9IRUFESU5HIiB2YWx1ZT0iVGl0ZWwgdmFuIGRpYSIvPg0KCQk8dWl0ZXh0IG5hbWU9IkRVUkFUSU9OX0hFQURJTkciIHZhbHVlPSJEdXVyIi8+DQoJCTx1aXRleHQgbmFtZT0iU0VBUkNIX0hFQURJTkciIHZhbHVlPSJab2VrZW4gbmFhciB0ZWtzdDoiLz4NCgkJPHVpdGV4dCBuYW1lPSJUSFVNQl9IRUFESU5HIiB2YWx1ZT0iRGlhIi8+DQoJCTx1aXRleHQgbmFtZT0iVEhVTUJfSU5GTyIgdmFsdWU9IlRpdGVsL2R1dXIgdmFuIGRpYSIvPg0KCQk8dWl0ZXh0IG5hbWU9IkFUVEFDSE5BTUVfSEVBRElORyIgdmFsdWU9IkJlc3RhbmRzbmFhbSIvPg0KCQk8dWl0ZXh0IG5hbWU9IkFUVEFDSFNJWkVfSEVBRElORyIgdmFsdWU9Ikdyb290dGUiLz4NCgkJPHVpdGV4dCBuYW1lPSJTTElERV9OT1RFUyIgdmFsdWU9IkRpYW5vdGl0aWVzIi8+DQoJCTwhLS1xdWl6IHBvZCBhbmQgbWVzc2FnZSBib3ggdGV4dHMtLT4NCgkJPHVpdGV4dCBuYW1lPSJRVUlaUE9EX1FVSVpfQVRURU1QVCIgdmFsdWU9IlF1aXpwb2dpbmc6Ii8+DQoJCTx1aXRleHQgbmFtZT0iUVVJWlBPRF9RVUlaX0FUVEVNUFRfVkFMVUUiIHZhbHVlPSIlbiB2YW4gJXQiLz4NCgkJPHVpdGV4dCBuYW1lPSJRVUlaUE9EX1FVSVpfU0NPUkUiIHZhbHVlPSJCZWhhYWxkZSBzY29yZToiLz4NCgkJPHVpdGV4dCBuYW1lPSJRVUlaUE9EX1FVSVpfUEFTU1NDT1JFIiB2YWx1ZT0iVm9sZG9lbmRlIHNjb3JlOiIvPg0KCQk8dWl0ZXh0IG5hbWU9IlFVSVpQT0RfUVVJWl9NQVhTQ09SRSIgdmFsdWU9Ik1heGltYWFsIGhhYWxiYXJlIHNjb3JlOiIvPg0KCQk8dWl0ZXh0IG5hbWU9IlFVSVpQT0RfUVVFU0FUTVBUX1NUUiIgdmFsdWU9IlBvZ2luZzogJW4gdmFuICV0Ii8+DQoJCTx1aXRleHQgbmFtZT0iUVVJWlBPRF9RVUVTVFlQRV9TVFIiIHZhbHVlPSJUeXBlOiAlcyIvPg0KCQk8dWl0ZXh0IG5hbWU9IlFVSVpQT0RfUVVFU1RZUEVfR1JEIiB2YWx1ZT0iVGVsdCB2b29yIHNjb3JlIi8+DQoJCTx1aXRleHQgbmFtZT0iUVVJWlBPRF9RVUVTVFlQRV9TVlkiIHZhbHVlPSJFbnF1w6p0ZSIvPg0KCQk8dWl0ZXh0IG5hbWU9IlFVSVpQT0RfUVVJWkFUTVBUX0lORiIgdmFsdWU9Ik9uYmVwZXJrdCIvPg0KCQk8dWl0ZXh0IG5hbWU9IlFVSVpQT0RfUVVFU0FUTVBUX0lORiIgdmFsdWU9Ik9uYmVwZXJrdCIvPg0KCQk8dWl0ZXh0IG5hbWU9IldBUk5JTkdNU0dfWUVTU1RSSU5HIiB2YWx1ZT0iSmEiLz4NCgkJPHVpdGV4dCBuYW1lPSJXQVJOSU5HTVNHX05PU1RSSU5HIiB2YWx1ZT0iTmVlIi8+DQoJCTx1aXRleHQgbmFtZT0iV0FSTklOR01TR19USVRMRVNUUklORyIgdmFsdWU9IldhYXJzY2h1d2luZyBtZXQgYmV0cmVra2luZyB0b3QgcXVpem5hdmlnYXRpZSIvPg0KCQk8dWl0ZXh0IG5hbWU9IldBUk5JTkdNU0dfTVNHU1RSSU5HIiB2YWx1ZT0iVSBoZWJ0IG5pZXQgYWxsZSB2cmFnZW4gaW4gZGV6ZSBxdWl6IGJlYW50d29vcmQuJiN4QTsmI3hBO0tsaWsgb3AgSmEgb20gZGUgcXVpeiBhZiB0ZSBzbHVpdGVuLiBLbGlrIG9wIE5lZSBvbSBkZSBxdWl6IHZvb3J0IHRlIHpldHRlbi4iLz4NCgkJPHVpdGV4dCBuYW1lPSJJTkZPUk1BVElPTl9IMjY0X0ZMQVNIUExBWUVSIiB2YWx1ZT0iRGV6ZSB2aWRlbyB3b3JkdCBuaWV0IG9uZGVyc3RldW5kIGRvb3IgZGUgdmVyc2llIHZhbiBGbGFzaCBQbGF5ZXIgZGllIG1vbWVudGVlbCBvcCB1dyBjb21wdXRlciBpcyBnZcOvbnN0YWxsZWVyZC4gS2xpayBpbiBkZSB2aWRlbyBvbSBkZSBuaWV1d3N0ZSBGbGFzaCBQbGF5ZXIgdGUgZG93bmxvYWRlbi4iLz4NCgkJPCEtLSBzdWJzdGl0dXRpb246ICVwID09IHByZXNlbnRhdGlvbiB0aXRsZSAtLT4NCgkJPCEtLSBzdWJzdGl0dXRpb246ICVzID09IHNsaWRlIHRpdGxlIC0tPg0KCQk8IS0tIHN1YnN0aXR1dGlvbjogJW4gPT0gc2xpZGUgbnVtYmVyIC0tPg0KCQk8dWl0ZXh0IG5hbWU9IkJPT0tNQVJLIiB2YWx1ZT0iQWRvYmUgUHJlc2VudGVyIC0gJXAiLz4NCgkJPCEtLSBzdWJzdGl0dXRpb246ICVwID09IHByZXNlbnRhdGlvbiB0aXRsZSAtLT4NCgkJPCEtLSBzdWJzdGl0dXRpb246ICVzID09IHNsaWRlIHRpdGxlIC0tPg0KCQk8IS0tIHN1YnN0aXR1dGlvbjogJW4gPT0gc2xpZGUgbnVtYmVyIC0tPg0KCQk8dWl0ZXh0IG5hbWU9IkJPT0tNQVJLU0xJREUiIHZhbHVlPSJBZG9iZSBQcmVzZW50ZXIgLSAlcCAlcyIvPg0KCQk8dWl0ZXh0IG5hbWU9IlNIT1dTSURFQkFSIiB2YWx1ZT0iWmlqcGFuZWVsIGFhbiBkZWVsbmVtZXJzIHdlZXJnZXZlbiIvPg0KCQk8dWl0ZXh0IG5hbWU9Ik1VVEUiIHZhbHVlPSJEZW1wZW4iLz4NCgkJPHVpdGV4dCBuYW1lPSJET0NXUkFQX1RJVExFIiB2YWx1ZT0iUHJlc2VudGVyLWJlc3RhbmRzYmlqbGFnZSIvPg0KCQk8dWl0ZXh0IG5hbWU9IkRPQ1dSQVBfTVNHIiB2YWx1ZT0iT3BzbGFhbiBpbiBEZXplIGNvbXB1dGVyIi8+DQoJCTx1aXRleHQgbmFtZT0iRE9DV1JBUF9QUk9NUFQiIHZhbHVlPSJLbGlrIG9tIHRlIGRvd25sb2FkZW4iLz4NCgk8L2xhbmd1YWdlPg0KCTxsYW5ndWFnZSBpZD0iY24iPg0KCQk8IS0tIGZvcm1hdCBmb3IgdWlmb250IHZhbHVlIGlzICJmb250LHNpemUsaXNib2xkLGlzaXRhbGljLGlzc2hhZG93ZWQiIC0tPg0KCQk8dWlmb250IG5hbWU9IkZPTlRfUVVJWlpJTkciIHZhbHVlPSLlrovkvZMtMTgwMzAsMTAsZmFsc2UsZmFsc2UsZmFsc2UiLz4NCgkJPHVpZm9udCBuYW1lPSJGT05UX1NDUlVCU1RBVFVTIiB2YWx1ZT0i5a6L5L2TLTE4MDMwLDEwLHRydWUsZmFsc2UsdHJ1ZSIvPg0KCQk8dWlmb250IG5hbWU9IkZPTlRfU0NSVUJUSU1FIiB2YWx1ZT0i5a6L5L2TLTE4MDMwLDEwLGZhbHNlLGZhbHNlLHRydWUiLz4NCgkJPHVpZm9udCBuYW1lPSJGT05UX0VMQVBTRURUSU1FIiB2YWx1ZT0i5a6L5L2TLTE4MDMwLDEwLHRydWUsZmFsc2UsdHJ1ZSIvPg0KCQk8dWlmb250IG5hbWU9IkZPTlRfVVRJTFNNRU5VIiB2YWx1ZT0i5a6L5L2TLTE4MDMwLDEwLHRydWUsZmFsc2UsZmFsc2UiLz4NCgkJPHVpZm9udCBuYW1lPSJGT05UX1RBQlMiIHZhbHVlPSLlrovkvZMtMTgwMzAsMTQsdHJ1ZSxmYWxzZSx0cnVlIi8+DQoJCTx1aWZvbnQgbmFtZT0iRk9OVF9QUkVTRU5UQVRJT05OQU1FIiB2YWx1ZT0i5a6L5L2TLTE4MDMwLDE0LGZhbHNlLGZhbHNlLHRydWUiLz4NCgkJPHVpZm9udCBuYW1lPSJGT05UX1BSRVNFTlRFUk5BTUUiIHZhbHVlPSLlrovkvZMtMTgwMzAsMTQsdHJ1ZSxmYWxzZSx0cnVlIi8+DQoJCTx1aWZvbnQgbmFtZT0iRk9OVF9QUkVTRU5URVJUSVRMRSIgdmFsdWU9IuWui+S9ky0xODAzMCwxMyxmYWxzZSxmYWxzZSx0cnVlIi8+DQoJCTx1aWZvbnQgbmFtZT0iRk9OVF9CSU9CVE4iIHZhbHVlPSLlrovkvZMtMTgwMzAsMTAsZmFsc2UsZmFsc2UsdHJ1ZSIvPg0KCQk8dWlmb250IG5hbWU9IkZPTlRfTk9URVMiIHZhbHVlPSLlrovkvZMtMTgwMzAsMTIsZmFsc2UsZmFsc2UsZmFsc2UiLz4NCgkJPHVpZm9udCBuYW1lPSJGT05UX09VVExJTkUiIHZhbHVlPSLlrovkvZMtMTgwMzAsMTIsZmFsc2UsZmFsc2UsdHJ1ZSIvPg0KCQk8dWlmb250IG5hbWU9IkZPTlRfU0VBUkNIIiB2YWx1ZT0i5a6L5L2TLTE4MDMwLDEyLGZhbHNlLGZhbHNlLHRydWUiLz4NCgkJPHVpZm9udCBuYW1lPSJGT05UX1RIVU1CIiB2YWx1ZT0i5a6L5L2TLTE4MDMwLDEwLGZhbHNlLGZhbHNlLHRydWUiLz4NCgkJPHVpZm9udCBuYW1lPSJGT05UX0JJT1dJTiIgdmFsdWU9IuWui+S9ky0xODAzMCwxMixmYWxzZSxmYWxzZSxmYWxzZSIvPg0KCQk8dWlmb250IG5hbWU9IkZPTlRfTElTVEhFQURJTkciIHZhbHVlPSLlrovkvZMtMTgwMzAsMTAsZmFsc2UsZmFsc2UsZmFsc2UiLz4NCgkJPHVpZm9udCBuYW1lPSJGT05UX1dJTlRJVExFIiB2YWx1ZT0i5a6L5L2TLTE4MDMwLDEwLGZhbHNlLGZhbHNlLHRydWUiLz4NCgkJPHVpZm9udCBuYW1lPSJGT05UX0FUVEFDSE1FTlRTIiB2YWx1ZT0i5a6L5L2TLTE4MDMwLDEyLGZhbHNlLGZhbHNlLHRydWUiLz4NCgkJPCEtLXF1aXogcG9kIGFuZCBtZXNzYWdlIGJveCB0ZXh0IGZvbnRzLS0+DQoJCTx1aWZvbnQgbmFtZT0iRk9OVF9NU0dCT1hfV0lOVElUTEUiIHZhbHVlPSLlrovkvZMtMTgwMzAsMTIsdHJ1ZSxmYWxzZSx0cnVlIi8+DQoJCTx1aWZvbnQgbmFtZT0iRk9OVF9NU0dCT1hfTVNHIiB2YWx1ZT0i5a6L5L2TLTE4MDMwLDEyLGZhbHNlLGZhbHNlLHRydWUiLz4NCgkJPHVpZm9udCBuYW1lPSJGT05UX01TR0JPWF9PUFRJT05TIiB2YWx1ZT0i5a6L5L2TLTE4MDMwLDEwLHRydWUsZmFsc2UsdHJ1ZSIvPg0KCQk8dWlmb250IG5hbWU9IkZPTlRfUVVJWlBPRF9RVUlaX1RJVExFIiB2YWx1ZT0i5a6L5L2TLTE4MDMwLDEyLHRydWUsZmFsc2UsdHJ1ZSIvPg0KCQk8dWlmb250IG5hbWU9IkZPTlRfUVVJWlBPRF9RVUlaX0FUVEVNUFQiIHZhbHVlPSLlrovkvZMtMTgwMzAsMTAsZmFsc2UsZmFsc2UsdHJ1ZSIvPg0KCQk8dWlmb250IG5hbWU9IkZPTlRfUVVJWlBPRF9RVUlaX0FUVEVNUFRfVkFMVUUiIHZhbHVlPSLlrovkvZMtMTgwMzAsMTAsdHJ1ZSxmYWxzZSx0cnVlIi8+DQoJCTx1aWZvbnQgbmFtZT0iRk9OVF9RVUlaUE9EX1FVRVNUSU9OX1NDT1JFIiB2YWx1ZT0i5a6L5L2TLTE4MDMwLDEwLGZhbHNlLGZhbHNlLHRydWUiLz4NCgkJPHVpZm9udCBuYW1lPSJGT05UX1FVSVpQT0RfUVVFU1RJT05fU0NPUkVfVkFMVUUiIHZhbHVlPSLlrovkvZMtMTgwMzAsMTAsdHJ1ZSxmYWxzZSx0cnVlIi8+DQoJCTx1aWZvbnQgbmFtZT0iRk9OVF9RVUlaUE9EX1FVRVNUSU9OX0FUVEVNUFQiIHZhbHVlPSLlrovkvZMtMTgwMzAsMTAsZmFsc2UsZmFsc2UsdHJ1ZSIvPg0KCQk8dWlmb250IG5hbWU9IkZPTlRfUVVJWlBPRF9RVUVTVElPTl9BVFRFTVBUX1ZBTFVFIiB2YWx1ZT0i5a6L5L2TLTE4MDMwLDEwLHRydWUsZmFsc2UsdHJ1ZSIvPg0KCQk8dWlmb250IG5hbWU9IkZPTlRfUVVJWlBPRF9RVUVTVElPTl9UQUciIHZhbHVlPSLlrovkvZMtMTgwMzAsMTIsdHJ1ZSxmYWxzZSx0cnVlIi8+DQoJCTx1aWZvbnQgbmFtZT0iRk9OVF9RVUlaUE9EX1FVSVpfUVVFU1RJT05fQ09VTlQiIHZhbHVlPSLlrovkvZMtMTgwMzAsMTAsZmFsc2UsZmFsc2UsdHJ1ZSIvPg0KCQk8dWlmb250IG5hbWU9IkZPTlRfUVVJWlBPRF9RVUlaX1FVRVNUSU9OX0NPVU5UX1ZBTFVFIiB2YWx1ZT0i5a6L5L2TLTE4MDMwLDEwLHRydWUsZmFsc2UsdHJ1ZSIvPg0KCQk8dWlmb250IG5hbWU9IkZPTlRfUVVJWlBPRF9RVUlaX1FVRVNUSU9OX0FUVEVNUFRFRCIgdmFsdWU9IuWui+S9ky0xODAzMCwxMCxmYWxzZSxmYWxzZSx0cnVlIi8+DQoJCTx1aWZvbnQgbmFtZT0iRk9OVF9RVUlaUE9EX1FVSVpfUVVFU1RJT05fQVRURU1QVEVEX1ZBTFVFIiB2YWx1ZT0i5a6L5L2TLTE4MDMwLDEwLHRydWUsZmFsc2UsdHJ1ZSIvPg0KCQk8dWlmb250IG5hbWU9IkZPTlRfUVVJWlBPRF9RVUlaX1NDT1JFX1RBRyIgdmFsdWU9IuWui+S9ky0xODAzMCwxMix0cnVlLGZhbHNlLHRydWUiLz4NCgkJPHVpZm9udCBuYW1lPSJGT05UX1FVSVpQT0RfUVVJWl9TQ09SRSIgdmFsdWU9IuWui+S9ky0xODAzMCwxMCxmYWxzZSxmYWxzZSx0cnVlIi8+DQoJCTx1aWZvbnQgbmFtZT0iRk9OVF9RVUlaUE9EX1FVSVpfU0NPUkVfVkFMVUUiIHZhbHVlPSLlrovkvZMtMTgwMzAsMTAsdHJ1ZSxmYWxzZSx0cnVlIi8+DQoJCTx1aWZvbnQgbmFtZT0iRk9OVF9RVUlaUE9EX1FVSVpfTUFYU0NPUkUiIHZhbHVlPSLlrovkvZMtMTgwMzAsMTAsZmFsc2UsZmFsc2UsdHJ1ZSIvPg0KCQk8dWlmb250IG5hbWU9IkZPTlRfUVVJWlBPRF9RVUlaX01BWFNDT1JFX1ZBTFVFIiB2YWx1ZT0i5a6L5L2TLTE4MDMwLDEwLHRydWUsZmFsc2UsdHJ1ZSIvPg0KCQk8dWlmb250IG5hbWU9IkZPTlRfUVVJWlBPRF9RVUlaX1BBU1NTQ09SRSIgdmFsdWU9IuWui+S9ky0xODAzMCwxMCxmYWxzZSxmYWxzZSx0cnVlIi8+DQoJCTx1aWZvbnQgbmFtZT0iRk9OVF9RVUlaUE9EX1FVSVpfUEFTU1NDT1JFX1ZBTFVFIiB2YWx1ZT0i5a6L5L2TLTE4MDMwLDEwLHRydWUsZmFsc2UsdHJ1ZSIvPg0KCQk8IS0tIHVpdGV4dCAtLT4NCgkJPCEtLSBzdWJzdGl0dXRpb246ICVuID09IHNsaWRlIG51bWJlciAtLT4NCgkJPHVpdGV4dCBuYW1lPSJVTk5BTUVEU0xJREVUSVRMRSIgdmFsdWU9IuW5u+eBr+eJhyAlbiIvPg0KCQk8IS0tIHN1YnN0aXR1dGlvbjogJW4gPT0gc2xpZGUgbnVtYmVyIC0tPg0KCQk8IS0tIHN1YnN0aXR1dGlvbjogJXQgPT0gdG90YWwgc2xpZGUgY291bnQgLS0+DQoJCTx1aXRleHQgbmFtZT0iU0NSVUJCQVJTVEFUVVNfU0xJREVJTkZPIiB2YWx1ZT0i5bm754Gv54mHICVuIC8gJXQgfCAiLz4NCgkJPHVpdGV4dCBuYW1lPSJTQ1JVQkJBUlNUQVRVU19TVE9QUEVEIiB2YWx1ZT0i5bey5YGc5q2iIi8+DQoJCTx1aXRleHQgbmFtZT0iU0NSVUJCQVJTVEFUVVNfUExBWUlORyIgdmFsdWU9Iuato+WcqOaSreaUviIvPg0KCQk8dWl0ZXh0IG5hbWU9IlNDUlVCQkFSU1RBVFVTX05PQVVESU8iIHZhbHVlPSLml6Dpn7PpopEiLz4NCgkJPHVpdGV4dCBuYW1lPSJTQ1JVQkJBUlNUQVRVU19WSURQTEFZSU5HIiB2YWx1ZT0i6KeG6aKR5pKt5pS+Ii8+DQoJCTx1aXRleHQgbmFtZT0iU0NSVUJCQVJTVEFUVVNfTE9BRElORyIgdmFsdWU9Iuato+WcqOi9veWFpSIvPg0KCQk8dWl0ZXh0IG5hbWU9IlNDUlVCQkFSU1RBVFVTX0JVRkZFUklORyIgdmFsdWU9Iuato+WcqOi/m+ihjOe8k+WGsuWkhOeQhiIvPg0KCQk8dWl0ZXh0IG5hbWU9IlNDUlVCQkFSU1RBVFVTX1FVRVNUSU9OIiB2YWx1ZT0i5Zue562U6Zeu6aKYIi8+DQoJCTx1aXRleHQgbmFtZT0iU0NSVUJCQVJTVEFUVVNfUkVWSUVXUVVJWiIgdmFsdWU9Iuato+WcqOWuoemYhea1i+mqjCIvPg0KCQk8IS0tIHN1YnN0aXR1dGlvbjogJW0gPT0gbWludXRlcyByZW1haW5pbmcgLS0+DQoJCTwhLS0gc3Vic3RpdHV0aW9uOiAlcyA9PSBzZWNvbmRzIHJlbWFpbmluZyAtLT4NCgkJPHVpdGV4dCBuYW1lPSJFTEFQU0VEIiB2YWx1ZT0i5Ymp5L2ZICVtIOWIhumSnyAlcyDnp5IiLz4NCgkJPHVpdGV4dCBuYW1lPSJOT1RGT1VORCIgdmFsdWU9IuacquaJvuWIsOS7u+S9leWGheWuuSIvPg0KCQk8dWl0ZXh0IG5hbWU9IkFUVEFDSE1FTlRTIiB2YWx1ZT0i6ZmE5Lu2Ii8+DQoJCTwhLS0gc3Vic3RpdHV0aW9uOiAlcCA9PSBjdXJyZW50IHNwZWFrZXIncyB0aXRsZSAtLT4NCgkJPHVpdGV4dCBuYW1lPSJCSU9XSU5fVElUTEUiIHZhbHVlPSLkuKrkurrnroDku4s6ICVwIi8+DQoJCTx1aXRleHQgbmFtZT0iQklPQlROX1RJVExFIiB2YWx1ZT0i5Liq5Lq6566A5LuLIi8+DQoJCTx1aXRleHQgbmFtZT0iRElWSURFUkJUTl9USVRMRSIgdmFsdWU9InwiLz4NCgkJPHVpdGV4dCBuYW1lPSJDT05UQUNUQlROX1RJVExFIiB2YWx1ZT0i6IGU57O75pa55byPIi8+DQoJCTx1aXRleHQgbmFtZT0iVEFCX1FVSVoiIHZhbHVlPSLmtYvpqowiLz4NCgkJPHVpdGV4dCBuYW1lPSJUQUJfT1VUTElORSIgdmFsdWU9IuWkp+e6siIvPg0KCQk8dWl0ZXh0IG5hbWU9IlRBQl9USFVNQiIgdmFsdWU9Iue8qeeVpeWbviIvPg0KCQk8dWl0ZXh0IG5hbWU9IlRBQl9OT1RFUyIgdmFsdWU9IuWkh+azqCIvPg0KCQk8dWl0ZXh0IG5hbWU9IlRBQl9TRUFSQ0giIHZhbHVlPSLmkJzntKIiLz4NCgkJPHVpdGV4dCBuYW1lPSJTTElERV9IRUFESU5HIiB2YWx1ZT0i5bm754Gv54mH5qCH6aKYIi8+DQoJCTx1aXRleHQgbmFtZT0iRFVSQVRJT05fSEVBRElORyIgdmFsdWU9IuaMgee7reaXtumXtCIvPg0KCQk8dWl0ZXh0IG5hbWU9IlNFQVJDSF9IRUFESU5HIiB2YWx1ZT0i5pCc57Si5paH5pysOiIvPg0KCQk8dWl0ZXh0IG5hbWU9IlRIVU1CX0hFQURJTkciIHZhbHVlPSLlubvnga/niYciLz4NCgkJPHVpdGV4dCBuYW1lPSJUSFVNQl9JTkZPIiB2YWx1ZT0i5bm754Gv54mH5qCH6aKYL+aMgee7reaXtumXtCIvPg0KCQk8dWl0ZXh0IG5hbWU9IkFUVEFDSE5BTUVfSEVBRElORyIgdmFsdWU9IuaWh+S7tuWQjSIvPg0KCQk8dWl0ZXh0IG5hbWU9IkFUVEFDSFNJWkVfSEVBRElORyIgdmFsdWU9IuWkp+WwjyIvPg0KCQk8dWl0ZXh0IG5hbWU9IlNMSURFX05PVEVTIiB2YWx1ZT0i5bm754Gv54mH5aSH5rOoIi8+DQoJCTwhLS1xdWl6IHBvZCBhbmQgbWVzc2FnZSBib3ggdGV4dHMtLT4NCgkJPHVpdGV4dCBuYW1lPSJRVUlaUE9EX1FVSVpfQVRURU1QVCIgdmFsdWU9Iua1i+mqjOWwneivleasoeaVsDoiLz4NCgkJPHVpdGV4dCBuYW1lPSJRVUlaUE9EX1FVSVpfQVRURU1QVF9WQUxVRSIgdmFsdWU9IuesrCAlbiDmrKHvvIzlhbEgJXQg5qyhIi8+DQoJCTx1aXRleHQgbmFtZT0iUVVJWlBPRF9RVUlaX1NDT1JFIiB2YWx1ZT0i5b6X5YiGOiIvPg0KCQk8dWl0ZXh0IG5hbWU9IlFVSVpQT0RfUVVJWl9QQVNTU0NPUkUiIHZhbHVlPSLlj4rmoLzliIbmlbA6Ii8+DQoJCTx1aXRleHQgbmFtZT0iUVVJWlBPRF9RVUlaX01BWFNDT1JFIiB2YWx1ZT0i5pyA6auY5YiG5pWwOiIvPg0KCQk8dWl0ZXh0IG5hbWU9IlFVSVpQT0RfUVVFU0FUTVBUX1NUUiIgdmFsdWU9IuWwneivleasoeaVsDog56ysICVuIOasoe+8jOWFsSAldCDmrKEiLz4NCgkJPHVpdGV4dCBuYW1lPSJRVUlaUE9EX1FVRVNUWVBFX1NUUiIgdmFsdWU9Iuexu+WeizogJXMiLz4NCgkJPHVpdGV4dCBuYW1lPSJRVUlaUE9EX1FVRVNUWVBFX0dSRCIgdmFsdWU9IuivhOe6pyIvPg0KCQk8dWl0ZXh0IG5hbWU9IlFVSVpQT0RfUVVFU1RZUEVfU1ZZIiB2YWx1ZT0i6LCD5p+lIi8+DQoJCTx1aXRleHQgbmFtZT0iUVVJWlBPRF9RVUlaQVRNUFRfSU5GIiB2YWx1ZT0i5peg6ZmQIi8+DQoJCTx1aXRleHQgbmFtZT0iUVVJWlBPRF9RVUVTQVRNUFRfSU5GIiB2YWx1ZT0i5peg6ZmQIi8+DQoJCTx1aXRleHQgbmFtZT0iV0FSTklOR01TR19ZRVNTVFJJTkciIHZhbHVlPSLmmK8iLz4NCgkJPHVpdGV4dCBuYW1lPSJXQVJOSU5HTVNHX05PU1RSSU5HIiB2YWx1ZT0i5ZCmIi8+DQoJCTx1aXRleHQgbmFtZT0iV0FSTklOR01TR19USVRMRVNUUklORyIgdmFsdWU9Iua1i+mqjOWvvOiIquitpuWRiiIvPg0KCQk8dWl0ZXh0IG5hbWU9IldBUk5JTkdNU0dfTVNHU1RSSU5HIiB2YWx1ZT0i5q2k5rWL6aqM5Lit5pyJ5pyq5bCd6K+V5L2c562U55qE6Zeu6aKY44CCJiN4QTsmI3hBO+WNleWHu+KAnOaYr+KAnemAgOWHuuatpOa1i+mqjOOAguWNleWHu+KAnOWQpuKAnee7p+e7rea1i+mqjOOAgiIvPg0KCQk8dWl0ZXh0IG5hbWU9IklORk9STUFUSU9OX0gyNjRfRkxBU0hQTEFZRVIiIHZhbHVlPSLlvZPliY3lronoo4XlnKjmgqjnmoTorqHnrpfmnLrkuIrnmoQgRmxhc2ggUGxheWVyIOeJiOacrOS4jeaUr+aMgeivpeinhumikeOAguWNleWHu+inhumikeWMuuWfn+S4i+i9veacgOaWsOeJiOacrOeahCBGbGFzaCBQbGF5ZXLjgIIiLz4NCgkJPCEtLSBzdWJzdGl0dXRpb246ICVwID09IHByZXNlbnRhdGlvbiB0aXRsZSAtLT4NCgkJPCEtLSBzdWJzdGl0dXRpb246ICVzID09IHNsaWRlIHRpdGxlIC0tPg0KCQk8IS0tIHN1YnN0aXR1dGlvbjogJW4gPT0gc2xpZGUgbnVtYmVyIC0tPg0KCQk8dWl0ZXh0IG5hbWU9IkJPT0tNQVJLIiB2YWx1ZT0iQWRvYmUgUHJlc2VudGVyIC0gJXAiLz4NCgkJPCEtLSBzdWJzdGl0dXRpb246ICVwID09IHByZXNlbnRhdGlvbiB0aXRsZSAtLT4NCgkJPCEtLSBzdWJzdGl0dXRpb246ICVzID09IHNsaWRlIHRpdGxlIC0tPg0KCQk8IS0tIHN1YnN0aXR1dGlvbjogJW4gPT0gc2xpZGUgbnVtYmVyIC0tPg0KCQk8dWl0ZXh0IG5hbWU9IkJPT0tNQVJLU0xJREUiIHZhbHVlPSJBZG9iZSBQcmVzZW50ZXIgLSAlcCAlcyIvPg0KCQk8dWl0ZXh0IG5hbWU9IlNIT1dTSURFQkFSIiB2YWx1ZT0i5ZCR5Y+C5Yqg6ICF5pi+56S65o+Q6KaB5qCPIi8+DQoJCTx1aXRleHQgbmFtZT0iTVVURSIgdmFsdWU9IumdmemfsyIvPg0KCQk8dWl0ZXh0IG5hbWU9IkRPQ1dSQVBfVElUTEUiIHZhbHVlPSJQcmVzZW50ZXIg5paH5Lu26ZmE5Lu2Ii8+DQoJCTx1aXRleHQgbmFtZT0iRE9DV1JBUF9NU0ciIHZhbHVlPSLkv53lrZjliLDmiJHnmoTorqHnrpfmnLoiLz4NCgkJPHVpdGV4dCBuYW1lPSJET0NXUkFQX1BST01QVCIgdmFsdWU9IuWNleWHu+S7peS4i+i9vSIvPg0KCTwvbGFuZ3VhZ2U+DQo8L2NvbmZpZ3VyYXRpb24+DQo="/>
  <p:tag name="VIDEO_FILES_RECORD" val="&lt;Videos&gt;&lt;Video Name=&quot;tq3_394_1_78748.flv&quot; Position=&quot;1&quot; SlideID=&quot;394&quot;/&gt;&lt;Video Name=&quot;TacomaNarrows_394_1_76960.flv&quot; Position=&quot;1&quot; SlideID=&quot;394&quot;/&gt;&lt;/Videos&gt;&#10;"/>
  <p:tag name="MMPROD_UIDATA" val="&lt;database version=&quot;7.0&quot;&gt;&lt;object type=&quot;1&quot; unique_id=&quot;10001&quot;&gt;&lt;property id=&quot;20141&quot; value=&quot;Bridge Natural Frequencies &amp;amp; Excitation Sources&quot;/&gt;&lt;property id=&quot;20144&quot; value=&quot;1&quot;/&gt;&lt;property id=&quot;20146&quot; value=&quot;0&quot;/&gt;&lt;property id=&quot;20147&quot; value=&quot;0&quot;/&gt;&lt;property id=&quot;20148&quot; value=&quot;5&quot;/&gt;&lt;property id=&quot;20184&quot; value=&quot;7&quot;/&gt;&lt;property id=&quot;20224&quot; value=&quot;C:\Users\Tom Irvine\Documents\My Adobe Presentations\u3&quot;/&gt;&lt;property id=&quot;20226&quot; value=&quot;C:\unit_1c\NA_Unit_1c_Bridge_PP.pptx&quot;/&gt;&lt;property id=&quot;20250&quot; value=&quot;7&quot;/&gt;&lt;property id=&quot;20251&quot; value=&quot;0&quot;/&gt;&lt;property id=&quot;20259&quot; value=&quot;0&quot;/&gt;&lt;property id=&quot;20501&quot; value=&quot;C:\Unit_1c\&quot;/&gt;&lt;object type=&quot;8&quot; unique_id=&quot;10122&quot;&gt;&lt;/object&gt;&lt;object type=&quot;2&quot; unique_id=&quot;10123&quot;&gt;&lt;object type=&quot;3&quot; unique_id=&quot;10124&quot;&gt;&lt;property id=&quot;20148&quot; value=&quot;5&quot;/&gt;&lt;property id=&quot;20300&quot; value=&quot;Slide 1&quot;/&gt;&lt;property id=&quot;20301&quot; value=&quot;Title&quot;/&gt;&lt;property id=&quot;20303&quot; value=&quot;-1&quot;/&gt;&lt;property id=&quot;20307&quot; value=&quot;256&quot;/&gt;&lt;property id=&quot;20309&quot; value=&quot;-1&quot;/&gt;&lt;/object&gt;&lt;object type=&quot;3&quot; unique_id=&quot;10357&quot;&gt;&lt;property id=&quot;20148&quot; value=&quot;5&quot;/&gt;&lt;property id=&quot;20300&quot; value=&quot;Slide 2 - &amp;quot;This presentation is sponsored by&amp;quot;&quot;/&gt;&lt;property id=&quot;20301&quot; value=&quot;Sponsor&quot;/&gt;&lt;property id=&quot;20303&quot; value=&quot;-1&quot;/&gt;&lt;property id=&quot;20307&quot; value=&quot;275&quot;/&gt;&lt;property id=&quot;20309&quot; value=&quot;-1&quot;/&gt;&lt;/object&gt;&lt;object type=&quot;3&quot; unique_id=&quot;10358&quot;&gt;&lt;property id=&quot;20148&quot; value=&quot;5&quot;/&gt;&lt;property id=&quot;20300&quot; value=&quot;Slide 3 - &amp;quot;      Contact Information&amp;quot;&quot;/&gt;&lt;property id=&quot;20301&quot; value=&quot;Contact&quot;/&gt;&lt;property id=&quot;20303&quot; value=&quot;-1&quot;/&gt;&lt;property id=&quot;20307&quot; value=&quot;276&quot;/&gt;&lt;property id=&quot;20309&quot; value=&quot;-1&quot;/&gt;&lt;/object&gt;&lt;object type=&quot;3&quot; unique_id=&quot;22362&quot;&gt;&lt;property id=&quot;20148&quot; value=&quot;5&quot;/&gt;&lt;property id=&quot;20300&quot; value=&quot;Slide 4&quot;/&gt;&lt;property id=&quot;20301&quot; value=&quot;Bridge Introduction&quot;/&gt;&lt;property id=&quot;20303&quot; value=&quot;-1&quot;/&gt;&lt;property id=&quot;20307&quot; value=&quot;357&quot;/&gt;&lt;property id=&quot;20309&quot; value=&quot;-1&quot;/&gt;&lt;/object&gt;&lt;object type=&quot;3&quot; unique_id=&quot;22365&quot;&gt;&lt;property id=&quot;20148&quot; value=&quot;5&quot;/&gt;&lt;property id=&quot;20300&quot; value=&quot;Slide 5&quot;/&gt;&lt;property id=&quot;20301&quot; value=&quot;Golden Gate Bridge&quot;/&gt;&lt;property id=&quot;20303&quot; value=&quot;-1&quot;/&gt;&lt;property id=&quot;20307&quot; value=&quot;360&quot;/&gt;&lt;property id=&quot;20309&quot; value=&quot;-1&quot;/&gt;&lt;/object&gt;&lt;object type=&quot;3&quot; unique_id=&quot;22366&quot;&gt;&lt;property id=&quot;20148&quot; value=&quot;5&quot;/&gt;&lt;property id=&quot;20300&quot; value=&quot;Slide 6&quot;/&gt;&lt;property id=&quot;20301&quot; value=&quot;Excitation Sources&quot;/&gt;&lt;property id=&quot;20303&quot; value=&quot;-1&quot;/&gt;&lt;property id=&quot;20307&quot; value=&quot;362&quot;/&gt;&lt;property id=&quot;20309&quot; value=&quot;-1&quot;/&gt;&lt;/object&gt;&lt;object type=&quot;3&quot; unique_id=&quot;22367&quot;&gt;&lt;property id=&quot;20148&quot; value=&quot;5&quot;/&gt;&lt;property id=&quot;20300&quot; value=&quot;Slide 7&quot;/&gt;&lt;property id=&quot;20301&quot; value=&quot;Golden Gate Natural Frequencies&quot;/&gt;&lt;property id=&quot;20303&quot; value=&quot;-1&quot;/&gt;&lt;property id=&quot;20307&quot; value=&quot;361&quot;/&gt;&lt;property id=&quot;20309&quot; value=&quot;-1&quot;/&gt;&lt;/object&gt;&lt;object type=&quot;3&quot; unique_id=&quot;22370&quot;&gt;&lt;property id=&quot;20148&quot; value=&quot;5&quot;/&gt;&lt;property id=&quot;20300&quot; value=&quot;Slide 17&quot;/&gt;&lt;property id=&quot;20301&quot; value=&quot;Candidate Failure Modes&quot;/&gt;&lt;property id=&quot;20303&quot; value=&quot;-1&quot;/&gt;&lt;property id=&quot;20307&quot; value=&quot;365&quot;/&gt;&lt;property id=&quot;20309&quot; value=&quot;-1&quot;/&gt;&lt;/object&gt;&lt;object type=&quot;3&quot; unique_id=&quot;22712&quot;&gt;&lt;property id=&quot;20148&quot; value=&quot;5&quot;/&gt;&lt;property id=&quot;20300&quot; value=&quot;Slide 11&quot;/&gt;&lt;property id=&quot;20301&quot; value=&quot;Tacoma Narrows Bridge&quot;/&gt;&lt;property id=&quot;20303&quot; value=&quot;-1&quot;/&gt;&lt;property id=&quot;20307&quot; value=&quot;367&quot;/&gt;&lt;property id=&quot;20309&quot; value=&quot;-1&quot;/&gt;&lt;/object&gt;&lt;object type=&quot;3&quot; unique_id=&quot;22713&quot;&gt;&lt;property id=&quot;20148&quot; value=&quot;5&quot;/&gt;&lt;property id=&quot;20300&quot; value=&quot;Slide 12&quot;/&gt;&lt;property id=&quot;20301&quot; value=&quot;Tacoma Narrows Bridge Collapse&quot;/&gt;&lt;property id=&quot;20303&quot; value=&quot;-1&quot;/&gt;&lt;property id=&quot;20307&quot; value=&quot;368&quot;/&gt;&lt;property id=&quot;20309&quot; value=&quot;-1&quot;/&gt;&lt;/object&gt;&lt;object type=&quot;3&quot; unique_id=&quot;22714&quot;&gt;&lt;property id=&quot;20148&quot; value=&quot;5&quot;/&gt;&lt;property id=&quot;20300&quot; value=&quot;Slide 18&quot;/&gt;&lt;property id=&quot;20301&quot; value=&quot;Random Turbulence&quot;/&gt;&lt;property id=&quot;20303&quot; value=&quot;-1&quot;/&gt;&lt;property id=&quot;20307&quot; value=&quot;369&quot;/&gt;&lt;property id=&quot;20309&quot; value=&quot;-1&quot;/&gt;&lt;/object&gt;&lt;object type=&quot;3&quot; unique_id=&quot;22715&quot;&gt;&lt;property id=&quot;20148&quot; value=&quot;5&quot;/&gt;&lt;property id=&quot;20300&quot; value=&quot;Slide 19&quot;/&gt;&lt;property id=&quot;20301&quot; value=&quot;Karman Vortex &quot;/&gt;&lt;property id=&quot;20303&quot; value=&quot;-1&quot;/&gt;&lt;property id=&quot;20307&quot; value=&quot;370&quot;/&gt;&lt;property id=&quot;20309&quot; value=&quot;-1&quot;/&gt;&lt;/object&gt;&lt;object type=&quot;3&quot; unique_id=&quot;22716&quot;&gt;&lt;property id=&quot;20148&quot; value=&quot;5&quot;/&gt;&lt;property id=&quot;20300&quot; value=&quot;Slide 20&quot;/&gt;&lt;property id=&quot;20301&quot; value=&quot;Vortex Shedding&quot;/&gt;&lt;property id=&quot;20303&quot; value=&quot;-1&quot;/&gt;&lt;property id=&quot;20307&quot; value=&quot;371&quot;/&gt;&lt;property id=&quot;20309&quot; value=&quot;-1&quot;/&gt;&lt;/object&gt;&lt;object type=&quot;3&quot; unique_id=&quot;22717&quot;&gt;&lt;property id=&quot;20148&quot; value=&quot;5&quot;/&gt;&lt;property id=&quot;20300&quot; value=&quot;Slide 21&quot;/&gt;&lt;property id=&quot;20301&quot; value=&quot;Strouhal Frequency&quot;/&gt;&lt;property id=&quot;20303&quot; value=&quot;-1&quot;/&gt;&lt;property id=&quot;20307&quot; value=&quot;372&quot;/&gt;&lt;property id=&quot;20309&quot; value=&quot;-1&quot;/&gt;&lt;/object&gt;&lt;object type=&quot;3&quot; unique_id=&quot;22718&quot;&gt;&lt;property id=&quot;20148&quot; value=&quot;5&quot;/&gt;&lt;property id=&quot;20300&quot; value=&quot;Slide 22&quot;/&gt;&lt;property id=&quot;20301&quot; value=&quot;Strouhal Frequency, Tacoma Narrows Bridge&quot;/&gt;&lt;property id=&quot;20303&quot; value=&quot;-1&quot;/&gt;&lt;property id=&quot;20307&quot; value=&quot;373&quot;/&gt;&lt;property id=&quot;20309&quot; value=&quot;-1&quot;/&gt;&lt;/object&gt;&lt;object type=&quot;3&quot; unique_id=&quot;22719&quot;&gt;&lt;property id=&quot;20148&quot; value=&quot;5&quot;/&gt;&lt;property id=&quot;20300&quot; value=&quot;Slide 24&quot;/&gt;&lt;property id=&quot;20301&quot; value=&quot;Span Rest Position&quot;/&gt;&lt;property id=&quot;20303&quot; value=&quot;-1&quot;/&gt;&lt;property id=&quot;20307&quot; value=&quot;374&quot;/&gt;&lt;property id=&quot;20309&quot; value=&quot;-1&quot;/&gt;&lt;/object&gt;&lt;object type=&quot;3&quot; unique_id=&quot;22720&quot;&gt;&lt;property id=&quot;20148&quot; value=&quot;5&quot;/&gt;&lt;property id=&quot;20300&quot; value=&quot;Slide 23&quot;/&gt;&lt;property id=&quot;20301&quot; value=&quot;Aerodynamic instability&quot;/&gt;&lt;property id=&quot;20303&quot; value=&quot;-1&quot;/&gt;&lt;property id=&quot;20307&quot; value=&quot;375&quot;/&gt;&lt;property id=&quot;20309&quot; value=&quot;-1&quot;/&gt;&lt;/object&gt;&lt;object type=&quot;3&quot; unique_id=&quot;22721&quot;&gt;&lt;property id=&quot;20148&quot; value=&quot;5&quot;/&gt;&lt;property id=&quot;20300&quot; value=&quot;Slide 25&quot;/&gt;&lt;property id=&quot;20301&quot; value=&quot;Span Rotates Clockwise&quot;/&gt;&lt;property id=&quot;20303&quot; value=&quot;-1&quot;/&gt;&lt;property id=&quot;20307&quot; value=&quot;376&quot;/&gt;&lt;property id=&quot;20309&quot; value=&quot;-1&quot;/&gt;&lt;/object&gt;&lt;object type=&quot;3&quot; unique_id=&quot;22722&quot;&gt;&lt;property id=&quot;20148&quot; value=&quot;5&quot;/&gt;&lt;property id=&quot;20300&quot; value=&quot;Slide 28&quot;/&gt;&lt;property id=&quot;20301&quot; value=&quot;Failure Modes&quot;/&gt;&lt;property id=&quot;20303&quot; value=&quot;-1&quot;/&gt;&lt;property id=&quot;20307&quot; value=&quot;377&quot;/&gt;&lt;property id=&quot;20309&quot; value=&quot;-1&quot;/&gt;&lt;/object&gt;&lt;object type=&quot;3&quot; unique_id=&quot;22931&quot;&gt;&lt;property id=&quot;20148&quot; value=&quot;5&quot;/&gt;&lt;property id=&quot;20300&quot; value=&quot;Slide 26&quot;/&gt;&lt;property id=&quot;20301&quot; value=&quot;Span Rotates Counter-Clockwise&quot;/&gt;&lt;property id=&quot;20303&quot; value=&quot;-1&quot;/&gt;&lt;property id=&quot;20307&quot; value=&quot;378&quot;/&gt;&lt;property id=&quot;20309&quot; value=&quot;-1&quot;/&gt;&lt;/object&gt;&lt;object type=&quot;3&quot; unique_id=&quot;22932&quot;&gt;&lt;property id=&quot;20148&quot; value=&quot;5&quot;/&gt;&lt;property id=&quot;20300&quot; value=&quot;Slide 27&quot;/&gt;&lt;property id=&quot;20301&quot; value=&quot;Repetitive Cycles&quot;/&gt;&lt;property id=&quot;20303&quot; value=&quot;-1&quot;/&gt;&lt;property id=&quot;20307&quot; value=&quot;379&quot;/&gt;&lt;property id=&quot;20309&quot; value=&quot;-1&quot;/&gt;&lt;/object&gt;&lt;object type=&quot;3&quot; unique_id=&quot;22933&quot;&gt;&lt;property id=&quot;20148&quot; value=&quot;5&quot;/&gt;&lt;property id=&quot;20300&quot; value=&quot;Slide 31&quot;/&gt;&lt;property id=&quot;20301&quot; value=&quot;Millennium Bridge&quot;/&gt;&lt;property id=&quot;20303&quot; value=&quot;-1&quot;/&gt;&lt;property id=&quot;20307&quot; value=&quot;380&quot;/&gt;&lt;property id=&quot;20309&quot; value=&quot;-1&quot;/&gt;&lt;/object&gt;&lt;object type=&quot;3&quot; unique_id=&quot;23094&quot;&gt;&lt;property id=&quot;20148&quot; value=&quot;5&quot;/&gt;&lt;property id=&quot;20300&quot; value=&quot;Slide 29&quot;/&gt;&lt;property id=&quot;20301&quot; value=&quot;Replacement Bridge&quot;/&gt;&lt;property id=&quot;20303&quot; value=&quot;-1&quot;/&gt;&lt;property id=&quot;20307&quot; value=&quot;381&quot;/&gt;&lt;property id=&quot;20309&quot; value=&quot;-1&quot;/&gt;&lt;/object&gt;&lt;object type=&quot;3&quot; unique_id=&quot;23491&quot;&gt;&lt;property id=&quot;20148&quot; value=&quot;5&quot;/&gt;&lt;property id=&quot;20300&quot; value=&quot;Slide 13&quot;/&gt;&lt;property id=&quot;20301&quot; value=&quot;Tacoma Narrows Bridge Events&quot;/&gt;&lt;property id=&quot;20303&quot; value=&quot;-1&quot;/&gt;&lt;property id=&quot;20307&quot; value=&quot;382&quot;/&gt;&lt;property id=&quot;20309&quot; value=&quot;-1&quot;/&gt;&lt;/object&gt;&lt;object type=&quot;3&quot; unique_id=&quot;23492&quot;&gt;&lt;property id=&quot;20148&quot; value=&quot;5&quot;/&gt;&lt;property id=&quot;20300&quot; value=&quot;Slide 15&quot;/&gt;&lt;property id=&quot;20301&quot; value=&quot;Program:  sine.exe&quot;/&gt;&lt;property id=&quot;20303&quot; value=&quot;-1&quot;/&gt;&lt;property id=&quot;20307&quot; value=&quot;384&quot;/&gt;&lt;property id=&quot;20309&quot; value=&quot;-1&quot;/&gt;&lt;/object&gt;&lt;object type=&quot;3&quot; unique_id=&quot;23493&quot;&gt;&lt;property id=&quot;20148&quot; value=&quot;5&quot;/&gt;&lt;property id=&quot;20300&quot; value=&quot;Slide 16&quot;/&gt;&lt;property id=&quot;20301&quot; value=&quot;Program:  sine.exe&quot;/&gt;&lt;property id=&quot;20303&quot; value=&quot;-1&quot;/&gt;&lt;property id=&quot;20307&quot; value=&quot;383&quot;/&gt;&lt;property id=&quot;20309&quot; value=&quot;-1&quot;/&gt;&lt;/object&gt;&lt;object type=&quot;3&quot; unique_id=&quot;24158&quot;&gt;&lt;property id=&quot;20148&quot; value=&quot;5&quot;/&gt;&lt;property id=&quot;20300&quot; value=&quot;Slide 14&quot;/&gt;&lt;property id=&quot;20301&quot; value=&quot;Tacoma Narrows Bridge Acceleration&quot;/&gt;&lt;property id=&quot;20303&quot; value=&quot;-1&quot;/&gt;&lt;property id=&quot;20307&quot; value=&quot;387&quot;/&gt;&lt;property id=&quot;20309&quot; value=&quot;-1&quot;/&gt;&lt;/object&gt;&lt;object type=&quot;3&quot; unique_id=&quot;24381&quot;&gt;&lt;property id=&quot;20148&quot; value=&quot;5&quot;/&gt;&lt;property id=&quot;20300&quot; value=&quot;Slide 10&quot;/&gt;&lt;property id=&quot;20301&quot; value=&quot;Tacoma Narrows Bridge&quot;/&gt;&lt;property id=&quot;20303&quot; value=&quot;-1&quot;/&gt;&lt;property id=&quot;20307&quot; value=&quot;389&quot;/&gt;&lt;property id=&quot;20309&quot; value=&quot;-1&quot;/&gt;&lt;/object&gt;&lt;object type=&quot;3&quot; unique_id=&quot;24382&quot;&gt;&lt;property id=&quot;20148&quot; value=&quot;5&quot;/&gt;&lt;property id=&quot;20300&quot; value=&quot;Slide 35 - &amp;quot;Program Summary &amp;quot;&quot;/&gt;&lt;property id=&quot;20301&quot; value=&quot;Program Summary &quot;/&gt;&lt;property id=&quot;20303&quot; value=&quot;-1&quot;/&gt;&lt;property id=&quot;20307&quot; value=&quot;388&quot;/&gt;&lt;property id=&quot;20309&quot; value=&quot;-1&quot;/&gt;&lt;/object&gt;&lt;object type=&quot;3&quot; unique_id=&quot;26205&quot;&gt;&lt;property id=&quot;20148&quot; value=&quot;5&quot;/&gt;&lt;property id=&quot;20300&quot; value=&quot;Slide 9&quot;/&gt;&lt;property id=&quot;20301&quot; value=&quot;Tacoma Newsreel&quot;/&gt;&lt;property id=&quot;20303&quot; value=&quot;-1&quot;/&gt;&lt;property id=&quot;20307&quot; value=&quot;394&quot;/&gt;&lt;property id=&quot;20309&quot; value=&quot;-1&quot;/&gt;&lt;/object&gt;&lt;object type=&quot;3&quot; unique_id=&quot;26452&quot;&gt;&lt;property id=&quot;20148&quot; value=&quot;5&quot;/&gt;&lt;property id=&quot;20300&quot; value=&quot;Slide 8&quot;/&gt;&lt;property id=&quot;20301&quot; value=&quot;Tacoma Narrows Bridge&quot;/&gt;&lt;property id=&quot;20303&quot; value=&quot;-1&quot;/&gt;&lt;property id=&quot;20307&quot; value=&quot;395&quot;/&gt;&lt;property id=&quot;20309&quot; value=&quot;-1&quot;/&gt;&lt;/object&gt;&lt;object type=&quot;3&quot; unique_id=&quot;26458&quot;&gt;&lt;property id=&quot;20148&quot; value=&quot;5&quot;/&gt;&lt;property id=&quot;20300&quot; value=&quot;Slide 30&quot;/&gt;&lt;property id=&quot;20301&quot; value=&quot;Modern Bridge Design&quot;/&gt;&lt;property id=&quot;20303&quot; value=&quot;-1&quot;/&gt;&lt;property id=&quot;20307&quot; value=&quot;399&quot;/&gt;&lt;property id=&quot;20309&quot; value=&quot;-1&quot;/&gt;&lt;/object&gt;&lt;object type=&quot;3&quot; unique_id=&quot;26459&quot;&gt;&lt;property id=&quot;20148&quot; value=&quot;5&quot;/&gt;&lt;property id=&quot;20300&quot; value=&quot;Slide 32&quot;/&gt;&lt;property id=&quot;20301&quot; value=&quot;Footfall Excitation&quot;/&gt;&lt;property id=&quot;20303&quot; value=&quot;-1&quot;/&gt;&lt;property id=&quot;20307&quot; value=&quot;397&quot;/&gt;&lt;property id=&quot;20309&quot; value=&quot;-1&quot;/&gt;&lt;/object&gt;&lt;object type=&quot;3&quot; unique_id=&quot;26460&quot;&gt;&lt;property id=&quot;20148&quot; value=&quot;5&quot;/&gt;&lt;property id=&quot;20300&quot; value=&quot;Slide 33&quot;/&gt;&lt;property id=&quot;20301&quot; value=&quot;Millennium Bridge Retrofit&quot;/&gt;&lt;property id=&quot;20303&quot; value=&quot;-1&quot;/&gt;&lt;property id=&quot;20307&quot; value=&quot;398&quot;/&gt;&lt;property id=&quot;20309&quot; value=&quot;-1&quot;/&gt;&lt;/object&gt;&lt;object type=&quot;3&quot; unique_id=&quot;26461&quot;&gt;&lt;property id=&quot;20148&quot; value=&quot;5&quot;/&gt;&lt;property id=&quot;20300&quot; value=&quot;Slide 34&quot;/&gt;&lt;property id=&quot;20301&quot; value=&quot;Volgograd Bridge&quot;/&gt;&lt;property id=&quot;20303&quot; value=&quot;-1&quot;/&gt;&lt;property id=&quot;20307&quot; value=&quot;396&quot;/&gt;&lt;property id=&quot;20309&quot; value=&quot;-1&quot;/&gt;&lt;/object&gt;&lt;/object&gt;&lt;object type=&quot;10&quot; unique_id=&quot;10469&quot;&gt;&lt;object type=&quot;11&quot; unique_id=&quot;10470&quot;&gt;&lt;property id=&quot;20180&quot; value=&quot;0&quot;/&gt;&lt;property id=&quot;20181&quot; value=&quot;1&quot;/&gt;&lt;property id=&quot;20182&quot; value=&quot;0&quot;/&gt;&lt;property id=&quot;20183&quot; value=&quot;1&quot;/&gt;&lt;/object&gt;&lt;object type=&quot;13&quot; unique_id=&quot;10840&quot;&gt;&lt;/object&gt;&lt;object type=&quot;12&quot; unique_id=&quot;15016&quot;&gt;&lt;/object&gt;&lt;/object&gt;&lt;object type=&quot;4&quot; unique_id=&quot;10471&quot;&gt;&lt;/object&gt;&lt;/object&gt;&lt;/database&gt;"/>
  <p:tag name="SECTOMILLISECCONVERTED" val="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c\u1c_1s.mp3"/>
  <p:tag name="PPSNARRATION" val="1,1678382384,C:\temp\NA_Unit_1c_Bridge_PP_pptx\Media.ppcx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INFO" val="&lt;ThreeDShapeInfo&gt;&lt;uuid val=&quot;{28A8EC39-7C79-463C-B34C-CC2FAF6AC59A}&quot;/&gt;&lt;filename val=&quot;C:\Users\TOMIRV~1\AppData\Local\Temp\PR\data\asimages\{28A8EC39-7C79-463C-B34C-CC2FAF6AC59A}.png&quot;/&gt;&lt;hasEffects val=&quot;1&quot;/&gt;&lt;left val=&quot;89.28&quot;/&gt;&lt;top val=&quot;171.72&quot;/&gt;&lt;width val=&quot;502.8&quot;/&gt;&lt;height val=&quot;222.36&quot;/&gt;&lt;/ThreeDShapeInfo&gt;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c\u1c_2s.mp3"/>
  <p:tag name="PPSNARRATION" val="2,1678382384,C:\temp\NA_Unit_1c_Bridge_PP_pptx\Media.ppcx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c\u1c_3s.mp3"/>
  <p:tag name="PPSNARRATION" val="3,1678382384,C:\temp\NA_Unit_1c_Bridge_PP_pptx\Media.ppcx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c\u1c_4s.mp3"/>
  <p:tag name="PPSNARRATION" val="49,1678382384,C:\temp\NA_Unit_1c_Bridge_PP_pptx\Media.ppcx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c\u1c_5s.mp3"/>
  <p:tag name="PPSNARRATION" val="52,1678382384,C:\temp\NA_Unit_1c_Bridge_PP_pptx\Media.ppcx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c\u1c_6s.mp3"/>
  <p:tag name="PPSNARRATION" val="53,1678382384,C:\temp\NA_Unit_1c_Bridge_PP_pptx\Media.ppcx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c\u1c_7s.mp3"/>
  <p:tag name="PPSNARRATION" val="54,1678382384,C:\temp\NA_Unit_1c_Bridge_PP_pptx\Media.ppcx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INFO" val="&lt;ThreeDShapeInfo&gt;&lt;uuid val=&quot;{EEC943D9-0A6A-407C-8078-6FC4A8D3E5BF}&quot;/&gt;&lt;filename val=&quot;C:\Users\TOMIRV~1\AppData\Local\Temp\PR\data\asimages\{EEC943D9-0A6A-407C-8078-6FC4A8D3E5BF}.png&quot;/&gt;&lt;hasEffects val=&quot;0&quot;/&gt;&lt;left val=&quot;87&quot;/&gt;&lt;top val=&quot;141&quot;/&gt;&lt;width val=&quot;499.08&quot;/&gt;&lt;height val=&quot;186.36&quot;/&gt;&lt;/ThreeDShapeInfo&gt;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c\u1c_8s.mp3"/>
  <p:tag name="PPSNARRATION" val="81,1678382384,C:\temp\NA_Unit_1c_Bridge_PP_pptx\Media.ppcx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c\u1c_10s.mp3"/>
  <p:tag name="PPSNARRATION" val="80,1678382384,C:\temp\NA_Unit_1c_Bridge_PP_pptx\Media.ppcx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c\u1c_11s.mp3"/>
  <p:tag name="PPSNARRATION" val="59,1678382384,C:\temp\NA_Unit_1c_Bridge_PP_pptx\Media.ppcx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c\u1c_12s.mp3"/>
  <p:tag name="PPSNARRATION" val="60,1678382384,C:\temp\NA_Unit_1c_Bridge_PP_pptx\Media.ppcx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c\u1c_13s.mp3"/>
  <p:tag name="PPSNARRATION" val="74,1678382384,C:\temp\NA_Unit_1c_Bridge_PP_pptx\Media.ppcx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c\u1c_14s.mp3"/>
  <p:tag name="PPSNARRATION" val="79,1678382384,C:\temp\NA_Unit_1c_Bridge_PP_pptx\Media.ppcx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c\u1c_15s.mp3"/>
  <p:tag name="PPSNARRATION" val="75,1678382384,C:\temp\NA_Unit_1c_Bridge_PP_pptx\Media.ppcx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c\u1c_16s.mp3"/>
  <p:tag name="PPSNARRATION" val="76,1678382384,C:\temp\NA_Unit_1c_Bridge_PP_pptx\Media.ppcx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c\u1c_17s.mp3"/>
  <p:tag name="PPSNARRATION" val="57,1678382384,C:\temp\NA_Unit_1c_Bridge_PP_pptx\Media.ppcx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c\u1c_18s.mp3"/>
  <p:tag name="PPSNARRATION" val="61,1678382384,C:\temp\NA_Unit_1c_Bridge_PP_pptx\Media.ppcx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c\u1c_19s.mp3"/>
  <p:tag name="PPSNARRATION" val="62,1678382384,C:\temp\NA_Unit_1c_Bridge_PP_pptx\Media.ppcx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c\u1c_20s.mp3"/>
  <p:tag name="PPSNARRATION" val="63,1678382384,C:\temp\NA_Unit_1c_Bridge_PP_pptx\Media.ppcx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c\u1c_21s.mp3"/>
  <p:tag name="PPSNARRATION" val="64,1678382384,C:\temp\NA_Unit_1c_Bridge_PP_pptx\Media.ppcx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c\u1c_22s.mp3"/>
  <p:tag name="PPSNARRATION" val="65,1678382384,C:\temp\NA_Unit_1c_Bridge_PP_pptx\Media.ppcx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c\u1c_23s.mp3"/>
  <p:tag name="PPSNARRATION" val="67,1678382384,C:\temp\NA_Unit_1c_Bridge_PP_pptx\Media.ppcx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c\u1c_24s.mp3"/>
  <p:tag name="PPSNARRATION" val="66,1678382384,C:\temp\NA_Unit_1c_Bridge_PP_pptx\Media.ppcx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c\u1c_25s.mp3"/>
  <p:tag name="PPSNARRATION" val="68,1678382384,C:\temp\NA_Unit_1c_Bridge_PP_pptx\Media.ppcx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c\u1c_26s.mp3"/>
  <p:tag name="PPSNARRATION" val="70,1678382384,C:\temp\NA_Unit_1c_Bridge_PP_pptx\Media.ppcx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c\u1c_27s.mp3"/>
  <p:tag name="PPSNARRATION" val="71,1678382384,C:\temp\NA_Unit_1c_Bridge_PP_pptx\Media.ppcx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c\u1c_28s.mp3"/>
  <p:tag name="PPSNARRATION" val="69,1678382384,C:\temp\NA_Unit_1c_Bridge_PP_pptx\Media.ppcx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c\u1c_29s.mp3"/>
  <p:tag name="PPSNARRATION" val="73,1678382384,C:\temp\NA_Unit_1c_Bridge_PP_pptx\Media.ppcx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c\u1c_30s.mp3"/>
  <p:tag name="PPSNARRATION" val="72,1678382384,C:\temp\NA_Unit_1c_Bridge_PP_pptx\Media.ppcx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c\u1c_31s.mp3"/>
  <p:tag name="PPSNARRATION" val="83,1678382384,C:\temp\NA_Unit_1c_Bridge_PP_pptx\Media.ppcx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c\u1c_32s.mp3"/>
  <p:tag name="PPSNARRATION" val="84,1678382384,C:\temp\NA_Unit_1c_Bridge_PP_pptx\Media.ppcx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c\u1c_33s.mp3"/>
  <p:tag name="PPSNARRATION" val="85,1678382384,C:\temp\NA_Unit_1c_Bridge_PP_pptx\Media.ppcx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c\u1c_34s.mp3"/>
  <p:tag name="PPSNARRATION" val="82,1678382384,C:\temp\NA_Unit_1c_Bridge_PP_pptx\Media.ppcx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_1c\u1c_35s.mp3"/>
  <p:tag name="PPSNARRATION" val="86,1678382384,C:\temp\NA_Unit_1c_Bridge_PP_pptx\Media.ppcx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M_508_TEMPLATE">
  <a:themeElements>
    <a:clrScheme name="Custom 2">
      <a:dk1>
        <a:srgbClr val="000F2E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Office Classic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10980</TotalTime>
  <Words>888</Words>
  <Application>Microsoft Office PowerPoint</Application>
  <PresentationFormat>On-screen Show (4:3)</PresentationFormat>
  <Paragraphs>293</Paragraphs>
  <Slides>36</Slides>
  <Notes>36</Notes>
  <HiddenSlides>0</HiddenSlides>
  <MMClips>35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37" baseType="lpstr">
      <vt:lpstr>SM_508_TEMPLATE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Program Summary 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Tom Irvine</dc:creator>
  <cp:lastModifiedBy>Ian H. Batchelder</cp:lastModifiedBy>
  <cp:revision>555</cp:revision>
  <dcterms:created xsi:type="dcterms:W3CDTF">2010-11-01T13:18:21Z</dcterms:created>
  <dcterms:modified xsi:type="dcterms:W3CDTF">2011-03-02T21:26:48Z</dcterms:modified>
</cp:coreProperties>
</file>