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sdx" ContentType="application/vnd.ms-visio.drawing"/>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60" r:id="rId1"/>
  </p:sldMasterIdLst>
  <p:notesMasterIdLst>
    <p:notesMasterId r:id="rId54"/>
  </p:notesMasterIdLst>
  <p:sldIdLst>
    <p:sldId id="256" r:id="rId2"/>
    <p:sldId id="336" r:id="rId3"/>
    <p:sldId id="287" r:id="rId4"/>
    <p:sldId id="289" r:id="rId5"/>
    <p:sldId id="288" r:id="rId6"/>
    <p:sldId id="290" r:id="rId7"/>
    <p:sldId id="291" r:id="rId8"/>
    <p:sldId id="293" r:id="rId9"/>
    <p:sldId id="282" r:id="rId10"/>
    <p:sldId id="285" r:id="rId11"/>
    <p:sldId id="292" r:id="rId12"/>
    <p:sldId id="294" r:id="rId13"/>
    <p:sldId id="295" r:id="rId14"/>
    <p:sldId id="284" r:id="rId15"/>
    <p:sldId id="296" r:id="rId16"/>
    <p:sldId id="297" r:id="rId17"/>
    <p:sldId id="298" r:id="rId18"/>
    <p:sldId id="283" r:id="rId19"/>
    <p:sldId id="308" r:id="rId20"/>
    <p:sldId id="311" r:id="rId21"/>
    <p:sldId id="312" r:id="rId22"/>
    <p:sldId id="332" r:id="rId23"/>
    <p:sldId id="313" r:id="rId24"/>
    <p:sldId id="315" r:id="rId25"/>
    <p:sldId id="314" r:id="rId26"/>
    <p:sldId id="339" r:id="rId27"/>
    <p:sldId id="325" r:id="rId28"/>
    <p:sldId id="326" r:id="rId29"/>
    <p:sldId id="335" r:id="rId30"/>
    <p:sldId id="327" r:id="rId31"/>
    <p:sldId id="337" r:id="rId32"/>
    <p:sldId id="300" r:id="rId33"/>
    <p:sldId id="328" r:id="rId34"/>
    <p:sldId id="301" r:id="rId35"/>
    <p:sldId id="302" r:id="rId36"/>
    <p:sldId id="304" r:id="rId37"/>
    <p:sldId id="286" r:id="rId38"/>
    <p:sldId id="329" r:id="rId39"/>
    <p:sldId id="330" r:id="rId40"/>
    <p:sldId id="331" r:id="rId41"/>
    <p:sldId id="316" r:id="rId42"/>
    <p:sldId id="317" r:id="rId43"/>
    <p:sldId id="318" r:id="rId44"/>
    <p:sldId id="319" r:id="rId45"/>
    <p:sldId id="333" r:id="rId46"/>
    <p:sldId id="334" r:id="rId47"/>
    <p:sldId id="320" r:id="rId48"/>
    <p:sldId id="321" r:id="rId49"/>
    <p:sldId id="322" r:id="rId50"/>
    <p:sldId id="323" r:id="rId51"/>
    <p:sldId id="338" r:id="rId52"/>
    <p:sldId id="324"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im" initials="J" lastIdx="10" clrIdx="0"/>
  <p:cmAuthor id="1" name="Janice Bayer" initials="JB" lastIdx="3" clrIdx="1">
    <p:extLst>
      <p:ext uri="{19B8F6BF-5375-455C-9EA6-DF929625EA0E}">
        <p15:presenceInfo xmlns:p15="http://schemas.microsoft.com/office/powerpoint/2012/main" userId="9f5fafc2f936c156" providerId="Windows Live"/>
      </p:ext>
    </p:extLst>
  </p:cmAuthor>
  <p:cmAuthor id="2" name="Richard K. Jessop" initials="RKJ" lastIdx="0" clrIdx="2"/>
  <p:cmAuthor id="3" name="Mark Roesch" initials="MR" lastIdx="6" clrIdx="3">
    <p:extLst>
      <p:ext uri="{19B8F6BF-5375-455C-9EA6-DF929625EA0E}">
        <p15:presenceInfo xmlns:p15="http://schemas.microsoft.com/office/powerpoint/2012/main" userId="54a5175d888462e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383" autoAdjust="0"/>
  </p:normalViewPr>
  <p:slideViewPr>
    <p:cSldViewPr>
      <p:cViewPr varScale="1">
        <p:scale>
          <a:sx n="123" d="100"/>
          <a:sy n="123" d="100"/>
        </p:scale>
        <p:origin x="1254"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350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8E64D3-11A1-4248-A7C9-0AF9272592B7}" type="datetimeFigureOut">
              <a:rPr lang="en-US" smtClean="0"/>
              <a:pPr/>
              <a:t>2/7/2018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FB8D78-6AC2-4628-8B26-1FC02EF918AD}" type="slidenum">
              <a:rPr lang="en-US" smtClean="0"/>
              <a:pPr/>
              <a:t>‹#›</a:t>
            </a:fld>
            <a:endParaRPr lang="en-US"/>
          </a:p>
        </p:txBody>
      </p:sp>
    </p:spTree>
    <p:extLst>
      <p:ext uri="{BB962C8B-B14F-4D97-AF65-F5344CB8AC3E}">
        <p14:creationId xmlns:p14="http://schemas.microsoft.com/office/powerpoint/2010/main" val="293190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rtca.org/sites/default/files/ip1002_d_1_2_-_fnl_-web_clean_jk.pdf" TargetMode="External"/><Relationship Id="rId2" Type="http://schemas.openxmlformats.org/officeDocument/2006/relationships/slide" Target="../slides/slide5.xml"/><Relationship Id="rId1" Type="http://schemas.openxmlformats.org/officeDocument/2006/relationships/notesMaster" Target="../notesMasters/notesMaster1.xml"/><Relationship Id="rId5" Type="http://schemas.openxmlformats.org/officeDocument/2006/relationships/hyperlink" Target="https://www.rtca.org/sites/default/files/ip1003_d.pdf" TargetMode="External"/><Relationship Id="rId4" Type="http://schemas.openxmlformats.org/officeDocument/2006/relationships/hyperlink" Target="https://www.rtca.org/sites/default/files/ip1000_p.pdf"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FAA</a:t>
            </a:r>
            <a:r>
              <a:rPr lang="en-US" baseline="0" dirty="0" smtClean="0"/>
              <a:t> does not certify software only – rather certify systems which include systems/hardware/software. </a:t>
            </a:r>
          </a:p>
          <a:p>
            <a:r>
              <a:rPr lang="en-US" baseline="0" dirty="0" smtClean="0"/>
              <a:t>Focus on design assurance – getting systems certified not post certification / continued airworthiness / manufacturing</a:t>
            </a:r>
          </a:p>
          <a:p>
            <a:r>
              <a:rPr lang="en-US" baseline="0" dirty="0" smtClean="0"/>
              <a:t>Not a training class – only will touch on some of these bullets</a:t>
            </a:r>
          </a:p>
          <a:p>
            <a:r>
              <a:rPr lang="en-US" baseline="0" dirty="0" smtClean="0"/>
              <a:t>Airborne vs ground based software design assurance</a:t>
            </a:r>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2</a:t>
            </a:fld>
            <a:endParaRPr lang="en-US"/>
          </a:p>
        </p:txBody>
      </p:sp>
    </p:spTree>
    <p:extLst>
      <p:ext uri="{BB962C8B-B14F-4D97-AF65-F5344CB8AC3E}">
        <p14:creationId xmlns:p14="http://schemas.microsoft.com/office/powerpoint/2010/main" val="29672760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3</a:t>
            </a:fld>
            <a:endParaRPr lang="en-US"/>
          </a:p>
        </p:txBody>
      </p:sp>
    </p:spTree>
    <p:extLst>
      <p:ext uri="{BB962C8B-B14F-4D97-AF65-F5344CB8AC3E}">
        <p14:creationId xmlns:p14="http://schemas.microsoft.com/office/powerpoint/2010/main" val="2443221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Type Design for software really comes</a:t>
            </a:r>
            <a:r>
              <a:rPr lang="en-US" baseline="0" dirty="0" smtClean="0"/>
              <a:t> down to the life cycle data called in section 11.0 – 11.21 of DO-178C and amplified by additional data as called out in applicable supplements such as requiring model based standards with applying MBD.</a:t>
            </a:r>
          </a:p>
          <a:p>
            <a:r>
              <a:rPr lang="en-US" baseline="0" dirty="0" smtClean="0"/>
              <a:t>TSO is not an aircraft level certification but rather a piece part certification for an appliance.  When certifying avionics can be under the TC of the aircraft or separately as part of a TSOA.  Again, TSOA is acceptance of design and manufacture (H/W) of appliance.  TSOA marking is placed on the appliance listing the TSO it was manufactured for</a:t>
            </a:r>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4</a:t>
            </a:fld>
            <a:endParaRPr lang="en-US"/>
          </a:p>
        </p:txBody>
      </p:sp>
    </p:spTree>
    <p:extLst>
      <p:ext uri="{BB962C8B-B14F-4D97-AF65-F5344CB8AC3E}">
        <p14:creationId xmlns:p14="http://schemas.microsoft.com/office/powerpoint/2010/main" val="3559794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FAS is new - https://www.rtca.org/content/forum-aeronautical-software.  Three IPs:</a:t>
            </a:r>
            <a:r>
              <a:rPr lang="en-US" baseline="0" dirty="0" smtClean="0"/>
              <a:t> </a:t>
            </a:r>
          </a:p>
          <a:p>
            <a:r>
              <a:rPr lang="en-US" sz="1200" b="0" i="0" u="none" strike="noStrike" kern="1200" dirty="0" smtClean="0">
                <a:solidFill>
                  <a:schemeClr val="tx1"/>
                </a:solidFill>
                <a:effectLst/>
                <a:latin typeface="+mn-lt"/>
                <a:ea typeface="+mn-ea"/>
                <a:cs typeface="+mn-cs"/>
                <a:hlinkClick r:id="rId3"/>
              </a:rPr>
              <a:t>IP 1002</a:t>
            </a:r>
            <a:r>
              <a:rPr lang="en-US" sz="1200" b="0" i="0" u="none" strike="noStrike" kern="1200" dirty="0" smtClean="0">
                <a:solidFill>
                  <a:schemeClr val="tx1"/>
                </a:solidFill>
                <a:effectLst/>
                <a:latin typeface="+mn-lt"/>
                <a:ea typeface="+mn-ea"/>
                <a:cs typeface="+mn-cs"/>
              </a:rPr>
              <a:t> DO-331: "MBD Annex Table A-3 and A-4 Item Clarification"</a:t>
            </a:r>
            <a:r>
              <a:rPr lang="en-US" dirty="0" smtClean="0"/>
              <a:t/>
            </a:r>
            <a:br>
              <a:rPr lang="en-US" dirty="0" smtClean="0"/>
            </a:br>
            <a:r>
              <a:rPr lang="en-US" sz="1200" b="0" i="0" u="none" strike="noStrike" kern="1200" dirty="0" smtClean="0">
                <a:solidFill>
                  <a:schemeClr val="tx1"/>
                </a:solidFill>
                <a:effectLst/>
                <a:latin typeface="+mn-lt"/>
                <a:ea typeface="+mn-ea"/>
                <a:cs typeface="+mn-cs"/>
                <a:hlinkClick r:id="rId4"/>
              </a:rPr>
              <a:t>IP 1000</a:t>
            </a:r>
            <a:r>
              <a:rPr lang="en-US" sz="1200" b="0" i="0" u="none" strike="noStrike" kern="1200" dirty="0" smtClean="0">
                <a:solidFill>
                  <a:schemeClr val="tx1"/>
                </a:solidFill>
                <a:effectLst/>
                <a:latin typeface="+mn-lt"/>
                <a:ea typeface="+mn-ea"/>
                <a:cs typeface="+mn-cs"/>
              </a:rPr>
              <a:t> DO-248: "Parameter Data Item Clarifications"</a:t>
            </a:r>
            <a:r>
              <a:rPr lang="en-US" dirty="0" smtClean="0"/>
              <a:t/>
            </a:r>
            <a:br>
              <a:rPr lang="en-US" dirty="0" smtClean="0"/>
            </a:br>
            <a:r>
              <a:rPr lang="en-US" sz="1200" b="0" i="0" u="none" strike="noStrike" kern="1200" dirty="0" smtClean="0">
                <a:solidFill>
                  <a:schemeClr val="tx1"/>
                </a:solidFill>
                <a:effectLst/>
                <a:latin typeface="+mn-lt"/>
                <a:ea typeface="+mn-ea"/>
                <a:cs typeface="+mn-cs"/>
                <a:hlinkClick r:id="rId5"/>
              </a:rPr>
              <a:t>IP 1003</a:t>
            </a:r>
            <a:r>
              <a:rPr lang="en-US" sz="1200" b="0" i="0" u="none" strike="noStrike" kern="1200" dirty="0" smtClean="0">
                <a:solidFill>
                  <a:schemeClr val="tx1"/>
                </a:solidFill>
                <a:effectLst/>
                <a:latin typeface="+mn-lt"/>
                <a:ea typeface="+mn-ea"/>
                <a:cs typeface="+mn-cs"/>
              </a:rPr>
              <a:t> DO-330: "Tool Operational Requirements Validation“</a:t>
            </a:r>
          </a:p>
          <a:p>
            <a:endParaRPr lang="en-US" sz="1200" b="0" i="0" u="none" strike="noStrike" kern="1200" dirty="0" smtClean="0">
              <a:solidFill>
                <a:schemeClr val="tx1"/>
              </a:solidFill>
              <a:effectLst/>
              <a:latin typeface="+mn-lt"/>
              <a:ea typeface="+mn-ea"/>
              <a:cs typeface="+mn-cs"/>
            </a:endParaRPr>
          </a:p>
          <a:p>
            <a:r>
              <a:rPr lang="en-US" dirty="0" smtClean="0"/>
              <a:t>Lots of acronyms – overloads occur such as FAR meaning</a:t>
            </a:r>
            <a:r>
              <a:rPr lang="en-US" baseline="0" dirty="0" smtClean="0"/>
              <a:t>,  Acronym ‘soup’</a:t>
            </a:r>
            <a:endParaRPr lang="en-US" dirty="0" smtClean="0"/>
          </a:p>
          <a:p>
            <a:endParaRPr lang="en-US" dirty="0" smtClean="0"/>
          </a:p>
          <a:p>
            <a:r>
              <a:rPr lang="en-US" sz="1200" i="1" kern="1200" dirty="0" smtClean="0">
                <a:solidFill>
                  <a:schemeClr val="tx1"/>
                </a:solidFill>
                <a:effectLst/>
                <a:latin typeface="+mn-lt"/>
                <a:ea typeface="+mn-ea"/>
                <a:cs typeface="+mn-cs"/>
              </a:rPr>
              <a:t>Commentary</a:t>
            </a:r>
            <a:endParaRPr lang="en-US" sz="1200"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Since 1958, these rules have typically been referred to as "FARs", short for Federal Aviation Regulations. However, another set of regulations (Title 48) is titled "Federal Acquisitions Regulations", and this has led to confusion with the use of the acronym "FAR". Therefore, the FAA began to refer to specific regulations by the term "</a:t>
            </a:r>
            <a:r>
              <a:rPr lang="en-US" sz="1200" b="1" i="1" kern="1200" dirty="0" smtClean="0">
                <a:solidFill>
                  <a:schemeClr val="tx1"/>
                </a:solidFill>
                <a:effectLst/>
                <a:latin typeface="+mn-lt"/>
                <a:ea typeface="+mn-ea"/>
                <a:cs typeface="+mn-cs"/>
              </a:rPr>
              <a:t>14 CFR part XX</a:t>
            </a:r>
            <a:r>
              <a:rPr lang="en-US" sz="1200" i="1" kern="1200" dirty="0" smtClean="0">
                <a:solidFill>
                  <a:schemeClr val="tx1"/>
                </a:solidFill>
                <a:effectLst/>
                <a:latin typeface="+mn-lt"/>
                <a:ea typeface="+mn-ea"/>
                <a:cs typeface="+mn-cs"/>
              </a:rPr>
              <a: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5</a:t>
            </a:fld>
            <a:endParaRPr lang="en-US"/>
          </a:p>
        </p:txBody>
      </p:sp>
    </p:spTree>
    <p:extLst>
      <p:ext uri="{BB962C8B-B14F-4D97-AF65-F5344CB8AC3E}">
        <p14:creationId xmlns:p14="http://schemas.microsoft.com/office/powerpoint/2010/main" val="750183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PSAC requires</a:t>
            </a:r>
            <a:r>
              <a:rPr lang="en-US" baseline="0" dirty="0" smtClean="0"/>
              <a:t> per section 11.0 a certification basis and means of compliance to be provided along with the software level (DAL).  The </a:t>
            </a:r>
            <a:r>
              <a:rPr lang="en-US" baseline="0" dirty="0" err="1" smtClean="0"/>
              <a:t>Misc</a:t>
            </a:r>
            <a:r>
              <a:rPr lang="en-US" baseline="0" dirty="0" smtClean="0"/>
              <a:t> guidance can also be listed as provided additional guidance (as applicable)</a:t>
            </a:r>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6</a:t>
            </a:fld>
            <a:endParaRPr lang="en-US"/>
          </a:p>
        </p:txBody>
      </p:sp>
    </p:spTree>
    <p:extLst>
      <p:ext uri="{BB962C8B-B14F-4D97-AF65-F5344CB8AC3E}">
        <p14:creationId xmlns:p14="http://schemas.microsoft.com/office/powerpoint/2010/main" val="2378240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Chaper</a:t>
            </a:r>
            <a:r>
              <a:rPr lang="en-US" dirty="0" smtClean="0"/>
              <a:t> 1 – subchapter</a:t>
            </a:r>
            <a:r>
              <a:rPr lang="en-US" baseline="0" dirty="0" smtClean="0"/>
              <a:t> C Aircraft, Parts 21.1 through 49.63 </a:t>
            </a:r>
          </a:p>
          <a:p>
            <a:endParaRPr lang="en-US" baseline="0" dirty="0" smtClean="0"/>
          </a:p>
          <a:p>
            <a:r>
              <a:rPr lang="en-US" sz="1200" b="1" kern="1200" dirty="0" smtClean="0">
                <a:solidFill>
                  <a:schemeClr val="tx1"/>
                </a:solidFill>
                <a:effectLst/>
                <a:latin typeface="+mn-lt"/>
                <a:ea typeface="+mn-ea"/>
                <a:cs typeface="+mn-cs"/>
              </a:rPr>
              <a:t>21 CERTIFICATION PROCEDURES FOR PRODUCTS AND ARTICLES </a:t>
            </a:r>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23 AIRWORTHINESS STANDARDS: NORMAL CATEGORY AIRPLANES  </a:t>
            </a:r>
          </a:p>
          <a:p>
            <a:r>
              <a:rPr lang="en-US" sz="1200" b="1" kern="1200" dirty="0" smtClean="0">
                <a:solidFill>
                  <a:schemeClr val="tx1"/>
                </a:solidFill>
                <a:effectLst/>
                <a:latin typeface="+mn-lt"/>
                <a:ea typeface="+mn-ea"/>
                <a:cs typeface="+mn-cs"/>
              </a:rPr>
              <a:t>25 AIRWORTHINESS STANDARDS: TRANSPORT CATEGORY AIRPLANES  </a:t>
            </a:r>
          </a:p>
          <a:p>
            <a:r>
              <a:rPr lang="en-US" sz="1200" kern="1200" dirty="0" smtClean="0">
                <a:solidFill>
                  <a:schemeClr val="tx1"/>
                </a:solidFill>
                <a:effectLst/>
                <a:latin typeface="+mn-lt"/>
                <a:ea typeface="+mn-ea"/>
                <a:cs typeface="+mn-cs"/>
              </a:rPr>
              <a:t>26 CONTINUED AIRWORTHINESS AND SAFETY IMPROVEMENTS FOR TRANSPORT CATEGORY AIRPLANES  </a:t>
            </a:r>
          </a:p>
          <a:p>
            <a:r>
              <a:rPr lang="en-US" sz="1200" b="1" kern="1200" dirty="0" smtClean="0">
                <a:solidFill>
                  <a:schemeClr val="tx1"/>
                </a:solidFill>
                <a:effectLst/>
                <a:latin typeface="+mn-lt"/>
                <a:ea typeface="+mn-ea"/>
                <a:cs typeface="+mn-cs"/>
              </a:rPr>
              <a:t>27 AIRWORTHINESS STANDARDS: NORMAL CATEGORY ROTORCRAFT  </a:t>
            </a:r>
          </a:p>
          <a:p>
            <a:r>
              <a:rPr lang="en-US" sz="1200" b="1" kern="1200" dirty="0" smtClean="0">
                <a:solidFill>
                  <a:schemeClr val="tx1"/>
                </a:solidFill>
                <a:effectLst/>
                <a:latin typeface="+mn-lt"/>
                <a:ea typeface="+mn-ea"/>
                <a:cs typeface="+mn-cs"/>
              </a:rPr>
              <a:t>29 AIRWORTHINESS STANDARDS: TRANSPORT CATEGORY ROTORCRAFT  </a:t>
            </a:r>
          </a:p>
          <a:p>
            <a:r>
              <a:rPr lang="en-US" sz="1200" kern="1200" dirty="0" smtClean="0">
                <a:solidFill>
                  <a:schemeClr val="tx1"/>
                </a:solidFill>
                <a:effectLst/>
                <a:latin typeface="+mn-lt"/>
                <a:ea typeface="+mn-ea"/>
                <a:cs typeface="+mn-cs"/>
              </a:rPr>
              <a:t>31 AIRWORTHINESS STANDARDS: MANNED FREE BALLOONS  </a:t>
            </a:r>
          </a:p>
          <a:p>
            <a:r>
              <a:rPr lang="en-US" sz="1200" kern="1200" dirty="0" smtClean="0">
                <a:solidFill>
                  <a:schemeClr val="tx1"/>
                </a:solidFill>
                <a:effectLst/>
                <a:latin typeface="+mn-lt"/>
                <a:ea typeface="+mn-ea"/>
                <a:cs typeface="+mn-cs"/>
              </a:rPr>
              <a:t>33 AIRWORTHINESS STANDARDS: AIRCRAFT ENGINES  </a:t>
            </a:r>
          </a:p>
          <a:p>
            <a:r>
              <a:rPr lang="en-US" sz="1200" kern="1200" dirty="0" smtClean="0">
                <a:solidFill>
                  <a:schemeClr val="tx1"/>
                </a:solidFill>
                <a:effectLst/>
                <a:latin typeface="+mn-lt"/>
                <a:ea typeface="+mn-ea"/>
                <a:cs typeface="+mn-cs"/>
              </a:rPr>
              <a:t>34 FUEL VENTING AND EXHAUST EMISSION REQUIREMENTS FOR TURBINE ENGINE POWERED AIRPLANES  </a:t>
            </a:r>
          </a:p>
          <a:p>
            <a:r>
              <a:rPr lang="en-US" sz="1200" kern="1200" dirty="0" smtClean="0">
                <a:solidFill>
                  <a:schemeClr val="tx1"/>
                </a:solidFill>
                <a:effectLst/>
                <a:latin typeface="+mn-lt"/>
                <a:ea typeface="+mn-ea"/>
                <a:cs typeface="+mn-cs"/>
              </a:rPr>
              <a:t>35 AIRWORTHINESS STANDARDS: PROPELLERS  </a:t>
            </a:r>
          </a:p>
          <a:p>
            <a:r>
              <a:rPr lang="en-US" sz="1200" kern="1200" dirty="0" smtClean="0">
                <a:solidFill>
                  <a:schemeClr val="tx1"/>
                </a:solidFill>
                <a:effectLst/>
                <a:latin typeface="+mn-lt"/>
                <a:ea typeface="+mn-ea"/>
                <a:cs typeface="+mn-cs"/>
              </a:rPr>
              <a:t>36 NOISE STANDARDS: AIRCRAFT TYPE AND AIRWORTHINESS CERTIFICATION  </a:t>
            </a:r>
          </a:p>
          <a:p>
            <a:r>
              <a:rPr lang="en-US" sz="1200" kern="1200" dirty="0" smtClean="0">
                <a:solidFill>
                  <a:schemeClr val="tx1"/>
                </a:solidFill>
                <a:effectLst/>
                <a:latin typeface="+mn-lt"/>
                <a:ea typeface="+mn-ea"/>
                <a:cs typeface="+mn-cs"/>
              </a:rPr>
              <a:t>39 AIRWORTHINESS DIRECTIVES  </a:t>
            </a:r>
          </a:p>
          <a:p>
            <a:r>
              <a:rPr lang="en-US" sz="1200" kern="1200" dirty="0" smtClean="0">
                <a:solidFill>
                  <a:schemeClr val="tx1"/>
                </a:solidFill>
                <a:effectLst/>
                <a:latin typeface="+mn-lt"/>
                <a:ea typeface="+mn-ea"/>
                <a:cs typeface="+mn-cs"/>
              </a:rPr>
              <a:t>43 MAINTENANCE, PREVENTIVE MAINTENANCE, REBUILDING, AND ALTERATION  </a:t>
            </a:r>
          </a:p>
          <a:p>
            <a:r>
              <a:rPr lang="en-US" sz="1200" kern="1200" dirty="0" smtClean="0">
                <a:solidFill>
                  <a:schemeClr val="tx1"/>
                </a:solidFill>
                <a:effectLst/>
                <a:latin typeface="+mn-lt"/>
                <a:ea typeface="+mn-ea"/>
                <a:cs typeface="+mn-cs"/>
              </a:rPr>
              <a:t>45 IDENTIFICATION AND REGISTRATION MARKING  </a:t>
            </a:r>
          </a:p>
          <a:p>
            <a:r>
              <a:rPr lang="en-US" sz="1200" kern="1200" dirty="0" smtClean="0">
                <a:solidFill>
                  <a:schemeClr val="tx1"/>
                </a:solidFill>
                <a:effectLst/>
                <a:latin typeface="+mn-lt"/>
                <a:ea typeface="+mn-ea"/>
                <a:cs typeface="+mn-cs"/>
              </a:rPr>
              <a:t>47 AIRCRAFT REGISTRATION  </a:t>
            </a:r>
          </a:p>
          <a:p>
            <a:r>
              <a:rPr lang="en-US" sz="1200" kern="1200" dirty="0" smtClean="0">
                <a:solidFill>
                  <a:schemeClr val="tx1"/>
                </a:solidFill>
                <a:effectLst/>
                <a:latin typeface="+mn-lt"/>
                <a:ea typeface="+mn-ea"/>
                <a:cs typeface="+mn-cs"/>
              </a:rPr>
              <a:t>48 REGISTRATION AND MARKING REQUIREMENTS FOR SMALL UNMANNED AIRCRAFT  </a:t>
            </a:r>
          </a:p>
          <a:p>
            <a:r>
              <a:rPr lang="en-US" sz="1200" kern="1200" dirty="0" smtClean="0">
                <a:solidFill>
                  <a:schemeClr val="tx1"/>
                </a:solidFill>
                <a:effectLst/>
                <a:latin typeface="+mn-lt"/>
                <a:ea typeface="+mn-ea"/>
                <a:cs typeface="+mn-cs"/>
              </a:rPr>
              <a:t>49 RECORDING OF AIRCRAFT TITLES AND SECURITY DOCUMENTS  </a:t>
            </a:r>
          </a:p>
          <a:p>
            <a:r>
              <a:rPr lang="en-US" sz="1200" kern="1200" dirty="0" smtClean="0">
                <a:solidFill>
                  <a:schemeClr val="tx1"/>
                </a:solidFill>
                <a:effectLst/>
                <a:latin typeface="+mn-lt"/>
                <a:ea typeface="+mn-ea"/>
                <a:cs typeface="+mn-cs"/>
              </a:rPr>
              <a:t>50-59 [RESERVED]</a:t>
            </a:r>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7</a:t>
            </a:fld>
            <a:endParaRPr lang="en-US"/>
          </a:p>
        </p:txBody>
      </p:sp>
    </p:spTree>
    <p:extLst>
      <p:ext uri="{BB962C8B-B14F-4D97-AF65-F5344CB8AC3E}">
        <p14:creationId xmlns:p14="http://schemas.microsoft.com/office/powerpoint/2010/main" val="3615758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US" dirty="0" smtClean="0"/>
              <a:t>Complete text for each of</a:t>
            </a:r>
            <a:r>
              <a:rPr lang="en-US" baseline="0" dirty="0" smtClean="0"/>
              <a:t> these listed sections can be found in ecfr.gov.  Use of ‘snip’</a:t>
            </a:r>
          </a:p>
          <a:p>
            <a:r>
              <a:rPr lang="en-US" baseline="0" dirty="0" smtClean="0"/>
              <a:t>‘Software centric’</a:t>
            </a:r>
          </a:p>
          <a:p>
            <a:endParaRPr lang="en-US" baseline="0" dirty="0" smtClean="0"/>
          </a:p>
          <a:p>
            <a:r>
              <a:rPr lang="en-US" baseline="0" dirty="0" smtClean="0"/>
              <a:t>25.1322 would be listed as cert basis in top level certification plan / PSCP.  System development would derive h/w and s/w requirements and allocate them as appropriate</a:t>
            </a:r>
          </a:p>
          <a:p>
            <a:endParaRPr lang="en-US" baseline="0" dirty="0" smtClean="0"/>
          </a:p>
          <a:p>
            <a:r>
              <a:rPr lang="en-US" sz="1200" kern="1200" dirty="0" smtClean="0">
                <a:solidFill>
                  <a:schemeClr val="tx1"/>
                </a:solidFill>
                <a:effectLst/>
                <a:latin typeface="+mn-lt"/>
                <a:ea typeface="+mn-ea"/>
                <a:cs typeface="+mn-cs"/>
              </a:rPr>
              <a:t>(a)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alerts must: </a:t>
            </a:r>
          </a:p>
          <a:p>
            <a:r>
              <a:rPr lang="en-US" sz="1200" kern="1200" dirty="0" smtClean="0">
                <a:solidFill>
                  <a:schemeClr val="tx1"/>
                </a:solidFill>
                <a:effectLst/>
                <a:latin typeface="+mn-lt"/>
                <a:ea typeface="+mn-ea"/>
                <a:cs typeface="+mn-cs"/>
              </a:rPr>
              <a:t> (1) Provide the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with the information needed to: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a:t>
            </a:r>
            <a:r>
              <a:rPr lang="en-US" sz="1200" kern="1200" dirty="0" smtClean="0">
                <a:solidFill>
                  <a:schemeClr val="tx1"/>
                </a:solidFill>
                <a:effectLst/>
                <a:latin typeface="+mn-lt"/>
                <a:ea typeface="+mn-ea"/>
                <a:cs typeface="+mn-cs"/>
              </a:rPr>
              <a:t>) Identify non-normal operation or airplane system conditions, and </a:t>
            </a:r>
          </a:p>
          <a:p>
            <a:r>
              <a:rPr lang="en-US" sz="1200" kern="1200" dirty="0" smtClean="0">
                <a:solidFill>
                  <a:schemeClr val="tx1"/>
                </a:solidFill>
                <a:effectLst/>
                <a:latin typeface="+mn-lt"/>
                <a:ea typeface="+mn-ea"/>
                <a:cs typeface="+mn-cs"/>
              </a:rPr>
              <a:t>   (ii) Determine the appropriate actions, if any. </a:t>
            </a:r>
          </a:p>
          <a:p>
            <a:r>
              <a:rPr lang="en-US" sz="1200" kern="1200" dirty="0" smtClean="0">
                <a:solidFill>
                  <a:schemeClr val="tx1"/>
                </a:solidFill>
                <a:effectLst/>
                <a:latin typeface="+mn-lt"/>
                <a:ea typeface="+mn-ea"/>
                <a:cs typeface="+mn-cs"/>
              </a:rPr>
              <a:t> (2) Be readily and easily detectable and intelligible by the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under all foreseeable operating conditions, including conditions where multiple alerts are provided. </a:t>
            </a:r>
          </a:p>
          <a:p>
            <a:r>
              <a:rPr lang="en-US" sz="1200" kern="1200" dirty="0" smtClean="0">
                <a:solidFill>
                  <a:schemeClr val="tx1"/>
                </a:solidFill>
                <a:effectLst/>
                <a:latin typeface="+mn-lt"/>
                <a:ea typeface="+mn-ea"/>
                <a:cs typeface="+mn-cs"/>
              </a:rPr>
              <a:t> (3) Be removed when the alerting condition no longer exists.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(b) Alerts must conform to the following prioritization hierarchy based on the urgency of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awareness and response. </a:t>
            </a:r>
          </a:p>
          <a:p>
            <a:r>
              <a:rPr lang="en-US" sz="1200" kern="1200" dirty="0" smtClean="0">
                <a:solidFill>
                  <a:schemeClr val="tx1"/>
                </a:solidFill>
                <a:effectLst/>
                <a:latin typeface="+mn-lt"/>
                <a:ea typeface="+mn-ea"/>
                <a:cs typeface="+mn-cs"/>
              </a:rPr>
              <a:t> (1) </a:t>
            </a:r>
            <a:r>
              <a:rPr lang="en-US" sz="1200" b="1" kern="1200" dirty="0" smtClean="0">
                <a:solidFill>
                  <a:srgbClr val="FF0000"/>
                </a:solidFill>
                <a:effectLst/>
                <a:latin typeface="+mn-lt"/>
                <a:ea typeface="+mn-ea"/>
                <a:cs typeface="+mn-cs"/>
              </a:rPr>
              <a:t>Warning</a:t>
            </a:r>
            <a:r>
              <a:rPr lang="en-US" sz="1200" kern="1200" dirty="0" smtClean="0">
                <a:solidFill>
                  <a:srgbClr val="FF0000"/>
                </a:solidFill>
                <a:effectLst/>
                <a:latin typeface="+mn-lt"/>
                <a:ea typeface="+mn-ea"/>
                <a:cs typeface="+mn-cs"/>
              </a:rPr>
              <a:t>:</a:t>
            </a:r>
            <a:r>
              <a:rPr lang="en-US" sz="1200" kern="1200" dirty="0" smtClean="0">
                <a:solidFill>
                  <a:schemeClr val="tx1"/>
                </a:solidFill>
                <a:effectLst/>
                <a:latin typeface="+mn-lt"/>
                <a:ea typeface="+mn-ea"/>
                <a:cs typeface="+mn-cs"/>
              </a:rPr>
              <a:t> For conditions that require immediate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awareness and immediate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response. </a:t>
            </a:r>
          </a:p>
          <a:p>
            <a:r>
              <a:rPr lang="en-US" sz="1200" kern="1200" dirty="0" smtClean="0">
                <a:solidFill>
                  <a:schemeClr val="tx1"/>
                </a:solidFill>
                <a:effectLst/>
                <a:latin typeface="+mn-lt"/>
                <a:ea typeface="+mn-ea"/>
                <a:cs typeface="+mn-cs"/>
              </a:rPr>
              <a:t> (2) </a:t>
            </a:r>
            <a:r>
              <a:rPr lang="en-US" sz="1200" b="1" kern="1200" dirty="0" smtClean="0">
                <a:solidFill>
                  <a:schemeClr val="tx1"/>
                </a:solidFill>
                <a:effectLst/>
                <a:latin typeface="+mn-lt"/>
                <a:ea typeface="+mn-ea"/>
                <a:cs typeface="+mn-cs"/>
              </a:rPr>
              <a:t>Caution</a:t>
            </a:r>
            <a:r>
              <a:rPr lang="en-US" sz="1200" kern="1200" dirty="0" smtClean="0">
                <a:solidFill>
                  <a:schemeClr val="tx1"/>
                </a:solidFill>
                <a:effectLst/>
                <a:latin typeface="+mn-lt"/>
                <a:ea typeface="+mn-ea"/>
                <a:cs typeface="+mn-cs"/>
              </a:rPr>
              <a:t>: For conditions that require immediate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awareness and subsequent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response. </a:t>
            </a:r>
          </a:p>
          <a:p>
            <a:r>
              <a:rPr lang="en-US" sz="1200" kern="1200" dirty="0" smtClean="0">
                <a:solidFill>
                  <a:schemeClr val="tx1"/>
                </a:solidFill>
                <a:effectLst/>
                <a:latin typeface="+mn-lt"/>
                <a:ea typeface="+mn-ea"/>
                <a:cs typeface="+mn-cs"/>
              </a:rPr>
              <a:t> (3) </a:t>
            </a:r>
            <a:r>
              <a:rPr lang="en-US" sz="1200" b="1" kern="1200" dirty="0" smtClean="0">
                <a:solidFill>
                  <a:srgbClr val="FF0000"/>
                </a:solidFill>
                <a:effectLst/>
                <a:latin typeface="+mn-lt"/>
                <a:ea typeface="+mn-ea"/>
                <a:cs typeface="+mn-cs"/>
              </a:rPr>
              <a:t>Advisory</a:t>
            </a:r>
            <a:r>
              <a:rPr lang="en-US" sz="1200" kern="1200" dirty="0" smtClean="0">
                <a:solidFill>
                  <a:schemeClr val="tx1"/>
                </a:solidFill>
                <a:effectLst/>
                <a:latin typeface="+mn-lt"/>
                <a:ea typeface="+mn-ea"/>
                <a:cs typeface="+mn-cs"/>
              </a:rPr>
              <a:t>: For conditions that require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awareness and may require subsequent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response.</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(c) </a:t>
            </a:r>
            <a:r>
              <a:rPr lang="en-US" sz="1200" b="0" kern="1200" dirty="0" smtClean="0">
                <a:solidFill>
                  <a:schemeClr val="tx1"/>
                </a:solidFill>
                <a:effectLst/>
                <a:latin typeface="+mn-lt"/>
                <a:ea typeface="+mn-ea"/>
                <a:cs typeface="+mn-cs"/>
              </a:rPr>
              <a:t>Warning and caution alerts </a:t>
            </a:r>
            <a:r>
              <a:rPr lang="en-US" sz="1200" kern="1200" dirty="0" smtClean="0">
                <a:solidFill>
                  <a:schemeClr val="tx1"/>
                </a:solidFill>
                <a:effectLst/>
                <a:latin typeface="+mn-lt"/>
                <a:ea typeface="+mn-ea"/>
                <a:cs typeface="+mn-cs"/>
              </a:rPr>
              <a:t>must: </a:t>
            </a:r>
          </a:p>
          <a:p>
            <a:r>
              <a:rPr lang="en-US" sz="1200" kern="1200" dirty="0" smtClean="0">
                <a:solidFill>
                  <a:schemeClr val="tx1"/>
                </a:solidFill>
                <a:effectLst/>
                <a:latin typeface="+mn-lt"/>
                <a:ea typeface="+mn-ea"/>
                <a:cs typeface="+mn-cs"/>
              </a:rPr>
              <a:t> (1) Be prioritized within each category, when necessary. </a:t>
            </a:r>
          </a:p>
          <a:p>
            <a:r>
              <a:rPr lang="en-US" sz="1200" kern="1200" dirty="0" smtClean="0">
                <a:solidFill>
                  <a:schemeClr val="tx1"/>
                </a:solidFill>
                <a:effectLst/>
                <a:latin typeface="+mn-lt"/>
                <a:ea typeface="+mn-ea"/>
                <a:cs typeface="+mn-cs"/>
              </a:rPr>
              <a:t> (2) Provide timely attention-getting cues through at least two different senses by a combination of aural, visual, or tactile indications. </a:t>
            </a:r>
          </a:p>
          <a:p>
            <a:r>
              <a:rPr lang="en-US" sz="1200" kern="1200" dirty="0" smtClean="0">
                <a:solidFill>
                  <a:schemeClr val="tx1"/>
                </a:solidFill>
                <a:effectLst/>
                <a:latin typeface="+mn-lt"/>
                <a:ea typeface="+mn-ea"/>
                <a:cs typeface="+mn-cs"/>
              </a:rPr>
              <a:t> (3) Permit each occurrence of the attention-getting cues required by paragraph (c)(2) of this section to be acknowledged and suppressed, unless they are required to be continuous.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(d) The alert function must be designed to minimize the effects of false and nuisance alerts. In particular, it must be designed to: </a:t>
            </a:r>
          </a:p>
          <a:p>
            <a:r>
              <a:rPr lang="en-US" sz="1200" kern="1200" dirty="0" smtClean="0">
                <a:solidFill>
                  <a:schemeClr val="tx1"/>
                </a:solidFill>
                <a:effectLst/>
                <a:latin typeface="+mn-lt"/>
                <a:ea typeface="+mn-ea"/>
                <a:cs typeface="+mn-cs"/>
              </a:rPr>
              <a:t> (1) Prevent the presentation of an alert that is inappropriate or unnecessary. </a:t>
            </a:r>
          </a:p>
          <a:p>
            <a:r>
              <a:rPr lang="en-US" sz="1200" kern="1200" dirty="0" smtClean="0">
                <a:solidFill>
                  <a:schemeClr val="tx1"/>
                </a:solidFill>
                <a:effectLst/>
                <a:latin typeface="+mn-lt"/>
                <a:ea typeface="+mn-ea"/>
                <a:cs typeface="+mn-cs"/>
              </a:rPr>
              <a:t> (2) Provide a means to suppress an attention-getting component of an alert caused by a failure of the alerting function that interferes with the </a:t>
            </a:r>
            <a:r>
              <a:rPr lang="en-US" sz="1200" kern="1200" dirty="0" err="1" smtClean="0">
                <a:solidFill>
                  <a:schemeClr val="tx1"/>
                </a:solidFill>
                <a:effectLst/>
                <a:latin typeface="+mn-lt"/>
                <a:ea typeface="+mn-ea"/>
                <a:cs typeface="+mn-cs"/>
              </a:rPr>
              <a:t>flightcrew's</a:t>
            </a:r>
            <a:r>
              <a:rPr lang="en-US" sz="1200" kern="1200" dirty="0" smtClean="0">
                <a:solidFill>
                  <a:schemeClr val="tx1"/>
                </a:solidFill>
                <a:effectLst/>
                <a:latin typeface="+mn-lt"/>
                <a:ea typeface="+mn-ea"/>
                <a:cs typeface="+mn-cs"/>
              </a:rPr>
              <a:t> ability to safely operate the airplane. This means must not be readily available to the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so that it could be operated inadvertently or by habitual reflexive action. When an alert is suppressed, there must be a clear and unmistakable annunciation to the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that the alert has been suppressed.</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(e) Visual alert indications must: </a:t>
            </a:r>
          </a:p>
          <a:p>
            <a:r>
              <a:rPr lang="en-US" sz="1200" kern="1200" dirty="0" smtClean="0">
                <a:solidFill>
                  <a:schemeClr val="tx1"/>
                </a:solidFill>
                <a:effectLst/>
                <a:latin typeface="+mn-lt"/>
                <a:ea typeface="+mn-ea"/>
                <a:cs typeface="+mn-cs"/>
              </a:rPr>
              <a:t> (1) Conform to the following color convention: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Red</a:t>
            </a:r>
            <a:r>
              <a:rPr lang="en-US" sz="1200" kern="1200" dirty="0" smtClean="0">
                <a:solidFill>
                  <a:schemeClr val="tx1"/>
                </a:solidFill>
                <a:effectLst/>
                <a:latin typeface="+mn-lt"/>
                <a:ea typeface="+mn-ea"/>
                <a:cs typeface="+mn-cs"/>
              </a:rPr>
              <a:t> for </a:t>
            </a:r>
            <a:r>
              <a:rPr lang="en-US" sz="1200" b="1" kern="1200" dirty="0" smtClean="0">
                <a:solidFill>
                  <a:schemeClr val="tx1"/>
                </a:solidFill>
                <a:effectLst/>
                <a:latin typeface="+mn-lt"/>
                <a:ea typeface="+mn-ea"/>
                <a:cs typeface="+mn-cs"/>
              </a:rPr>
              <a:t>warning</a:t>
            </a:r>
            <a:r>
              <a:rPr lang="en-US" sz="1200" kern="1200" dirty="0" smtClean="0">
                <a:solidFill>
                  <a:schemeClr val="tx1"/>
                </a:solidFill>
                <a:effectLst/>
                <a:latin typeface="+mn-lt"/>
                <a:ea typeface="+mn-ea"/>
                <a:cs typeface="+mn-cs"/>
              </a:rPr>
              <a:t> alert indications. </a:t>
            </a:r>
          </a:p>
          <a:p>
            <a:r>
              <a:rPr lang="en-US" sz="1200" kern="1200" dirty="0" smtClean="0">
                <a:solidFill>
                  <a:schemeClr val="tx1"/>
                </a:solidFill>
                <a:effectLst/>
                <a:latin typeface="+mn-lt"/>
                <a:ea typeface="+mn-ea"/>
                <a:cs typeface="+mn-cs"/>
              </a:rPr>
              <a:t>  (ii) </a:t>
            </a:r>
            <a:r>
              <a:rPr lang="en-US" sz="1200" b="1" kern="1200" dirty="0" smtClean="0">
                <a:solidFill>
                  <a:schemeClr val="tx1"/>
                </a:solidFill>
                <a:effectLst/>
                <a:latin typeface="+mn-lt"/>
                <a:ea typeface="+mn-ea"/>
                <a:cs typeface="+mn-cs"/>
              </a:rPr>
              <a:t>Amber</a:t>
            </a:r>
            <a:r>
              <a:rPr lang="en-US" sz="1200" kern="1200" dirty="0" smtClean="0">
                <a:solidFill>
                  <a:schemeClr val="tx1"/>
                </a:solidFill>
                <a:effectLst/>
                <a:latin typeface="+mn-lt"/>
                <a:ea typeface="+mn-ea"/>
                <a:cs typeface="+mn-cs"/>
              </a:rPr>
              <a:t> or yellow for </a:t>
            </a:r>
            <a:r>
              <a:rPr lang="en-US" sz="1200" b="1" kern="1200" dirty="0" smtClean="0">
                <a:solidFill>
                  <a:schemeClr val="tx1"/>
                </a:solidFill>
                <a:effectLst/>
                <a:latin typeface="+mn-lt"/>
                <a:ea typeface="+mn-ea"/>
                <a:cs typeface="+mn-cs"/>
              </a:rPr>
              <a:t>caution</a:t>
            </a:r>
            <a:r>
              <a:rPr lang="en-US" sz="1200" kern="1200" dirty="0" smtClean="0">
                <a:solidFill>
                  <a:schemeClr val="tx1"/>
                </a:solidFill>
                <a:effectLst/>
                <a:latin typeface="+mn-lt"/>
                <a:ea typeface="+mn-ea"/>
                <a:cs typeface="+mn-cs"/>
              </a:rPr>
              <a:t> alert indications. </a:t>
            </a:r>
          </a:p>
          <a:p>
            <a:r>
              <a:rPr lang="en-US" sz="1200" kern="1200" dirty="0" smtClean="0">
                <a:solidFill>
                  <a:schemeClr val="tx1"/>
                </a:solidFill>
                <a:effectLst/>
                <a:latin typeface="+mn-lt"/>
                <a:ea typeface="+mn-ea"/>
                <a:cs typeface="+mn-cs"/>
              </a:rPr>
              <a:t>  (iii) Any color </a:t>
            </a:r>
            <a:r>
              <a:rPr lang="en-US" sz="1200" b="1" kern="1200" dirty="0" smtClean="0">
                <a:solidFill>
                  <a:schemeClr val="tx1"/>
                </a:solidFill>
                <a:effectLst/>
                <a:latin typeface="+mn-lt"/>
                <a:ea typeface="+mn-ea"/>
                <a:cs typeface="+mn-cs"/>
              </a:rPr>
              <a:t>except red or green for advisory alert indications</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 (2) Use visual coding techniques, together with other alerting function elements on the flight deck, to distinguish between warning, caution, and advisory alert indications, if they are presented on monochromatic displays that are not capable of conforming to the color convention in paragraph (e)(1) of this section.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(f) Use of the colors red, amber, and yellow on the flight deck for functions other than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alerting must be limited and must not adversely affect </a:t>
            </a:r>
            <a:r>
              <a:rPr lang="en-US" sz="1200" kern="1200" dirty="0" err="1" smtClean="0">
                <a:solidFill>
                  <a:schemeClr val="tx1"/>
                </a:solidFill>
                <a:effectLst/>
                <a:latin typeface="+mn-lt"/>
                <a:ea typeface="+mn-ea"/>
                <a:cs typeface="+mn-cs"/>
              </a:rPr>
              <a:t>flightcrew</a:t>
            </a:r>
            <a:r>
              <a:rPr lang="en-US" sz="1200" kern="1200" dirty="0" smtClean="0">
                <a:solidFill>
                  <a:schemeClr val="tx1"/>
                </a:solidFill>
                <a:effectLst/>
                <a:latin typeface="+mn-lt"/>
                <a:ea typeface="+mn-ea"/>
                <a:cs typeface="+mn-cs"/>
              </a:rPr>
              <a:t> alerting.</a:t>
            </a:r>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8</a:t>
            </a:fld>
            <a:endParaRPr lang="en-US"/>
          </a:p>
        </p:txBody>
      </p:sp>
    </p:spTree>
    <p:extLst>
      <p:ext uri="{BB962C8B-B14F-4D97-AF65-F5344CB8AC3E}">
        <p14:creationId xmlns:p14="http://schemas.microsoft.com/office/powerpoint/2010/main" val="747930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Expand picture – in</a:t>
            </a:r>
            <a:r>
              <a:rPr lang="en-US" baseline="0" dirty="0" smtClean="0"/>
              <a:t> Visio and talk to each discipline</a:t>
            </a:r>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9</a:t>
            </a:fld>
            <a:endParaRPr lang="en-US"/>
          </a:p>
        </p:txBody>
      </p:sp>
    </p:spTree>
    <p:extLst>
      <p:ext uri="{BB962C8B-B14F-4D97-AF65-F5344CB8AC3E}">
        <p14:creationId xmlns:p14="http://schemas.microsoft.com/office/powerpoint/2010/main" val="2434646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Back-up</a:t>
            </a:r>
            <a:r>
              <a:rPr lang="en-US" baseline="0" dirty="0" smtClean="0"/>
              <a:t> slides details all the data flow between systems and software – main ones are detailed on top level avionics previously discussed above.  Refer to the Note [1] about where this figure comes from</a:t>
            </a:r>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10</a:t>
            </a:fld>
            <a:endParaRPr lang="en-US"/>
          </a:p>
        </p:txBody>
      </p:sp>
    </p:spTree>
    <p:extLst>
      <p:ext uri="{BB962C8B-B14F-4D97-AF65-F5344CB8AC3E}">
        <p14:creationId xmlns:p14="http://schemas.microsoft.com/office/powerpoint/2010/main" val="32787717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11</a:t>
            </a:fld>
            <a:endParaRPr lang="en-US"/>
          </a:p>
        </p:txBody>
      </p:sp>
    </p:spTree>
    <p:extLst>
      <p:ext uri="{BB962C8B-B14F-4D97-AF65-F5344CB8AC3E}">
        <p14:creationId xmlns:p14="http://schemas.microsoft.com/office/powerpoint/2010/main" val="2889048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13</a:t>
            </a:fld>
            <a:endParaRPr lang="en-US"/>
          </a:p>
        </p:txBody>
      </p:sp>
    </p:spTree>
    <p:extLst>
      <p:ext uri="{BB962C8B-B14F-4D97-AF65-F5344CB8AC3E}">
        <p14:creationId xmlns:p14="http://schemas.microsoft.com/office/powerpoint/2010/main" val="25922446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Open up in </a:t>
            </a:r>
            <a:r>
              <a:rPr lang="en-US" dirty="0" err="1" smtClean="0"/>
              <a:t>visio</a:t>
            </a:r>
            <a:r>
              <a:rPr lang="en-US" baseline="0" dirty="0" smtClean="0"/>
              <a:t> to enlarge and discuss further.</a:t>
            </a:r>
          </a:p>
          <a:p>
            <a:endParaRPr lang="en-US" baseline="0" dirty="0" smtClean="0"/>
          </a:p>
          <a:p>
            <a:r>
              <a:rPr lang="en-US" baseline="0" dirty="0" smtClean="0"/>
              <a:t>Key points – A1 through A10 objectives;  DO-178C does not require a specific software life cycle model, only how life cycle meets the objectives (i.e., Agile could be used, iterative waterfall is another);  </a:t>
            </a:r>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14</a:t>
            </a:fld>
            <a:endParaRPr lang="en-US"/>
          </a:p>
        </p:txBody>
      </p:sp>
    </p:spTree>
    <p:extLst>
      <p:ext uri="{BB962C8B-B14F-4D97-AF65-F5344CB8AC3E}">
        <p14:creationId xmlns:p14="http://schemas.microsoft.com/office/powerpoint/2010/main" val="24685778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26</a:t>
            </a:fld>
            <a:endParaRPr lang="en-US"/>
          </a:p>
        </p:txBody>
      </p:sp>
    </p:spTree>
    <p:extLst>
      <p:ext uri="{BB962C8B-B14F-4D97-AF65-F5344CB8AC3E}">
        <p14:creationId xmlns:p14="http://schemas.microsoft.com/office/powerpoint/2010/main" val="27389990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30</a:t>
            </a:fld>
            <a:endParaRPr lang="en-US"/>
          </a:p>
        </p:txBody>
      </p:sp>
    </p:spTree>
    <p:extLst>
      <p:ext uri="{BB962C8B-B14F-4D97-AF65-F5344CB8AC3E}">
        <p14:creationId xmlns:p14="http://schemas.microsoft.com/office/powerpoint/2010/main" val="1887054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31</a:t>
            </a:fld>
            <a:endParaRPr lang="en-US"/>
          </a:p>
        </p:txBody>
      </p:sp>
    </p:spTree>
    <p:extLst>
      <p:ext uri="{BB962C8B-B14F-4D97-AF65-F5344CB8AC3E}">
        <p14:creationId xmlns:p14="http://schemas.microsoft.com/office/powerpoint/2010/main" val="8584762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47</a:t>
            </a:fld>
            <a:endParaRPr lang="en-US"/>
          </a:p>
        </p:txBody>
      </p:sp>
    </p:spTree>
    <p:extLst>
      <p:ext uri="{BB962C8B-B14F-4D97-AF65-F5344CB8AC3E}">
        <p14:creationId xmlns:p14="http://schemas.microsoft.com/office/powerpoint/2010/main" val="1568957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50</a:t>
            </a:fld>
            <a:endParaRPr lang="en-US"/>
          </a:p>
        </p:txBody>
      </p:sp>
    </p:spTree>
    <p:extLst>
      <p:ext uri="{BB962C8B-B14F-4D97-AF65-F5344CB8AC3E}">
        <p14:creationId xmlns:p14="http://schemas.microsoft.com/office/powerpoint/2010/main" val="9368623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FB8D78-6AC2-4628-8B26-1FC02EF918AD}" type="slidenum">
              <a:rPr lang="en-US" smtClean="0"/>
              <a:pPr/>
              <a:t>51</a:t>
            </a:fld>
            <a:endParaRPr lang="en-US"/>
          </a:p>
        </p:txBody>
      </p:sp>
    </p:spTree>
    <p:extLst>
      <p:ext uri="{BB962C8B-B14F-4D97-AF65-F5344CB8AC3E}">
        <p14:creationId xmlns:p14="http://schemas.microsoft.com/office/powerpoint/2010/main" val="82717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C493F5E-F7AC-4AF1-97EC-E318E7CC981E}" type="datetimeFigureOut">
              <a:rPr lang="en-US" smtClean="0"/>
              <a:t>2/7/2018</a:t>
            </a:fld>
            <a:endParaRPr lang="en-US"/>
          </a:p>
        </p:txBody>
      </p:sp>
      <p:sp>
        <p:nvSpPr>
          <p:cNvPr id="5" name="Footer Placeholder 4"/>
          <p:cNvSpPr>
            <a:spLocks noGrp="1"/>
          </p:cNvSpPr>
          <p:nvPr>
            <p:ph type="ftr" sz="quarter" idx="11"/>
          </p:nvPr>
        </p:nvSpPr>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6" name="Slide Number Placeholder 5"/>
          <p:cNvSpPr>
            <a:spLocks noGrp="1"/>
          </p:cNvSpPr>
          <p:nvPr>
            <p:ph type="sldNum" sz="quarter" idx="12"/>
          </p:nvPr>
        </p:nvSpPr>
        <p:spPr/>
        <p:txBody>
          <a:bodyPr/>
          <a:lstStyle/>
          <a:p>
            <a:fld id="{70627008-E000-413F-BC9D-25A146DD86B0}" type="slidenum">
              <a:rPr lang="en-US" smtClean="0"/>
              <a:pPr/>
              <a:t>‹#›</a:t>
            </a:fld>
            <a:endParaRPr lang="en-US" dirty="0"/>
          </a:p>
        </p:txBody>
      </p:sp>
    </p:spTree>
    <p:extLst>
      <p:ext uri="{BB962C8B-B14F-4D97-AF65-F5344CB8AC3E}">
        <p14:creationId xmlns:p14="http://schemas.microsoft.com/office/powerpoint/2010/main" val="3651452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493F5E-F7AC-4AF1-97EC-E318E7CC981E}" type="datetimeFigureOut">
              <a:rPr lang="en-US" smtClean="0"/>
              <a:t>2/7/2018</a:t>
            </a:fld>
            <a:endParaRPr lang="en-US"/>
          </a:p>
        </p:txBody>
      </p:sp>
      <p:sp>
        <p:nvSpPr>
          <p:cNvPr id="5" name="Footer Placeholder 4"/>
          <p:cNvSpPr>
            <a:spLocks noGrp="1"/>
          </p:cNvSpPr>
          <p:nvPr>
            <p:ph type="ftr" sz="quarter" idx="11"/>
          </p:nvPr>
        </p:nvSpPr>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6" name="Slide Number Placeholder 5"/>
          <p:cNvSpPr>
            <a:spLocks noGrp="1"/>
          </p:cNvSpPr>
          <p:nvPr>
            <p:ph type="sldNum" sz="quarter" idx="12"/>
          </p:nvPr>
        </p:nvSpPr>
        <p:spPr/>
        <p:txBody>
          <a:bodyPr/>
          <a:lstStyle/>
          <a:p>
            <a:fld id="{70627008-E000-413F-BC9D-25A146DD86B0}" type="slidenum">
              <a:rPr lang="en-US" smtClean="0"/>
              <a:pPr/>
              <a:t>‹#›</a:t>
            </a:fld>
            <a:endParaRPr lang="en-US"/>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33400" y="504825"/>
            <a:ext cx="1647825" cy="714375"/>
          </a:xfrm>
          <a:prstGeom prst="rect">
            <a:avLst/>
          </a:prstGeom>
        </p:spPr>
      </p:pic>
    </p:spTree>
    <p:extLst>
      <p:ext uri="{BB962C8B-B14F-4D97-AF65-F5344CB8AC3E}">
        <p14:creationId xmlns:p14="http://schemas.microsoft.com/office/powerpoint/2010/main" val="292431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63F11ED-ABDB-4696-94A1-C09AF6C3E10B}" type="datetime1">
              <a:rPr lang="en-US" smtClean="0"/>
              <a:pPr/>
              <a:t>2/7/2018</a:t>
            </a:fld>
            <a:endParaRPr lang="en-US"/>
          </a:p>
        </p:txBody>
      </p:sp>
      <p:sp>
        <p:nvSpPr>
          <p:cNvPr id="5" name="Footer Placeholder 4"/>
          <p:cNvSpPr>
            <a:spLocks noGrp="1"/>
          </p:cNvSpPr>
          <p:nvPr>
            <p:ph type="ftr" sz="quarter" idx="11"/>
          </p:nvPr>
        </p:nvSpPr>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6" name="Slide Number Placeholder 5"/>
          <p:cNvSpPr>
            <a:spLocks noGrp="1"/>
          </p:cNvSpPr>
          <p:nvPr>
            <p:ph type="sldNum" sz="quarter" idx="12"/>
          </p:nvPr>
        </p:nvSpPr>
        <p:spPr/>
        <p:txBody>
          <a:bodyPr/>
          <a:lstStyle/>
          <a:p>
            <a:fld id="{70627008-E000-413F-BC9D-25A146DD86B0}" type="slidenum">
              <a:rPr lang="en-US" smtClean="0"/>
              <a:pPr/>
              <a:t>‹#›</a:t>
            </a:fld>
            <a:endParaRPr lang="en-US"/>
          </a:p>
        </p:txBody>
      </p:sp>
    </p:spTree>
    <p:extLst>
      <p:ext uri="{BB962C8B-B14F-4D97-AF65-F5344CB8AC3E}">
        <p14:creationId xmlns:p14="http://schemas.microsoft.com/office/powerpoint/2010/main" val="1986120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8BE5482-0EA3-4E3B-8CA8-C53DC7BA8DD8}" type="datetime1">
              <a:rPr lang="en-US" smtClean="0"/>
              <a:pPr/>
              <a:t>2/7/2018</a:t>
            </a:fld>
            <a:endParaRPr lang="en-US"/>
          </a:p>
        </p:txBody>
      </p:sp>
      <p:sp>
        <p:nvSpPr>
          <p:cNvPr id="6" name="Footer Placeholder 5"/>
          <p:cNvSpPr>
            <a:spLocks noGrp="1"/>
          </p:cNvSpPr>
          <p:nvPr>
            <p:ph type="ftr" sz="quarter" idx="11"/>
          </p:nvPr>
        </p:nvSpPr>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7" name="Slide Number Placeholder 6"/>
          <p:cNvSpPr>
            <a:spLocks noGrp="1"/>
          </p:cNvSpPr>
          <p:nvPr>
            <p:ph type="sldNum" sz="quarter" idx="12"/>
          </p:nvPr>
        </p:nvSpPr>
        <p:spPr/>
        <p:txBody>
          <a:bodyPr/>
          <a:lstStyle/>
          <a:p>
            <a:fld id="{70627008-E000-413F-BC9D-25A146DD86B0}" type="slidenum">
              <a:rPr lang="en-US" smtClean="0"/>
              <a:pPr/>
              <a:t>‹#›</a:t>
            </a:fld>
            <a:endParaRPr lang="en-US"/>
          </a:p>
        </p:txBody>
      </p:sp>
    </p:spTree>
    <p:extLst>
      <p:ext uri="{BB962C8B-B14F-4D97-AF65-F5344CB8AC3E}">
        <p14:creationId xmlns:p14="http://schemas.microsoft.com/office/powerpoint/2010/main" val="3497306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EB46EC0-0199-4C19-9BEF-29F6FBC3A751}" type="datetime1">
              <a:rPr lang="en-US" smtClean="0"/>
              <a:pPr/>
              <a:t>2/7/2018</a:t>
            </a:fld>
            <a:endParaRPr lang="en-US"/>
          </a:p>
        </p:txBody>
      </p:sp>
      <p:sp>
        <p:nvSpPr>
          <p:cNvPr id="8" name="Footer Placeholder 7"/>
          <p:cNvSpPr>
            <a:spLocks noGrp="1"/>
          </p:cNvSpPr>
          <p:nvPr>
            <p:ph type="ftr" sz="quarter" idx="11"/>
          </p:nvPr>
        </p:nvSpPr>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9" name="Slide Number Placeholder 8"/>
          <p:cNvSpPr>
            <a:spLocks noGrp="1"/>
          </p:cNvSpPr>
          <p:nvPr>
            <p:ph type="sldNum" sz="quarter" idx="12"/>
          </p:nvPr>
        </p:nvSpPr>
        <p:spPr/>
        <p:txBody>
          <a:bodyPr/>
          <a:lstStyle/>
          <a:p>
            <a:fld id="{70627008-E000-413F-BC9D-25A146DD86B0}" type="slidenum">
              <a:rPr lang="en-US" smtClean="0"/>
              <a:pPr/>
              <a:t>‹#›</a:t>
            </a:fld>
            <a:endParaRPr lang="en-US"/>
          </a:p>
        </p:txBody>
      </p:sp>
    </p:spTree>
    <p:extLst>
      <p:ext uri="{BB962C8B-B14F-4D97-AF65-F5344CB8AC3E}">
        <p14:creationId xmlns:p14="http://schemas.microsoft.com/office/powerpoint/2010/main" val="196782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D47749-5443-49E1-A703-8C5F9342AA76}" type="datetime1">
              <a:rPr lang="en-US" smtClean="0"/>
              <a:pPr/>
              <a:t>2/7/2018</a:t>
            </a:fld>
            <a:endParaRPr lang="en-US"/>
          </a:p>
        </p:txBody>
      </p:sp>
      <p:sp>
        <p:nvSpPr>
          <p:cNvPr id="4" name="Footer Placeholder 3"/>
          <p:cNvSpPr>
            <a:spLocks noGrp="1"/>
          </p:cNvSpPr>
          <p:nvPr>
            <p:ph type="ftr" sz="quarter" idx="11"/>
          </p:nvPr>
        </p:nvSpPr>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a:t>
            </a:fld>
            <a:endParaRPr lang="en-US"/>
          </a:p>
        </p:txBody>
      </p:sp>
    </p:spTree>
    <p:extLst>
      <p:ext uri="{BB962C8B-B14F-4D97-AF65-F5344CB8AC3E}">
        <p14:creationId xmlns:p14="http://schemas.microsoft.com/office/powerpoint/2010/main" val="3173549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C2CD01-E7F8-4888-B2B0-9CC46F6BDC85}" type="datetime1">
              <a:rPr lang="en-US" smtClean="0"/>
              <a:pPr/>
              <a:t>2/7/2018</a:t>
            </a:fld>
            <a:endParaRPr lang="en-US"/>
          </a:p>
        </p:txBody>
      </p:sp>
      <p:sp>
        <p:nvSpPr>
          <p:cNvPr id="3" name="Footer Placeholder 2"/>
          <p:cNvSpPr>
            <a:spLocks noGrp="1"/>
          </p:cNvSpPr>
          <p:nvPr>
            <p:ph type="ftr" sz="quarter" idx="11"/>
          </p:nvPr>
        </p:nvSpPr>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4" name="Slide Number Placeholder 3"/>
          <p:cNvSpPr>
            <a:spLocks noGrp="1"/>
          </p:cNvSpPr>
          <p:nvPr>
            <p:ph type="sldNum" sz="quarter" idx="12"/>
          </p:nvPr>
        </p:nvSpPr>
        <p:spPr/>
        <p:txBody>
          <a:bodyPr/>
          <a:lstStyle/>
          <a:p>
            <a:fld id="{70627008-E000-413F-BC9D-25A146DD86B0}" type="slidenum">
              <a:rPr lang="en-US" smtClean="0"/>
              <a:pPr/>
              <a:t>‹#›</a:t>
            </a:fld>
            <a:endParaRPr lang="en-US"/>
          </a:p>
        </p:txBody>
      </p:sp>
    </p:spTree>
    <p:extLst>
      <p:ext uri="{BB962C8B-B14F-4D97-AF65-F5344CB8AC3E}">
        <p14:creationId xmlns:p14="http://schemas.microsoft.com/office/powerpoint/2010/main" val="3921194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0AECCA-04ED-471B-981A-4E5EB895AEDE}" type="datetime1">
              <a:rPr lang="en-US" smtClean="0"/>
              <a:pPr/>
              <a:t>2/7/2018</a:t>
            </a:fld>
            <a:endParaRPr lang="en-US"/>
          </a:p>
        </p:txBody>
      </p:sp>
      <p:sp>
        <p:nvSpPr>
          <p:cNvPr id="6" name="Footer Placeholder 5"/>
          <p:cNvSpPr>
            <a:spLocks noGrp="1"/>
          </p:cNvSpPr>
          <p:nvPr>
            <p:ph type="ftr" sz="quarter" idx="11"/>
          </p:nvPr>
        </p:nvSpPr>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7" name="Slide Number Placeholder 6"/>
          <p:cNvSpPr>
            <a:spLocks noGrp="1"/>
          </p:cNvSpPr>
          <p:nvPr>
            <p:ph type="sldNum" sz="quarter" idx="12"/>
          </p:nvPr>
        </p:nvSpPr>
        <p:spPr/>
        <p:txBody>
          <a:bodyPr/>
          <a:lstStyle/>
          <a:p>
            <a:fld id="{70627008-E000-413F-BC9D-25A146DD86B0}" type="slidenum">
              <a:rPr lang="en-US" smtClean="0"/>
              <a:pPr/>
              <a:t>‹#›</a:t>
            </a:fld>
            <a:endParaRPr lang="en-US"/>
          </a:p>
        </p:txBody>
      </p:sp>
    </p:spTree>
    <p:extLst>
      <p:ext uri="{BB962C8B-B14F-4D97-AF65-F5344CB8AC3E}">
        <p14:creationId xmlns:p14="http://schemas.microsoft.com/office/powerpoint/2010/main" val="1606168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C878DC7-44E3-4015-A063-3043BD42B78E}" type="datetime1">
              <a:rPr lang="en-US" smtClean="0"/>
              <a:pPr/>
              <a:t>2/7/2018</a:t>
            </a:fld>
            <a:endParaRPr lang="en-US"/>
          </a:p>
        </p:txBody>
      </p:sp>
      <p:sp>
        <p:nvSpPr>
          <p:cNvPr id="6" name="Footer Placeholder 5"/>
          <p:cNvSpPr>
            <a:spLocks noGrp="1"/>
          </p:cNvSpPr>
          <p:nvPr>
            <p:ph type="ftr" sz="quarter" idx="11"/>
          </p:nvPr>
        </p:nvSpPr>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7" name="Slide Number Placeholder 6"/>
          <p:cNvSpPr>
            <a:spLocks noGrp="1"/>
          </p:cNvSpPr>
          <p:nvPr>
            <p:ph type="sldNum" sz="quarter" idx="12"/>
          </p:nvPr>
        </p:nvSpPr>
        <p:spPr/>
        <p:txBody>
          <a:bodyPr/>
          <a:lstStyle/>
          <a:p>
            <a:fld id="{70627008-E000-413F-BC9D-25A146DD86B0}" type="slidenum">
              <a:rPr lang="en-US" smtClean="0"/>
              <a:pPr/>
              <a:t>‹#›</a:t>
            </a:fld>
            <a:endParaRPr lang="en-US"/>
          </a:p>
        </p:txBody>
      </p:sp>
    </p:spTree>
    <p:extLst>
      <p:ext uri="{BB962C8B-B14F-4D97-AF65-F5344CB8AC3E}">
        <p14:creationId xmlns:p14="http://schemas.microsoft.com/office/powerpoint/2010/main" val="2542684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AFFB79-A624-4C75-9FE0-7A824ACA8A19}" type="datetime1">
              <a:rPr lang="en-US" smtClean="0"/>
              <a:pPr/>
              <a:t>2/7/2018</a:t>
            </a:fld>
            <a:endParaRPr lang="en-US"/>
          </a:p>
        </p:txBody>
      </p:sp>
      <p:sp>
        <p:nvSpPr>
          <p:cNvPr id="5" name="Footer Placeholder 4"/>
          <p:cNvSpPr>
            <a:spLocks noGrp="1"/>
          </p:cNvSpPr>
          <p:nvPr>
            <p:ph type="ftr" sz="quarter" idx="11"/>
          </p:nvPr>
        </p:nvSpPr>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6" name="Slide Number Placeholder 5"/>
          <p:cNvSpPr>
            <a:spLocks noGrp="1"/>
          </p:cNvSpPr>
          <p:nvPr>
            <p:ph type="sldNum" sz="quarter" idx="12"/>
          </p:nvPr>
        </p:nvSpPr>
        <p:spPr/>
        <p:txBody>
          <a:bodyPr/>
          <a:lstStyle/>
          <a:p>
            <a:fld id="{70627008-E000-413F-BC9D-25A146DD86B0}" type="slidenum">
              <a:rPr lang="en-US" smtClean="0"/>
              <a:pPr/>
              <a:t>‹#›</a:t>
            </a:fld>
            <a:endParaRPr lang="en-US"/>
          </a:p>
        </p:txBody>
      </p:sp>
    </p:spTree>
    <p:extLst>
      <p:ext uri="{BB962C8B-B14F-4D97-AF65-F5344CB8AC3E}">
        <p14:creationId xmlns:p14="http://schemas.microsoft.com/office/powerpoint/2010/main" val="1158105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356787-B522-4519-AB1C-A04145CF4449}" type="datetime1">
              <a:rPr lang="en-US" smtClean="0"/>
              <a:pPr/>
              <a:t>2/7/2018</a:t>
            </a:fld>
            <a:endParaRPr lang="en-US"/>
          </a:p>
        </p:txBody>
      </p:sp>
      <p:sp>
        <p:nvSpPr>
          <p:cNvPr id="5" name="Footer Placeholder 4"/>
          <p:cNvSpPr>
            <a:spLocks noGrp="1"/>
          </p:cNvSpPr>
          <p:nvPr>
            <p:ph type="ftr" sz="quarter" idx="11"/>
          </p:nvPr>
        </p:nvSpPr>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6" name="Slide Number Placeholder 5"/>
          <p:cNvSpPr>
            <a:spLocks noGrp="1"/>
          </p:cNvSpPr>
          <p:nvPr>
            <p:ph type="sldNum" sz="quarter" idx="12"/>
          </p:nvPr>
        </p:nvSpPr>
        <p:spPr/>
        <p:txBody>
          <a:bodyPr/>
          <a:lstStyle/>
          <a:p>
            <a:fld id="{70627008-E000-413F-BC9D-25A146DD86B0}" type="slidenum">
              <a:rPr lang="en-US" smtClean="0"/>
              <a:pPr/>
              <a:t>‹#›</a:t>
            </a:fld>
            <a:endParaRPr lang="en-US"/>
          </a:p>
        </p:txBody>
      </p:sp>
    </p:spTree>
    <p:extLst>
      <p:ext uri="{BB962C8B-B14F-4D97-AF65-F5344CB8AC3E}">
        <p14:creationId xmlns:p14="http://schemas.microsoft.com/office/powerpoint/2010/main" val="2432002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C493F5E-F7AC-4AF1-97EC-E318E7CC981E}" type="datetimeFigureOut">
              <a:rPr lang="en-US" smtClean="0"/>
              <a:t>2/7/2018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0627008-E000-413F-BC9D-25A146DD86B0}" type="slidenum">
              <a:rPr lang="en-US" smtClean="0"/>
              <a:pPr/>
              <a:t>‹#›</a:t>
            </a:fld>
            <a:endParaRPr lang="en-US" dirty="0"/>
          </a:p>
        </p:txBody>
      </p:sp>
    </p:spTree>
    <p:extLst>
      <p:ext uri="{BB962C8B-B14F-4D97-AF65-F5344CB8AC3E}">
        <p14:creationId xmlns:p14="http://schemas.microsoft.com/office/powerpoint/2010/main" val="8609403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package" Target="../embeddings/Microsoft_Visio_Drawing11.vsdx"/></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ecfr.gov/"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4.emf"/><Relationship Id="rId4" Type="http://schemas.openxmlformats.org/officeDocument/2006/relationships/package" Target="../embeddings/Microsoft_Visio_Drawing22.vsdx"/></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6.emf"/><Relationship Id="rId4" Type="http://schemas.openxmlformats.org/officeDocument/2006/relationships/package" Target="../embeddings/Microsoft_Visio_Drawing33.vsdx"/></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9.png"/><Relationship Id="rId4" Type="http://schemas.openxmlformats.org/officeDocument/2006/relationships/image" Target="../media/image8.wmf"/></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package" Target="../embeddings/Microsoft_Visio_Drawing44.vsdx"/><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95600"/>
            <a:ext cx="7772400" cy="2286000"/>
          </a:xfrm>
        </p:spPr>
        <p:txBody>
          <a:bodyPr>
            <a:normAutofit fontScale="90000"/>
          </a:bodyPr>
          <a:lstStyle/>
          <a:p>
            <a:r>
              <a:rPr lang="en-US" sz="2700" b="1" dirty="0" smtClean="0"/>
              <a:t>Technical </a:t>
            </a:r>
            <a:r>
              <a:rPr lang="en-US" sz="2700" b="1" dirty="0"/>
              <a:t>Objective #4:</a:t>
            </a:r>
            <a:r>
              <a:rPr lang="en-US" sz="2700" dirty="0"/>
              <a:t/>
            </a:r>
            <a:br>
              <a:rPr lang="en-US" sz="2700" dirty="0"/>
            </a:br>
            <a:r>
              <a:rPr lang="en-US" sz="2700" b="1" dirty="0"/>
              <a:t>Identify and formalize the software development requirements for eventual deployment to an environment requiring FAA </a:t>
            </a:r>
            <a:r>
              <a:rPr lang="en-US" sz="2700" b="1" dirty="0" smtClean="0"/>
              <a:t>certification </a:t>
            </a:r>
            <a:r>
              <a:rPr lang="en-US" dirty="0"/>
              <a:t/>
            </a:r>
            <a:br>
              <a:rPr lang="en-US" dirty="0"/>
            </a:br>
            <a:r>
              <a:rPr lang="en-US" sz="2200" dirty="0"/>
              <a:t/>
            </a:r>
            <a:br>
              <a:rPr lang="en-US" sz="2200" dirty="0"/>
            </a:br>
            <a:r>
              <a:rPr lang="en-US" sz="2200" dirty="0" smtClean="0"/>
              <a:t>  </a:t>
            </a:r>
            <a:r>
              <a:rPr lang="en-US" sz="3100" dirty="0" smtClean="0"/>
              <a:t>FAA Debrief – Executive Summary</a:t>
            </a:r>
            <a:r>
              <a:rPr lang="en-US" sz="3100" dirty="0"/>
              <a:t/>
            </a:r>
            <a:br>
              <a:rPr lang="en-US" sz="3100" dirty="0"/>
            </a:br>
            <a:r>
              <a:rPr lang="en-US" sz="2200" dirty="0" smtClean="0"/>
              <a:t>February 1</a:t>
            </a:r>
            <a:r>
              <a:rPr lang="en-US" sz="2200" baseline="30000" dirty="0" smtClean="0"/>
              <a:t>st</a:t>
            </a:r>
            <a:r>
              <a:rPr lang="en-US" sz="2200" dirty="0" smtClean="0"/>
              <a:t>, 2018 </a:t>
            </a:r>
            <a:br>
              <a:rPr lang="en-US" sz="2200" dirty="0" smtClean="0"/>
            </a:br>
            <a:r>
              <a:rPr lang="en-US" sz="2200" dirty="0" smtClean="0"/>
              <a:t>Rev -</a:t>
            </a:r>
            <a:endParaRPr lang="en-US" sz="2200" dirty="0"/>
          </a:p>
        </p:txBody>
      </p:sp>
      <p:sp>
        <p:nvSpPr>
          <p:cNvPr id="3" name="Subtitle 2"/>
          <p:cNvSpPr>
            <a:spLocks noGrp="1"/>
          </p:cNvSpPr>
          <p:nvPr>
            <p:ph type="subTitle" idx="1"/>
          </p:nvPr>
        </p:nvSpPr>
        <p:spPr>
          <a:xfrm>
            <a:off x="1371600" y="5410200"/>
            <a:ext cx="6400800" cy="609600"/>
          </a:xfrm>
        </p:spPr>
        <p:txBody>
          <a:bodyPr/>
          <a:lstStyle/>
          <a:p>
            <a:r>
              <a:rPr lang="en-US" dirty="0"/>
              <a:t>Metis Technology Solutions, Inc.</a:t>
            </a:r>
          </a:p>
        </p:txBody>
      </p:sp>
      <p:sp>
        <p:nvSpPr>
          <p:cNvPr id="4" name="Footer Placeholder 3"/>
          <p:cNvSpPr>
            <a:spLocks noGrp="1"/>
          </p:cNvSpPr>
          <p:nvPr>
            <p:ph type="ftr" sz="quarter" idx="11"/>
          </p:nvPr>
        </p:nvSpPr>
        <p:spPr>
          <a:xfrm>
            <a:off x="1600200" y="6248400"/>
            <a:ext cx="6267450" cy="365125"/>
          </a:xfrm>
        </p:spPr>
        <p:txBody>
          <a:bodyPr/>
          <a:lstStyle/>
          <a:p>
            <a:r>
              <a:rPr lang="en-US" dirty="0"/>
              <a:t>This document is </a:t>
            </a:r>
            <a:r>
              <a:rPr lang="en-US" dirty="0" smtClean="0"/>
              <a:t>proprietary. </a:t>
            </a:r>
            <a:r>
              <a:rPr lang="en-US" dirty="0"/>
              <a:t>No part of this document may be disclosed in any manner to a third party without the prior written consent of Metis Technology Solutions, Inc.  This document is subject to change without notification.</a:t>
            </a:r>
          </a:p>
        </p:txBody>
      </p:sp>
      <p:sp>
        <p:nvSpPr>
          <p:cNvPr id="5" name="Slide Number Placeholder 4"/>
          <p:cNvSpPr>
            <a:spLocks noGrp="1"/>
          </p:cNvSpPr>
          <p:nvPr>
            <p:ph type="sldNum" sz="quarter" idx="12"/>
          </p:nvPr>
        </p:nvSpPr>
        <p:spPr/>
        <p:txBody>
          <a:bodyPr/>
          <a:lstStyle/>
          <a:p>
            <a:fld id="{70627008-E000-413F-BC9D-25A146DD86B0}" type="slidenum">
              <a:rPr lang="en-US" smtClean="0"/>
              <a:pPr/>
              <a:t>1</a:t>
            </a:fld>
            <a:endParaRPr lang="en-US"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38400" y="363030"/>
            <a:ext cx="3998742" cy="222777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0" y="152400"/>
            <a:ext cx="7886700" cy="1325563"/>
          </a:xfrm>
        </p:spPr>
        <p:txBody>
          <a:bodyPr/>
          <a:lstStyle/>
          <a:p>
            <a:r>
              <a:rPr lang="en-US" dirty="0" smtClean="0"/>
              <a:t>Agenda</a:t>
            </a:r>
            <a:endParaRPr lang="en-US" dirty="0"/>
          </a:p>
        </p:txBody>
      </p:sp>
      <p:sp>
        <p:nvSpPr>
          <p:cNvPr id="3" name="Content Placeholder 2"/>
          <p:cNvSpPr>
            <a:spLocks noGrp="1"/>
          </p:cNvSpPr>
          <p:nvPr>
            <p:ph idx="1"/>
          </p:nvPr>
        </p:nvSpPr>
        <p:spPr>
          <a:xfrm>
            <a:off x="457200" y="1263650"/>
            <a:ext cx="8229600" cy="5213350"/>
          </a:xfrm>
        </p:spPr>
        <p:txBody>
          <a:bodyPr>
            <a:noAutofit/>
          </a:bodyPr>
          <a:lstStyle/>
          <a:p>
            <a:r>
              <a:rPr lang="en-US" sz="2200" dirty="0" smtClean="0"/>
              <a:t>Code </a:t>
            </a:r>
            <a:r>
              <a:rPr lang="en-US" sz="2200" dirty="0"/>
              <a:t>of Federal Regulations – Title </a:t>
            </a:r>
            <a:r>
              <a:rPr lang="en-US" sz="2200" dirty="0" smtClean="0"/>
              <a:t>14</a:t>
            </a:r>
            <a:endParaRPr lang="en-US" sz="2200" dirty="0"/>
          </a:p>
          <a:p>
            <a:r>
              <a:rPr lang="en-US" sz="2200" dirty="0" smtClean="0"/>
              <a:t>FAA </a:t>
            </a:r>
            <a:r>
              <a:rPr lang="en-US" sz="2200" dirty="0"/>
              <a:t>Regulatory and Guidance Library (RGL</a:t>
            </a:r>
            <a:r>
              <a:rPr lang="en-US" sz="2200" dirty="0" smtClean="0"/>
              <a:t>)</a:t>
            </a:r>
            <a:endParaRPr lang="en-US" sz="2200" dirty="0"/>
          </a:p>
          <a:p>
            <a:r>
              <a:rPr lang="en-US" sz="2200" dirty="0" smtClean="0"/>
              <a:t>Avionics Top-Level</a:t>
            </a:r>
            <a:endParaRPr lang="en-US" sz="2200" dirty="0"/>
          </a:p>
          <a:p>
            <a:r>
              <a:rPr lang="en-US" sz="2200" dirty="0" smtClean="0"/>
              <a:t>Systems </a:t>
            </a:r>
            <a:r>
              <a:rPr lang="en-US" sz="2200" dirty="0"/>
              <a:t>/ Safety Design </a:t>
            </a:r>
            <a:r>
              <a:rPr lang="en-US" sz="2200" dirty="0" smtClean="0"/>
              <a:t>Assurance</a:t>
            </a:r>
            <a:endParaRPr lang="en-US" sz="2200" dirty="0"/>
          </a:p>
          <a:p>
            <a:r>
              <a:rPr lang="en-US" sz="2200" dirty="0" smtClean="0"/>
              <a:t>Hardware </a:t>
            </a:r>
            <a:r>
              <a:rPr lang="en-US" sz="2200" dirty="0"/>
              <a:t>/ Environmental Qualification Design </a:t>
            </a:r>
            <a:r>
              <a:rPr lang="en-US" sz="2200" dirty="0" smtClean="0"/>
              <a:t>Assurance</a:t>
            </a:r>
            <a:endParaRPr lang="en-US" sz="2200" dirty="0"/>
          </a:p>
          <a:p>
            <a:r>
              <a:rPr lang="en-US" sz="2200" dirty="0" smtClean="0"/>
              <a:t>Software </a:t>
            </a:r>
            <a:r>
              <a:rPr lang="en-US" sz="2200" dirty="0"/>
              <a:t>Design </a:t>
            </a:r>
            <a:r>
              <a:rPr lang="en-US" sz="2200" dirty="0" smtClean="0"/>
              <a:t>Assurance – Airborne Software</a:t>
            </a:r>
            <a:endParaRPr lang="en-US" sz="2200" dirty="0"/>
          </a:p>
          <a:p>
            <a:r>
              <a:rPr lang="en-US" sz="2200" dirty="0" smtClean="0"/>
              <a:t>Software </a:t>
            </a:r>
            <a:r>
              <a:rPr lang="en-US" sz="2200" dirty="0"/>
              <a:t>Considerations In Airborne Systems and Equipment (</a:t>
            </a:r>
            <a:r>
              <a:rPr lang="en-US" sz="2200" dirty="0" smtClean="0"/>
              <a:t>RTCA/DO-178C) and Associated Supplements (DO-330, 331, 332)</a:t>
            </a:r>
          </a:p>
          <a:p>
            <a:r>
              <a:rPr lang="en-US" sz="2200" dirty="0" smtClean="0"/>
              <a:t>Software Integrity Assurance Considerations for Communication, Navigation, Surveillance and Air Traffic Management (CNS/ATM) Systems (RTCA/DO-278A) – Ground-based systems S/W</a:t>
            </a:r>
            <a:endParaRPr lang="en-US" sz="2200" dirty="0"/>
          </a:p>
          <a:p>
            <a:r>
              <a:rPr lang="en-US" sz="2200" dirty="0" smtClean="0"/>
              <a:t>Software </a:t>
            </a:r>
            <a:r>
              <a:rPr lang="en-US" sz="2200" dirty="0"/>
              <a:t>Design </a:t>
            </a:r>
            <a:r>
              <a:rPr lang="en-US" sz="2200" dirty="0" smtClean="0"/>
              <a:t>Approval</a:t>
            </a:r>
            <a:r>
              <a:rPr lang="en-US" sz="2200" dirty="0"/>
              <a:t> </a:t>
            </a:r>
            <a:r>
              <a:rPr lang="en-US" sz="2200" dirty="0" smtClean="0"/>
              <a:t>(Order </a:t>
            </a:r>
            <a:r>
              <a:rPr lang="en-US" sz="2200" dirty="0"/>
              <a:t>8110.49 </a:t>
            </a:r>
            <a:r>
              <a:rPr lang="en-US" sz="2200" dirty="0" err="1"/>
              <a:t>Chg</a:t>
            </a:r>
            <a:r>
              <a:rPr lang="en-US" sz="2200" dirty="0"/>
              <a:t> </a:t>
            </a:r>
            <a:r>
              <a:rPr lang="en-US" sz="2200" dirty="0" smtClean="0"/>
              <a:t>2</a:t>
            </a:r>
            <a:r>
              <a:rPr lang="en-US" sz="2200" dirty="0"/>
              <a:t>)</a:t>
            </a:r>
          </a:p>
        </p:txBody>
      </p:sp>
      <p:sp>
        <p:nvSpPr>
          <p:cNvPr id="4" name="Footer Placeholder 3"/>
          <p:cNvSpPr>
            <a:spLocks noGrp="1"/>
          </p:cNvSpPr>
          <p:nvPr>
            <p:ph type="ftr" sz="quarter" idx="11"/>
          </p:nvPr>
        </p:nvSpPr>
        <p:spPr>
          <a:xfrm>
            <a:off x="1295400" y="6234113"/>
            <a:ext cx="63817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2</a:t>
            </a:fld>
            <a:endParaRPr lang="en-US"/>
          </a:p>
        </p:txBody>
      </p:sp>
    </p:spTree>
    <p:extLst>
      <p:ext uri="{BB962C8B-B14F-4D97-AF65-F5344CB8AC3E}">
        <p14:creationId xmlns:p14="http://schemas.microsoft.com/office/powerpoint/2010/main" val="16350593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274638"/>
            <a:ext cx="6553200" cy="1143000"/>
          </a:xfrm>
        </p:spPr>
        <p:txBody>
          <a:bodyPr>
            <a:normAutofit/>
          </a:bodyPr>
          <a:lstStyle/>
          <a:p>
            <a:r>
              <a:rPr lang="en-US" dirty="0" smtClean="0"/>
              <a:t>‘Some’ Key Definition of Terms</a:t>
            </a:r>
            <a:endParaRPr lang="en-US" dirty="0"/>
          </a:p>
        </p:txBody>
      </p:sp>
      <p:sp>
        <p:nvSpPr>
          <p:cNvPr id="3" name="Content Placeholder 2"/>
          <p:cNvSpPr>
            <a:spLocks noGrp="1"/>
          </p:cNvSpPr>
          <p:nvPr>
            <p:ph idx="1"/>
          </p:nvPr>
        </p:nvSpPr>
        <p:spPr/>
        <p:txBody>
          <a:bodyPr>
            <a:normAutofit/>
          </a:bodyPr>
          <a:lstStyle/>
          <a:p>
            <a:r>
              <a:rPr lang="en-US" b="1" dirty="0" smtClean="0"/>
              <a:t>Applicant</a:t>
            </a:r>
            <a:r>
              <a:rPr lang="en-US" dirty="0" smtClean="0"/>
              <a:t> – A person or organization seeking approval from the certification authority</a:t>
            </a:r>
          </a:p>
          <a:p>
            <a:r>
              <a:rPr lang="en-US" b="1" dirty="0" smtClean="0"/>
              <a:t>Appliance</a:t>
            </a:r>
            <a:r>
              <a:rPr lang="en-US" dirty="0" smtClean="0"/>
              <a:t> - </a:t>
            </a:r>
            <a:r>
              <a:rPr lang="en-US" dirty="0"/>
              <a:t>Any instrument, mechanism, equipment, part, apparatus, appurtenance, or accessory, including communications equipment, that is used or intended to be used in operating or controlling an aircraft in flight, is installed in or attached to the aircraft, and is not part of an airframe, engine, or propeller.</a:t>
            </a:r>
            <a:endParaRPr lang="en-US" dirty="0" smtClean="0"/>
          </a:p>
          <a:p>
            <a:r>
              <a:rPr lang="en-US" b="1" dirty="0" smtClean="0"/>
              <a:t>Type Certificate (TC) </a:t>
            </a:r>
            <a:r>
              <a:rPr lang="en-US" dirty="0" smtClean="0"/>
              <a:t>- </a:t>
            </a:r>
            <a:r>
              <a:rPr lang="en-US" dirty="0"/>
              <a:t>I</a:t>
            </a:r>
            <a:r>
              <a:rPr lang="en-US" dirty="0" smtClean="0"/>
              <a:t>ssued </a:t>
            </a:r>
            <a:r>
              <a:rPr lang="en-US" dirty="0"/>
              <a:t>to </a:t>
            </a:r>
            <a:r>
              <a:rPr lang="en-US" dirty="0" smtClean="0"/>
              <a:t>Applicant to signify </a:t>
            </a:r>
            <a:r>
              <a:rPr lang="en-US" dirty="0"/>
              <a:t>the </a:t>
            </a:r>
            <a:r>
              <a:rPr lang="en-US" dirty="0" smtClean="0"/>
              <a:t>airworthiness of </a:t>
            </a:r>
            <a:r>
              <a:rPr lang="en-US" dirty="0"/>
              <a:t>an aircraft manufacturing </a:t>
            </a:r>
            <a:r>
              <a:rPr lang="en-US" dirty="0" smtClean="0"/>
              <a:t>design. </a:t>
            </a:r>
            <a:r>
              <a:rPr lang="en-US" dirty="0"/>
              <a:t>The certificate is issued by a regulating body, and once issued, the design cannot be changed. The certificate reflects a determination made by the regulating body that the aircraft is manufactured according to an approved design, and that the design ensures compliance with airworthiness requirements. </a:t>
            </a:r>
            <a:endParaRPr lang="en-US" dirty="0" smtClean="0"/>
          </a:p>
          <a:p>
            <a:endParaRPr lang="en-US" dirty="0"/>
          </a:p>
        </p:txBody>
      </p:sp>
      <p:sp>
        <p:nvSpPr>
          <p:cNvPr id="4" name="Footer Placeholder 3"/>
          <p:cNvSpPr>
            <a:spLocks noGrp="1"/>
          </p:cNvSpPr>
          <p:nvPr>
            <p:ph type="ftr" sz="quarter" idx="11"/>
          </p:nvPr>
        </p:nvSpPr>
        <p:spPr>
          <a:xfrm>
            <a:off x="1219200" y="6232526"/>
            <a:ext cx="6496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3</a:t>
            </a:fld>
            <a:endParaRPr lang="en-US"/>
          </a:p>
        </p:txBody>
      </p:sp>
    </p:spTree>
    <p:extLst>
      <p:ext uri="{BB962C8B-B14F-4D97-AF65-F5344CB8AC3E}">
        <p14:creationId xmlns:p14="http://schemas.microsoft.com/office/powerpoint/2010/main" val="28321452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274638"/>
            <a:ext cx="6553200" cy="1143000"/>
          </a:xfrm>
        </p:spPr>
        <p:txBody>
          <a:bodyPr>
            <a:normAutofit/>
          </a:bodyPr>
          <a:lstStyle/>
          <a:p>
            <a:r>
              <a:rPr lang="en-US" dirty="0" smtClean="0"/>
              <a:t>‘Some’ Key Definition of Terms</a:t>
            </a:r>
            <a:endParaRPr lang="en-US" dirty="0"/>
          </a:p>
        </p:txBody>
      </p:sp>
      <p:sp>
        <p:nvSpPr>
          <p:cNvPr id="3" name="Content Placeholder 2"/>
          <p:cNvSpPr>
            <a:spLocks noGrp="1"/>
          </p:cNvSpPr>
          <p:nvPr>
            <p:ph idx="1"/>
          </p:nvPr>
        </p:nvSpPr>
        <p:spPr>
          <a:xfrm>
            <a:off x="390525" y="1524000"/>
            <a:ext cx="8229600" cy="4114800"/>
          </a:xfrm>
        </p:spPr>
        <p:txBody>
          <a:bodyPr>
            <a:normAutofit fontScale="25000" lnSpcReduction="20000"/>
          </a:bodyPr>
          <a:lstStyle/>
          <a:p>
            <a:pPr marL="0" indent="0">
              <a:buNone/>
            </a:pPr>
            <a:r>
              <a:rPr lang="en-US" sz="7600" b="1" dirty="0" smtClean="0"/>
              <a:t>Type Design </a:t>
            </a:r>
            <a:r>
              <a:rPr lang="en-US" sz="7600" dirty="0" smtClean="0"/>
              <a:t>- For </a:t>
            </a:r>
            <a:r>
              <a:rPr lang="en-US" sz="7600" dirty="0"/>
              <a:t>the purposes of this </a:t>
            </a:r>
            <a:r>
              <a:rPr lang="en-US" sz="7600" dirty="0" smtClean="0"/>
              <a:t>document (aka, DO-178C), </a:t>
            </a:r>
            <a:r>
              <a:rPr lang="en-US" sz="7600" dirty="0"/>
              <a:t>the type design consists of the </a:t>
            </a:r>
            <a:r>
              <a:rPr lang="en-US" sz="7600" dirty="0" smtClean="0"/>
              <a:t>following</a:t>
            </a:r>
            <a:r>
              <a:rPr lang="en-US" sz="7600" dirty="0"/>
              <a:t>: (1) The drawings and specifications, and a listing of those drawings and </a:t>
            </a:r>
            <a:r>
              <a:rPr lang="en-US" sz="7600" dirty="0" smtClean="0"/>
              <a:t>specifications</a:t>
            </a:r>
            <a:r>
              <a:rPr lang="en-US" sz="7600" dirty="0"/>
              <a:t>, necessary to define the configuration and the design features of the </a:t>
            </a:r>
            <a:r>
              <a:rPr lang="en-US" sz="7600" dirty="0" smtClean="0"/>
              <a:t>certified </a:t>
            </a:r>
            <a:r>
              <a:rPr lang="en-US" sz="7600" dirty="0"/>
              <a:t>product shown to comply with the requirements for that product; (2) Any other </a:t>
            </a:r>
            <a:r>
              <a:rPr lang="en-US" sz="7600" dirty="0" smtClean="0"/>
              <a:t>data </a:t>
            </a:r>
            <a:r>
              <a:rPr lang="en-US" sz="7600" dirty="0"/>
              <a:t>necessary to allow, by comparison, the determination of the airworthiness of later </a:t>
            </a:r>
            <a:r>
              <a:rPr lang="en-US" sz="7600" dirty="0" smtClean="0"/>
              <a:t>products </a:t>
            </a:r>
            <a:r>
              <a:rPr lang="en-US" sz="7600" dirty="0"/>
              <a:t>of the same type. </a:t>
            </a:r>
          </a:p>
          <a:p>
            <a:pPr marL="400050" lvl="1" indent="0">
              <a:buNone/>
            </a:pPr>
            <a:r>
              <a:rPr lang="en-US" sz="7600" dirty="0"/>
              <a:t>Note: Use of the term “product” in this definition refers to any item for which </a:t>
            </a:r>
            <a:r>
              <a:rPr lang="en-US" sz="7600" dirty="0" smtClean="0"/>
              <a:t>type </a:t>
            </a:r>
            <a:r>
              <a:rPr lang="en-US" sz="7600" dirty="0"/>
              <a:t>certificates are granted by the certification authorities, for example, </a:t>
            </a:r>
            <a:r>
              <a:rPr lang="en-US" sz="7600" dirty="0" smtClean="0"/>
              <a:t>aircraft</a:t>
            </a:r>
            <a:r>
              <a:rPr lang="en-US" sz="7600" dirty="0"/>
              <a:t>, engines, propellers, and, by region, auxiliary power </a:t>
            </a:r>
            <a:r>
              <a:rPr lang="en-US" sz="7600" dirty="0" smtClean="0"/>
              <a:t>units</a:t>
            </a:r>
          </a:p>
          <a:p>
            <a:pPr marL="0" indent="0">
              <a:buNone/>
            </a:pPr>
            <a:r>
              <a:rPr lang="en-US" sz="7600" b="1" dirty="0" smtClean="0"/>
              <a:t>Technical Standard Order (TSO) </a:t>
            </a:r>
            <a:r>
              <a:rPr lang="en-US" sz="7600" dirty="0" smtClean="0"/>
              <a:t>- </a:t>
            </a:r>
            <a:r>
              <a:rPr lang="en-US" sz="7600" dirty="0"/>
              <a:t>A minimum performance standard for specified articles such as materials, parts, processes, or appliances used on civil aircraft</a:t>
            </a:r>
            <a:r>
              <a:rPr lang="en-US" sz="7600" dirty="0" smtClean="0"/>
              <a:t>. (e.g</a:t>
            </a:r>
            <a:r>
              <a:rPr lang="en-US" sz="7600" dirty="0"/>
              <a:t>., TSO-C106, AIR DATA </a:t>
            </a:r>
            <a:r>
              <a:rPr lang="en-US" sz="7600" dirty="0" smtClean="0"/>
              <a:t>COMPUTER)</a:t>
            </a:r>
          </a:p>
          <a:p>
            <a:pPr marL="0" indent="0">
              <a:buNone/>
            </a:pPr>
            <a:r>
              <a:rPr lang="en-US" sz="7600" b="1" dirty="0" smtClean="0"/>
              <a:t>Technical Standard Order Authorization (TSOA) </a:t>
            </a:r>
            <a:r>
              <a:rPr lang="en-US" sz="7600" dirty="0"/>
              <a:t>- </a:t>
            </a:r>
            <a:r>
              <a:rPr lang="en-US" sz="7600" dirty="0" smtClean="0"/>
              <a:t>Approval </a:t>
            </a:r>
            <a:r>
              <a:rPr lang="en-US" sz="7600" dirty="0"/>
              <a:t>to manufacture an article that may be installed on an aircraft only after showing that the article meets the specific airworthiness requirements (certification basis) of a particular aircraft model. In other words, receiving a TSO authorization means that an article meets a minimum performance requirement independent of the article's intended installation on an aircraft. A separate FAA approval is required to install the article on an aircraft</a:t>
            </a:r>
            <a:endParaRPr lang="en-US" sz="7600" b="1" dirty="0" smtClean="0"/>
          </a:p>
          <a:p>
            <a:pPr lvl="1"/>
            <a:endParaRPr lang="en-US" dirty="0"/>
          </a:p>
        </p:txBody>
      </p:sp>
      <p:sp>
        <p:nvSpPr>
          <p:cNvPr id="4" name="Footer Placeholder 3"/>
          <p:cNvSpPr>
            <a:spLocks noGrp="1"/>
          </p:cNvSpPr>
          <p:nvPr>
            <p:ph type="ftr" sz="quarter" idx="11"/>
          </p:nvPr>
        </p:nvSpPr>
        <p:spPr>
          <a:xfrm>
            <a:off x="1295400" y="6356351"/>
            <a:ext cx="64198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4</a:t>
            </a:fld>
            <a:endParaRPr lang="en-US"/>
          </a:p>
        </p:txBody>
      </p:sp>
    </p:spTree>
    <p:extLst>
      <p:ext uri="{BB962C8B-B14F-4D97-AF65-F5344CB8AC3E}">
        <p14:creationId xmlns:p14="http://schemas.microsoft.com/office/powerpoint/2010/main" val="38497259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7886700" cy="1325563"/>
          </a:xfrm>
        </p:spPr>
        <p:txBody>
          <a:bodyPr/>
          <a:lstStyle/>
          <a:p>
            <a:r>
              <a:rPr lang="en-US" dirty="0" smtClean="0"/>
              <a:t>‘Some’ Key Acronyms</a:t>
            </a:r>
            <a:endParaRPr lang="en-US" dirty="0"/>
          </a:p>
        </p:txBody>
      </p:sp>
      <p:sp>
        <p:nvSpPr>
          <p:cNvPr id="3" name="Content Placeholder 2"/>
          <p:cNvSpPr>
            <a:spLocks noGrp="1"/>
          </p:cNvSpPr>
          <p:nvPr>
            <p:ph idx="1"/>
          </p:nvPr>
        </p:nvSpPr>
        <p:spPr>
          <a:xfrm>
            <a:off x="304800" y="1600201"/>
            <a:ext cx="8534400" cy="4191000"/>
          </a:xfrm>
        </p:spPr>
        <p:txBody>
          <a:bodyPr>
            <a:normAutofit fontScale="77500" lnSpcReduction="20000"/>
          </a:bodyPr>
          <a:lstStyle/>
          <a:p>
            <a:r>
              <a:rPr lang="en-US" dirty="0" smtClean="0"/>
              <a:t>AC – Advisory Circular</a:t>
            </a:r>
          </a:p>
          <a:p>
            <a:r>
              <a:rPr lang="en-US" dirty="0"/>
              <a:t>ARP - Aerospace Recommended </a:t>
            </a:r>
            <a:r>
              <a:rPr lang="en-US" dirty="0" smtClean="0"/>
              <a:t>Practice (such as SAE ARP-4754A)</a:t>
            </a:r>
          </a:p>
          <a:p>
            <a:r>
              <a:rPr lang="en-US" dirty="0" smtClean="0"/>
              <a:t>CAST – Certification Authority Software Team</a:t>
            </a:r>
          </a:p>
          <a:p>
            <a:r>
              <a:rPr lang="en-US" dirty="0" smtClean="0"/>
              <a:t>CFR – Code of Federal Regulations</a:t>
            </a:r>
          </a:p>
          <a:p>
            <a:r>
              <a:rPr lang="en-US" dirty="0" smtClean="0"/>
              <a:t>PDS – Previously Developed Software</a:t>
            </a:r>
          </a:p>
          <a:p>
            <a:r>
              <a:rPr lang="en-US" dirty="0"/>
              <a:t>FAS - Forum on Aeronautical </a:t>
            </a:r>
            <a:r>
              <a:rPr lang="en-US" dirty="0" smtClean="0"/>
              <a:t>Software</a:t>
            </a:r>
          </a:p>
          <a:p>
            <a:r>
              <a:rPr lang="en-US" dirty="0" smtClean="0"/>
              <a:t>IP – Issue Paper (FAA) / Information Paper (FAS)</a:t>
            </a:r>
          </a:p>
          <a:p>
            <a:r>
              <a:rPr lang="en-US" dirty="0" smtClean="0"/>
              <a:t>PSAC – Plan for Software Aspects of Certification </a:t>
            </a:r>
          </a:p>
          <a:p>
            <a:r>
              <a:rPr lang="en-US" dirty="0"/>
              <a:t>RTCA - Radio Technical Commission for </a:t>
            </a:r>
            <a:r>
              <a:rPr lang="en-US" dirty="0" smtClean="0"/>
              <a:t>Aeronautics (such as DO-178C)</a:t>
            </a:r>
          </a:p>
          <a:p>
            <a:r>
              <a:rPr lang="en-US" dirty="0" smtClean="0"/>
              <a:t>SAE - </a:t>
            </a:r>
            <a:r>
              <a:rPr lang="en-US" dirty="0"/>
              <a:t>Society of Automotive </a:t>
            </a:r>
            <a:r>
              <a:rPr lang="en-US" dirty="0" smtClean="0"/>
              <a:t>Engineers </a:t>
            </a:r>
            <a:r>
              <a:rPr lang="en-US" dirty="0"/>
              <a:t>(such as ARP-4754A</a:t>
            </a:r>
            <a:r>
              <a:rPr lang="en-US" dirty="0" smtClean="0"/>
              <a:t>)</a:t>
            </a:r>
          </a:p>
          <a:p>
            <a:r>
              <a:rPr lang="en-US" dirty="0" smtClean="0"/>
              <a:t>SAS – Software Accomplishment Summary</a:t>
            </a:r>
          </a:p>
          <a:p>
            <a:r>
              <a:rPr lang="en-US" dirty="0" smtClean="0"/>
              <a:t>SCI – Software Configuration Index</a:t>
            </a:r>
          </a:p>
          <a:p>
            <a:r>
              <a:rPr lang="en-US" dirty="0" smtClean="0"/>
              <a:t>STC – Supplemental Type Certificate</a:t>
            </a:r>
          </a:p>
          <a:p>
            <a:r>
              <a:rPr lang="en-US" dirty="0" smtClean="0"/>
              <a:t>TC – Type Certificate</a:t>
            </a:r>
          </a:p>
          <a:p>
            <a:r>
              <a:rPr lang="en-US" dirty="0" smtClean="0"/>
              <a:t>TSO(A) – Technical Standard Order (Authorization)</a:t>
            </a:r>
          </a:p>
          <a:p>
            <a:endParaRPr lang="en-US" dirty="0" smtClean="0"/>
          </a:p>
          <a:p>
            <a:endParaRPr lang="en-US" dirty="0"/>
          </a:p>
        </p:txBody>
      </p:sp>
      <p:sp>
        <p:nvSpPr>
          <p:cNvPr id="4" name="Footer Placeholder 3"/>
          <p:cNvSpPr>
            <a:spLocks noGrp="1"/>
          </p:cNvSpPr>
          <p:nvPr>
            <p:ph type="ftr" sz="quarter" idx="11"/>
          </p:nvPr>
        </p:nvSpPr>
        <p:spPr>
          <a:xfrm>
            <a:off x="1171575" y="6356351"/>
            <a:ext cx="63436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5</a:t>
            </a:fld>
            <a:endParaRPr lang="en-US"/>
          </a:p>
        </p:txBody>
      </p:sp>
    </p:spTree>
    <p:extLst>
      <p:ext uri="{BB962C8B-B14F-4D97-AF65-F5344CB8AC3E}">
        <p14:creationId xmlns:p14="http://schemas.microsoft.com/office/powerpoint/2010/main" val="33259537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3600" dirty="0"/>
              <a:t>FAA Regulatory and Guidance Library (RGL</a:t>
            </a:r>
            <a:r>
              <a:rPr lang="en-US" sz="3600" dirty="0" smtClean="0"/>
              <a:t>) &amp; Industry Standards</a:t>
            </a:r>
            <a:endParaRPr lang="en-US" sz="3600" dirty="0"/>
          </a:p>
        </p:txBody>
      </p:sp>
      <p:sp>
        <p:nvSpPr>
          <p:cNvPr id="3" name="Content Placeholder 2"/>
          <p:cNvSpPr>
            <a:spLocks noGrp="1"/>
          </p:cNvSpPr>
          <p:nvPr>
            <p:ph idx="1"/>
          </p:nvPr>
        </p:nvSpPr>
        <p:spPr>
          <a:xfrm>
            <a:off x="304800" y="1600200"/>
            <a:ext cx="8534400" cy="4525963"/>
          </a:xfrm>
        </p:spPr>
        <p:txBody>
          <a:bodyPr>
            <a:normAutofit/>
          </a:bodyPr>
          <a:lstStyle/>
          <a:p>
            <a:pPr marL="0" indent="0">
              <a:buNone/>
            </a:pPr>
            <a:endParaRPr lang="en-US" dirty="0" smtClean="0"/>
          </a:p>
          <a:p>
            <a:endParaRPr lang="en-US" dirty="0" smtClean="0"/>
          </a:p>
          <a:p>
            <a:endParaRPr lang="en-US" dirty="0"/>
          </a:p>
        </p:txBody>
      </p:sp>
      <p:sp>
        <p:nvSpPr>
          <p:cNvPr id="4" name="Footer Placeholder 3"/>
          <p:cNvSpPr>
            <a:spLocks noGrp="1"/>
          </p:cNvSpPr>
          <p:nvPr>
            <p:ph type="ftr" sz="quarter" idx="11"/>
          </p:nvPr>
        </p:nvSpPr>
        <p:spPr>
          <a:xfrm>
            <a:off x="1344377" y="6364286"/>
            <a:ext cx="6496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6</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2032823696"/>
              </p:ext>
            </p:extLst>
          </p:nvPr>
        </p:nvGraphicFramePr>
        <p:xfrm>
          <a:off x="838200" y="1447799"/>
          <a:ext cx="7508405" cy="4892675"/>
        </p:xfrm>
        <a:graphic>
          <a:graphicData uri="http://schemas.openxmlformats.org/presentationml/2006/ole">
            <mc:AlternateContent xmlns:mc="http://schemas.openxmlformats.org/markup-compatibility/2006">
              <mc:Choice xmlns:v="urn:schemas-microsoft-com:vml" Requires="v">
                <p:oleObj spid="_x0000_s4180" name="Visio" r:id="rId4" imgW="9077274" imgH="5915025" progId="Visio.Drawing.15">
                  <p:embed/>
                </p:oleObj>
              </mc:Choice>
              <mc:Fallback>
                <p:oleObj name="Visio" r:id="rId4" imgW="9077274" imgH="5915025" progId="Visio.Drawing.15">
                  <p:embed/>
                  <p:pic>
                    <p:nvPicPr>
                      <p:cNvPr id="0" name=""/>
                      <p:cNvPicPr/>
                      <p:nvPr/>
                    </p:nvPicPr>
                    <p:blipFill>
                      <a:blip r:embed="rId5"/>
                      <a:stretch>
                        <a:fillRect/>
                      </a:stretch>
                    </p:blipFill>
                    <p:spPr>
                      <a:xfrm>
                        <a:off x="838200" y="1447799"/>
                        <a:ext cx="7508405" cy="4892675"/>
                      </a:xfrm>
                      <a:prstGeom prst="rect">
                        <a:avLst/>
                      </a:prstGeom>
                    </p:spPr>
                  </p:pic>
                </p:oleObj>
              </mc:Fallback>
            </mc:AlternateContent>
          </a:graphicData>
        </a:graphic>
      </p:graphicFrame>
    </p:spTree>
    <p:extLst>
      <p:ext uri="{BB962C8B-B14F-4D97-AF65-F5344CB8AC3E}">
        <p14:creationId xmlns:p14="http://schemas.microsoft.com/office/powerpoint/2010/main" val="22632215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3600" dirty="0" smtClean="0"/>
              <a:t>Code of Federal Regulations – Title </a:t>
            </a:r>
            <a:r>
              <a:rPr lang="en-US" sz="3600" dirty="0"/>
              <a:t>14 Aeronautics and Space </a:t>
            </a:r>
            <a:r>
              <a:rPr lang="en-US" sz="3600" dirty="0" smtClean="0"/>
              <a:t>(14 CFR)</a:t>
            </a:r>
            <a:endParaRPr lang="en-US" sz="3600" dirty="0"/>
          </a:p>
        </p:txBody>
      </p:sp>
      <p:sp>
        <p:nvSpPr>
          <p:cNvPr id="3" name="Content Placeholder 2"/>
          <p:cNvSpPr>
            <a:spLocks noGrp="1"/>
          </p:cNvSpPr>
          <p:nvPr>
            <p:ph idx="1"/>
          </p:nvPr>
        </p:nvSpPr>
        <p:spPr>
          <a:xfrm>
            <a:off x="304800" y="1600200"/>
            <a:ext cx="8534400" cy="4525963"/>
          </a:xfrm>
        </p:spPr>
        <p:txBody>
          <a:bodyPr>
            <a:normAutofit/>
          </a:bodyPr>
          <a:lstStyle/>
          <a:p>
            <a:r>
              <a:rPr lang="en-US" dirty="0" smtClean="0"/>
              <a:t>The </a:t>
            </a:r>
            <a:r>
              <a:rPr lang="en-US" dirty="0"/>
              <a:t>Code of Federal Regulations (CFR) annual edition is the codification of the general and permanent rules </a:t>
            </a:r>
            <a:r>
              <a:rPr lang="en-US" dirty="0" smtClean="0"/>
              <a:t>(sometimes calle</a:t>
            </a:r>
            <a:r>
              <a:rPr lang="en-US" dirty="0"/>
              <a:t>d the administrative </a:t>
            </a:r>
            <a:r>
              <a:rPr lang="en-US" dirty="0" smtClean="0"/>
              <a:t>law) published </a:t>
            </a:r>
            <a:r>
              <a:rPr lang="en-US" dirty="0"/>
              <a:t>in the Federal Register by the departments and agencies of the Federal Government produced by the Office of the Federal Register (OFR) and the Government Publishing Office.</a:t>
            </a:r>
          </a:p>
          <a:p>
            <a:pPr marL="0" indent="0">
              <a:buNone/>
            </a:pPr>
            <a:endParaRPr lang="en-US" dirty="0"/>
          </a:p>
          <a:p>
            <a:r>
              <a:rPr lang="en-US" b="1" dirty="0"/>
              <a:t>Title 14 of the Code of Federal Regulations – Aeronautics and Space </a:t>
            </a:r>
            <a:r>
              <a:rPr lang="en-US" dirty="0"/>
              <a:t>define the rules for Aeronautics and Space.  Title 14 of the CFR contains 5 volumes, 6 chapters (I – VI) and </a:t>
            </a:r>
            <a:r>
              <a:rPr lang="en-US" dirty="0" smtClean="0"/>
              <a:t>1399 Parts.   </a:t>
            </a:r>
          </a:p>
          <a:p>
            <a:endParaRPr lang="en-US" dirty="0"/>
          </a:p>
        </p:txBody>
      </p:sp>
      <p:sp>
        <p:nvSpPr>
          <p:cNvPr id="4" name="Footer Placeholder 3"/>
          <p:cNvSpPr>
            <a:spLocks noGrp="1"/>
          </p:cNvSpPr>
          <p:nvPr>
            <p:ph type="ftr" sz="quarter" idx="11"/>
          </p:nvPr>
        </p:nvSpPr>
        <p:spPr>
          <a:xfrm>
            <a:off x="1600200" y="6356350"/>
            <a:ext cx="63436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7</a:t>
            </a:fld>
            <a:endParaRPr lang="en-US"/>
          </a:p>
        </p:txBody>
      </p:sp>
    </p:spTree>
    <p:extLst>
      <p:ext uri="{BB962C8B-B14F-4D97-AF65-F5344CB8AC3E}">
        <p14:creationId xmlns:p14="http://schemas.microsoft.com/office/powerpoint/2010/main" val="1337751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3600" dirty="0" smtClean="0"/>
              <a:t>Code of Federal Regulations – Title </a:t>
            </a:r>
            <a:r>
              <a:rPr lang="en-US" sz="3600" dirty="0"/>
              <a:t>14 Aeronautics and Space </a:t>
            </a:r>
            <a:r>
              <a:rPr lang="en-US" sz="3600" dirty="0" smtClean="0"/>
              <a:t>(14 CFR)</a:t>
            </a:r>
            <a:endParaRPr lang="en-US" sz="3600" dirty="0"/>
          </a:p>
        </p:txBody>
      </p:sp>
      <p:sp>
        <p:nvSpPr>
          <p:cNvPr id="3" name="Content Placeholder 2"/>
          <p:cNvSpPr>
            <a:spLocks noGrp="1"/>
          </p:cNvSpPr>
          <p:nvPr>
            <p:ph idx="1"/>
          </p:nvPr>
        </p:nvSpPr>
        <p:spPr>
          <a:xfrm>
            <a:off x="304800" y="1447800"/>
            <a:ext cx="8534400" cy="4525963"/>
          </a:xfrm>
        </p:spPr>
        <p:txBody>
          <a:bodyPr>
            <a:normAutofit/>
          </a:bodyPr>
          <a:lstStyle/>
          <a:p>
            <a:pPr marL="0" indent="0">
              <a:buNone/>
            </a:pPr>
            <a:r>
              <a:rPr lang="en-US" sz="2000" dirty="0" smtClean="0"/>
              <a:t>Key </a:t>
            </a:r>
            <a:r>
              <a:rPr lang="en-US" sz="2000" dirty="0"/>
              <a:t>CFR parts associated with aviation certification and airworthiness standards. </a:t>
            </a:r>
            <a:r>
              <a:rPr lang="en-US" sz="2000" dirty="0" smtClean="0"/>
              <a:t> (Software centric / Cert. Basis in PSAC)</a:t>
            </a:r>
            <a:endParaRPr lang="en-US" sz="2000" dirty="0"/>
          </a:p>
          <a:p>
            <a:pPr marL="0" indent="0">
              <a:buNone/>
            </a:pPr>
            <a:endParaRPr lang="en-US" sz="2400" dirty="0" smtClean="0"/>
          </a:p>
          <a:p>
            <a:pPr marL="0" indent="0">
              <a:buNone/>
            </a:pPr>
            <a:endParaRPr lang="en-US" dirty="0"/>
          </a:p>
        </p:txBody>
      </p:sp>
      <p:sp>
        <p:nvSpPr>
          <p:cNvPr id="4" name="Footer Placeholder 3"/>
          <p:cNvSpPr>
            <a:spLocks noGrp="1"/>
          </p:cNvSpPr>
          <p:nvPr>
            <p:ph type="ftr" sz="quarter" idx="11"/>
          </p:nvPr>
        </p:nvSpPr>
        <p:spPr>
          <a:xfrm>
            <a:off x="1447800" y="6426397"/>
            <a:ext cx="6496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8</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1180666255"/>
              </p:ext>
            </p:extLst>
          </p:nvPr>
        </p:nvGraphicFramePr>
        <p:xfrm>
          <a:off x="438150" y="2126161"/>
          <a:ext cx="8077200" cy="4141094"/>
        </p:xfrm>
        <a:graphic>
          <a:graphicData uri="http://schemas.openxmlformats.org/drawingml/2006/table">
            <a:tbl>
              <a:tblPr>
                <a:tableStyleId>{5C22544A-7EE6-4342-B048-85BDC9FD1C3A}</a:tableStyleId>
              </a:tblPr>
              <a:tblGrid>
                <a:gridCol w="1215979"/>
                <a:gridCol w="2670221"/>
                <a:gridCol w="2895600"/>
                <a:gridCol w="1295400"/>
              </a:tblGrid>
              <a:tr h="266441">
                <a:tc>
                  <a:txBody>
                    <a:bodyPr/>
                    <a:lstStyle/>
                    <a:p>
                      <a:pPr marL="0" marR="0" algn="ctr">
                        <a:lnSpc>
                          <a:spcPct val="107000"/>
                        </a:lnSpc>
                        <a:spcBef>
                          <a:spcPts val="0"/>
                        </a:spcBef>
                        <a:spcAft>
                          <a:spcPts val="0"/>
                        </a:spcAft>
                      </a:pPr>
                      <a:r>
                        <a:rPr lang="en-US" sz="1200" b="1" dirty="0">
                          <a:effectLst/>
                        </a:rPr>
                        <a:t>Key CFR Parts</a:t>
                      </a:r>
                      <a:endParaRPr lang="en-US" sz="12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gn="ctr">
                        <a:lnSpc>
                          <a:spcPct val="107000"/>
                        </a:lnSpc>
                        <a:spcBef>
                          <a:spcPts val="0"/>
                        </a:spcBef>
                        <a:spcAft>
                          <a:spcPts val="0"/>
                        </a:spcAft>
                      </a:pPr>
                      <a:r>
                        <a:rPr lang="en-US" sz="1200" b="1" dirty="0">
                          <a:effectLst/>
                        </a:rPr>
                        <a:t>Title</a:t>
                      </a:r>
                      <a:endParaRPr lang="en-US" sz="12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gn="ctr">
                        <a:lnSpc>
                          <a:spcPct val="107000"/>
                        </a:lnSpc>
                        <a:spcBef>
                          <a:spcPts val="0"/>
                        </a:spcBef>
                        <a:spcAft>
                          <a:spcPts val="0"/>
                        </a:spcAft>
                      </a:pPr>
                      <a:r>
                        <a:rPr lang="en-US" sz="1200" b="1" dirty="0">
                          <a:effectLst/>
                        </a:rPr>
                        <a:t>Notes</a:t>
                      </a:r>
                      <a:endParaRPr lang="en-US" sz="12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gn="ctr">
                        <a:lnSpc>
                          <a:spcPct val="107000"/>
                        </a:lnSpc>
                        <a:spcBef>
                          <a:spcPts val="0"/>
                        </a:spcBef>
                        <a:spcAft>
                          <a:spcPts val="0"/>
                        </a:spcAft>
                      </a:pPr>
                      <a:r>
                        <a:rPr lang="en-US" sz="1200" b="1" dirty="0">
                          <a:effectLst/>
                        </a:rPr>
                        <a:t>IIPS</a:t>
                      </a:r>
                    </a:p>
                    <a:p>
                      <a:pPr marL="0" marR="0" algn="ctr">
                        <a:lnSpc>
                          <a:spcPct val="107000"/>
                        </a:lnSpc>
                        <a:spcBef>
                          <a:spcPts val="0"/>
                        </a:spcBef>
                        <a:spcAft>
                          <a:spcPts val="0"/>
                        </a:spcAft>
                      </a:pPr>
                      <a:r>
                        <a:rPr lang="en-US" sz="1200" b="1" dirty="0">
                          <a:effectLst/>
                        </a:rPr>
                        <a:t>App?</a:t>
                      </a:r>
                      <a:endParaRPr lang="en-US" sz="12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r>
              <a:tr h="131064">
                <a:tc>
                  <a:txBody>
                    <a:bodyPr/>
                    <a:lstStyle/>
                    <a:p>
                      <a:pPr marL="0" marR="0">
                        <a:lnSpc>
                          <a:spcPct val="107000"/>
                        </a:lnSpc>
                        <a:spcBef>
                          <a:spcPts val="0"/>
                        </a:spcBef>
                        <a:spcAft>
                          <a:spcPts val="0"/>
                        </a:spcAft>
                      </a:pPr>
                      <a:r>
                        <a:rPr lang="en-US" sz="950" dirty="0">
                          <a:effectLst/>
                        </a:rPr>
                        <a:t>21</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Certification Procedures for Products and Parts</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 </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gn="ctr">
                        <a:lnSpc>
                          <a:spcPct val="107000"/>
                        </a:lnSpc>
                        <a:spcBef>
                          <a:spcPts val="0"/>
                        </a:spcBef>
                        <a:spcAft>
                          <a:spcPts val="0"/>
                        </a:spcAft>
                      </a:pPr>
                      <a:r>
                        <a:rPr lang="en-US" sz="950" dirty="0">
                          <a:effectLst/>
                        </a:rPr>
                        <a:t> </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r>
              <a:tr h="252471">
                <a:tc>
                  <a:txBody>
                    <a:bodyPr/>
                    <a:lstStyle/>
                    <a:p>
                      <a:pPr marL="0" marR="0">
                        <a:lnSpc>
                          <a:spcPct val="107000"/>
                        </a:lnSpc>
                        <a:spcBef>
                          <a:spcPts val="0"/>
                        </a:spcBef>
                        <a:spcAft>
                          <a:spcPts val="0"/>
                        </a:spcAft>
                      </a:pPr>
                      <a:r>
                        <a:rPr lang="en-US" sz="950" dirty="0">
                          <a:effectLst/>
                        </a:rPr>
                        <a:t>21.31</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Type Design</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All the data specifying the product for meeting the regulations</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gn="ctr">
                        <a:lnSpc>
                          <a:spcPct val="107000"/>
                        </a:lnSpc>
                        <a:spcBef>
                          <a:spcPts val="0"/>
                        </a:spcBef>
                        <a:spcAft>
                          <a:spcPts val="0"/>
                        </a:spcAft>
                      </a:pPr>
                      <a:r>
                        <a:rPr lang="en-US" sz="950">
                          <a:effectLst/>
                        </a:rPr>
                        <a:t>Yes</a:t>
                      </a:r>
                    </a:p>
                    <a:p>
                      <a:pPr marL="0" marR="0" algn="ctr">
                        <a:lnSpc>
                          <a:spcPct val="107000"/>
                        </a:lnSpc>
                        <a:spcBef>
                          <a:spcPts val="0"/>
                        </a:spcBef>
                        <a:spcAft>
                          <a:spcPts val="0"/>
                        </a:spcAft>
                      </a:pPr>
                      <a:r>
                        <a:rPr lang="en-US" sz="950">
                          <a:effectLst/>
                        </a:rPr>
                        <a:t>(SW: life cycle data per section 11, DO-178C)</a:t>
                      </a:r>
                      <a:endParaRPr lang="en-US" sz="9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r>
              <a:tr h="269425">
                <a:tc>
                  <a:txBody>
                    <a:bodyPr/>
                    <a:lstStyle/>
                    <a:p>
                      <a:pPr marL="0" marR="0">
                        <a:lnSpc>
                          <a:spcPct val="107000"/>
                        </a:lnSpc>
                        <a:spcBef>
                          <a:spcPts val="0"/>
                        </a:spcBef>
                        <a:spcAft>
                          <a:spcPts val="0"/>
                        </a:spcAft>
                      </a:pPr>
                      <a:r>
                        <a:rPr lang="en-US" sz="950" dirty="0">
                          <a:effectLst/>
                        </a:rPr>
                        <a:t>23</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Airworthiness standards: normal, utility, acrobatic, and commuter category airplanes</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 </a:t>
                      </a:r>
                      <a:r>
                        <a:rPr lang="en-US" sz="950" dirty="0" smtClean="0">
                          <a:effectLst/>
                        </a:rPr>
                        <a:t>Includes business jets –</a:t>
                      </a:r>
                      <a:r>
                        <a:rPr lang="en-US" sz="950" baseline="0" dirty="0" smtClean="0">
                          <a:effectLst/>
                        </a:rPr>
                        <a:t> Gulfstream, Embraer, Dassault etc..</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gn="ctr">
                        <a:lnSpc>
                          <a:spcPct val="107000"/>
                        </a:lnSpc>
                        <a:spcBef>
                          <a:spcPts val="0"/>
                        </a:spcBef>
                        <a:spcAft>
                          <a:spcPts val="0"/>
                        </a:spcAft>
                      </a:pPr>
                      <a:r>
                        <a:rPr lang="en-US" sz="950" dirty="0">
                          <a:effectLst/>
                        </a:rPr>
                        <a:t> </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r>
              <a:tr h="257611">
                <a:tc>
                  <a:txBody>
                    <a:bodyPr/>
                    <a:lstStyle/>
                    <a:p>
                      <a:pPr marL="0" marR="0">
                        <a:lnSpc>
                          <a:spcPct val="107000"/>
                        </a:lnSpc>
                        <a:spcBef>
                          <a:spcPts val="0"/>
                        </a:spcBef>
                        <a:spcAft>
                          <a:spcPts val="0"/>
                        </a:spcAft>
                      </a:pPr>
                      <a:r>
                        <a:rPr lang="en-US" sz="950" dirty="0">
                          <a:effectLst/>
                        </a:rPr>
                        <a:t>23.1301</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Function and Installation</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{snip}…Function properly when installed..{snip</a:t>
                      </a:r>
                      <a:r>
                        <a:rPr lang="en-US" sz="950" dirty="0" smtClean="0">
                          <a:effectLst/>
                        </a:rPr>
                        <a:t>}</a:t>
                      </a:r>
                    </a:p>
                    <a:p>
                      <a:pPr marL="0" marR="0">
                        <a:lnSpc>
                          <a:spcPct val="107000"/>
                        </a:lnSpc>
                        <a:spcBef>
                          <a:spcPts val="0"/>
                        </a:spcBef>
                        <a:spcAft>
                          <a:spcPts val="0"/>
                        </a:spcAft>
                      </a:pPr>
                      <a:endParaRPr lang="en-US" sz="800" dirty="0" smtClean="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800" dirty="0" smtClean="0">
                          <a:effectLst/>
                          <a:latin typeface="Century Gothic" panose="020B0502020202020204" pitchFamily="34" charset="0"/>
                          <a:ea typeface="Times New Roman" panose="02020603050405020304" pitchFamily="18" charset="0"/>
                          <a:cs typeface="Times New Roman" panose="02020603050405020304" pitchFamily="18" charset="0"/>
                        </a:rPr>
                        <a:t>Note: The</a:t>
                      </a:r>
                      <a:r>
                        <a:rPr lang="en-US" sz="800" baseline="0" dirty="0" smtClean="0">
                          <a:effectLst/>
                          <a:latin typeface="Century Gothic" panose="020B0502020202020204" pitchFamily="34" charset="0"/>
                          <a:ea typeface="Times New Roman" panose="02020603050405020304" pitchFamily="18" charset="0"/>
                          <a:cs typeface="Times New Roman" panose="02020603050405020304" pitchFamily="18" charset="0"/>
                        </a:rPr>
                        <a:t> term ‘{snip}’ indicates only relevant text take from CFR.  For complete text go to </a:t>
                      </a:r>
                      <a:r>
                        <a:rPr lang="en-US" sz="800" baseline="0" dirty="0" smtClean="0">
                          <a:effectLst/>
                          <a:latin typeface="Century Gothic" panose="020B0502020202020204" pitchFamily="34" charset="0"/>
                          <a:ea typeface="Times New Roman" panose="02020603050405020304" pitchFamily="18" charset="0"/>
                          <a:cs typeface="Times New Roman" panose="02020603050405020304" pitchFamily="18" charset="0"/>
                          <a:hlinkClick r:id="rId3"/>
                        </a:rPr>
                        <a:t>https://www.ecfr.gov</a:t>
                      </a:r>
                      <a:endParaRPr lang="en-US" sz="8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gn="ctr">
                        <a:lnSpc>
                          <a:spcPct val="107000"/>
                        </a:lnSpc>
                        <a:spcBef>
                          <a:spcPts val="0"/>
                        </a:spcBef>
                        <a:spcAft>
                          <a:spcPts val="0"/>
                        </a:spcAft>
                      </a:pPr>
                      <a:r>
                        <a:rPr lang="en-US" sz="950">
                          <a:effectLst/>
                        </a:rPr>
                        <a:t>Yes</a:t>
                      </a:r>
                    </a:p>
                    <a:p>
                      <a:pPr marL="0" marR="0" algn="ctr">
                        <a:lnSpc>
                          <a:spcPct val="107000"/>
                        </a:lnSpc>
                        <a:spcBef>
                          <a:spcPts val="0"/>
                        </a:spcBef>
                        <a:spcAft>
                          <a:spcPts val="0"/>
                        </a:spcAft>
                      </a:pPr>
                      <a:r>
                        <a:rPr lang="en-US" sz="950">
                          <a:effectLst/>
                        </a:rPr>
                        <a:t>(if normal)</a:t>
                      </a:r>
                    </a:p>
                    <a:p>
                      <a:pPr marL="0" marR="0" algn="ctr">
                        <a:lnSpc>
                          <a:spcPct val="107000"/>
                        </a:lnSpc>
                        <a:spcBef>
                          <a:spcPts val="0"/>
                        </a:spcBef>
                        <a:spcAft>
                          <a:spcPts val="0"/>
                        </a:spcAft>
                      </a:pPr>
                      <a:r>
                        <a:rPr lang="en-US" sz="950">
                          <a:effectLst/>
                        </a:rPr>
                        <a:t>(if commuter)</a:t>
                      </a:r>
                      <a:endParaRPr lang="en-US" sz="9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r>
              <a:tr h="350765">
                <a:tc>
                  <a:txBody>
                    <a:bodyPr/>
                    <a:lstStyle/>
                    <a:p>
                      <a:pPr marL="0" marR="0">
                        <a:lnSpc>
                          <a:spcPct val="107000"/>
                        </a:lnSpc>
                        <a:spcBef>
                          <a:spcPts val="0"/>
                        </a:spcBef>
                        <a:spcAft>
                          <a:spcPts val="0"/>
                        </a:spcAft>
                      </a:pPr>
                      <a:r>
                        <a:rPr lang="en-US" sz="950">
                          <a:effectLst/>
                        </a:rPr>
                        <a:t>23.1309</a:t>
                      </a:r>
                      <a:endParaRPr lang="en-US" sz="9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Equipment, systems, and installations</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endParaRPr lang="en-US" sz="950" dirty="0" smtClean="0">
                        <a:effectLst/>
                      </a:endParaRPr>
                    </a:p>
                    <a:p>
                      <a:pPr marL="0" marR="0">
                        <a:lnSpc>
                          <a:spcPct val="107000"/>
                        </a:lnSpc>
                        <a:spcBef>
                          <a:spcPts val="0"/>
                        </a:spcBef>
                        <a:spcAft>
                          <a:spcPts val="0"/>
                        </a:spcAft>
                      </a:pPr>
                      <a:r>
                        <a:rPr lang="en-US" sz="950" dirty="0" smtClean="0">
                          <a:effectLst/>
                        </a:rPr>
                        <a:t>{</a:t>
                      </a:r>
                      <a:r>
                        <a:rPr lang="en-US" sz="950" dirty="0">
                          <a:effectLst/>
                        </a:rPr>
                        <a:t>snip} (1)… perform their intended function under any foreseeable operating condition…{snip</a:t>
                      </a:r>
                      <a:r>
                        <a:rPr lang="en-US" sz="950" dirty="0" smtClean="0">
                          <a:effectLst/>
                        </a:rPr>
                        <a:t>}</a:t>
                      </a:r>
                      <a:endParaRPr lang="en-US" sz="950" dirty="0">
                        <a:effectLst/>
                      </a:endParaRPr>
                    </a:p>
                  </a:txBody>
                  <a:tcPr marL="49437" marR="49437" marT="0" marB="0"/>
                </a:tc>
                <a:tc>
                  <a:txBody>
                    <a:bodyPr/>
                    <a:lstStyle/>
                    <a:p>
                      <a:pPr marL="0" marR="0" algn="ctr">
                        <a:lnSpc>
                          <a:spcPct val="107000"/>
                        </a:lnSpc>
                        <a:spcBef>
                          <a:spcPts val="0"/>
                        </a:spcBef>
                        <a:spcAft>
                          <a:spcPts val="0"/>
                        </a:spcAft>
                      </a:pPr>
                      <a:r>
                        <a:rPr lang="en-US" sz="950" dirty="0">
                          <a:effectLst/>
                        </a:rPr>
                        <a:t>Yes</a:t>
                      </a:r>
                    </a:p>
                    <a:p>
                      <a:pPr marL="0" marR="0" algn="ctr">
                        <a:lnSpc>
                          <a:spcPct val="107000"/>
                        </a:lnSpc>
                        <a:spcBef>
                          <a:spcPts val="0"/>
                        </a:spcBef>
                        <a:spcAft>
                          <a:spcPts val="0"/>
                        </a:spcAft>
                      </a:pPr>
                      <a:r>
                        <a:rPr lang="en-US" sz="950" dirty="0">
                          <a:effectLst/>
                        </a:rPr>
                        <a:t>(if normal)</a:t>
                      </a:r>
                    </a:p>
                    <a:p>
                      <a:pPr marL="0" marR="0" algn="ctr">
                        <a:lnSpc>
                          <a:spcPct val="107000"/>
                        </a:lnSpc>
                        <a:spcBef>
                          <a:spcPts val="0"/>
                        </a:spcBef>
                        <a:spcAft>
                          <a:spcPts val="0"/>
                        </a:spcAft>
                      </a:pPr>
                      <a:r>
                        <a:rPr lang="en-US" sz="950" dirty="0">
                          <a:effectLst/>
                        </a:rPr>
                        <a:t>(if commuter)</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r>
              <a:tr h="259593">
                <a:tc>
                  <a:txBody>
                    <a:bodyPr/>
                    <a:lstStyle/>
                    <a:p>
                      <a:pPr marL="0" marR="0">
                        <a:lnSpc>
                          <a:spcPct val="107000"/>
                        </a:lnSpc>
                        <a:spcBef>
                          <a:spcPts val="0"/>
                        </a:spcBef>
                        <a:spcAft>
                          <a:spcPts val="0"/>
                        </a:spcAft>
                      </a:pPr>
                      <a:r>
                        <a:rPr lang="en-US" sz="950">
                          <a:effectLst/>
                        </a:rPr>
                        <a:t>25</a:t>
                      </a:r>
                      <a:endParaRPr lang="en-US" sz="9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Airworthiness Standards: Transport Category Airplanes</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 </a:t>
                      </a:r>
                      <a:r>
                        <a:rPr lang="en-US" sz="950" dirty="0" smtClean="0">
                          <a:effectLst/>
                        </a:rPr>
                        <a:t>Boeing / Airbus</a:t>
                      </a:r>
                      <a:r>
                        <a:rPr lang="en-US" sz="950" baseline="0" dirty="0" smtClean="0">
                          <a:effectLst/>
                        </a:rPr>
                        <a:t> Large Transport</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gn="ctr">
                        <a:lnSpc>
                          <a:spcPct val="107000"/>
                        </a:lnSpc>
                        <a:spcBef>
                          <a:spcPts val="0"/>
                        </a:spcBef>
                        <a:spcAft>
                          <a:spcPts val="0"/>
                        </a:spcAft>
                      </a:pPr>
                      <a:r>
                        <a:rPr lang="en-US" sz="950" dirty="0">
                          <a:effectLst/>
                        </a:rPr>
                        <a:t> </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r>
              <a:tr h="266441">
                <a:tc>
                  <a:txBody>
                    <a:bodyPr/>
                    <a:lstStyle/>
                    <a:p>
                      <a:pPr marL="0" marR="0">
                        <a:lnSpc>
                          <a:spcPct val="107000"/>
                        </a:lnSpc>
                        <a:spcBef>
                          <a:spcPts val="0"/>
                        </a:spcBef>
                        <a:spcAft>
                          <a:spcPts val="0"/>
                        </a:spcAft>
                      </a:pPr>
                      <a:r>
                        <a:rPr lang="en-US" sz="950">
                          <a:effectLst/>
                        </a:rPr>
                        <a:t>25.1301</a:t>
                      </a:r>
                      <a:endParaRPr lang="en-US" sz="9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a:effectLst/>
                        </a:rPr>
                        <a:t>Function and Installation</a:t>
                      </a:r>
                      <a:endParaRPr lang="en-US" sz="9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{snip}…Function properly when installed..{snip}</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gn="ctr">
                        <a:lnSpc>
                          <a:spcPct val="107000"/>
                        </a:lnSpc>
                        <a:spcBef>
                          <a:spcPts val="0"/>
                        </a:spcBef>
                        <a:spcAft>
                          <a:spcPts val="0"/>
                        </a:spcAft>
                      </a:pPr>
                      <a:r>
                        <a:rPr lang="en-US" sz="950" dirty="0">
                          <a:effectLst/>
                        </a:rPr>
                        <a:t>Yes</a:t>
                      </a:r>
                    </a:p>
                    <a:p>
                      <a:pPr marL="0" marR="0" algn="ctr">
                        <a:lnSpc>
                          <a:spcPct val="107000"/>
                        </a:lnSpc>
                        <a:spcBef>
                          <a:spcPts val="0"/>
                        </a:spcBef>
                        <a:spcAft>
                          <a:spcPts val="0"/>
                        </a:spcAft>
                      </a:pPr>
                      <a:r>
                        <a:rPr lang="en-US" sz="950" dirty="0">
                          <a:effectLst/>
                        </a:rPr>
                        <a:t>(if transport)</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r>
              <a:tr h="271829">
                <a:tc>
                  <a:txBody>
                    <a:bodyPr/>
                    <a:lstStyle/>
                    <a:p>
                      <a:pPr marL="0" marR="0">
                        <a:lnSpc>
                          <a:spcPct val="107000"/>
                        </a:lnSpc>
                        <a:spcBef>
                          <a:spcPts val="0"/>
                        </a:spcBef>
                        <a:spcAft>
                          <a:spcPts val="0"/>
                        </a:spcAft>
                      </a:pPr>
                      <a:r>
                        <a:rPr lang="en-US" sz="950">
                          <a:effectLst/>
                        </a:rPr>
                        <a:t>25.1309</a:t>
                      </a:r>
                      <a:endParaRPr lang="en-US" sz="9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Equipment, systems, and installations</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{snip} (a)… perform their intended function under any foreseeable operating condition…{snip</a:t>
                      </a:r>
                      <a:r>
                        <a:rPr lang="en-US" sz="950" dirty="0" smtClean="0">
                          <a:effectLst/>
                        </a:rPr>
                        <a:t>}</a:t>
                      </a:r>
                      <a:endParaRPr lang="en-US" sz="950" dirty="0">
                        <a:effectLst/>
                      </a:endParaRPr>
                    </a:p>
                  </a:txBody>
                  <a:tcPr marL="49437" marR="49437" marT="0" marB="0"/>
                </a:tc>
                <a:tc>
                  <a:txBody>
                    <a:bodyPr/>
                    <a:lstStyle/>
                    <a:p>
                      <a:pPr marL="0" marR="0" algn="ctr">
                        <a:lnSpc>
                          <a:spcPct val="107000"/>
                        </a:lnSpc>
                        <a:spcBef>
                          <a:spcPts val="0"/>
                        </a:spcBef>
                        <a:spcAft>
                          <a:spcPts val="0"/>
                        </a:spcAft>
                      </a:pPr>
                      <a:r>
                        <a:rPr lang="en-US" sz="950" dirty="0">
                          <a:effectLst/>
                        </a:rPr>
                        <a:t>Yes</a:t>
                      </a:r>
                    </a:p>
                    <a:p>
                      <a:pPr marL="0" marR="0" algn="ctr">
                        <a:lnSpc>
                          <a:spcPct val="107000"/>
                        </a:lnSpc>
                        <a:spcBef>
                          <a:spcPts val="0"/>
                        </a:spcBef>
                        <a:spcAft>
                          <a:spcPts val="0"/>
                        </a:spcAft>
                      </a:pPr>
                      <a:r>
                        <a:rPr lang="en-US" sz="950" dirty="0">
                          <a:effectLst/>
                        </a:rPr>
                        <a:t>(if transport)</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r>
              <a:tr h="259593">
                <a:tc>
                  <a:txBody>
                    <a:bodyPr/>
                    <a:lstStyle/>
                    <a:p>
                      <a:pPr marL="0" marR="0">
                        <a:lnSpc>
                          <a:spcPct val="107000"/>
                        </a:lnSpc>
                        <a:spcBef>
                          <a:spcPts val="0"/>
                        </a:spcBef>
                        <a:spcAft>
                          <a:spcPts val="0"/>
                        </a:spcAft>
                      </a:pPr>
                      <a:r>
                        <a:rPr lang="en-US" sz="950" kern="1200" dirty="0" smtClean="0">
                          <a:solidFill>
                            <a:schemeClr val="dk1"/>
                          </a:solidFill>
                          <a:effectLst/>
                          <a:latin typeface="+mn-lt"/>
                          <a:ea typeface="+mn-ea"/>
                          <a:cs typeface="+mn-cs"/>
                        </a:rPr>
                        <a:t>25.1322</a:t>
                      </a:r>
                      <a:endParaRPr lang="en-US" sz="950" kern="1200" dirty="0">
                        <a:solidFill>
                          <a:schemeClr val="dk1"/>
                        </a:solidFill>
                        <a:effectLst/>
                        <a:latin typeface="+mn-lt"/>
                        <a:ea typeface="+mn-ea"/>
                        <a:cs typeface="+mn-cs"/>
                      </a:endParaRPr>
                    </a:p>
                  </a:txBody>
                  <a:tcPr marL="49437" marR="49437" marT="0" marB="0"/>
                </a:tc>
                <a:tc>
                  <a:txBody>
                    <a:bodyPr/>
                    <a:lstStyle/>
                    <a:p>
                      <a:pPr marL="0" marR="0">
                        <a:lnSpc>
                          <a:spcPct val="107000"/>
                        </a:lnSpc>
                        <a:spcBef>
                          <a:spcPts val="0"/>
                        </a:spcBef>
                        <a:spcAft>
                          <a:spcPts val="0"/>
                        </a:spcAft>
                      </a:pPr>
                      <a:r>
                        <a:rPr lang="en-US" sz="950" kern="1200" dirty="0">
                          <a:solidFill>
                            <a:schemeClr val="dk1"/>
                          </a:solidFill>
                          <a:effectLst/>
                          <a:latin typeface="+mn-lt"/>
                          <a:ea typeface="+mn-ea"/>
                          <a:cs typeface="+mn-cs"/>
                        </a:rPr>
                        <a:t>Flightcrew alerting</a:t>
                      </a:r>
                    </a:p>
                  </a:txBody>
                  <a:tcPr marL="68580" marR="68580" marT="0" marB="0"/>
                </a:tc>
                <a:tc>
                  <a:txBody>
                    <a:bodyPr/>
                    <a:lstStyle/>
                    <a:p>
                      <a:r>
                        <a:rPr lang="en-US" sz="950" kern="1200" dirty="0" smtClean="0">
                          <a:solidFill>
                            <a:schemeClr val="dk1"/>
                          </a:solidFill>
                          <a:effectLst/>
                          <a:latin typeface="+mn-lt"/>
                          <a:ea typeface="+mn-ea"/>
                          <a:cs typeface="+mn-cs"/>
                        </a:rPr>
                        <a:t>{snip}</a:t>
                      </a:r>
                      <a:r>
                        <a:rPr lang="en-US" sz="950" kern="1200" baseline="0" dirty="0" smtClean="0">
                          <a:solidFill>
                            <a:schemeClr val="dk1"/>
                          </a:solidFill>
                          <a:effectLst/>
                          <a:latin typeface="+mn-lt"/>
                          <a:ea typeface="+mn-ea"/>
                          <a:cs typeface="+mn-cs"/>
                        </a:rPr>
                        <a:t> </a:t>
                      </a:r>
                      <a:r>
                        <a:rPr lang="en-US" sz="950" kern="1200" dirty="0" smtClean="0">
                          <a:solidFill>
                            <a:schemeClr val="dk1"/>
                          </a:solidFill>
                          <a:effectLst/>
                          <a:latin typeface="+mn-lt"/>
                          <a:ea typeface="+mn-ea"/>
                          <a:cs typeface="+mn-cs"/>
                        </a:rPr>
                        <a:t>a) Flightcrew alerts must: </a:t>
                      </a:r>
                    </a:p>
                    <a:p>
                      <a:r>
                        <a:rPr lang="en-US" sz="950" kern="1200" dirty="0" smtClean="0">
                          <a:solidFill>
                            <a:schemeClr val="dk1"/>
                          </a:solidFill>
                          <a:effectLst/>
                          <a:latin typeface="+mn-lt"/>
                          <a:ea typeface="+mn-ea"/>
                          <a:cs typeface="+mn-cs"/>
                        </a:rPr>
                        <a:t> (1) Provide the </a:t>
                      </a:r>
                      <a:r>
                        <a:rPr lang="en-US" sz="950" kern="1200" dirty="0" err="1" smtClean="0">
                          <a:solidFill>
                            <a:schemeClr val="dk1"/>
                          </a:solidFill>
                          <a:effectLst/>
                          <a:latin typeface="+mn-lt"/>
                          <a:ea typeface="+mn-ea"/>
                          <a:cs typeface="+mn-cs"/>
                        </a:rPr>
                        <a:t>flightcrew</a:t>
                      </a:r>
                      <a:r>
                        <a:rPr lang="en-US" sz="950" kern="1200" dirty="0" smtClean="0">
                          <a:solidFill>
                            <a:schemeClr val="dk1"/>
                          </a:solidFill>
                          <a:effectLst/>
                          <a:latin typeface="+mn-lt"/>
                          <a:ea typeface="+mn-ea"/>
                          <a:cs typeface="+mn-cs"/>
                        </a:rPr>
                        <a:t> with the information {snip}</a:t>
                      </a:r>
                      <a:endParaRPr lang="en-US" sz="950" kern="1200" dirty="0">
                        <a:solidFill>
                          <a:schemeClr val="dk1"/>
                        </a:solidFill>
                        <a:effectLst/>
                        <a:latin typeface="+mn-lt"/>
                        <a:ea typeface="+mn-ea"/>
                        <a:cs typeface="+mn-cs"/>
                      </a:endParaRPr>
                    </a:p>
                  </a:txBody>
                  <a:tcPr marL="49437" marR="49437" marT="0" marB="0"/>
                </a:tc>
                <a:tc>
                  <a:txBody>
                    <a:bodyPr/>
                    <a:lstStyle/>
                    <a:p>
                      <a:pPr marL="0" marR="0" algn="ctr">
                        <a:lnSpc>
                          <a:spcPct val="107000"/>
                        </a:lnSpc>
                        <a:spcBef>
                          <a:spcPts val="0"/>
                        </a:spcBef>
                        <a:spcAft>
                          <a:spcPts val="0"/>
                        </a:spcAft>
                      </a:pPr>
                      <a:r>
                        <a:rPr lang="en-US" sz="950" dirty="0" smtClean="0">
                          <a:effectLst/>
                        </a:rPr>
                        <a:t>Yes</a:t>
                      </a:r>
                    </a:p>
                    <a:p>
                      <a:pPr marL="0" marR="0" algn="ctr">
                        <a:lnSpc>
                          <a:spcPct val="107000"/>
                        </a:lnSpc>
                        <a:spcBef>
                          <a:spcPts val="0"/>
                        </a:spcBef>
                        <a:spcAft>
                          <a:spcPts val="0"/>
                        </a:spcAft>
                      </a:pPr>
                      <a:r>
                        <a:rPr lang="en-US" sz="950" dirty="0" smtClean="0">
                          <a:effectLst/>
                        </a:rPr>
                        <a:t>(if transport)</a:t>
                      </a:r>
                      <a:endParaRPr lang="en-US" sz="950" dirty="0" smtClean="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r>
              <a:tr h="259593">
                <a:tc>
                  <a:txBody>
                    <a:bodyPr/>
                    <a:lstStyle/>
                    <a:p>
                      <a:pPr marL="0" marR="0">
                        <a:lnSpc>
                          <a:spcPct val="107000"/>
                        </a:lnSpc>
                        <a:spcBef>
                          <a:spcPts val="0"/>
                        </a:spcBef>
                        <a:spcAft>
                          <a:spcPts val="0"/>
                        </a:spcAft>
                      </a:pPr>
                      <a:r>
                        <a:rPr lang="en-US" sz="950" dirty="0">
                          <a:effectLst/>
                        </a:rPr>
                        <a:t>27</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a:effectLst/>
                        </a:rPr>
                        <a:t>Airworthiness standards: normal category rotorcraft</a:t>
                      </a:r>
                      <a:endParaRPr lang="en-US" sz="9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 </a:t>
                      </a:r>
                      <a:r>
                        <a:rPr lang="en-US" sz="950" dirty="0" smtClean="0">
                          <a:effectLst/>
                        </a:rPr>
                        <a:t>Normal</a:t>
                      </a:r>
                      <a:r>
                        <a:rPr lang="en-US" sz="950" baseline="0" dirty="0" smtClean="0">
                          <a:effectLst/>
                        </a:rPr>
                        <a:t> </a:t>
                      </a:r>
                      <a:r>
                        <a:rPr lang="en-US" sz="950" dirty="0" smtClean="0">
                          <a:effectLst/>
                        </a:rPr>
                        <a:t>Rotorcraft </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gn="ctr">
                        <a:lnSpc>
                          <a:spcPct val="107000"/>
                        </a:lnSpc>
                        <a:spcBef>
                          <a:spcPts val="0"/>
                        </a:spcBef>
                        <a:spcAft>
                          <a:spcPts val="0"/>
                        </a:spcAft>
                      </a:pPr>
                      <a:r>
                        <a:rPr lang="en-US" sz="950" dirty="0">
                          <a:effectLst/>
                        </a:rPr>
                        <a:t> </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r>
              <a:tr h="259593">
                <a:tc>
                  <a:txBody>
                    <a:bodyPr/>
                    <a:lstStyle/>
                    <a:p>
                      <a:pPr marL="0" marR="0">
                        <a:lnSpc>
                          <a:spcPct val="107000"/>
                        </a:lnSpc>
                        <a:spcBef>
                          <a:spcPts val="0"/>
                        </a:spcBef>
                        <a:spcAft>
                          <a:spcPts val="0"/>
                        </a:spcAft>
                      </a:pPr>
                      <a:r>
                        <a:rPr lang="en-US" sz="950">
                          <a:effectLst/>
                        </a:rPr>
                        <a:t>29</a:t>
                      </a:r>
                      <a:endParaRPr lang="en-US" sz="9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Airworthiness standards: transport category rotorcraft</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nSpc>
                          <a:spcPct val="107000"/>
                        </a:lnSpc>
                        <a:spcBef>
                          <a:spcPts val="0"/>
                        </a:spcBef>
                        <a:spcAft>
                          <a:spcPts val="0"/>
                        </a:spcAft>
                      </a:pPr>
                      <a:r>
                        <a:rPr lang="en-US" sz="950" dirty="0">
                          <a:effectLst/>
                        </a:rPr>
                        <a:t> </a:t>
                      </a:r>
                      <a:r>
                        <a:rPr lang="en-US" sz="950" dirty="0" smtClean="0">
                          <a:effectLst/>
                        </a:rPr>
                        <a:t>Transport</a:t>
                      </a:r>
                      <a:r>
                        <a:rPr lang="en-US" sz="950" baseline="0" dirty="0" smtClean="0">
                          <a:effectLst/>
                        </a:rPr>
                        <a:t> Rotorcraft</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c>
                  <a:txBody>
                    <a:bodyPr/>
                    <a:lstStyle/>
                    <a:p>
                      <a:pPr marL="0" marR="0" algn="ctr">
                        <a:lnSpc>
                          <a:spcPct val="107000"/>
                        </a:lnSpc>
                        <a:spcBef>
                          <a:spcPts val="0"/>
                        </a:spcBef>
                        <a:spcAft>
                          <a:spcPts val="0"/>
                        </a:spcAft>
                      </a:pPr>
                      <a:r>
                        <a:rPr lang="en-US" sz="950" dirty="0">
                          <a:effectLst/>
                        </a:rPr>
                        <a:t> </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9437" marR="49437" marT="0" marB="0"/>
                </a:tc>
              </a:tr>
            </a:tbl>
          </a:graphicData>
        </a:graphic>
      </p:graphicFrame>
    </p:spTree>
    <p:extLst>
      <p:ext uri="{BB962C8B-B14F-4D97-AF65-F5344CB8AC3E}">
        <p14:creationId xmlns:p14="http://schemas.microsoft.com/office/powerpoint/2010/main" val="30656558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04800"/>
            <a:ext cx="6324600" cy="1143000"/>
          </a:xfrm>
        </p:spPr>
        <p:txBody>
          <a:bodyPr>
            <a:normAutofit/>
          </a:bodyPr>
          <a:lstStyle/>
          <a:p>
            <a:r>
              <a:rPr lang="en-US" sz="4000" dirty="0" smtClean="0"/>
              <a:t>Top Level - Avionics</a:t>
            </a:r>
            <a:endParaRPr lang="en-US" sz="4000" dirty="0"/>
          </a:p>
        </p:txBody>
      </p:sp>
      <p:sp>
        <p:nvSpPr>
          <p:cNvPr id="4" name="Footer Placeholder 3"/>
          <p:cNvSpPr>
            <a:spLocks noGrp="1"/>
          </p:cNvSpPr>
          <p:nvPr>
            <p:ph type="ftr" sz="quarter" idx="11"/>
          </p:nvPr>
        </p:nvSpPr>
        <p:spPr>
          <a:xfrm>
            <a:off x="1295400" y="6416676"/>
            <a:ext cx="67246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9</a:t>
            </a:fld>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469523754"/>
              </p:ext>
            </p:extLst>
          </p:nvPr>
        </p:nvGraphicFramePr>
        <p:xfrm>
          <a:off x="762000" y="1211460"/>
          <a:ext cx="6934200" cy="5173466"/>
        </p:xfrm>
        <a:graphic>
          <a:graphicData uri="http://schemas.openxmlformats.org/presentationml/2006/ole">
            <mc:AlternateContent xmlns:mc="http://schemas.openxmlformats.org/markup-compatibility/2006">
              <mc:Choice xmlns:v="urn:schemas-microsoft-com:vml" Requires="v">
                <p:oleObj spid="_x0000_s1122" name="Visio" r:id="rId4" imgW="9591668" imgH="7658100" progId="Visio.Drawing.15">
                  <p:embed/>
                </p:oleObj>
              </mc:Choice>
              <mc:Fallback>
                <p:oleObj name="Visio" r:id="rId4" imgW="9591668" imgH="7658100" progId="Visio.Drawing.15">
                  <p:embed/>
                  <p:pic>
                    <p:nvPicPr>
                      <p:cNvPr id="0" name=""/>
                      <p:cNvPicPr/>
                      <p:nvPr/>
                    </p:nvPicPr>
                    <p:blipFill>
                      <a:blip r:embed="rId5"/>
                      <a:stretch>
                        <a:fillRect/>
                      </a:stretch>
                    </p:blipFill>
                    <p:spPr>
                      <a:xfrm>
                        <a:off x="762000" y="1211460"/>
                        <a:ext cx="6934200" cy="5173466"/>
                      </a:xfrm>
                      <a:prstGeom prst="rect">
                        <a:avLst/>
                      </a:prstGeom>
                    </p:spPr>
                  </p:pic>
                </p:oleObj>
              </mc:Fallback>
            </mc:AlternateContent>
          </a:graphicData>
        </a:graphic>
      </p:graphicFrame>
    </p:spTree>
    <p:extLst>
      <p:ext uri="{BB962C8B-B14F-4D97-AF65-F5344CB8AC3E}">
        <p14:creationId xmlns:p14="http://schemas.microsoft.com/office/powerpoint/2010/main" val="42562046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553200" cy="1143000"/>
          </a:xfrm>
        </p:spPr>
        <p:txBody>
          <a:bodyPr>
            <a:noAutofit/>
          </a:bodyPr>
          <a:lstStyle/>
          <a:p>
            <a:r>
              <a:rPr lang="en-US" sz="3600" dirty="0" smtClean="0"/>
              <a:t>Avionics - Document </a:t>
            </a:r>
            <a:r>
              <a:rPr lang="en-US" sz="3600" dirty="0"/>
              <a:t>Relationship</a:t>
            </a:r>
          </a:p>
        </p:txBody>
      </p:sp>
      <p:sp>
        <p:nvSpPr>
          <p:cNvPr id="4" name="Footer Placeholder 3"/>
          <p:cNvSpPr>
            <a:spLocks noGrp="1"/>
          </p:cNvSpPr>
          <p:nvPr>
            <p:ph type="ftr" sz="quarter" idx="11"/>
          </p:nvPr>
        </p:nvSpPr>
        <p:spPr>
          <a:xfrm>
            <a:off x="1676400" y="6356351"/>
            <a:ext cx="63436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10</a:t>
            </a:fld>
            <a:endParaRPr lang="en-US"/>
          </a:p>
        </p:txBody>
      </p:sp>
      <p:pic>
        <p:nvPicPr>
          <p:cNvPr id="6" name="Picture 5"/>
          <p:cNvPicPr/>
          <p:nvPr/>
        </p:nvPicPr>
        <p:blipFill rotWithShape="1">
          <a:blip r:embed="rId3"/>
          <a:srcRect l="13313" t="12797" r="23231" b="7676"/>
          <a:stretch/>
        </p:blipFill>
        <p:spPr bwMode="auto">
          <a:xfrm>
            <a:off x="1524000" y="1295400"/>
            <a:ext cx="5334000" cy="3657600"/>
          </a:xfrm>
          <a:prstGeom prst="rect">
            <a:avLst/>
          </a:prstGeom>
          <a:ln>
            <a:noFill/>
          </a:ln>
          <a:extLst>
            <a:ext uri="{53640926-AAD7-44D8-BBD7-CCE9431645EC}">
              <a14:shadowObscured xmlns:a14="http://schemas.microsoft.com/office/drawing/2010/main"/>
            </a:ext>
          </a:extLst>
        </p:spPr>
      </p:pic>
      <p:sp>
        <p:nvSpPr>
          <p:cNvPr id="7" name="Rectangle 6"/>
          <p:cNvSpPr/>
          <p:nvPr/>
        </p:nvSpPr>
        <p:spPr>
          <a:xfrm>
            <a:off x="1066800" y="4953000"/>
            <a:ext cx="6705600" cy="1092607"/>
          </a:xfrm>
          <a:prstGeom prst="rect">
            <a:avLst/>
          </a:prstGeom>
        </p:spPr>
        <p:txBody>
          <a:bodyPr wrap="square">
            <a:spAutoFit/>
          </a:bodyPr>
          <a:lstStyle/>
          <a:p>
            <a:pPr algn="ctr">
              <a:spcBef>
                <a:spcPts val="600"/>
              </a:spcBef>
              <a:spcAft>
                <a:spcPts val="600"/>
              </a:spcAft>
            </a:pPr>
            <a:r>
              <a:rPr lang="en-US" sz="1000" b="1" dirty="0" smtClean="0">
                <a:latin typeface="Century Gothic" panose="020B0502020202020204" pitchFamily="34" charset="0"/>
                <a:ea typeface="Times New Roman" panose="02020603050405020304" pitchFamily="18" charset="0"/>
                <a:cs typeface="Times New Roman" panose="02020603050405020304" pitchFamily="18" charset="0"/>
              </a:rPr>
              <a:t>Relationship </a:t>
            </a:r>
            <a:r>
              <a:rPr lang="en-US" sz="1000" b="1" dirty="0">
                <a:latin typeface="Century Gothic" panose="020B0502020202020204" pitchFamily="34" charset="0"/>
                <a:ea typeface="Times New Roman" panose="02020603050405020304" pitchFamily="18" charset="0"/>
                <a:cs typeface="Times New Roman" panose="02020603050405020304" pitchFamily="18" charset="0"/>
              </a:rPr>
              <a:t>between ARP-4754A, ARP-4761, DO-178C and DO-254</a:t>
            </a:r>
            <a:r>
              <a:rPr lang="en-US" sz="1000" b="1" baseline="30000" dirty="0">
                <a:latin typeface="Century Gothic" panose="020B0502020202020204" pitchFamily="34" charset="0"/>
                <a:ea typeface="Times New Roman" panose="02020603050405020304" pitchFamily="18" charset="0"/>
                <a:cs typeface="Times New Roman" panose="02020603050405020304" pitchFamily="18" charset="0"/>
              </a:rPr>
              <a:t>[1]</a:t>
            </a:r>
            <a:endParaRPr lang="en-US" sz="1000" b="1" dirty="0">
              <a:latin typeface="Century Gothic" panose="020B0502020202020204" pitchFamily="34" charset="0"/>
              <a:ea typeface="Times New Roman" panose="02020603050405020304" pitchFamily="18" charset="0"/>
              <a:cs typeface="Times New Roman" panose="02020603050405020304" pitchFamily="18" charset="0"/>
            </a:endParaRPr>
          </a:p>
          <a:p>
            <a:r>
              <a:rPr lang="en-US" sz="1000" dirty="0">
                <a:latin typeface="Century Gothic" panose="020B0502020202020204" pitchFamily="34" charset="0"/>
                <a:ea typeface="Times New Roman" panose="02020603050405020304" pitchFamily="18" charset="0"/>
                <a:cs typeface="Arial" panose="020B0604020202020204" pitchFamily="34" charset="0"/>
              </a:rPr>
              <a:t>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r>
              <a:rPr lang="en-US" sz="1000" dirty="0">
                <a:latin typeface="Century Gothic" panose="020B0502020202020204" pitchFamily="34" charset="0"/>
                <a:ea typeface="Times New Roman" panose="02020603050405020304" pitchFamily="18" charset="0"/>
                <a:cs typeface="Arial" panose="020B0604020202020204" pitchFamily="34" charset="0"/>
              </a:rPr>
              <a:t>Note: The figure above show ARP-4754 and DO-178B and current revisions are ARP-4754A and DO-178C but in context of the relationship between these standards the figure does not change.</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r>
              <a:rPr lang="en-US" sz="1000" dirty="0">
                <a:latin typeface="Century Gothic" panose="020B0502020202020204" pitchFamily="34" charset="0"/>
                <a:ea typeface="Times New Roman" panose="02020603050405020304" pitchFamily="18" charset="0"/>
                <a:cs typeface="Arial" panose="020B0604020202020204" pitchFamily="34" charset="0"/>
              </a:rPr>
              <a:t>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r>
              <a:rPr lang="en-US" sz="1000" dirty="0">
                <a:latin typeface="Century Gothic" panose="020B0502020202020204" pitchFamily="34" charset="0"/>
                <a:ea typeface="Times New Roman" panose="02020603050405020304" pitchFamily="18" charset="0"/>
                <a:cs typeface="Arial" panose="020B0604020202020204" pitchFamily="34" charset="0"/>
              </a:rPr>
              <a:t>[1]: RTCA/DO-248C Section 3.24 FAQ #24 Figure 3-1 ARP4754/ED-79 Relationship to Other Documents</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92856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3600" dirty="0" smtClean="0"/>
              <a:t>Systems / Safety Design Assurance</a:t>
            </a:r>
            <a:endParaRPr lang="en-US" sz="3600" dirty="0"/>
          </a:p>
        </p:txBody>
      </p:sp>
      <p:sp>
        <p:nvSpPr>
          <p:cNvPr id="8" name="Content Placeholder 2"/>
          <p:cNvSpPr>
            <a:spLocks noGrp="1"/>
          </p:cNvSpPr>
          <p:nvPr>
            <p:ph idx="1"/>
          </p:nvPr>
        </p:nvSpPr>
        <p:spPr>
          <a:xfrm>
            <a:off x="304800" y="1600200"/>
            <a:ext cx="8534400" cy="4525963"/>
          </a:xfrm>
        </p:spPr>
        <p:txBody>
          <a:bodyPr>
            <a:normAutofit/>
          </a:bodyPr>
          <a:lstStyle/>
          <a:p>
            <a:pPr marL="0" indent="0">
              <a:buNone/>
            </a:pPr>
            <a:r>
              <a:rPr lang="en-US" dirty="0" smtClean="0"/>
              <a:t>FAA </a:t>
            </a:r>
            <a:r>
              <a:rPr lang="en-US" dirty="0"/>
              <a:t>Advisory Circular AC 20-174 provides guidance on development of Civil Aircraft Systems and recognizes SAE ARP 4754A as an acceptable means for establishing a system development process.  </a:t>
            </a:r>
            <a:endParaRPr lang="en-US" dirty="0" smtClean="0"/>
          </a:p>
          <a:p>
            <a:pPr marL="0" indent="0">
              <a:buNone/>
            </a:pPr>
            <a:endParaRPr lang="en-US" dirty="0"/>
          </a:p>
          <a:p>
            <a:pPr marL="0" indent="0">
              <a:buNone/>
            </a:pPr>
            <a:endParaRPr lang="en-US" dirty="0"/>
          </a:p>
          <a:p>
            <a:pPr marL="0" indent="0">
              <a:buNone/>
            </a:pPr>
            <a:endParaRPr lang="en-US" sz="2000" i="1" dirty="0" smtClean="0"/>
          </a:p>
          <a:p>
            <a:pPr marL="0" indent="0">
              <a:buNone/>
            </a:pPr>
            <a:endParaRPr lang="en-US" sz="2000" i="1" dirty="0"/>
          </a:p>
          <a:p>
            <a:pPr marL="0" indent="0">
              <a:buNone/>
            </a:pPr>
            <a:endParaRPr lang="en-US" sz="2000" i="1" dirty="0"/>
          </a:p>
          <a:p>
            <a:pPr marL="0" indent="0">
              <a:buNone/>
            </a:pPr>
            <a:endParaRPr lang="en-US" sz="2000" i="1" dirty="0" smtClean="0"/>
          </a:p>
          <a:p>
            <a:pPr marL="0" indent="0">
              <a:buNone/>
            </a:pPr>
            <a:r>
              <a:rPr lang="en-US" sz="2000" i="1" dirty="0" smtClean="0"/>
              <a:t>Note: Both </a:t>
            </a:r>
            <a:r>
              <a:rPr lang="en-US" sz="2000" i="1" dirty="0"/>
              <a:t>ARP 4754A and ARP 4761 are identified as acceptable means </a:t>
            </a:r>
            <a:r>
              <a:rPr lang="en-US" sz="2000" i="1" dirty="0" smtClean="0"/>
              <a:t>of      establishing </a:t>
            </a:r>
            <a:r>
              <a:rPr lang="en-US" sz="2000" i="1" dirty="0"/>
              <a:t>an assurance process in the Draft AC 25.1309 (</a:t>
            </a:r>
            <a:r>
              <a:rPr lang="en-US" sz="2000" i="1" dirty="0" smtClean="0"/>
              <a:t>ARSENAL; Date:    2002). </a:t>
            </a:r>
          </a:p>
          <a:p>
            <a:pPr marL="0" indent="0">
              <a:buNone/>
            </a:pPr>
            <a:endParaRPr lang="en-US" dirty="0"/>
          </a:p>
        </p:txBody>
      </p:sp>
      <p:sp>
        <p:nvSpPr>
          <p:cNvPr id="4" name="Footer Placeholder 3"/>
          <p:cNvSpPr>
            <a:spLocks noGrp="1"/>
          </p:cNvSpPr>
          <p:nvPr>
            <p:ph type="ftr" sz="quarter" idx="11"/>
          </p:nvPr>
        </p:nvSpPr>
        <p:spPr>
          <a:xfrm>
            <a:off x="1089659" y="6359527"/>
            <a:ext cx="68008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11</a:t>
            </a:fld>
            <a:endParaRPr lang="en-US"/>
          </a:p>
        </p:txBody>
      </p:sp>
      <p:graphicFrame>
        <p:nvGraphicFramePr>
          <p:cNvPr id="9" name="Table 8"/>
          <p:cNvGraphicFramePr>
            <a:graphicFrameLocks noGrp="1"/>
          </p:cNvGraphicFramePr>
          <p:nvPr>
            <p:extLst>
              <p:ext uri="{D42A27DB-BD31-4B8C-83A1-F6EECF244321}">
                <p14:modId xmlns:p14="http://schemas.microsoft.com/office/powerpoint/2010/main" val="1141461160"/>
              </p:ext>
            </p:extLst>
          </p:nvPr>
        </p:nvGraphicFramePr>
        <p:xfrm>
          <a:off x="533400" y="2895600"/>
          <a:ext cx="7760969" cy="1532891"/>
        </p:xfrm>
        <a:graphic>
          <a:graphicData uri="http://schemas.openxmlformats.org/drawingml/2006/table">
            <a:tbl>
              <a:tblPr>
                <a:tableStyleId>{5C22544A-7EE6-4342-B048-85BDC9FD1C3A}</a:tableStyleId>
              </a:tblPr>
              <a:tblGrid>
                <a:gridCol w="1348919"/>
                <a:gridCol w="4374620"/>
                <a:gridCol w="983587"/>
                <a:gridCol w="1053843"/>
              </a:tblGrid>
              <a:tr h="0">
                <a:tc>
                  <a:txBody>
                    <a:bodyPr/>
                    <a:lstStyle/>
                    <a:p>
                      <a:pPr marL="0" marR="0" algn="ctr">
                        <a:lnSpc>
                          <a:spcPct val="107000"/>
                        </a:lnSpc>
                        <a:spcBef>
                          <a:spcPts val="0"/>
                        </a:spcBef>
                        <a:spcAft>
                          <a:spcPts val="0"/>
                        </a:spcAft>
                      </a:pPr>
                      <a:r>
                        <a:rPr lang="en-US" sz="1400" b="1" dirty="0">
                          <a:effectLst/>
                        </a:rPr>
                        <a:t>ARP Number</a:t>
                      </a:r>
                      <a:endParaRPr lang="en-US" sz="14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b="1" dirty="0">
                          <a:effectLst/>
                        </a:rPr>
                        <a:t>Title</a:t>
                      </a:r>
                      <a:endParaRPr lang="en-US" sz="14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b="1" dirty="0">
                          <a:effectLst/>
                        </a:rPr>
                        <a:t>Date</a:t>
                      </a:r>
                      <a:endParaRPr lang="en-US" sz="14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b="1" dirty="0">
                          <a:effectLst/>
                        </a:rPr>
                        <a:t>IIPS?</a:t>
                      </a:r>
                      <a:endParaRPr lang="en-US" sz="14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0">
                <a:tc>
                  <a:txBody>
                    <a:bodyPr/>
                    <a:lstStyle/>
                    <a:p>
                      <a:pPr marL="0" marR="0">
                        <a:lnSpc>
                          <a:spcPct val="107000"/>
                        </a:lnSpc>
                        <a:spcBef>
                          <a:spcPts val="0"/>
                        </a:spcBef>
                        <a:spcAft>
                          <a:spcPts val="0"/>
                        </a:spcAft>
                      </a:pPr>
                      <a:r>
                        <a:rPr lang="en-US" sz="1600" dirty="0">
                          <a:effectLst/>
                        </a:rPr>
                        <a:t>ARP </a:t>
                      </a:r>
                      <a:r>
                        <a:rPr lang="en-US" sz="1600" dirty="0" smtClean="0">
                          <a:effectLst/>
                        </a:rPr>
                        <a:t>4754A</a:t>
                      </a:r>
                      <a:endParaRPr lang="en-US" sz="1600" dirty="0">
                        <a:effectLst/>
                      </a:endParaRPr>
                    </a:p>
                  </a:txBody>
                  <a:tcPr marL="68580" marR="68580" marT="0" marB="0"/>
                </a:tc>
                <a:tc>
                  <a:txBody>
                    <a:bodyPr/>
                    <a:lstStyle/>
                    <a:p>
                      <a:pPr marL="0" marR="0">
                        <a:lnSpc>
                          <a:spcPct val="107000"/>
                        </a:lnSpc>
                        <a:spcBef>
                          <a:spcPts val="0"/>
                        </a:spcBef>
                        <a:spcAft>
                          <a:spcPts val="0"/>
                        </a:spcAft>
                      </a:pPr>
                      <a:r>
                        <a:rPr lang="en-US" sz="1600" dirty="0">
                          <a:effectLst/>
                        </a:rPr>
                        <a:t>Certification Considerations for Highly-Integrated or Complex Aircraft Systems</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dirty="0">
                          <a:effectLst/>
                        </a:rPr>
                        <a:t>Sept 2011</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dirty="0">
                          <a:effectLst/>
                        </a:rPr>
                        <a:t>Yes</a:t>
                      </a:r>
                    </a:p>
                    <a:p>
                      <a:pPr marL="0" marR="0" algn="ctr">
                        <a:lnSpc>
                          <a:spcPct val="107000"/>
                        </a:lnSpc>
                        <a:spcBef>
                          <a:spcPts val="0"/>
                        </a:spcBef>
                        <a:spcAft>
                          <a:spcPts val="0"/>
                        </a:spcAft>
                      </a:pPr>
                      <a:r>
                        <a:rPr lang="en-US" sz="1600" dirty="0">
                          <a:effectLst/>
                        </a:rPr>
                        <a:t>(</a:t>
                      </a:r>
                      <a:r>
                        <a:rPr lang="en-US" sz="1600" dirty="0" smtClean="0">
                          <a:effectLst/>
                        </a:rPr>
                        <a:t>System)</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0">
                <a:tc>
                  <a:txBody>
                    <a:bodyPr/>
                    <a:lstStyle/>
                    <a:p>
                      <a:pPr marL="0" marR="0">
                        <a:lnSpc>
                          <a:spcPct val="107000"/>
                        </a:lnSpc>
                        <a:spcBef>
                          <a:spcPts val="0"/>
                        </a:spcBef>
                        <a:spcAft>
                          <a:spcPts val="0"/>
                        </a:spcAft>
                      </a:pPr>
                      <a:r>
                        <a:rPr lang="en-US" sz="1600">
                          <a:effectLst/>
                        </a:rPr>
                        <a:t>ARP 4761</a:t>
                      </a:r>
                      <a:endParaRPr lang="en-US" sz="16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600" dirty="0">
                          <a:effectLst/>
                        </a:rPr>
                        <a:t>Guidelines and Methods for Conducting the Safety Assessment Process on Civil Airborne Systems and Equipment</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dirty="0">
                          <a:effectLst/>
                        </a:rPr>
                        <a:t>Dec 1996</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dirty="0">
                          <a:effectLst/>
                        </a:rPr>
                        <a:t>Yes</a:t>
                      </a:r>
                    </a:p>
                    <a:p>
                      <a:pPr marL="0" marR="0" algn="ctr">
                        <a:lnSpc>
                          <a:spcPct val="107000"/>
                        </a:lnSpc>
                        <a:spcBef>
                          <a:spcPts val="0"/>
                        </a:spcBef>
                        <a:spcAft>
                          <a:spcPts val="0"/>
                        </a:spcAft>
                      </a:pPr>
                      <a:r>
                        <a:rPr lang="en-US" sz="1600" dirty="0">
                          <a:effectLst/>
                        </a:rPr>
                        <a:t>(Safety)</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436277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3600" dirty="0" smtClean="0"/>
              <a:t>Hardware / Environmental Qualification Design Assurance</a:t>
            </a:r>
            <a:endParaRPr lang="en-US" sz="3600" dirty="0"/>
          </a:p>
        </p:txBody>
      </p:sp>
      <p:sp>
        <p:nvSpPr>
          <p:cNvPr id="8" name="Content Placeholder 2"/>
          <p:cNvSpPr>
            <a:spLocks noGrp="1"/>
          </p:cNvSpPr>
          <p:nvPr>
            <p:ph idx="1"/>
          </p:nvPr>
        </p:nvSpPr>
        <p:spPr>
          <a:xfrm>
            <a:off x="304800" y="1600200"/>
            <a:ext cx="8534400" cy="4525963"/>
          </a:xfrm>
        </p:spPr>
        <p:txBody>
          <a:bodyPr>
            <a:normAutofit/>
          </a:bodyPr>
          <a:lstStyle/>
          <a:p>
            <a:r>
              <a:rPr lang="en-US" sz="2400" dirty="0" smtClean="0"/>
              <a:t>FAA </a:t>
            </a:r>
            <a:r>
              <a:rPr lang="en-US" sz="2400" dirty="0"/>
              <a:t>Advisory Circular AC 20-152 provides guidance on development of Airborne Electronic Hardware and recognizes RTCA </a:t>
            </a:r>
            <a:r>
              <a:rPr lang="en-US" sz="2400" dirty="0" smtClean="0"/>
              <a:t>DO-254 </a:t>
            </a:r>
            <a:r>
              <a:rPr lang="en-US" sz="2400" dirty="0"/>
              <a:t>as an acceptable means for establishing a hardware development process</a:t>
            </a:r>
            <a:r>
              <a:rPr lang="en-US" sz="2400" dirty="0" smtClean="0"/>
              <a:t>.</a:t>
            </a:r>
            <a:endParaRPr lang="en-US" sz="2400" dirty="0"/>
          </a:p>
          <a:p>
            <a:r>
              <a:rPr lang="en-US" sz="2400" dirty="0"/>
              <a:t>F</a:t>
            </a:r>
            <a:r>
              <a:rPr lang="en-US" sz="2400" dirty="0" smtClean="0"/>
              <a:t>AA </a:t>
            </a:r>
            <a:r>
              <a:rPr lang="en-US" sz="2400" dirty="0"/>
              <a:t>Advisory Circular AC 21-16F provides guidance on qualification of Airborne Electronic Hardware and recognizes RTCA DO-160 as an acceptable means for establishing an environmental qualification process. </a:t>
            </a:r>
            <a:endParaRPr lang="en-US" dirty="0"/>
          </a:p>
          <a:p>
            <a:pPr marL="0" indent="0">
              <a:buNone/>
            </a:pPr>
            <a:endParaRPr lang="en-US" dirty="0"/>
          </a:p>
          <a:p>
            <a:pPr marL="0" indent="0">
              <a:buNone/>
            </a:pPr>
            <a:endParaRPr lang="en-US" sz="2000" i="1" dirty="0" smtClean="0"/>
          </a:p>
          <a:p>
            <a:pPr marL="0" indent="0">
              <a:buNone/>
            </a:pPr>
            <a:endParaRPr lang="en-US" sz="2000" i="1" dirty="0"/>
          </a:p>
          <a:p>
            <a:pPr marL="0" indent="0">
              <a:buNone/>
            </a:pPr>
            <a:endParaRPr lang="en-US" sz="2000" i="1" dirty="0" smtClean="0"/>
          </a:p>
          <a:p>
            <a:endParaRPr lang="en-US" dirty="0"/>
          </a:p>
        </p:txBody>
      </p:sp>
      <p:sp>
        <p:nvSpPr>
          <p:cNvPr id="4" name="Footer Placeholder 3"/>
          <p:cNvSpPr>
            <a:spLocks noGrp="1"/>
          </p:cNvSpPr>
          <p:nvPr>
            <p:ph type="ftr" sz="quarter" idx="11"/>
          </p:nvPr>
        </p:nvSpPr>
        <p:spPr>
          <a:xfrm>
            <a:off x="1127759" y="6356351"/>
            <a:ext cx="6877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12</a:t>
            </a:fld>
            <a:endParaRPr lang="en-US"/>
          </a:p>
        </p:txBody>
      </p:sp>
      <p:graphicFrame>
        <p:nvGraphicFramePr>
          <p:cNvPr id="9" name="Table 8"/>
          <p:cNvGraphicFramePr>
            <a:graphicFrameLocks noGrp="1"/>
          </p:cNvGraphicFramePr>
          <p:nvPr>
            <p:extLst>
              <p:ext uri="{D42A27DB-BD31-4B8C-83A1-F6EECF244321}">
                <p14:modId xmlns:p14="http://schemas.microsoft.com/office/powerpoint/2010/main" val="3033874627"/>
              </p:ext>
            </p:extLst>
          </p:nvPr>
        </p:nvGraphicFramePr>
        <p:xfrm>
          <a:off x="685799" y="4572000"/>
          <a:ext cx="7760969" cy="1271969"/>
        </p:xfrm>
        <a:graphic>
          <a:graphicData uri="http://schemas.openxmlformats.org/drawingml/2006/table">
            <a:tbl>
              <a:tblPr>
                <a:tableStyleId>{5C22544A-7EE6-4342-B048-85BDC9FD1C3A}</a:tableStyleId>
              </a:tblPr>
              <a:tblGrid>
                <a:gridCol w="1348919"/>
                <a:gridCol w="3604081"/>
                <a:gridCol w="1524000"/>
                <a:gridCol w="1283969"/>
              </a:tblGrid>
              <a:tr h="0">
                <a:tc>
                  <a:txBody>
                    <a:bodyPr/>
                    <a:lstStyle/>
                    <a:p>
                      <a:pPr marL="0" marR="0" algn="ctr">
                        <a:lnSpc>
                          <a:spcPct val="107000"/>
                        </a:lnSpc>
                        <a:spcBef>
                          <a:spcPts val="0"/>
                        </a:spcBef>
                        <a:spcAft>
                          <a:spcPts val="0"/>
                        </a:spcAft>
                      </a:pPr>
                      <a:r>
                        <a:rPr lang="en-US" sz="1400" b="1" dirty="0" smtClean="0">
                          <a:effectLst/>
                        </a:rPr>
                        <a:t>DO </a:t>
                      </a:r>
                      <a:r>
                        <a:rPr lang="en-US" sz="1400" b="1" dirty="0">
                          <a:effectLst/>
                        </a:rPr>
                        <a:t>Number</a:t>
                      </a:r>
                      <a:endParaRPr lang="en-US" sz="14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b="1" dirty="0">
                          <a:effectLst/>
                        </a:rPr>
                        <a:t>Title</a:t>
                      </a:r>
                      <a:endParaRPr lang="en-US" sz="14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b="1" dirty="0">
                          <a:effectLst/>
                        </a:rPr>
                        <a:t>Date</a:t>
                      </a:r>
                      <a:endParaRPr lang="en-US" sz="14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b="1" dirty="0">
                          <a:effectLst/>
                        </a:rPr>
                        <a:t>IIPS?</a:t>
                      </a:r>
                      <a:endParaRPr lang="en-US" sz="14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0">
                <a:tc>
                  <a:txBody>
                    <a:bodyPr/>
                    <a:lstStyle/>
                    <a:p>
                      <a:pPr marL="0" marR="0">
                        <a:lnSpc>
                          <a:spcPct val="107000"/>
                        </a:lnSpc>
                        <a:spcBef>
                          <a:spcPts val="0"/>
                        </a:spcBef>
                        <a:spcAft>
                          <a:spcPts val="0"/>
                        </a:spcAft>
                      </a:pPr>
                      <a:r>
                        <a:rPr lang="en-US" sz="1600" dirty="0" smtClean="0">
                          <a:effectLst/>
                          <a:latin typeface="+mn-lt"/>
                          <a:ea typeface="Times New Roman" panose="02020603050405020304" pitchFamily="18" charset="0"/>
                          <a:cs typeface="Times New Roman" panose="02020603050405020304" pitchFamily="18" charset="0"/>
                        </a:rPr>
                        <a:t>DO-254</a:t>
                      </a:r>
                      <a:endParaRPr lang="en-US" sz="16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600" dirty="0">
                          <a:effectLst/>
                          <a:latin typeface="+mn-lt"/>
                          <a:ea typeface="Times New Roman" panose="02020603050405020304" pitchFamily="18" charset="0"/>
                          <a:cs typeface="Times New Roman" panose="02020603050405020304" pitchFamily="18" charset="0"/>
                        </a:rPr>
                        <a:t>Design Assurance Guidance for Airborne Electronic Hardware</a:t>
                      </a:r>
                    </a:p>
                  </a:txBody>
                  <a:tcPr marL="68580" marR="68580" marT="0" marB="0"/>
                </a:tc>
                <a:tc>
                  <a:txBody>
                    <a:bodyPr/>
                    <a:lstStyle/>
                    <a:p>
                      <a:pPr marL="0" marR="0" algn="ctr">
                        <a:lnSpc>
                          <a:spcPct val="107000"/>
                        </a:lnSpc>
                        <a:spcBef>
                          <a:spcPts val="0"/>
                        </a:spcBef>
                        <a:spcAft>
                          <a:spcPts val="0"/>
                        </a:spcAft>
                      </a:pPr>
                      <a:r>
                        <a:rPr lang="en-US" sz="1600" dirty="0">
                          <a:effectLst/>
                          <a:latin typeface="+mn-lt"/>
                          <a:ea typeface="Times New Roman" panose="02020603050405020304" pitchFamily="18" charset="0"/>
                          <a:cs typeface="Times New Roman" panose="02020603050405020304" pitchFamily="18" charset="0"/>
                        </a:rPr>
                        <a:t>19 Apr 2000</a:t>
                      </a:r>
                    </a:p>
                  </a:txBody>
                  <a:tcPr marL="68580" marR="68580" marT="0" marB="0"/>
                </a:tc>
                <a:tc>
                  <a:txBody>
                    <a:bodyPr/>
                    <a:lstStyle/>
                    <a:p>
                      <a:pPr marL="0" marR="0" algn="ctr">
                        <a:lnSpc>
                          <a:spcPct val="107000"/>
                        </a:lnSpc>
                        <a:spcBef>
                          <a:spcPts val="0"/>
                        </a:spcBef>
                        <a:spcAft>
                          <a:spcPts val="0"/>
                        </a:spcAft>
                      </a:pPr>
                      <a:r>
                        <a:rPr lang="en-US" sz="1600" dirty="0">
                          <a:effectLst/>
                          <a:latin typeface="+mn-lt"/>
                          <a:ea typeface="Times New Roman" panose="02020603050405020304" pitchFamily="18" charset="0"/>
                          <a:cs typeface="Times New Roman" panose="02020603050405020304" pitchFamily="18" charset="0"/>
                        </a:rPr>
                        <a:t>No</a:t>
                      </a:r>
                    </a:p>
                    <a:p>
                      <a:pPr marL="0" marR="0" algn="ctr">
                        <a:lnSpc>
                          <a:spcPct val="107000"/>
                        </a:lnSpc>
                        <a:spcBef>
                          <a:spcPts val="0"/>
                        </a:spcBef>
                        <a:spcAft>
                          <a:spcPts val="0"/>
                        </a:spcAft>
                      </a:pPr>
                      <a:r>
                        <a:rPr lang="en-US" sz="1600" dirty="0">
                          <a:effectLst/>
                          <a:latin typeface="+mn-lt"/>
                          <a:ea typeface="Times New Roman" panose="02020603050405020304" pitchFamily="18" charset="0"/>
                          <a:cs typeface="Times New Roman" panose="02020603050405020304" pitchFamily="18" charset="0"/>
                        </a:rPr>
                        <a:t>(H/W)</a:t>
                      </a:r>
                    </a:p>
                  </a:txBody>
                  <a:tcPr marL="68580" marR="68580" marT="0" marB="0"/>
                </a:tc>
              </a:tr>
              <a:tr h="0">
                <a:tc>
                  <a:txBody>
                    <a:bodyPr/>
                    <a:lstStyle/>
                    <a:p>
                      <a:pPr marL="0" marR="0">
                        <a:lnSpc>
                          <a:spcPct val="107000"/>
                        </a:lnSpc>
                        <a:spcBef>
                          <a:spcPts val="0"/>
                        </a:spcBef>
                        <a:spcAft>
                          <a:spcPts val="0"/>
                        </a:spcAft>
                      </a:pPr>
                      <a:r>
                        <a:rPr lang="en-US" sz="1600" dirty="0" smtClean="0">
                          <a:effectLst/>
                          <a:latin typeface="+mn-lt"/>
                          <a:ea typeface="+mn-ea"/>
                          <a:cs typeface="+mn-cs"/>
                        </a:rPr>
                        <a:t>DO-160</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600" kern="1200" dirty="0">
                          <a:solidFill>
                            <a:schemeClr val="dk1"/>
                          </a:solidFill>
                          <a:effectLst/>
                          <a:latin typeface="+mn-lt"/>
                          <a:ea typeface="Times New Roman" panose="02020603050405020304" pitchFamily="18" charset="0"/>
                          <a:cs typeface="Times New Roman" panose="02020603050405020304" pitchFamily="18" charset="0"/>
                        </a:rPr>
                        <a:t>Environmental Conditions and Test Procedures for Airborne Equipment</a:t>
                      </a:r>
                    </a:p>
                  </a:txBody>
                  <a:tcPr marL="68580" marR="68580" marT="0" marB="0"/>
                </a:tc>
                <a:tc>
                  <a:txBody>
                    <a:bodyPr/>
                    <a:lstStyle/>
                    <a:p>
                      <a:pPr marL="0" marR="0" algn="ctr" defTabSz="914400" rtl="0" eaLnBrk="1" latinLnBrk="0" hangingPunct="1">
                        <a:lnSpc>
                          <a:spcPct val="107000"/>
                        </a:lnSpc>
                        <a:spcBef>
                          <a:spcPts val="0"/>
                        </a:spcBef>
                        <a:spcAft>
                          <a:spcPts val="0"/>
                        </a:spcAft>
                      </a:pPr>
                      <a:r>
                        <a:rPr lang="en-US" sz="1600" kern="1200" dirty="0">
                          <a:solidFill>
                            <a:schemeClr val="dk1"/>
                          </a:solidFill>
                          <a:effectLst/>
                          <a:latin typeface="+mn-lt"/>
                          <a:ea typeface="Times New Roman" panose="02020603050405020304" pitchFamily="18" charset="0"/>
                          <a:cs typeface="Times New Roman" panose="02020603050405020304" pitchFamily="18" charset="0"/>
                        </a:rPr>
                        <a:t>8 Dec 2010</a:t>
                      </a:r>
                    </a:p>
                  </a:txBody>
                  <a:tcPr marL="68580" marR="68580" marT="0" marB="0"/>
                </a:tc>
                <a:tc>
                  <a:txBody>
                    <a:bodyPr/>
                    <a:lstStyle/>
                    <a:p>
                      <a:pPr marL="0" marR="0" algn="ctr">
                        <a:lnSpc>
                          <a:spcPct val="107000"/>
                        </a:lnSpc>
                        <a:spcBef>
                          <a:spcPts val="0"/>
                        </a:spcBef>
                        <a:spcAft>
                          <a:spcPts val="0"/>
                        </a:spcAft>
                      </a:pPr>
                      <a:r>
                        <a:rPr lang="en-US" sz="1600" dirty="0" smtClean="0">
                          <a:effectLst/>
                        </a:rPr>
                        <a:t>No</a:t>
                      </a:r>
                      <a:endParaRPr lang="en-US" sz="1600" dirty="0">
                        <a:effectLst/>
                      </a:endParaRPr>
                    </a:p>
                    <a:p>
                      <a:pPr marL="0" marR="0" algn="ctr">
                        <a:lnSpc>
                          <a:spcPct val="107000"/>
                        </a:lnSpc>
                        <a:spcBef>
                          <a:spcPts val="0"/>
                        </a:spcBef>
                        <a:spcAft>
                          <a:spcPts val="0"/>
                        </a:spcAft>
                      </a:pPr>
                      <a:r>
                        <a:rPr lang="en-US" sz="1600" dirty="0" smtClean="0">
                          <a:effectLst/>
                        </a:rPr>
                        <a:t>(H/W</a:t>
                      </a:r>
                      <a:r>
                        <a:rPr lang="en-US" sz="1600" baseline="0" dirty="0" smtClean="0">
                          <a:effectLst/>
                        </a:rPr>
                        <a:t> </a:t>
                      </a:r>
                      <a:r>
                        <a:rPr lang="en-US" sz="1600" baseline="0" dirty="0" err="1" smtClean="0">
                          <a:effectLst/>
                        </a:rPr>
                        <a:t>Qual</a:t>
                      </a:r>
                      <a:r>
                        <a:rPr lang="en-US" sz="1600" dirty="0" smtClean="0">
                          <a:effectLst/>
                        </a:rPr>
                        <a:t>)</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5315314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3600" dirty="0" smtClean="0"/>
              <a:t>Software Design Assurance</a:t>
            </a:r>
            <a:endParaRPr lang="en-US" sz="3600" dirty="0"/>
          </a:p>
        </p:txBody>
      </p:sp>
      <p:sp>
        <p:nvSpPr>
          <p:cNvPr id="8" name="Content Placeholder 2"/>
          <p:cNvSpPr>
            <a:spLocks noGrp="1"/>
          </p:cNvSpPr>
          <p:nvPr>
            <p:ph idx="1"/>
          </p:nvPr>
        </p:nvSpPr>
        <p:spPr>
          <a:xfrm>
            <a:off x="304800" y="1265237"/>
            <a:ext cx="8534400" cy="4525963"/>
          </a:xfrm>
        </p:spPr>
        <p:txBody>
          <a:bodyPr>
            <a:normAutofit/>
          </a:bodyPr>
          <a:lstStyle/>
          <a:p>
            <a:pPr marL="0" indent="0">
              <a:buNone/>
            </a:pPr>
            <a:r>
              <a:rPr lang="en-US" sz="2400" dirty="0"/>
              <a:t>FAA Advisory Circular AC 20-115D provides guidance on development of software aspects of airborne systems and equipment and recognizes RTCA DO-178C and </a:t>
            </a:r>
            <a:r>
              <a:rPr lang="en-US" sz="2400" i="1" dirty="0"/>
              <a:t>associated supplements </a:t>
            </a:r>
            <a:r>
              <a:rPr lang="en-US" sz="2400" dirty="0"/>
              <a:t>as an acceptable means for establishing a software development process. </a:t>
            </a:r>
            <a:endParaRPr lang="en-US" sz="2400" dirty="0" smtClean="0"/>
          </a:p>
          <a:p>
            <a:endParaRPr lang="en-US" sz="2000" i="1" dirty="0" smtClean="0"/>
          </a:p>
          <a:p>
            <a:pPr marL="0" indent="0">
              <a:buNone/>
            </a:pPr>
            <a:endParaRPr lang="en-US" sz="2000" i="1" dirty="0"/>
          </a:p>
          <a:p>
            <a:pPr marL="0" indent="0">
              <a:buNone/>
            </a:pPr>
            <a:endParaRPr lang="en-US" sz="2000" i="1" dirty="0" smtClean="0"/>
          </a:p>
          <a:p>
            <a:endParaRPr lang="en-US" dirty="0"/>
          </a:p>
        </p:txBody>
      </p:sp>
      <p:sp>
        <p:nvSpPr>
          <p:cNvPr id="4" name="Footer Placeholder 3"/>
          <p:cNvSpPr>
            <a:spLocks noGrp="1"/>
          </p:cNvSpPr>
          <p:nvPr>
            <p:ph type="ftr" sz="quarter" idx="11"/>
          </p:nvPr>
        </p:nvSpPr>
        <p:spPr>
          <a:xfrm>
            <a:off x="1447800" y="6356350"/>
            <a:ext cx="64198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13</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525750092"/>
              </p:ext>
            </p:extLst>
          </p:nvPr>
        </p:nvGraphicFramePr>
        <p:xfrm>
          <a:off x="691515" y="3048000"/>
          <a:ext cx="7760969" cy="2967673"/>
        </p:xfrm>
        <a:graphic>
          <a:graphicData uri="http://schemas.openxmlformats.org/drawingml/2006/table">
            <a:tbl>
              <a:tblPr>
                <a:tableStyleId>{5C22544A-7EE6-4342-B048-85BDC9FD1C3A}</a:tableStyleId>
              </a:tblPr>
              <a:tblGrid>
                <a:gridCol w="1061086"/>
                <a:gridCol w="4419600"/>
                <a:gridCol w="1216813"/>
                <a:gridCol w="1063470"/>
              </a:tblGrid>
              <a:tr h="0">
                <a:tc>
                  <a:txBody>
                    <a:bodyPr/>
                    <a:lstStyle/>
                    <a:p>
                      <a:pPr marL="0" marR="0" algn="ctr" defTabSz="914400" rtl="0" eaLnBrk="1" latinLnBrk="0" hangingPunct="1">
                        <a:lnSpc>
                          <a:spcPct val="107000"/>
                        </a:lnSpc>
                        <a:spcBef>
                          <a:spcPts val="0"/>
                        </a:spcBef>
                        <a:spcAft>
                          <a:spcPts val="0"/>
                        </a:spcAft>
                      </a:pPr>
                      <a:r>
                        <a:rPr lang="en-US" sz="1400" b="1" kern="1200" dirty="0">
                          <a:solidFill>
                            <a:schemeClr val="dk1"/>
                          </a:solidFill>
                          <a:effectLst/>
                          <a:latin typeface="+mn-lt"/>
                          <a:ea typeface="+mn-ea"/>
                          <a:cs typeface="+mn-cs"/>
                        </a:rPr>
                        <a:t>DO Number</a:t>
                      </a:r>
                    </a:p>
                  </a:txBody>
                  <a:tcPr marL="68580" marR="68580" marT="0" marB="0"/>
                </a:tc>
                <a:tc>
                  <a:txBody>
                    <a:bodyPr/>
                    <a:lstStyle/>
                    <a:p>
                      <a:pPr marL="0" marR="0" algn="ctr" defTabSz="914400" rtl="0" eaLnBrk="1" latinLnBrk="0" hangingPunct="1">
                        <a:lnSpc>
                          <a:spcPct val="107000"/>
                        </a:lnSpc>
                        <a:spcBef>
                          <a:spcPts val="0"/>
                        </a:spcBef>
                        <a:spcAft>
                          <a:spcPts val="0"/>
                        </a:spcAft>
                      </a:pPr>
                      <a:r>
                        <a:rPr lang="en-US" sz="1400" b="1" kern="1200" dirty="0">
                          <a:solidFill>
                            <a:schemeClr val="dk1"/>
                          </a:solidFill>
                          <a:effectLst/>
                          <a:latin typeface="+mn-lt"/>
                          <a:ea typeface="+mn-ea"/>
                          <a:cs typeface="+mn-cs"/>
                        </a:rPr>
                        <a:t>Title</a:t>
                      </a:r>
                    </a:p>
                  </a:txBody>
                  <a:tcPr marL="68580" marR="68580" marT="0" marB="0"/>
                </a:tc>
                <a:tc>
                  <a:txBody>
                    <a:bodyPr/>
                    <a:lstStyle/>
                    <a:p>
                      <a:pPr marL="0" marR="0" algn="ctr" defTabSz="914400" rtl="0" eaLnBrk="1" latinLnBrk="0" hangingPunct="1">
                        <a:lnSpc>
                          <a:spcPct val="107000"/>
                        </a:lnSpc>
                        <a:spcBef>
                          <a:spcPts val="0"/>
                        </a:spcBef>
                        <a:spcAft>
                          <a:spcPts val="0"/>
                        </a:spcAft>
                      </a:pPr>
                      <a:r>
                        <a:rPr lang="en-US" sz="1400" b="1" kern="1200" dirty="0">
                          <a:solidFill>
                            <a:schemeClr val="dk1"/>
                          </a:solidFill>
                          <a:effectLst/>
                          <a:latin typeface="+mn-lt"/>
                          <a:ea typeface="+mn-ea"/>
                          <a:cs typeface="+mn-cs"/>
                        </a:rPr>
                        <a:t>Date</a:t>
                      </a:r>
                    </a:p>
                  </a:txBody>
                  <a:tcPr marL="68580" marR="68580" marT="0" marB="0"/>
                </a:tc>
                <a:tc>
                  <a:txBody>
                    <a:bodyPr/>
                    <a:lstStyle/>
                    <a:p>
                      <a:pPr marL="0" marR="0" algn="ctr" defTabSz="914400" rtl="0" eaLnBrk="1" latinLnBrk="0" hangingPunct="1">
                        <a:lnSpc>
                          <a:spcPct val="107000"/>
                        </a:lnSpc>
                        <a:spcBef>
                          <a:spcPts val="0"/>
                        </a:spcBef>
                        <a:spcAft>
                          <a:spcPts val="0"/>
                        </a:spcAft>
                      </a:pPr>
                      <a:r>
                        <a:rPr lang="en-US" sz="1400" b="1" kern="1200" dirty="0">
                          <a:solidFill>
                            <a:schemeClr val="dk1"/>
                          </a:solidFill>
                          <a:effectLst/>
                          <a:latin typeface="+mn-lt"/>
                          <a:ea typeface="+mn-ea"/>
                          <a:cs typeface="+mn-cs"/>
                        </a:rPr>
                        <a:t>IIPS?</a:t>
                      </a:r>
                    </a:p>
                  </a:txBody>
                  <a:tcPr marL="68580" marR="68580" marT="0" marB="0"/>
                </a:tc>
              </a:tr>
              <a:tr h="0">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DO-178C</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Software Considerations in Airborne Systems and Equipment Certification</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5 Jan  2012</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Yes</a:t>
                      </a:r>
                    </a:p>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(S/W)</a:t>
                      </a:r>
                    </a:p>
                  </a:txBody>
                  <a:tcPr marL="68580" marR="68580" marT="0" marB="0"/>
                </a:tc>
              </a:tr>
              <a:tr h="0">
                <a:tc>
                  <a:txBody>
                    <a:bodyPr/>
                    <a:lstStyle/>
                    <a:p>
                      <a:pPr marL="0" marR="0" algn="l" defTabSz="914400" rtl="0" eaLnBrk="1" latinLnBrk="0" hangingPunct="1">
                        <a:lnSpc>
                          <a:spcPct val="107000"/>
                        </a:lnSpc>
                        <a:spcBef>
                          <a:spcPts val="0"/>
                        </a:spcBef>
                        <a:spcAft>
                          <a:spcPts val="0"/>
                        </a:spcAft>
                      </a:pPr>
                      <a:r>
                        <a:rPr lang="en-US" sz="1400" kern="1200" dirty="0" smtClean="0">
                          <a:solidFill>
                            <a:schemeClr val="dk1"/>
                          </a:solidFill>
                          <a:effectLst/>
                          <a:latin typeface="+mn-lt"/>
                          <a:ea typeface="Times New Roman" panose="02020603050405020304" pitchFamily="18" charset="0"/>
                          <a:cs typeface="Times New Roman" panose="02020603050405020304" pitchFamily="18" charset="0"/>
                        </a:rPr>
                        <a:t>DO-248C</a:t>
                      </a:r>
                      <a:endParaRPr lang="en-US" sz="1400" kern="1200" dirty="0">
                        <a:solidFill>
                          <a:schemeClr val="dk1"/>
                        </a:solidFill>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Supporting Information for DO-178C and DO-278A</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13 Dec 2011</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Yes</a:t>
                      </a:r>
                    </a:p>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(S/W)</a:t>
                      </a:r>
                    </a:p>
                  </a:txBody>
                  <a:tcPr marL="68580" marR="68580" marT="0" marB="0"/>
                </a:tc>
              </a:tr>
              <a:tr h="0">
                <a:tc>
                  <a:txBody>
                    <a:bodyPr/>
                    <a:lstStyle/>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DO-330</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Software Tool Qualification Considerations</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11 Dec 2011</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Yes</a:t>
                      </a:r>
                    </a:p>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(S/W)</a:t>
                      </a:r>
                    </a:p>
                  </a:txBody>
                  <a:tcPr marL="68580" marR="68580" marT="0" marB="0"/>
                </a:tc>
              </a:tr>
              <a:tr h="0">
                <a:tc>
                  <a:txBody>
                    <a:bodyPr/>
                    <a:lstStyle/>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DO-331</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Model-Based Development and Verification Supplement to DO-178C and DO-278A</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13 Dec 2011</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No</a:t>
                      </a:r>
                    </a:p>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(S/W)</a:t>
                      </a:r>
                    </a:p>
                  </a:txBody>
                  <a:tcPr marL="68580" marR="68580" marT="0" marB="0"/>
                </a:tc>
              </a:tr>
              <a:tr h="0">
                <a:tc>
                  <a:txBody>
                    <a:bodyPr/>
                    <a:lstStyle/>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DO-332</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Object-Oriented Technology and Related Techniques Supplement to DO-178C and DO-278A</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13 Dec 2011</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Yes</a:t>
                      </a:r>
                    </a:p>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(S/W, Java)</a:t>
                      </a:r>
                    </a:p>
                  </a:txBody>
                  <a:tcPr marL="68580" marR="68580" marT="0" marB="0"/>
                </a:tc>
              </a:tr>
              <a:tr h="0">
                <a:tc>
                  <a:txBody>
                    <a:bodyPr/>
                    <a:lstStyle/>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DO-333</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a:solidFill>
                            <a:schemeClr val="dk1"/>
                          </a:solidFill>
                          <a:effectLst/>
                          <a:latin typeface="+mn-lt"/>
                          <a:ea typeface="Times New Roman" panose="02020603050405020304" pitchFamily="18" charset="0"/>
                          <a:cs typeface="Times New Roman" panose="02020603050405020304" pitchFamily="18" charset="0"/>
                        </a:rPr>
                        <a:t>Formal Methods Supplement to DO-178C and DO-278A</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13 Dec 2011</a:t>
                      </a:r>
                    </a:p>
                  </a:txBody>
                  <a:tcPr marL="68580" marR="68580" marT="0" marB="0"/>
                </a:tc>
                <a:tc>
                  <a:txBody>
                    <a:bodyPr/>
                    <a:lstStyle/>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No</a:t>
                      </a:r>
                    </a:p>
                    <a:p>
                      <a:pPr marL="0" marR="0" algn="l" defTabSz="914400" rtl="0" eaLnBrk="1" latinLnBrk="0" hangingPunct="1">
                        <a:lnSpc>
                          <a:spcPct val="107000"/>
                        </a:lnSpc>
                        <a:spcBef>
                          <a:spcPts val="0"/>
                        </a:spcBef>
                        <a:spcAft>
                          <a:spcPts val="0"/>
                        </a:spcAft>
                      </a:pPr>
                      <a:r>
                        <a:rPr lang="en-US" sz="1400" kern="1200" dirty="0">
                          <a:solidFill>
                            <a:schemeClr val="dk1"/>
                          </a:solidFill>
                          <a:effectLst/>
                          <a:latin typeface="+mn-lt"/>
                          <a:ea typeface="Times New Roman" panose="02020603050405020304" pitchFamily="18" charset="0"/>
                          <a:cs typeface="Times New Roman" panose="02020603050405020304" pitchFamily="18" charset="0"/>
                        </a:rPr>
                        <a:t>(S/W)</a:t>
                      </a:r>
                    </a:p>
                  </a:txBody>
                  <a:tcPr marL="68580" marR="68580" marT="0" marB="0"/>
                </a:tc>
              </a:tr>
            </a:tbl>
          </a:graphicData>
        </a:graphic>
      </p:graphicFrame>
    </p:spTree>
    <p:extLst>
      <p:ext uri="{BB962C8B-B14F-4D97-AF65-F5344CB8AC3E}">
        <p14:creationId xmlns:p14="http://schemas.microsoft.com/office/powerpoint/2010/main" val="2559648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274638"/>
            <a:ext cx="6705600" cy="1143000"/>
          </a:xfrm>
        </p:spPr>
        <p:txBody>
          <a:bodyPr>
            <a:normAutofit/>
          </a:bodyPr>
          <a:lstStyle/>
          <a:p>
            <a:r>
              <a:rPr lang="en-US" dirty="0" smtClean="0"/>
              <a:t>DO-178C Graphical View</a:t>
            </a:r>
            <a:endParaRPr lang="en-US" dirty="0"/>
          </a:p>
        </p:txBody>
      </p:sp>
      <p:sp>
        <p:nvSpPr>
          <p:cNvPr id="4" name="Footer Placeholder 3"/>
          <p:cNvSpPr>
            <a:spLocks noGrp="1"/>
          </p:cNvSpPr>
          <p:nvPr>
            <p:ph type="ftr" sz="quarter" idx="11"/>
          </p:nvPr>
        </p:nvSpPr>
        <p:spPr>
          <a:xfrm>
            <a:off x="1447800" y="6400800"/>
            <a:ext cx="63436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14</a:t>
            </a:fld>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554447024"/>
              </p:ext>
            </p:extLst>
          </p:nvPr>
        </p:nvGraphicFramePr>
        <p:xfrm>
          <a:off x="533400" y="1174751"/>
          <a:ext cx="7543800" cy="5181600"/>
        </p:xfrm>
        <a:graphic>
          <a:graphicData uri="http://schemas.openxmlformats.org/presentationml/2006/ole">
            <mc:AlternateContent xmlns:mc="http://schemas.openxmlformats.org/markup-compatibility/2006">
              <mc:Choice xmlns:v="urn:schemas-microsoft-com:vml" Requires="v">
                <p:oleObj spid="_x0000_s2144" name="Visio" r:id="rId4" imgW="9839156" imgH="7181850" progId="Visio.Drawing.15">
                  <p:embed/>
                </p:oleObj>
              </mc:Choice>
              <mc:Fallback>
                <p:oleObj name="Visio" r:id="rId4" imgW="9839156" imgH="7181850" progId="Visio.Drawing.15">
                  <p:embed/>
                  <p:pic>
                    <p:nvPicPr>
                      <p:cNvPr id="0" name=""/>
                      <p:cNvPicPr/>
                      <p:nvPr/>
                    </p:nvPicPr>
                    <p:blipFill>
                      <a:blip r:embed="rId5"/>
                      <a:stretch>
                        <a:fillRect/>
                      </a:stretch>
                    </p:blipFill>
                    <p:spPr>
                      <a:xfrm>
                        <a:off x="533400" y="1174751"/>
                        <a:ext cx="7543800" cy="5181600"/>
                      </a:xfrm>
                      <a:prstGeom prst="rect">
                        <a:avLst/>
                      </a:prstGeom>
                    </p:spPr>
                  </p:pic>
                </p:oleObj>
              </mc:Fallback>
            </mc:AlternateContent>
          </a:graphicData>
        </a:graphic>
      </p:graphicFrame>
    </p:spTree>
    <p:extLst>
      <p:ext uri="{BB962C8B-B14F-4D97-AF65-F5344CB8AC3E}">
        <p14:creationId xmlns:p14="http://schemas.microsoft.com/office/powerpoint/2010/main" val="40885009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3200" dirty="0" smtClean="0"/>
              <a:t>RTCA/DO-178C Objectives Summary</a:t>
            </a:r>
            <a:endParaRPr lang="en-US" sz="3200" dirty="0"/>
          </a:p>
        </p:txBody>
      </p:sp>
      <p:sp>
        <p:nvSpPr>
          <p:cNvPr id="8" name="Content Placeholder 2"/>
          <p:cNvSpPr>
            <a:spLocks noGrp="1"/>
          </p:cNvSpPr>
          <p:nvPr>
            <p:ph idx="1"/>
          </p:nvPr>
        </p:nvSpPr>
        <p:spPr>
          <a:xfrm>
            <a:off x="304800" y="1219200"/>
            <a:ext cx="8534400" cy="4525963"/>
          </a:xfrm>
        </p:spPr>
        <p:txBody>
          <a:bodyPr>
            <a:normAutofit/>
          </a:bodyPr>
          <a:lstStyle/>
          <a:p>
            <a:pPr marL="0" indent="0">
              <a:buNone/>
            </a:pPr>
            <a:r>
              <a:rPr lang="en-US" sz="2000" dirty="0" smtClean="0"/>
              <a:t>RTCA/DO-178C </a:t>
            </a:r>
            <a:r>
              <a:rPr lang="en-US" sz="2000" dirty="0"/>
              <a:t>provides objectives for the software life cycle processes that the software must comply with to achieve certification.  A statement of compliance is issued by the certification authorities (or though one of the designees, (via FAA Form 8110-3)) at the conclusion of a certification program to indicate the software has complied with the objectives within DO-178C. </a:t>
            </a:r>
            <a:endParaRPr lang="en-US" sz="2000" i="1" dirty="0"/>
          </a:p>
          <a:p>
            <a:endParaRPr lang="en-US" sz="2000" i="1" dirty="0" smtClean="0"/>
          </a:p>
          <a:p>
            <a:endParaRPr lang="en-US" sz="2000" i="1" dirty="0" smtClean="0"/>
          </a:p>
          <a:p>
            <a:pPr marL="0" indent="0">
              <a:buNone/>
            </a:pPr>
            <a:endParaRPr lang="en-US" sz="2000" i="1" dirty="0"/>
          </a:p>
          <a:p>
            <a:pPr marL="0" indent="0">
              <a:buNone/>
            </a:pPr>
            <a:endParaRPr lang="en-US" sz="2000" i="1" dirty="0" smtClean="0"/>
          </a:p>
          <a:p>
            <a:endParaRPr lang="en-US" dirty="0"/>
          </a:p>
        </p:txBody>
      </p:sp>
      <p:sp>
        <p:nvSpPr>
          <p:cNvPr id="4" name="Footer Placeholder 3"/>
          <p:cNvSpPr>
            <a:spLocks noGrp="1"/>
          </p:cNvSpPr>
          <p:nvPr>
            <p:ph type="ftr" sz="quarter" idx="11"/>
          </p:nvPr>
        </p:nvSpPr>
        <p:spPr>
          <a:xfrm>
            <a:off x="1818482" y="6318251"/>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15</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3218666569"/>
              </p:ext>
            </p:extLst>
          </p:nvPr>
        </p:nvGraphicFramePr>
        <p:xfrm>
          <a:off x="1191418" y="2853211"/>
          <a:ext cx="6723064" cy="2949102"/>
        </p:xfrm>
        <a:graphic>
          <a:graphicData uri="http://schemas.openxmlformats.org/drawingml/2006/table">
            <a:tbl>
              <a:tblPr firstRow="1" firstCol="1" bandRow="1">
                <a:tableStyleId>{5C22544A-7EE6-4342-B048-85BDC9FD1C3A}</a:tableStyleId>
              </a:tblPr>
              <a:tblGrid>
                <a:gridCol w="787716"/>
                <a:gridCol w="973837"/>
                <a:gridCol w="4961511"/>
              </a:tblGrid>
              <a:tr h="453708">
                <a:tc>
                  <a:txBody>
                    <a:bodyPr/>
                    <a:lstStyle/>
                    <a:p>
                      <a:pPr marL="0" marR="0" algn="ctr">
                        <a:spcBef>
                          <a:spcPts val="0"/>
                        </a:spcBef>
                        <a:spcAft>
                          <a:spcPts val="0"/>
                        </a:spcAft>
                      </a:pPr>
                      <a:r>
                        <a:rPr lang="en-US" sz="1400" dirty="0">
                          <a:effectLst/>
                        </a:rPr>
                        <a:t>Annex A Table #</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400">
                          <a:effectLst/>
                        </a:rPr>
                        <a:t># of Objectives</a:t>
                      </a:r>
                      <a:endParaRPr lang="en-US" sz="14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400" dirty="0">
                          <a:effectLst/>
                        </a:rPr>
                        <a:t>Annex A Table Title</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r>
              <a:tr h="226854">
                <a:tc>
                  <a:txBody>
                    <a:bodyPr/>
                    <a:lstStyle/>
                    <a:p>
                      <a:pPr marL="0" marR="0" algn="ctr">
                        <a:spcBef>
                          <a:spcPts val="0"/>
                        </a:spcBef>
                        <a:spcAft>
                          <a:spcPts val="0"/>
                        </a:spcAft>
                      </a:pPr>
                      <a:r>
                        <a:rPr lang="en-US" sz="1200" dirty="0">
                          <a:effectLst/>
                        </a:rPr>
                        <a:t>A-1</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200">
                          <a:effectLst/>
                        </a:rPr>
                        <a:t>7</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200" dirty="0">
                          <a:effectLst/>
                        </a:rPr>
                        <a:t>Software Planning Process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26854">
                <a:tc>
                  <a:txBody>
                    <a:bodyPr/>
                    <a:lstStyle/>
                    <a:p>
                      <a:pPr marL="0" marR="0" algn="ctr">
                        <a:spcBef>
                          <a:spcPts val="0"/>
                        </a:spcBef>
                        <a:spcAft>
                          <a:spcPts val="0"/>
                        </a:spcAft>
                      </a:pPr>
                      <a:r>
                        <a:rPr lang="en-US" sz="1200">
                          <a:effectLst/>
                        </a:rPr>
                        <a:t>A-2</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200">
                          <a:effectLst/>
                        </a:rPr>
                        <a:t>7</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200">
                          <a:effectLst/>
                        </a:rPr>
                        <a:t>Software Development Process</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26854">
                <a:tc>
                  <a:txBody>
                    <a:bodyPr/>
                    <a:lstStyle/>
                    <a:p>
                      <a:pPr marL="0" marR="0" algn="ctr">
                        <a:spcBef>
                          <a:spcPts val="0"/>
                        </a:spcBef>
                        <a:spcAft>
                          <a:spcPts val="0"/>
                        </a:spcAft>
                      </a:pPr>
                      <a:r>
                        <a:rPr lang="en-US" sz="1200">
                          <a:effectLst/>
                        </a:rPr>
                        <a:t>A-3</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200" dirty="0">
                          <a:effectLst/>
                        </a:rPr>
                        <a:t>7</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200">
                          <a:effectLst/>
                        </a:rPr>
                        <a:t>Verification of Outputs of Software Requirements Process</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26854">
                <a:tc>
                  <a:txBody>
                    <a:bodyPr/>
                    <a:lstStyle/>
                    <a:p>
                      <a:pPr marL="0" marR="0" algn="ctr">
                        <a:spcBef>
                          <a:spcPts val="0"/>
                        </a:spcBef>
                        <a:spcAft>
                          <a:spcPts val="0"/>
                        </a:spcAft>
                      </a:pPr>
                      <a:r>
                        <a:rPr lang="en-US" sz="1200">
                          <a:effectLst/>
                        </a:rPr>
                        <a:t>A-4</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200">
                          <a:effectLst/>
                        </a:rPr>
                        <a:t>13</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200" dirty="0">
                          <a:effectLst/>
                        </a:rPr>
                        <a:t>Verification of Outputs of Software Design Process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26854">
                <a:tc>
                  <a:txBody>
                    <a:bodyPr/>
                    <a:lstStyle/>
                    <a:p>
                      <a:pPr marL="0" marR="0" algn="ctr">
                        <a:spcBef>
                          <a:spcPts val="0"/>
                        </a:spcBef>
                        <a:spcAft>
                          <a:spcPts val="0"/>
                        </a:spcAft>
                      </a:pPr>
                      <a:r>
                        <a:rPr lang="en-US" sz="1200" dirty="0">
                          <a:effectLst/>
                        </a:rPr>
                        <a:t>A-5</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200">
                          <a:effectLst/>
                        </a:rPr>
                        <a:t>9</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200" dirty="0">
                          <a:effectLst/>
                        </a:rPr>
                        <a:t>Verification of Outputs of Software Coding and Integration Process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26854">
                <a:tc>
                  <a:txBody>
                    <a:bodyPr/>
                    <a:lstStyle/>
                    <a:p>
                      <a:pPr marL="0" marR="0" algn="ctr">
                        <a:spcBef>
                          <a:spcPts val="0"/>
                        </a:spcBef>
                        <a:spcAft>
                          <a:spcPts val="0"/>
                        </a:spcAft>
                      </a:pPr>
                      <a:r>
                        <a:rPr lang="en-US" sz="1200" dirty="0">
                          <a:effectLst/>
                        </a:rPr>
                        <a:t>A-6</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200">
                          <a:effectLst/>
                        </a:rPr>
                        <a:t>5</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200" dirty="0">
                          <a:effectLst/>
                        </a:rPr>
                        <a:t>Testing of Outputs of Integration Process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26854">
                <a:tc>
                  <a:txBody>
                    <a:bodyPr/>
                    <a:lstStyle/>
                    <a:p>
                      <a:pPr marL="0" marR="0" algn="ctr">
                        <a:spcBef>
                          <a:spcPts val="0"/>
                        </a:spcBef>
                        <a:spcAft>
                          <a:spcPts val="0"/>
                        </a:spcAft>
                      </a:pPr>
                      <a:r>
                        <a:rPr lang="en-US" sz="1200" dirty="0">
                          <a:effectLst/>
                        </a:rPr>
                        <a:t>A-7</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200">
                          <a:effectLst/>
                        </a:rPr>
                        <a:t>9</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200" dirty="0">
                          <a:effectLst/>
                        </a:rPr>
                        <a:t>Verification of Verification Process Results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26854">
                <a:tc>
                  <a:txBody>
                    <a:bodyPr/>
                    <a:lstStyle/>
                    <a:p>
                      <a:pPr marL="0" marR="0" algn="ctr">
                        <a:spcBef>
                          <a:spcPts val="0"/>
                        </a:spcBef>
                        <a:spcAft>
                          <a:spcPts val="0"/>
                        </a:spcAft>
                      </a:pPr>
                      <a:r>
                        <a:rPr lang="en-US" sz="1200" dirty="0">
                          <a:effectLst/>
                        </a:rPr>
                        <a:t>A-8</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200">
                          <a:effectLst/>
                        </a:rPr>
                        <a:t>6</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200" dirty="0">
                          <a:effectLst/>
                        </a:rPr>
                        <a:t>Software Configuration Management Process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26854">
                <a:tc>
                  <a:txBody>
                    <a:bodyPr/>
                    <a:lstStyle/>
                    <a:p>
                      <a:pPr marL="0" marR="0" algn="ctr">
                        <a:spcBef>
                          <a:spcPts val="0"/>
                        </a:spcBef>
                        <a:spcAft>
                          <a:spcPts val="0"/>
                        </a:spcAft>
                      </a:pPr>
                      <a:r>
                        <a:rPr lang="en-US" sz="1200" dirty="0">
                          <a:effectLst/>
                        </a:rPr>
                        <a:t>A-9</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200">
                          <a:effectLst/>
                        </a:rPr>
                        <a:t>5</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200" dirty="0">
                          <a:effectLst/>
                        </a:rPr>
                        <a:t>Software Quality Assurance Process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26854">
                <a:tc>
                  <a:txBody>
                    <a:bodyPr/>
                    <a:lstStyle/>
                    <a:p>
                      <a:pPr marL="0" marR="0" algn="ctr">
                        <a:spcBef>
                          <a:spcPts val="0"/>
                        </a:spcBef>
                        <a:spcAft>
                          <a:spcPts val="0"/>
                        </a:spcAft>
                      </a:pPr>
                      <a:r>
                        <a:rPr lang="en-US" sz="1200" dirty="0">
                          <a:effectLst/>
                        </a:rPr>
                        <a:t>A-10</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200">
                          <a:effectLst/>
                        </a:rPr>
                        <a:t>3</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200" dirty="0">
                          <a:effectLst/>
                        </a:rPr>
                        <a:t>Certification Liaison Process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26854">
                <a:tc>
                  <a:txBody>
                    <a:bodyPr/>
                    <a:lstStyle/>
                    <a:p>
                      <a:pPr marL="0" marR="0" algn="ctr">
                        <a:spcBef>
                          <a:spcPts val="0"/>
                        </a:spcBef>
                        <a:spcAft>
                          <a:spcPts val="0"/>
                        </a:spcAft>
                      </a:pPr>
                      <a:r>
                        <a:rPr lang="en-US" sz="1200" dirty="0">
                          <a:effectLst/>
                        </a:rPr>
                        <a:t>TOTAL</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200">
                          <a:effectLst/>
                        </a:rPr>
                        <a:t>71</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200" dirty="0">
                          <a:effectLst/>
                        </a:rPr>
                        <a:t> </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4385238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3200" dirty="0" smtClean="0"/>
              <a:t>DO-178C / Software Level / Failure Conditions Categories </a:t>
            </a:r>
            <a:endParaRPr lang="en-US" sz="3200" dirty="0"/>
          </a:p>
        </p:txBody>
      </p:sp>
      <p:sp>
        <p:nvSpPr>
          <p:cNvPr id="8" name="Content Placeholder 2"/>
          <p:cNvSpPr>
            <a:spLocks noGrp="1"/>
          </p:cNvSpPr>
          <p:nvPr>
            <p:ph idx="1"/>
          </p:nvPr>
        </p:nvSpPr>
        <p:spPr>
          <a:xfrm>
            <a:off x="304800" y="1830386"/>
            <a:ext cx="8534400" cy="4525963"/>
          </a:xfrm>
        </p:spPr>
        <p:txBody>
          <a:bodyPr>
            <a:normAutofit/>
          </a:bodyPr>
          <a:lstStyle/>
          <a:p>
            <a:pPr marL="0" indent="0">
              <a:buNone/>
            </a:pPr>
            <a:r>
              <a:rPr lang="en-US" sz="2800" dirty="0" smtClean="0"/>
              <a:t>DO-178C </a:t>
            </a:r>
            <a:r>
              <a:rPr lang="en-US" sz="2800" dirty="0"/>
              <a:t>defines software levels for each software component based on its contribution to failure condition categories in the event the software exhibits ‘anomalous behavior’.  The higher the software level resulting in a more severe failure condition increases the number of applicable objectives within DO-178C that must be met. </a:t>
            </a:r>
            <a:endParaRPr lang="en-US" sz="2800" dirty="0" smtClean="0"/>
          </a:p>
          <a:p>
            <a:endParaRPr lang="en-US" sz="2800" i="1" dirty="0" smtClean="0"/>
          </a:p>
          <a:p>
            <a:pPr marL="0" indent="0">
              <a:buNone/>
            </a:pPr>
            <a:endParaRPr lang="en-US" sz="2000" i="1" dirty="0"/>
          </a:p>
          <a:p>
            <a:pPr marL="0" indent="0">
              <a:buNone/>
            </a:pPr>
            <a:endParaRPr lang="en-US" sz="2000" i="1" dirty="0" smtClean="0"/>
          </a:p>
          <a:p>
            <a:endParaRPr lang="en-US" dirty="0"/>
          </a:p>
        </p:txBody>
      </p:sp>
      <p:sp>
        <p:nvSpPr>
          <p:cNvPr id="4" name="Footer Placeholder 3"/>
          <p:cNvSpPr>
            <a:spLocks noGrp="1"/>
          </p:cNvSpPr>
          <p:nvPr>
            <p:ph type="ftr" sz="quarter" idx="11"/>
          </p:nvPr>
        </p:nvSpPr>
        <p:spPr>
          <a:xfrm>
            <a:off x="1438275" y="6356350"/>
            <a:ext cx="62674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16</a:t>
            </a:fld>
            <a:endParaRPr lang="en-US"/>
          </a:p>
        </p:txBody>
      </p:sp>
    </p:spTree>
    <p:extLst>
      <p:ext uri="{BB962C8B-B14F-4D97-AF65-F5344CB8AC3E}">
        <p14:creationId xmlns:p14="http://schemas.microsoft.com/office/powerpoint/2010/main" val="19273185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3200" dirty="0" smtClean="0"/>
              <a:t>DO-178C / Software Level / Failure Conditions Categories (</a:t>
            </a:r>
            <a:r>
              <a:rPr lang="en-US" sz="3200" dirty="0" err="1" smtClean="0"/>
              <a:t>cont</a:t>
            </a:r>
            <a:r>
              <a:rPr lang="en-US" sz="3200" dirty="0" smtClean="0"/>
              <a:t>)</a:t>
            </a:r>
            <a:endParaRPr lang="en-US" sz="3200" dirty="0"/>
          </a:p>
        </p:txBody>
      </p:sp>
      <p:sp>
        <p:nvSpPr>
          <p:cNvPr id="8" name="Content Placeholder 2"/>
          <p:cNvSpPr>
            <a:spLocks noGrp="1"/>
          </p:cNvSpPr>
          <p:nvPr>
            <p:ph idx="1"/>
          </p:nvPr>
        </p:nvSpPr>
        <p:spPr>
          <a:xfrm>
            <a:off x="304800" y="1265237"/>
            <a:ext cx="8534400" cy="4525963"/>
          </a:xfrm>
        </p:spPr>
        <p:txBody>
          <a:bodyPr>
            <a:normAutofit/>
          </a:bodyPr>
          <a:lstStyle/>
          <a:p>
            <a:endParaRPr lang="en-US" sz="2000" i="1" dirty="0" smtClean="0"/>
          </a:p>
          <a:p>
            <a:pPr marL="0" indent="0">
              <a:buNone/>
            </a:pPr>
            <a:endParaRPr lang="en-US" sz="2000" i="1" dirty="0"/>
          </a:p>
          <a:p>
            <a:pPr marL="0" indent="0">
              <a:buNone/>
            </a:pPr>
            <a:endParaRPr lang="en-US" sz="2000" i="1" dirty="0" smtClean="0"/>
          </a:p>
          <a:p>
            <a:endParaRPr lang="en-US" dirty="0"/>
          </a:p>
        </p:txBody>
      </p:sp>
      <p:sp>
        <p:nvSpPr>
          <p:cNvPr id="4" name="Footer Placeholder 3"/>
          <p:cNvSpPr>
            <a:spLocks noGrp="1"/>
          </p:cNvSpPr>
          <p:nvPr>
            <p:ph type="ftr" sz="quarter" idx="11"/>
          </p:nvPr>
        </p:nvSpPr>
        <p:spPr>
          <a:xfrm>
            <a:off x="1371600" y="6407152"/>
            <a:ext cx="67246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17</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586450328"/>
              </p:ext>
            </p:extLst>
          </p:nvPr>
        </p:nvGraphicFramePr>
        <p:xfrm>
          <a:off x="381000" y="1363218"/>
          <a:ext cx="8382001" cy="4961382"/>
        </p:xfrm>
        <a:graphic>
          <a:graphicData uri="http://schemas.openxmlformats.org/drawingml/2006/table">
            <a:tbl>
              <a:tblPr firstRow="1" firstCol="1" bandRow="1">
                <a:tableStyleId>{5C22544A-7EE6-4342-B048-85BDC9FD1C3A}</a:tableStyleId>
              </a:tblPr>
              <a:tblGrid>
                <a:gridCol w="922788"/>
                <a:gridCol w="999688"/>
                <a:gridCol w="2999066"/>
                <a:gridCol w="3460459"/>
              </a:tblGrid>
              <a:tr h="235523">
                <a:tc>
                  <a:txBody>
                    <a:bodyPr/>
                    <a:lstStyle/>
                    <a:p>
                      <a:pPr marL="0" marR="0" algn="ctr">
                        <a:spcBef>
                          <a:spcPts val="0"/>
                        </a:spcBef>
                        <a:spcAft>
                          <a:spcPts val="0"/>
                        </a:spcAft>
                      </a:pPr>
                      <a:r>
                        <a:rPr lang="en-US" sz="1600" dirty="0">
                          <a:effectLst/>
                        </a:rPr>
                        <a:t>Software Level</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solidFill>
                      <a:schemeClr val="bg2">
                        <a:lumMod val="50000"/>
                      </a:schemeClr>
                    </a:solidFill>
                  </a:tcPr>
                </a:tc>
                <a:tc>
                  <a:txBody>
                    <a:bodyPr/>
                    <a:lstStyle/>
                    <a:p>
                      <a:pPr marL="0" marR="0" algn="ctr">
                        <a:spcBef>
                          <a:spcPts val="0"/>
                        </a:spcBef>
                        <a:spcAft>
                          <a:spcPts val="0"/>
                        </a:spcAft>
                      </a:pPr>
                      <a:r>
                        <a:rPr lang="en-US" sz="1600" dirty="0">
                          <a:effectLst/>
                        </a:rPr>
                        <a:t># of Objectives</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solidFill>
                      <a:schemeClr val="bg2">
                        <a:lumMod val="50000"/>
                      </a:schemeClr>
                    </a:solidFill>
                  </a:tcPr>
                </a:tc>
                <a:tc>
                  <a:txBody>
                    <a:bodyPr/>
                    <a:lstStyle/>
                    <a:p>
                      <a:pPr marL="0" marR="0" algn="ctr">
                        <a:spcBef>
                          <a:spcPts val="0"/>
                        </a:spcBef>
                        <a:spcAft>
                          <a:spcPts val="0"/>
                        </a:spcAft>
                      </a:pPr>
                      <a:r>
                        <a:rPr lang="en-US" sz="1600" dirty="0">
                          <a:effectLst/>
                        </a:rPr>
                        <a:t>Software Level Definitions</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solidFill>
                      <a:schemeClr val="bg2">
                        <a:lumMod val="50000"/>
                      </a:schemeClr>
                    </a:solidFill>
                  </a:tcPr>
                </a:tc>
                <a:tc>
                  <a:txBody>
                    <a:bodyPr/>
                    <a:lstStyle/>
                    <a:p>
                      <a:pPr marL="0" marR="0" algn="ctr">
                        <a:spcBef>
                          <a:spcPts val="0"/>
                        </a:spcBef>
                        <a:spcAft>
                          <a:spcPts val="0"/>
                        </a:spcAft>
                      </a:pPr>
                      <a:r>
                        <a:rPr lang="en-US" sz="1600" dirty="0">
                          <a:effectLst/>
                        </a:rPr>
                        <a:t>Failure Condition Categories</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solidFill>
                      <a:schemeClr val="bg2">
                        <a:lumMod val="50000"/>
                      </a:schemeClr>
                    </a:solidFill>
                  </a:tcPr>
                </a:tc>
              </a:tr>
              <a:tr h="299971">
                <a:tc>
                  <a:txBody>
                    <a:bodyPr/>
                    <a:lstStyle/>
                    <a:p>
                      <a:pPr marL="0" marR="0" algn="ctr">
                        <a:spcBef>
                          <a:spcPts val="0"/>
                        </a:spcBef>
                        <a:spcAft>
                          <a:spcPts val="0"/>
                        </a:spcAft>
                      </a:pPr>
                      <a:r>
                        <a:rPr lang="en-US" sz="1600" dirty="0">
                          <a:effectLst/>
                        </a:rPr>
                        <a:t>A</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solidFill>
                      <a:schemeClr val="tx2">
                        <a:lumMod val="60000"/>
                        <a:lumOff val="40000"/>
                      </a:schemeClr>
                    </a:solidFill>
                  </a:tcPr>
                </a:tc>
                <a:tc>
                  <a:txBody>
                    <a:bodyPr/>
                    <a:lstStyle/>
                    <a:p>
                      <a:pPr marL="0" marR="0" algn="ctr">
                        <a:spcBef>
                          <a:spcPts val="0"/>
                        </a:spcBef>
                        <a:spcAft>
                          <a:spcPts val="0"/>
                        </a:spcAft>
                      </a:pPr>
                      <a:r>
                        <a:rPr lang="en-US" sz="950" dirty="0">
                          <a:effectLst/>
                        </a:rPr>
                        <a:t>71</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c>
                  <a:txBody>
                    <a:bodyPr/>
                    <a:lstStyle/>
                    <a:p>
                      <a:pPr marL="0" marR="0">
                        <a:spcBef>
                          <a:spcPts val="0"/>
                        </a:spcBef>
                        <a:spcAft>
                          <a:spcPts val="0"/>
                        </a:spcAft>
                      </a:pPr>
                      <a:r>
                        <a:rPr lang="en-US" sz="950" dirty="0">
                          <a:effectLst/>
                        </a:rPr>
                        <a:t>Software whose anomalous behavior, as shown by the system safety assessment process, would cause or contribute to a failure of system function resulting in a Catastrophic failure condition for the aircraft.</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c>
                  <a:txBody>
                    <a:bodyPr/>
                    <a:lstStyle/>
                    <a:p>
                      <a:pPr marL="0" marR="0">
                        <a:spcBef>
                          <a:spcPts val="0"/>
                        </a:spcBef>
                        <a:spcAft>
                          <a:spcPts val="0"/>
                        </a:spcAft>
                      </a:pPr>
                      <a:r>
                        <a:rPr lang="en-US" sz="950" b="1" dirty="0">
                          <a:effectLst/>
                        </a:rPr>
                        <a:t>Catastrophic</a:t>
                      </a:r>
                      <a:r>
                        <a:rPr lang="en-US" sz="950" dirty="0">
                          <a:effectLst/>
                        </a:rPr>
                        <a:t> – Failure Conditions, which would result in multiple fatalities, usually with the loss of the airplane </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r>
              <a:tr h="1098674">
                <a:tc>
                  <a:txBody>
                    <a:bodyPr/>
                    <a:lstStyle/>
                    <a:p>
                      <a:pPr marL="0" marR="0" algn="ctr">
                        <a:spcBef>
                          <a:spcPts val="0"/>
                        </a:spcBef>
                        <a:spcAft>
                          <a:spcPts val="0"/>
                        </a:spcAft>
                      </a:pPr>
                      <a:r>
                        <a:rPr lang="en-US" sz="1600" dirty="0">
                          <a:effectLst/>
                        </a:rPr>
                        <a:t>B</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solidFill>
                      <a:schemeClr val="tx2">
                        <a:lumMod val="60000"/>
                        <a:lumOff val="40000"/>
                      </a:schemeClr>
                    </a:solidFill>
                  </a:tcPr>
                </a:tc>
                <a:tc>
                  <a:txBody>
                    <a:bodyPr/>
                    <a:lstStyle/>
                    <a:p>
                      <a:pPr marL="0" marR="0" algn="ctr">
                        <a:spcBef>
                          <a:spcPts val="0"/>
                        </a:spcBef>
                        <a:spcAft>
                          <a:spcPts val="0"/>
                        </a:spcAft>
                      </a:pPr>
                      <a:r>
                        <a:rPr lang="en-US" sz="950" dirty="0">
                          <a:effectLst/>
                        </a:rPr>
                        <a:t>69</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c>
                  <a:txBody>
                    <a:bodyPr/>
                    <a:lstStyle/>
                    <a:p>
                      <a:pPr marL="0" marR="0">
                        <a:spcBef>
                          <a:spcPts val="0"/>
                        </a:spcBef>
                        <a:spcAft>
                          <a:spcPts val="0"/>
                        </a:spcAft>
                      </a:pPr>
                      <a:r>
                        <a:rPr lang="en-US" sz="950" dirty="0">
                          <a:effectLst/>
                        </a:rPr>
                        <a:t>Software whose anomalous behavior… {snip}</a:t>
                      </a:r>
                    </a:p>
                    <a:p>
                      <a:pPr marL="0" marR="0">
                        <a:spcBef>
                          <a:spcPts val="0"/>
                        </a:spcBef>
                        <a:spcAft>
                          <a:spcPts val="0"/>
                        </a:spcAft>
                      </a:pPr>
                      <a:r>
                        <a:rPr lang="en-US" sz="950" dirty="0">
                          <a:effectLst/>
                        </a:rPr>
                        <a:t>resulting in a Hazardous failure condition…{snip}</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c>
                  <a:txBody>
                    <a:bodyPr/>
                    <a:lstStyle/>
                    <a:p>
                      <a:pPr marL="0" marR="0">
                        <a:spcBef>
                          <a:spcPts val="0"/>
                        </a:spcBef>
                        <a:spcAft>
                          <a:spcPts val="0"/>
                        </a:spcAft>
                      </a:pPr>
                      <a:r>
                        <a:rPr lang="en-US" sz="950" b="1" dirty="0">
                          <a:effectLst/>
                        </a:rPr>
                        <a:t>Hazardous</a:t>
                      </a:r>
                      <a:r>
                        <a:rPr lang="en-US" sz="950" dirty="0">
                          <a:effectLst/>
                        </a:rPr>
                        <a:t> – Failure Conditions, which would reduce the capability of the </a:t>
                      </a:r>
                    </a:p>
                    <a:p>
                      <a:pPr marL="0" marR="0">
                        <a:spcBef>
                          <a:spcPts val="0"/>
                        </a:spcBef>
                        <a:spcAft>
                          <a:spcPts val="0"/>
                        </a:spcAft>
                      </a:pPr>
                      <a:r>
                        <a:rPr lang="en-US" sz="950" dirty="0">
                          <a:effectLst/>
                        </a:rPr>
                        <a:t>airplane or the ability of the flight crew to cope with adverse operating conditions to the extent that there would be: </a:t>
                      </a:r>
                    </a:p>
                    <a:p>
                      <a:pPr marL="342900" marR="0" lvl="0" indent="-342900">
                        <a:lnSpc>
                          <a:spcPct val="115000"/>
                        </a:lnSpc>
                        <a:spcBef>
                          <a:spcPts val="0"/>
                        </a:spcBef>
                        <a:spcAft>
                          <a:spcPts val="0"/>
                        </a:spcAft>
                        <a:buFont typeface="Symbol" panose="05050102010706020507" pitchFamily="18" charset="2"/>
                        <a:buChar char=""/>
                      </a:pPr>
                      <a:r>
                        <a:rPr lang="en-US" sz="950" dirty="0">
                          <a:effectLst/>
                        </a:rPr>
                        <a:t>A large reduction in safety margins or functional capabilities; </a:t>
                      </a:r>
                    </a:p>
                    <a:p>
                      <a:pPr marL="342900" marR="0" lvl="0" indent="-342900">
                        <a:lnSpc>
                          <a:spcPct val="115000"/>
                        </a:lnSpc>
                        <a:spcBef>
                          <a:spcPts val="0"/>
                        </a:spcBef>
                        <a:spcAft>
                          <a:spcPts val="0"/>
                        </a:spcAft>
                        <a:buFont typeface="Symbol" panose="05050102010706020507" pitchFamily="18" charset="2"/>
                        <a:buChar char=""/>
                      </a:pPr>
                      <a:r>
                        <a:rPr lang="en-US" sz="950" dirty="0">
                          <a:effectLst/>
                        </a:rPr>
                        <a:t>Physical distress or excessive workload such that the flight crew cannot be relied upon to perform their tasks accurately or completely, or </a:t>
                      </a:r>
                    </a:p>
                    <a:p>
                      <a:pPr marL="342900" marR="0" lvl="0" indent="-342900">
                        <a:lnSpc>
                          <a:spcPct val="115000"/>
                        </a:lnSpc>
                        <a:spcBef>
                          <a:spcPts val="0"/>
                        </a:spcBef>
                        <a:spcAft>
                          <a:spcPts val="0"/>
                        </a:spcAft>
                        <a:buFont typeface="Symbol" panose="05050102010706020507" pitchFamily="18" charset="2"/>
                        <a:buChar char=""/>
                      </a:pPr>
                      <a:r>
                        <a:rPr lang="en-US" sz="950" dirty="0">
                          <a:effectLst/>
                        </a:rPr>
                        <a:t>Serious or fatal injury to a relatively small number of the occupants other than the flight crew</a:t>
                      </a:r>
                      <a:endParaRPr lang="en-US" sz="950" dirty="0">
                        <a:effectLst/>
                        <a:latin typeface="Calibri" panose="020F0502020204030204" pitchFamily="34" charset="0"/>
                        <a:ea typeface="Calibri" panose="020F0502020204030204" pitchFamily="34" charset="0"/>
                        <a:cs typeface="Times New Roman" panose="02020603050405020304" pitchFamily="18" charset="0"/>
                      </a:endParaRPr>
                    </a:p>
                  </a:txBody>
                  <a:tcPr marL="32117" marR="32117" marT="0" marB="0"/>
                </a:tc>
              </a:tr>
              <a:tr h="777507">
                <a:tc>
                  <a:txBody>
                    <a:bodyPr/>
                    <a:lstStyle/>
                    <a:p>
                      <a:pPr marL="0" marR="0" algn="ctr">
                        <a:spcBef>
                          <a:spcPts val="0"/>
                        </a:spcBef>
                        <a:spcAft>
                          <a:spcPts val="0"/>
                        </a:spcAft>
                      </a:pPr>
                      <a:r>
                        <a:rPr lang="en-US" sz="1600" dirty="0">
                          <a:effectLst/>
                        </a:rPr>
                        <a:t>C</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solidFill>
                      <a:schemeClr val="tx2">
                        <a:lumMod val="60000"/>
                        <a:lumOff val="40000"/>
                      </a:schemeClr>
                    </a:solidFill>
                  </a:tcPr>
                </a:tc>
                <a:tc>
                  <a:txBody>
                    <a:bodyPr/>
                    <a:lstStyle/>
                    <a:p>
                      <a:pPr marL="0" marR="0" algn="ctr">
                        <a:spcBef>
                          <a:spcPts val="0"/>
                        </a:spcBef>
                        <a:spcAft>
                          <a:spcPts val="0"/>
                        </a:spcAft>
                      </a:pPr>
                      <a:r>
                        <a:rPr lang="en-US" sz="950" dirty="0">
                          <a:effectLst/>
                        </a:rPr>
                        <a:t>62</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c>
                  <a:txBody>
                    <a:bodyPr/>
                    <a:lstStyle/>
                    <a:p>
                      <a:pPr marL="0" marR="0">
                        <a:spcBef>
                          <a:spcPts val="0"/>
                        </a:spcBef>
                        <a:spcAft>
                          <a:spcPts val="0"/>
                        </a:spcAft>
                      </a:pPr>
                      <a:r>
                        <a:rPr lang="en-US" sz="950" dirty="0">
                          <a:effectLst/>
                        </a:rPr>
                        <a:t>Software whose anomalous behavior… {snip}</a:t>
                      </a:r>
                    </a:p>
                    <a:p>
                      <a:pPr marL="0" marR="0">
                        <a:spcBef>
                          <a:spcPts val="0"/>
                        </a:spcBef>
                        <a:spcAft>
                          <a:spcPts val="0"/>
                        </a:spcAft>
                      </a:pPr>
                      <a:r>
                        <a:rPr lang="en-US" sz="950" dirty="0">
                          <a:effectLst/>
                        </a:rPr>
                        <a:t>resulting in a Major failure condition…{snip}</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c>
                  <a:txBody>
                    <a:bodyPr/>
                    <a:lstStyle/>
                    <a:p>
                      <a:pPr marL="0" marR="0">
                        <a:spcBef>
                          <a:spcPts val="0"/>
                        </a:spcBef>
                        <a:spcAft>
                          <a:spcPts val="0"/>
                        </a:spcAft>
                      </a:pPr>
                      <a:r>
                        <a:rPr lang="en-US" sz="950" b="1" dirty="0">
                          <a:effectLst/>
                        </a:rPr>
                        <a:t>Major</a:t>
                      </a:r>
                      <a:r>
                        <a:rPr lang="en-US" sz="950" dirty="0">
                          <a:effectLst/>
                        </a:rPr>
                        <a:t> – Failure Conditions which would reduce the capability of the airplane or the ability of the crew to cope with adverse operating conditions to the extent that there would be, for example, a significant reduction in safety margins or functional capabilities, a significant increase in crew workload or in conditions impairing crew efficiency, or discomfort to the flight crew, or physical distress to passengers or cabin crew, possibly including injuries</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r>
              <a:tr h="863584">
                <a:tc>
                  <a:txBody>
                    <a:bodyPr/>
                    <a:lstStyle/>
                    <a:p>
                      <a:pPr marL="0" marR="0" algn="ctr">
                        <a:spcBef>
                          <a:spcPts val="0"/>
                        </a:spcBef>
                        <a:spcAft>
                          <a:spcPts val="0"/>
                        </a:spcAft>
                      </a:pPr>
                      <a:r>
                        <a:rPr lang="en-US" sz="1600" dirty="0">
                          <a:effectLst/>
                        </a:rPr>
                        <a:t>D</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solidFill>
                      <a:schemeClr val="tx2">
                        <a:lumMod val="60000"/>
                        <a:lumOff val="40000"/>
                      </a:schemeClr>
                    </a:solidFill>
                  </a:tcPr>
                </a:tc>
                <a:tc>
                  <a:txBody>
                    <a:bodyPr/>
                    <a:lstStyle/>
                    <a:p>
                      <a:pPr marL="0" marR="0" algn="ctr">
                        <a:spcBef>
                          <a:spcPts val="0"/>
                        </a:spcBef>
                        <a:spcAft>
                          <a:spcPts val="0"/>
                        </a:spcAft>
                      </a:pPr>
                      <a:r>
                        <a:rPr lang="en-US" sz="950">
                          <a:effectLst/>
                        </a:rPr>
                        <a:t>26</a:t>
                      </a:r>
                      <a:endParaRPr lang="en-US" sz="9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c>
                  <a:txBody>
                    <a:bodyPr/>
                    <a:lstStyle/>
                    <a:p>
                      <a:pPr marL="0" marR="0">
                        <a:spcBef>
                          <a:spcPts val="0"/>
                        </a:spcBef>
                        <a:spcAft>
                          <a:spcPts val="0"/>
                        </a:spcAft>
                      </a:pPr>
                      <a:r>
                        <a:rPr lang="en-US" sz="950" dirty="0">
                          <a:effectLst/>
                        </a:rPr>
                        <a:t>Software whose anomalous behavior… {snip}</a:t>
                      </a:r>
                    </a:p>
                    <a:p>
                      <a:pPr marL="0" marR="0">
                        <a:spcBef>
                          <a:spcPts val="0"/>
                        </a:spcBef>
                        <a:spcAft>
                          <a:spcPts val="0"/>
                        </a:spcAft>
                      </a:pPr>
                      <a:r>
                        <a:rPr lang="en-US" sz="950" dirty="0">
                          <a:effectLst/>
                        </a:rPr>
                        <a:t>resulting in a Minor failure condition…{snip}</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c>
                  <a:txBody>
                    <a:bodyPr/>
                    <a:lstStyle/>
                    <a:p>
                      <a:pPr marL="0" marR="0">
                        <a:spcBef>
                          <a:spcPts val="0"/>
                        </a:spcBef>
                        <a:spcAft>
                          <a:spcPts val="0"/>
                        </a:spcAft>
                      </a:pPr>
                      <a:r>
                        <a:rPr lang="en-US" sz="950" b="1" dirty="0">
                          <a:effectLst/>
                        </a:rPr>
                        <a:t>Minor</a:t>
                      </a:r>
                      <a:r>
                        <a:rPr lang="en-US" sz="950" dirty="0">
                          <a:effectLst/>
                        </a:rPr>
                        <a:t> – Failure Conditions which would not significantly reduce airplane safety, and which involve crew actions that are well within their capabilities. Minor Failure Conditions may include, for example, a slight reduction in safety margins or functional capabilities, a slight increase in crew workload, such as routine flight plan changes, or some physical discomfort to passengers or cabin crew.</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r>
              <a:tr h="340109">
                <a:tc>
                  <a:txBody>
                    <a:bodyPr/>
                    <a:lstStyle/>
                    <a:p>
                      <a:pPr marL="0" marR="0" algn="ctr">
                        <a:spcBef>
                          <a:spcPts val="0"/>
                        </a:spcBef>
                        <a:spcAft>
                          <a:spcPts val="0"/>
                        </a:spcAft>
                      </a:pPr>
                      <a:r>
                        <a:rPr lang="en-US" sz="1600" dirty="0">
                          <a:effectLst/>
                        </a:rPr>
                        <a:t>E</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solidFill>
                      <a:schemeClr val="tx2">
                        <a:lumMod val="60000"/>
                        <a:lumOff val="40000"/>
                      </a:schemeClr>
                    </a:solidFill>
                  </a:tcPr>
                </a:tc>
                <a:tc>
                  <a:txBody>
                    <a:bodyPr/>
                    <a:lstStyle/>
                    <a:p>
                      <a:pPr marL="0" marR="0" algn="ctr">
                        <a:spcBef>
                          <a:spcPts val="0"/>
                        </a:spcBef>
                        <a:spcAft>
                          <a:spcPts val="0"/>
                        </a:spcAft>
                      </a:pPr>
                      <a:r>
                        <a:rPr lang="en-US" sz="950">
                          <a:effectLst/>
                        </a:rPr>
                        <a:t>0</a:t>
                      </a:r>
                      <a:endParaRPr lang="en-US" sz="9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c>
                  <a:txBody>
                    <a:bodyPr/>
                    <a:lstStyle/>
                    <a:p>
                      <a:pPr marL="0" marR="0">
                        <a:spcBef>
                          <a:spcPts val="0"/>
                        </a:spcBef>
                        <a:spcAft>
                          <a:spcPts val="0"/>
                        </a:spcAft>
                      </a:pPr>
                      <a:r>
                        <a:rPr lang="en-US" sz="950">
                          <a:effectLst/>
                        </a:rPr>
                        <a:t>Software whose anomalous behavior… {snip}</a:t>
                      </a:r>
                    </a:p>
                    <a:p>
                      <a:pPr marL="0" marR="0">
                        <a:spcBef>
                          <a:spcPts val="0"/>
                        </a:spcBef>
                        <a:spcAft>
                          <a:spcPts val="0"/>
                        </a:spcAft>
                      </a:pPr>
                      <a:r>
                        <a:rPr lang="en-US" sz="950">
                          <a:effectLst/>
                        </a:rPr>
                        <a:t>with No Effect on aircraft operational capability…{snip}</a:t>
                      </a:r>
                      <a:endParaRPr lang="en-US" sz="9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c>
                  <a:txBody>
                    <a:bodyPr/>
                    <a:lstStyle/>
                    <a:p>
                      <a:pPr marL="0" marR="0">
                        <a:spcBef>
                          <a:spcPts val="0"/>
                        </a:spcBef>
                        <a:spcAft>
                          <a:spcPts val="0"/>
                        </a:spcAft>
                      </a:pPr>
                      <a:r>
                        <a:rPr lang="en-US" sz="950" b="1" dirty="0">
                          <a:effectLst/>
                        </a:rPr>
                        <a:t>No Effect </a:t>
                      </a:r>
                      <a:r>
                        <a:rPr lang="en-US" sz="950" dirty="0">
                          <a:effectLst/>
                        </a:rPr>
                        <a:t>– Failure Conditions that would have no effect on safety; for example, Failure Conditions that would not affect the operational capability of the airplane or increase crew workload.</a:t>
                      </a:r>
                      <a:endParaRPr lang="en-US" sz="9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32117" marR="32117" marT="0" marB="0"/>
                </a:tc>
              </a:tr>
            </a:tbl>
          </a:graphicData>
        </a:graphic>
      </p:graphicFrame>
    </p:spTree>
    <p:extLst>
      <p:ext uri="{BB962C8B-B14F-4D97-AF65-F5344CB8AC3E}">
        <p14:creationId xmlns:p14="http://schemas.microsoft.com/office/powerpoint/2010/main" val="30807711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228600"/>
            <a:ext cx="7886700" cy="1325563"/>
          </a:xfrm>
        </p:spPr>
        <p:txBody>
          <a:bodyPr>
            <a:normAutofit/>
          </a:bodyPr>
          <a:lstStyle/>
          <a:p>
            <a:r>
              <a:rPr lang="en-US" sz="4000" dirty="0" smtClean="0"/>
              <a:t>Software Development</a:t>
            </a:r>
            <a:endParaRPr lang="en-US" sz="4000" dirty="0"/>
          </a:p>
        </p:txBody>
      </p:sp>
      <p:sp>
        <p:nvSpPr>
          <p:cNvPr id="3" name="Content Placeholder 2"/>
          <p:cNvSpPr>
            <a:spLocks noGrp="1"/>
          </p:cNvSpPr>
          <p:nvPr>
            <p:ph idx="1"/>
          </p:nvPr>
        </p:nvSpPr>
        <p:spPr>
          <a:xfrm>
            <a:off x="457200" y="1417637"/>
            <a:ext cx="8229600" cy="4678363"/>
          </a:xfrm>
        </p:spPr>
        <p:txBody>
          <a:bodyPr>
            <a:noAutofit/>
          </a:bodyPr>
          <a:lstStyle/>
          <a:p>
            <a:r>
              <a:rPr lang="en-US" sz="2400" dirty="0" smtClean="0"/>
              <a:t>Software </a:t>
            </a:r>
            <a:r>
              <a:rPr lang="en-US" sz="2400" dirty="0"/>
              <a:t>Requirements </a:t>
            </a:r>
            <a:r>
              <a:rPr lang="en-US" sz="2400" dirty="0" smtClean="0"/>
              <a:t>Process</a:t>
            </a:r>
            <a:endParaRPr lang="en-US" sz="2400" dirty="0"/>
          </a:p>
          <a:p>
            <a:r>
              <a:rPr lang="en-US" sz="2400" dirty="0" smtClean="0"/>
              <a:t>Software </a:t>
            </a:r>
            <a:r>
              <a:rPr lang="en-US" sz="2400" dirty="0"/>
              <a:t>Design </a:t>
            </a:r>
            <a:r>
              <a:rPr lang="en-US" sz="2400" dirty="0" smtClean="0"/>
              <a:t>Process</a:t>
            </a:r>
            <a:endParaRPr lang="en-US" sz="2400" dirty="0"/>
          </a:p>
          <a:p>
            <a:r>
              <a:rPr lang="en-US" sz="2400" dirty="0" smtClean="0"/>
              <a:t>Software </a:t>
            </a:r>
            <a:r>
              <a:rPr lang="en-US" sz="2400" dirty="0"/>
              <a:t>Coding </a:t>
            </a:r>
            <a:r>
              <a:rPr lang="en-US" sz="2400" dirty="0" smtClean="0"/>
              <a:t>Process</a:t>
            </a:r>
            <a:endParaRPr lang="en-US" sz="2400" dirty="0"/>
          </a:p>
          <a:p>
            <a:r>
              <a:rPr lang="en-US" sz="2400" dirty="0" smtClean="0"/>
              <a:t>Software </a:t>
            </a:r>
            <a:r>
              <a:rPr lang="en-US" sz="2400" dirty="0"/>
              <a:t>Integration Process </a:t>
            </a:r>
            <a:endParaRPr lang="en-US" sz="2400" dirty="0" smtClean="0"/>
          </a:p>
          <a:p>
            <a:endParaRPr lang="en-US" sz="1600" dirty="0"/>
          </a:p>
          <a:p>
            <a:pPr marL="0" indent="0" algn="ctr">
              <a:buNone/>
            </a:pPr>
            <a:r>
              <a:rPr lang="en-US" sz="2000" i="1" dirty="0"/>
              <a:t>Commentary</a:t>
            </a:r>
          </a:p>
          <a:p>
            <a:pPr marL="0" indent="0">
              <a:buNone/>
            </a:pPr>
            <a:r>
              <a:rPr lang="en-US" sz="2000" i="1" dirty="0"/>
              <a:t>The </a:t>
            </a:r>
            <a:r>
              <a:rPr lang="en-US" sz="2000" i="1" dirty="0" smtClean="0"/>
              <a:t>Software Requirement Process ‘Examples</a:t>
            </a:r>
            <a:r>
              <a:rPr lang="en-US" sz="2000" i="1" dirty="0"/>
              <a:t>’ column in the following </a:t>
            </a:r>
            <a:r>
              <a:rPr lang="en-US" sz="2000" i="1" dirty="0" smtClean="0"/>
              <a:t>table (next slide) </a:t>
            </a:r>
            <a:r>
              <a:rPr lang="en-US" sz="2000" i="1" dirty="0"/>
              <a:t>are not intended to be all inclusive of what should be defined for each phase of a process but representative of the types of entry/exit criteria and process activities that occur.  </a:t>
            </a:r>
            <a:endParaRPr lang="en-US" sz="2000" i="1" dirty="0" smtClean="0"/>
          </a:p>
          <a:p>
            <a:pPr marL="0" indent="0">
              <a:buNone/>
            </a:pPr>
            <a:r>
              <a:rPr lang="en-US" sz="2000" i="1" dirty="0" smtClean="0"/>
              <a:t>For time considerations, only software requirements process example is provided.  Similar ones would exist for Design / Coding / Integration</a:t>
            </a:r>
            <a:endParaRPr lang="en-US" sz="2000" i="1" dirty="0"/>
          </a:p>
        </p:txBody>
      </p:sp>
      <p:sp>
        <p:nvSpPr>
          <p:cNvPr id="4" name="Footer Placeholder 3"/>
          <p:cNvSpPr>
            <a:spLocks noGrp="1"/>
          </p:cNvSpPr>
          <p:nvPr>
            <p:ph type="ftr" sz="quarter" idx="11"/>
          </p:nvPr>
        </p:nvSpPr>
        <p:spPr>
          <a:xfrm>
            <a:off x="1600200" y="6356350"/>
            <a:ext cx="62674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18</a:t>
            </a:fld>
            <a:endParaRPr lang="en-US"/>
          </a:p>
        </p:txBody>
      </p:sp>
    </p:spTree>
    <p:extLst>
      <p:ext uri="{BB962C8B-B14F-4D97-AF65-F5344CB8AC3E}">
        <p14:creationId xmlns:p14="http://schemas.microsoft.com/office/powerpoint/2010/main" val="34038329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28600"/>
            <a:ext cx="7886700" cy="1325563"/>
          </a:xfrm>
        </p:spPr>
        <p:txBody>
          <a:bodyPr>
            <a:normAutofit/>
          </a:bodyPr>
          <a:lstStyle/>
          <a:p>
            <a:r>
              <a:rPr lang="en-US" sz="3600" dirty="0" smtClean="0"/>
              <a:t>Software Requirements Process</a:t>
            </a:r>
            <a:endParaRPr lang="en-US" sz="3600" dirty="0"/>
          </a:p>
        </p:txBody>
      </p:sp>
      <p:sp>
        <p:nvSpPr>
          <p:cNvPr id="4" name="Footer Placeholder 3"/>
          <p:cNvSpPr>
            <a:spLocks noGrp="1"/>
          </p:cNvSpPr>
          <p:nvPr>
            <p:ph type="ftr" sz="quarter" idx="11"/>
          </p:nvPr>
        </p:nvSpPr>
        <p:spPr>
          <a:xfrm>
            <a:off x="1133475" y="6356350"/>
            <a:ext cx="6877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19</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182066676"/>
              </p:ext>
            </p:extLst>
          </p:nvPr>
        </p:nvGraphicFramePr>
        <p:xfrm>
          <a:off x="609600" y="1295400"/>
          <a:ext cx="7924800" cy="4920430"/>
        </p:xfrm>
        <a:graphic>
          <a:graphicData uri="http://schemas.openxmlformats.org/drawingml/2006/table">
            <a:tbl>
              <a:tblPr firstRow="1" firstCol="1" bandRow="1">
                <a:tableStyleId>{5C22544A-7EE6-4342-B048-85BDC9FD1C3A}</a:tableStyleId>
              </a:tblPr>
              <a:tblGrid>
                <a:gridCol w="1430709"/>
                <a:gridCol w="989455"/>
                <a:gridCol w="2129427"/>
                <a:gridCol w="3375209"/>
              </a:tblGrid>
              <a:tr h="444049">
                <a:tc>
                  <a:txBody>
                    <a:bodyPr/>
                    <a:lstStyle/>
                    <a:p>
                      <a:pPr marL="0" marR="0" algn="ctr">
                        <a:spcBef>
                          <a:spcPts val="0"/>
                        </a:spcBef>
                        <a:spcAft>
                          <a:spcPts val="0"/>
                        </a:spcAft>
                      </a:pPr>
                      <a:r>
                        <a:rPr lang="en-US" sz="1600" dirty="0">
                          <a:effectLst/>
                        </a:rPr>
                        <a:t>Phase</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600">
                          <a:effectLst/>
                        </a:rPr>
                        <a:t>DO-178C Section</a:t>
                      </a:r>
                      <a:endParaRPr lang="en-US" sz="16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600" dirty="0">
                          <a:effectLst/>
                        </a:rPr>
                        <a:t>Description</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600" dirty="0">
                          <a:effectLst/>
                        </a:rPr>
                        <a:t>Examples</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r>
              <a:tr h="1772326">
                <a:tc>
                  <a:txBody>
                    <a:bodyPr/>
                    <a:lstStyle/>
                    <a:p>
                      <a:pPr marL="0" marR="0">
                        <a:spcBef>
                          <a:spcPts val="0"/>
                        </a:spcBef>
                        <a:spcAft>
                          <a:spcPts val="0"/>
                        </a:spcAft>
                      </a:pPr>
                      <a:r>
                        <a:rPr lang="en-US" sz="1600" dirty="0">
                          <a:effectLst/>
                        </a:rPr>
                        <a:t>Entry Criteria</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400" dirty="0">
                          <a:effectLst/>
                        </a:rPr>
                        <a:t>4.3.b</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400" dirty="0">
                          <a:effectLst/>
                        </a:rPr>
                        <a:t>Entry criteria for software requirements process</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rPr>
                        <a:t>Software Level (flowed down from System Safety Assessment)</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Plans are reviewed and released as defined in Software Planning</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SRS is released</a:t>
                      </a:r>
                    </a:p>
                    <a:p>
                      <a:pPr marL="342900" marR="0" lvl="0" indent="-342900">
                        <a:lnSpc>
                          <a:spcPct val="115000"/>
                        </a:lnSpc>
                        <a:spcBef>
                          <a:spcPts val="0"/>
                        </a:spcBef>
                        <a:spcAft>
                          <a:spcPts val="1000"/>
                        </a:spcAft>
                        <a:buFont typeface="Symbol" panose="05050102010706020507" pitchFamily="18" charset="2"/>
                        <a:buChar char=""/>
                      </a:pPr>
                      <a:r>
                        <a:rPr lang="en-US" sz="1400" dirty="0">
                          <a:effectLst/>
                        </a:rPr>
                        <a:t>System Requirements are ready for decomposition (per ARP-475A)</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772326">
                <a:tc>
                  <a:txBody>
                    <a:bodyPr/>
                    <a:lstStyle/>
                    <a:p>
                      <a:pPr marL="0" marR="0">
                        <a:spcBef>
                          <a:spcPts val="0"/>
                        </a:spcBef>
                        <a:spcAft>
                          <a:spcPts val="0"/>
                        </a:spcAft>
                      </a:pPr>
                      <a:r>
                        <a:rPr lang="en-US" sz="1600" dirty="0">
                          <a:effectLst/>
                        </a:rPr>
                        <a:t>Process Activities</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400">
                          <a:effectLst/>
                        </a:rPr>
                        <a:t>5.1.2</a:t>
                      </a:r>
                      <a:endParaRPr lang="en-US" sz="14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400" dirty="0">
                          <a:effectLst/>
                        </a:rPr>
                        <a:t>Perform process activities for software requirements process</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rPr>
                        <a:t>Create SRD (HLRs) from system requirements (decompose) using SRS</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Establish bi-directional trace from SRD (HLRs) to Sys. Req.</a:t>
                      </a:r>
                    </a:p>
                    <a:p>
                      <a:pPr marL="342900" marR="0" lvl="0" indent="-342900">
                        <a:lnSpc>
                          <a:spcPct val="115000"/>
                        </a:lnSpc>
                        <a:spcBef>
                          <a:spcPts val="0"/>
                        </a:spcBef>
                        <a:spcAft>
                          <a:spcPts val="1000"/>
                        </a:spcAft>
                        <a:buFont typeface="Symbol" panose="05050102010706020507" pitchFamily="18" charset="2"/>
                        <a:buChar char=""/>
                      </a:pPr>
                      <a:r>
                        <a:rPr lang="en-US" sz="1400" dirty="0">
                          <a:effectLst/>
                        </a:rPr>
                        <a:t>Create derived requirements and provide to system/safety</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888098">
                <a:tc>
                  <a:txBody>
                    <a:bodyPr/>
                    <a:lstStyle/>
                    <a:p>
                      <a:pPr marL="0" marR="0">
                        <a:spcBef>
                          <a:spcPts val="0"/>
                        </a:spcBef>
                        <a:spcAft>
                          <a:spcPts val="0"/>
                        </a:spcAft>
                      </a:pPr>
                      <a:r>
                        <a:rPr lang="en-US" sz="1600" dirty="0">
                          <a:effectLst/>
                        </a:rPr>
                        <a:t>Exit Criteria</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400" dirty="0">
                          <a:effectLst/>
                        </a:rPr>
                        <a:t>Table A-2 </a:t>
                      </a:r>
                      <a:endParaRPr lang="en-US" sz="1400" dirty="0" smtClean="0">
                        <a:effectLst/>
                      </a:endParaRPr>
                    </a:p>
                    <a:p>
                      <a:pPr marL="0" marR="0" algn="ctr">
                        <a:spcBef>
                          <a:spcPts val="0"/>
                        </a:spcBef>
                        <a:spcAft>
                          <a:spcPts val="0"/>
                        </a:spcAft>
                      </a:pPr>
                      <a:r>
                        <a:rPr lang="en-US" sz="1400" dirty="0" smtClean="0">
                          <a:effectLst/>
                        </a:rPr>
                        <a:t>#</a:t>
                      </a:r>
                      <a:r>
                        <a:rPr lang="en-US" sz="1400" dirty="0">
                          <a:effectLst/>
                        </a:rPr>
                        <a:t>1, #2</a:t>
                      </a:r>
                    </a:p>
                    <a:p>
                      <a:pPr marL="0" marR="0" algn="ctr">
                        <a:spcBef>
                          <a:spcPts val="0"/>
                        </a:spcBef>
                        <a:spcAft>
                          <a:spcPts val="0"/>
                        </a:spcAft>
                      </a:pPr>
                      <a:r>
                        <a:rPr lang="en-US" sz="1400" dirty="0">
                          <a:effectLst/>
                        </a:rPr>
                        <a:t>5.1.1</a:t>
                      </a:r>
                    </a:p>
                    <a:p>
                      <a:pPr marL="0" marR="0" algn="ctr">
                        <a:spcBef>
                          <a:spcPts val="0"/>
                        </a:spcBef>
                        <a:spcAft>
                          <a:spcPts val="0"/>
                        </a:spcAft>
                      </a:pPr>
                      <a:r>
                        <a:rPr lang="en-US" sz="1400" dirty="0">
                          <a:effectLst/>
                        </a:rPr>
                        <a:t>5.5</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400">
                          <a:effectLst/>
                        </a:rPr>
                        <a:t>Outputs of software requirements to meet process objectives</a:t>
                      </a:r>
                      <a:endParaRPr lang="en-US" sz="14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rPr>
                        <a:t>Software Requirement Data (SRD) under version control in CM</a:t>
                      </a:r>
                    </a:p>
                    <a:p>
                      <a:pPr marL="342900" marR="0" lvl="0" indent="-342900">
                        <a:lnSpc>
                          <a:spcPct val="115000"/>
                        </a:lnSpc>
                        <a:spcBef>
                          <a:spcPts val="0"/>
                        </a:spcBef>
                        <a:spcAft>
                          <a:spcPts val="1000"/>
                        </a:spcAft>
                        <a:buFont typeface="Symbol" panose="05050102010706020507" pitchFamily="18" charset="2"/>
                        <a:buChar char=""/>
                      </a:pPr>
                      <a:r>
                        <a:rPr lang="en-US" sz="1400" dirty="0">
                          <a:effectLst/>
                        </a:rPr>
                        <a:t>Trace (SRD </a:t>
                      </a:r>
                      <a:r>
                        <a:rPr lang="en-US" sz="1400" dirty="0">
                          <a:effectLst/>
                          <a:sym typeface="Wingdings" panose="05000000000000000000" pitchFamily="2" charset="2"/>
                        </a:rPr>
                        <a:t></a:t>
                      </a:r>
                      <a:r>
                        <a:rPr lang="en-US" sz="1400" dirty="0">
                          <a:effectLst/>
                        </a:rPr>
                        <a:t> Sys Req.)</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4515787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28600"/>
            <a:ext cx="7886700" cy="1325563"/>
          </a:xfrm>
        </p:spPr>
        <p:txBody>
          <a:bodyPr>
            <a:normAutofit/>
          </a:bodyPr>
          <a:lstStyle/>
          <a:p>
            <a:r>
              <a:rPr lang="en-US" sz="3600" dirty="0"/>
              <a:t>Software </a:t>
            </a:r>
            <a:r>
              <a:rPr lang="en-US" sz="3600" dirty="0" smtClean="0"/>
              <a:t>Integral Processes</a:t>
            </a:r>
            <a:endParaRPr lang="en-US" sz="3600" dirty="0"/>
          </a:p>
        </p:txBody>
      </p:sp>
      <p:sp>
        <p:nvSpPr>
          <p:cNvPr id="6" name="Content Placeholder 2"/>
          <p:cNvSpPr>
            <a:spLocks noGrp="1"/>
          </p:cNvSpPr>
          <p:nvPr>
            <p:ph idx="1"/>
          </p:nvPr>
        </p:nvSpPr>
        <p:spPr>
          <a:xfrm>
            <a:off x="495300" y="1417637"/>
            <a:ext cx="8229600" cy="4525963"/>
          </a:xfrm>
        </p:spPr>
        <p:txBody>
          <a:bodyPr>
            <a:normAutofit/>
          </a:bodyPr>
          <a:lstStyle/>
          <a:p>
            <a:r>
              <a:rPr lang="en-US" dirty="0" smtClean="0"/>
              <a:t>Software Verification Process</a:t>
            </a:r>
            <a:endParaRPr lang="en-US" dirty="0"/>
          </a:p>
          <a:p>
            <a:r>
              <a:rPr lang="en-US" dirty="0" smtClean="0"/>
              <a:t>Software Configuration Management Process</a:t>
            </a:r>
            <a:endParaRPr lang="en-US" dirty="0"/>
          </a:p>
          <a:p>
            <a:r>
              <a:rPr lang="en-US" dirty="0" smtClean="0"/>
              <a:t>Software Quality Assurance Process</a:t>
            </a:r>
            <a:endParaRPr lang="en-US" dirty="0"/>
          </a:p>
          <a:p>
            <a:r>
              <a:rPr lang="en-US" dirty="0" smtClean="0"/>
              <a:t>Certification Liaison </a:t>
            </a:r>
            <a:r>
              <a:rPr lang="en-US" dirty="0"/>
              <a:t>Process </a:t>
            </a:r>
          </a:p>
        </p:txBody>
      </p:sp>
      <p:sp>
        <p:nvSpPr>
          <p:cNvPr id="4" name="Footer Placeholder 3"/>
          <p:cNvSpPr>
            <a:spLocks noGrp="1"/>
          </p:cNvSpPr>
          <p:nvPr>
            <p:ph type="ftr" sz="quarter" idx="11"/>
          </p:nvPr>
        </p:nvSpPr>
        <p:spPr>
          <a:xfrm>
            <a:off x="1323975" y="6350002"/>
            <a:ext cx="65722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20</a:t>
            </a:fld>
            <a:endParaRPr lang="en-US"/>
          </a:p>
        </p:txBody>
      </p:sp>
    </p:spTree>
    <p:extLst>
      <p:ext uri="{BB962C8B-B14F-4D97-AF65-F5344CB8AC3E}">
        <p14:creationId xmlns:p14="http://schemas.microsoft.com/office/powerpoint/2010/main" val="819495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28600"/>
            <a:ext cx="7886700" cy="1325563"/>
          </a:xfrm>
        </p:spPr>
        <p:txBody>
          <a:bodyPr>
            <a:normAutofit/>
          </a:bodyPr>
          <a:lstStyle/>
          <a:p>
            <a:r>
              <a:rPr lang="en-US" sz="3600" dirty="0"/>
              <a:t>Software </a:t>
            </a:r>
            <a:r>
              <a:rPr lang="en-US" sz="3600" dirty="0" smtClean="0"/>
              <a:t>Verification Process</a:t>
            </a:r>
            <a:endParaRPr lang="en-US" sz="3600" dirty="0"/>
          </a:p>
        </p:txBody>
      </p:sp>
      <p:sp>
        <p:nvSpPr>
          <p:cNvPr id="4" name="Footer Placeholder 3"/>
          <p:cNvSpPr>
            <a:spLocks noGrp="1"/>
          </p:cNvSpPr>
          <p:nvPr>
            <p:ph type="ftr" sz="quarter" idx="11"/>
          </p:nvPr>
        </p:nvSpPr>
        <p:spPr>
          <a:xfrm>
            <a:off x="1209675" y="6356351"/>
            <a:ext cx="68008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21</a:t>
            </a:fld>
            <a:endParaRPr lang="en-US"/>
          </a:p>
        </p:txBody>
      </p:sp>
      <p:sp>
        <p:nvSpPr>
          <p:cNvPr id="7" name="Rectangle 2"/>
          <p:cNvSpPr>
            <a:spLocks noChangeArrowheads="1"/>
          </p:cNvSpPr>
          <p:nvPr/>
        </p:nvSpPr>
        <p:spPr bwMode="auto">
          <a:xfrm>
            <a:off x="533400" y="1260931"/>
            <a:ext cx="815340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lvl="0" indent="-285750">
              <a:buFont typeface="Arial" panose="020B0604020202020204" pitchFamily="34" charset="0"/>
              <a:buChar char="•"/>
            </a:pPr>
            <a:r>
              <a:rPr lang="en-US" sz="1600" b="1" dirty="0" smtClean="0">
                <a:latin typeface="+mn-lt"/>
              </a:rPr>
              <a:t>Reviews </a:t>
            </a:r>
            <a:r>
              <a:rPr lang="en-US" sz="1600" dirty="0">
                <a:latin typeface="+mn-lt"/>
              </a:rPr>
              <a:t>– Technical review (with independence as applicable per Annex A of DO-178C) of the HLR, LLR, Architecture, Source Code, Integration, Test Cases/Procedures and Test Results</a:t>
            </a:r>
          </a:p>
          <a:p>
            <a:r>
              <a:rPr lang="en-US" sz="1600" dirty="0">
                <a:latin typeface="+mn-lt"/>
              </a:rPr>
              <a:t> </a:t>
            </a:r>
          </a:p>
          <a:p>
            <a:pPr marL="285750" lvl="0" indent="-285750">
              <a:buFont typeface="Arial" panose="020B0604020202020204" pitchFamily="34" charset="0"/>
              <a:buChar char="•"/>
            </a:pPr>
            <a:r>
              <a:rPr lang="en-US" sz="1600" b="1" dirty="0">
                <a:latin typeface="+mn-lt"/>
              </a:rPr>
              <a:t>Analyses</a:t>
            </a:r>
            <a:r>
              <a:rPr lang="en-US" sz="1600" dirty="0">
                <a:latin typeface="+mn-lt"/>
              </a:rPr>
              <a:t> – Two classes of analyses are required. One type of analyses relates to code and  integration and consists of the following: </a:t>
            </a:r>
          </a:p>
          <a:p>
            <a:pPr lvl="1"/>
            <a:r>
              <a:rPr lang="en-US" sz="1600" dirty="0">
                <a:latin typeface="+mn-lt"/>
              </a:rPr>
              <a:t>Worst-Case Execution Time (WCET) Analysis (Ref: DO-178C 6.3.4 f.)</a:t>
            </a:r>
          </a:p>
          <a:p>
            <a:pPr lvl="1"/>
            <a:r>
              <a:rPr lang="en-US" sz="1600" dirty="0">
                <a:latin typeface="+mn-lt"/>
              </a:rPr>
              <a:t>Memory Margin Analysis (Ref: DO-178C 6.3.4 f.)</a:t>
            </a:r>
          </a:p>
          <a:p>
            <a:pPr lvl="1"/>
            <a:r>
              <a:rPr lang="en-US" sz="1600" dirty="0">
                <a:latin typeface="+mn-lt"/>
              </a:rPr>
              <a:t>Link and Memory Map Analysis  (Ref: DO-178C 6.3.5)</a:t>
            </a:r>
          </a:p>
          <a:p>
            <a:pPr lvl="1"/>
            <a:r>
              <a:rPr lang="en-US" sz="1600" dirty="0">
                <a:latin typeface="+mn-lt"/>
              </a:rPr>
              <a:t>Errors and Warning Analysis  (Ref: DO-178C 6.3.5)</a:t>
            </a:r>
          </a:p>
          <a:p>
            <a:pPr lvl="1"/>
            <a:r>
              <a:rPr lang="en-US" sz="1600" dirty="0">
                <a:latin typeface="+mn-lt"/>
              </a:rPr>
              <a:t>Partitioning Analysis (if applicable) (Ref: DO-178C 6.3.3 f</a:t>
            </a:r>
            <a:r>
              <a:rPr lang="en-US" sz="1600" dirty="0" smtClean="0">
                <a:latin typeface="+mn-lt"/>
              </a:rPr>
              <a:t>.)</a:t>
            </a:r>
          </a:p>
          <a:p>
            <a:r>
              <a:rPr lang="en-US" sz="1600" dirty="0" smtClean="0">
                <a:latin typeface="+mn-lt"/>
              </a:rPr>
              <a:t>      The </a:t>
            </a:r>
            <a:r>
              <a:rPr lang="en-US" sz="1600" dirty="0">
                <a:latin typeface="+mn-lt"/>
              </a:rPr>
              <a:t>other class of analyses relates to test coverage and consists of the following:</a:t>
            </a:r>
          </a:p>
          <a:p>
            <a:pPr lvl="1"/>
            <a:r>
              <a:rPr lang="en-US" sz="1600" dirty="0" smtClean="0">
                <a:latin typeface="+mn-lt"/>
              </a:rPr>
              <a:t>Requirements </a:t>
            </a:r>
            <a:r>
              <a:rPr lang="en-US" sz="1600" dirty="0">
                <a:latin typeface="+mn-lt"/>
              </a:rPr>
              <a:t>Coverage Analysis (Ref: DO-178C 6.4.4 a., b.)</a:t>
            </a:r>
          </a:p>
          <a:p>
            <a:pPr lvl="1"/>
            <a:r>
              <a:rPr lang="en-US" sz="1600" dirty="0">
                <a:latin typeface="+mn-lt"/>
              </a:rPr>
              <a:t>Structural Coverage Analysis (Ref: </a:t>
            </a:r>
            <a:r>
              <a:rPr lang="en-US" sz="1600" dirty="0" smtClean="0">
                <a:latin typeface="+mn-lt"/>
              </a:rPr>
              <a:t>DO-178C </a:t>
            </a:r>
            <a:r>
              <a:rPr lang="en-US" sz="1600" dirty="0">
                <a:latin typeface="+mn-lt"/>
              </a:rPr>
              <a:t>6.4.4 c., d</a:t>
            </a:r>
            <a:r>
              <a:rPr lang="en-US" sz="1600" dirty="0" smtClean="0">
                <a:latin typeface="+mn-lt"/>
              </a:rPr>
              <a:t>.)</a:t>
            </a:r>
          </a:p>
          <a:p>
            <a:pPr lvl="1"/>
            <a:endParaRPr lang="en-US" sz="1600" dirty="0">
              <a:latin typeface="+mn-lt"/>
            </a:endParaRPr>
          </a:p>
          <a:p>
            <a:pPr marL="285750" lvl="0" indent="-285750">
              <a:buFont typeface="Arial" panose="020B0604020202020204" pitchFamily="34" charset="0"/>
              <a:buChar char="•"/>
            </a:pPr>
            <a:r>
              <a:rPr lang="en-US" sz="1600" b="1" dirty="0" smtClean="0">
                <a:latin typeface="+mn-lt"/>
              </a:rPr>
              <a:t>Test </a:t>
            </a:r>
            <a:r>
              <a:rPr lang="en-US" sz="1600" dirty="0">
                <a:latin typeface="+mn-lt"/>
              </a:rPr>
              <a:t>– Test of the software execution (i.e., EOC) on the target computer, emulator and/or simulator.  Tests are written against requirements (i.e., HLRs and LLRs).  Ideally, EOC should be tested on the target computer.  If an emulator and/or simulator are used it must be detailed within  the approved plans along with limitations on its usage.  However, some portion of selected tests must run on the integrated target computer environment since some errors are only detected in this environment (such as timing related tests).</a:t>
            </a:r>
          </a:p>
        </p:txBody>
      </p:sp>
    </p:spTree>
    <p:extLst>
      <p:ext uri="{BB962C8B-B14F-4D97-AF65-F5344CB8AC3E}">
        <p14:creationId xmlns:p14="http://schemas.microsoft.com/office/powerpoint/2010/main" val="15322143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91352"/>
            <a:ext cx="7886700" cy="1325563"/>
          </a:xfrm>
        </p:spPr>
        <p:txBody>
          <a:bodyPr>
            <a:normAutofit/>
          </a:bodyPr>
          <a:lstStyle/>
          <a:p>
            <a:r>
              <a:rPr lang="en-US" sz="3600" dirty="0"/>
              <a:t>Software </a:t>
            </a:r>
            <a:r>
              <a:rPr lang="en-US" sz="3600" dirty="0" smtClean="0"/>
              <a:t>Verification Process</a:t>
            </a:r>
            <a:endParaRPr lang="en-US" sz="3600" dirty="0"/>
          </a:p>
        </p:txBody>
      </p:sp>
      <p:sp>
        <p:nvSpPr>
          <p:cNvPr id="4" name="Footer Placeholder 3"/>
          <p:cNvSpPr>
            <a:spLocks noGrp="1"/>
          </p:cNvSpPr>
          <p:nvPr>
            <p:ph type="ftr" sz="quarter" idx="11"/>
          </p:nvPr>
        </p:nvSpPr>
        <p:spPr>
          <a:xfrm>
            <a:off x="1600200" y="6356350"/>
            <a:ext cx="62674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22</a:t>
            </a:fld>
            <a:endParaRPr lang="en-US"/>
          </a:p>
        </p:txBody>
      </p:sp>
      <p:sp>
        <p:nvSpPr>
          <p:cNvPr id="7" name="Rectangle 2"/>
          <p:cNvSpPr>
            <a:spLocks noChangeArrowheads="1"/>
          </p:cNvSpPr>
          <p:nvPr/>
        </p:nvSpPr>
        <p:spPr bwMode="auto">
          <a:xfrm>
            <a:off x="533400" y="1343085"/>
            <a:ext cx="815340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chemeClr val="tx1"/>
                </a:solidFill>
                <a:effectLst/>
                <a:latin typeface="+mn-lt"/>
                <a:ea typeface="Times New Roman" panose="02020603050405020304" pitchFamily="18" charset="0"/>
                <a:cs typeface="Arial" panose="020B0604020202020204" pitchFamily="34" charset="0"/>
              </a:rPr>
              <a:t>The software verification process as defined within DO-178C consists of the following processes: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smtClean="0">
                <a:ln>
                  <a:noFill/>
                </a:ln>
                <a:solidFill>
                  <a:schemeClr val="tx1"/>
                </a:solidFill>
                <a:effectLst/>
                <a:latin typeface="+mn-lt"/>
                <a:ea typeface="Calibri" panose="020F0502020204030204" pitchFamily="34" charset="0"/>
                <a:cs typeface="Arial" panose="020B0604020202020204" pitchFamily="34" charset="0"/>
              </a:rPr>
              <a:t>Software Planning Review Process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smtClean="0">
                <a:ln>
                  <a:noFill/>
                </a:ln>
                <a:solidFill>
                  <a:schemeClr val="tx1"/>
                </a:solidFill>
                <a:effectLst/>
                <a:latin typeface="+mn-lt"/>
                <a:ea typeface="Calibri" panose="020F0502020204030204" pitchFamily="34" charset="0"/>
                <a:cs typeface="Arial" panose="020B0604020202020204" pitchFamily="34" charset="0"/>
              </a:rPr>
              <a:t>Software Requirements Review Process</a:t>
            </a:r>
            <a:endParaRPr kumimoji="0" lang="en-US" altLang="en-US" sz="2400" b="0" i="0" u="none" strike="noStrike" cap="none" normalizeH="0" baseline="0" dirty="0" smtClean="0">
              <a:ln>
                <a:noFill/>
              </a:ln>
              <a:solidFill>
                <a:schemeClr val="tx1"/>
              </a:solidFill>
              <a:effectLst/>
              <a:latin typeface="+mn-l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smtClean="0">
                <a:ln>
                  <a:noFill/>
                </a:ln>
                <a:solidFill>
                  <a:schemeClr val="tx1"/>
                </a:solidFill>
                <a:effectLst/>
                <a:latin typeface="+mn-lt"/>
                <a:ea typeface="Calibri" panose="020F0502020204030204" pitchFamily="34" charset="0"/>
                <a:cs typeface="Arial" panose="020B0604020202020204" pitchFamily="34" charset="0"/>
              </a:rPr>
              <a:t>Software Architecture Review (Design) Process</a:t>
            </a:r>
            <a:endParaRPr kumimoji="0" lang="en-US" altLang="en-US" sz="2400" b="0" i="0" u="none" strike="noStrike" cap="none" normalizeH="0" baseline="0" dirty="0" smtClean="0">
              <a:ln>
                <a:noFill/>
              </a:ln>
              <a:solidFill>
                <a:schemeClr val="tx1"/>
              </a:solidFill>
              <a:effectLst/>
              <a:latin typeface="+mn-l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smtClean="0">
                <a:ln>
                  <a:noFill/>
                </a:ln>
                <a:solidFill>
                  <a:schemeClr val="tx1"/>
                </a:solidFill>
                <a:effectLst/>
                <a:latin typeface="+mn-lt"/>
                <a:ea typeface="Calibri" panose="020F0502020204030204" pitchFamily="34" charset="0"/>
                <a:cs typeface="Arial" panose="020B0604020202020204" pitchFamily="34" charset="0"/>
              </a:rPr>
              <a:t>Software Low-Level Requirements Review (Design) Process</a:t>
            </a:r>
            <a:endParaRPr kumimoji="0" lang="en-US" altLang="en-US" sz="2400" b="0" i="0" u="none" strike="noStrike" cap="none" normalizeH="0" baseline="0" dirty="0" smtClean="0">
              <a:ln>
                <a:noFill/>
              </a:ln>
              <a:solidFill>
                <a:schemeClr val="tx1"/>
              </a:solidFill>
              <a:effectLst/>
              <a:latin typeface="+mn-l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smtClean="0">
                <a:ln>
                  <a:noFill/>
                </a:ln>
                <a:solidFill>
                  <a:schemeClr val="tx1"/>
                </a:solidFill>
                <a:effectLst/>
                <a:latin typeface="+mn-lt"/>
                <a:ea typeface="Calibri" panose="020F0502020204030204" pitchFamily="34" charset="0"/>
                <a:cs typeface="Arial" panose="020B0604020202020204" pitchFamily="34" charset="0"/>
              </a:rPr>
              <a:t>Software Coding Review Process</a:t>
            </a:r>
            <a:endParaRPr kumimoji="0" lang="en-US" altLang="en-US" sz="2400" b="0" i="0" u="none" strike="noStrike" cap="none" normalizeH="0" baseline="0" dirty="0" smtClean="0">
              <a:ln>
                <a:noFill/>
              </a:ln>
              <a:solidFill>
                <a:schemeClr val="tx1"/>
              </a:solidFill>
              <a:effectLst/>
              <a:latin typeface="+mn-l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smtClean="0">
                <a:ln>
                  <a:noFill/>
                </a:ln>
                <a:solidFill>
                  <a:schemeClr val="tx1"/>
                </a:solidFill>
                <a:effectLst/>
                <a:latin typeface="+mn-lt"/>
                <a:ea typeface="Calibri" panose="020F0502020204030204" pitchFamily="34" charset="0"/>
                <a:cs typeface="Arial" panose="020B0604020202020204" pitchFamily="34" charset="0"/>
              </a:rPr>
              <a:t>Software Integration Review Process</a:t>
            </a:r>
            <a:endParaRPr kumimoji="0" lang="en-US" altLang="en-US" sz="2400" b="0" i="0" u="none" strike="noStrike" cap="none" normalizeH="0" baseline="0" dirty="0" smtClean="0">
              <a:ln>
                <a:noFill/>
              </a:ln>
              <a:solidFill>
                <a:schemeClr val="tx1"/>
              </a:solidFill>
              <a:effectLst/>
              <a:latin typeface="+mn-l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smtClean="0">
                <a:ln>
                  <a:noFill/>
                </a:ln>
                <a:solidFill>
                  <a:schemeClr val="tx1"/>
                </a:solidFill>
                <a:effectLst/>
                <a:latin typeface="+mn-lt"/>
                <a:ea typeface="Calibri" panose="020F0502020204030204" pitchFamily="34" charset="0"/>
                <a:cs typeface="Arial" panose="020B0604020202020204" pitchFamily="34" charset="0"/>
              </a:rPr>
              <a:t>Software Testing Process</a:t>
            </a:r>
            <a:endParaRPr kumimoji="0" lang="en-US" altLang="en-US" sz="2400" b="0" i="0" u="none" strike="noStrike" cap="none" normalizeH="0" baseline="0" dirty="0" smtClean="0">
              <a:ln>
                <a:noFill/>
              </a:ln>
              <a:solidFill>
                <a:schemeClr val="tx1"/>
              </a:solidFill>
              <a:effectLst/>
              <a:latin typeface="+mn-l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smtClean="0">
                <a:ln>
                  <a:noFill/>
                </a:ln>
                <a:solidFill>
                  <a:schemeClr val="tx1"/>
                </a:solidFill>
                <a:effectLst/>
                <a:latin typeface="+mn-lt"/>
                <a:ea typeface="Calibri" panose="020F0502020204030204" pitchFamily="34" charset="0"/>
                <a:cs typeface="Arial" panose="020B0604020202020204" pitchFamily="34" charset="0"/>
              </a:rPr>
              <a:t>Software Testing Cases/Procedures Review Process</a:t>
            </a:r>
            <a:endParaRPr kumimoji="0" lang="en-US" altLang="en-US" sz="2400" b="0" i="0" u="none" strike="noStrike" cap="none" normalizeH="0" baseline="0" dirty="0" smtClean="0">
              <a:ln>
                <a:noFill/>
              </a:ln>
              <a:solidFill>
                <a:schemeClr val="tx1"/>
              </a:solidFill>
              <a:effectLst/>
              <a:latin typeface="+mn-l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smtClean="0">
                <a:ln>
                  <a:noFill/>
                </a:ln>
                <a:solidFill>
                  <a:schemeClr val="tx1"/>
                </a:solidFill>
                <a:effectLst/>
                <a:latin typeface="+mn-lt"/>
                <a:ea typeface="Calibri" panose="020F0502020204030204" pitchFamily="34" charset="0"/>
                <a:cs typeface="Arial" panose="020B0604020202020204" pitchFamily="34" charset="0"/>
              </a:rPr>
              <a:t>Software Testing Results Review Process</a:t>
            </a:r>
            <a:endParaRPr kumimoji="0" lang="en-US" altLang="en-US" sz="2400" b="0" i="0" u="none" strike="noStrike" cap="none" normalizeH="0" baseline="0" dirty="0" smtClean="0">
              <a:ln>
                <a:noFill/>
              </a:ln>
              <a:solidFill>
                <a:schemeClr val="tx1"/>
              </a:solidFill>
              <a:effectLst/>
              <a:latin typeface="+mn-l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smtClean="0">
                <a:ln>
                  <a:noFill/>
                </a:ln>
                <a:solidFill>
                  <a:schemeClr val="tx1"/>
                </a:solidFill>
                <a:effectLst/>
                <a:latin typeface="+mn-lt"/>
                <a:ea typeface="Calibri" panose="020F0502020204030204" pitchFamily="34" charset="0"/>
                <a:cs typeface="Arial" panose="020B0604020202020204" pitchFamily="34" charset="0"/>
              </a:rPr>
              <a:t>Software Test Coverage Analysis Process </a:t>
            </a:r>
          </a:p>
        </p:txBody>
      </p:sp>
    </p:spTree>
    <p:extLst>
      <p:ext uri="{BB962C8B-B14F-4D97-AF65-F5344CB8AC3E}">
        <p14:creationId xmlns:p14="http://schemas.microsoft.com/office/powerpoint/2010/main" val="24416185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2800" dirty="0"/>
              <a:t>Software </a:t>
            </a:r>
            <a:r>
              <a:rPr lang="en-US" sz="2800" dirty="0" smtClean="0"/>
              <a:t>Configuration Management Process</a:t>
            </a:r>
            <a:endParaRPr lang="en-US" sz="2800" dirty="0"/>
          </a:p>
        </p:txBody>
      </p:sp>
      <p:sp>
        <p:nvSpPr>
          <p:cNvPr id="4" name="Footer Placeholder 3"/>
          <p:cNvSpPr>
            <a:spLocks noGrp="1"/>
          </p:cNvSpPr>
          <p:nvPr>
            <p:ph type="ftr" sz="quarter" idx="11"/>
          </p:nvPr>
        </p:nvSpPr>
        <p:spPr>
          <a:xfrm>
            <a:off x="1371600" y="6356350"/>
            <a:ext cx="66484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23</a:t>
            </a:fld>
            <a:endParaRPr lang="en-US"/>
          </a:p>
        </p:txBody>
      </p:sp>
      <p:sp>
        <p:nvSpPr>
          <p:cNvPr id="3" name="Rectangle 2"/>
          <p:cNvSpPr/>
          <p:nvPr/>
        </p:nvSpPr>
        <p:spPr>
          <a:xfrm>
            <a:off x="457200" y="1371600"/>
            <a:ext cx="8001000" cy="4801314"/>
          </a:xfrm>
          <a:prstGeom prst="rect">
            <a:avLst/>
          </a:prstGeom>
        </p:spPr>
        <p:txBody>
          <a:bodyPr wrap="square">
            <a:spAutoFit/>
          </a:bodyPr>
          <a:lstStyle/>
          <a:p>
            <a:pPr marL="742950" lvl="1" indent="-285750">
              <a:buFont typeface="Arial" panose="020B0604020202020204" pitchFamily="34" charset="0"/>
              <a:buChar char="•"/>
            </a:pPr>
            <a:r>
              <a:rPr lang="en-US" dirty="0"/>
              <a:t>Software Configuration Management (SCM) consists of configuration identification, change control, establishing of baselines, archiving the software product and all of its lifecycle data and configuration status accounting.  SCM should meet the Annex A Table A-8 Software Configuration Management Process </a:t>
            </a:r>
          </a:p>
          <a:p>
            <a:pPr lvl="1"/>
            <a:endParaRPr lang="en-US" dirty="0"/>
          </a:p>
          <a:p>
            <a:pPr marL="742950" lvl="1" indent="-285750">
              <a:buFont typeface="Arial" panose="020B0604020202020204" pitchFamily="34" charset="0"/>
              <a:buChar char="•"/>
            </a:pPr>
            <a:r>
              <a:rPr lang="en-US" dirty="0"/>
              <a:t>Excerpt from DO-178C </a:t>
            </a:r>
            <a:r>
              <a:rPr lang="en-US" dirty="0" smtClean="0"/>
              <a:t>Glossary</a:t>
            </a:r>
          </a:p>
          <a:p>
            <a:pPr lvl="1"/>
            <a:endParaRPr lang="en-US" dirty="0"/>
          </a:p>
          <a:p>
            <a:pPr marL="742950" lvl="2"/>
            <a:r>
              <a:rPr lang="en-US" dirty="0" smtClean="0"/>
              <a:t>Configuration </a:t>
            </a:r>
            <a:r>
              <a:rPr lang="en-US" dirty="0"/>
              <a:t>management – (1) The process of (a) identifying and defining the configuration items of a system; (b) controlling the release and change of these items throughout the software life cycle; (c) recording and reporting the status of configuration items and Problem Reports; and (d) verifying the completeness and correctness of configuration items. (2) A discipline applying technical and administrative direction and surveillance to (a) identify and record the functional and physical characteristics of a configuration item; (b) control changes to those characteristics; and (c) record and report change control processing and implementation status. </a:t>
            </a:r>
          </a:p>
        </p:txBody>
      </p:sp>
    </p:spTree>
    <p:extLst>
      <p:ext uri="{BB962C8B-B14F-4D97-AF65-F5344CB8AC3E}">
        <p14:creationId xmlns:p14="http://schemas.microsoft.com/office/powerpoint/2010/main" val="21437626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2800" dirty="0"/>
              <a:t>Software </a:t>
            </a:r>
            <a:r>
              <a:rPr lang="en-US" sz="2800" dirty="0" smtClean="0"/>
              <a:t>Quality Assurance Process</a:t>
            </a:r>
            <a:endParaRPr lang="en-US" sz="2800" dirty="0"/>
          </a:p>
        </p:txBody>
      </p:sp>
      <p:sp>
        <p:nvSpPr>
          <p:cNvPr id="4" name="Footer Placeholder 3"/>
          <p:cNvSpPr>
            <a:spLocks noGrp="1"/>
          </p:cNvSpPr>
          <p:nvPr>
            <p:ph type="ftr" sz="quarter" idx="11"/>
          </p:nvPr>
        </p:nvSpPr>
        <p:spPr>
          <a:xfrm>
            <a:off x="1676400" y="6307077"/>
            <a:ext cx="62674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24</a:t>
            </a:fld>
            <a:endParaRPr lang="en-US"/>
          </a:p>
        </p:txBody>
      </p:sp>
      <p:sp>
        <p:nvSpPr>
          <p:cNvPr id="3" name="Rectangle 2"/>
          <p:cNvSpPr/>
          <p:nvPr/>
        </p:nvSpPr>
        <p:spPr>
          <a:xfrm>
            <a:off x="533400" y="1600200"/>
            <a:ext cx="8001000" cy="4524315"/>
          </a:xfrm>
          <a:prstGeom prst="rect">
            <a:avLst/>
          </a:prstGeom>
        </p:spPr>
        <p:txBody>
          <a:bodyPr wrap="square">
            <a:spAutoFit/>
          </a:bodyPr>
          <a:lstStyle/>
          <a:p>
            <a:pPr lvl="1"/>
            <a:r>
              <a:rPr lang="en-US" sz="2400" dirty="0"/>
              <a:t>The software quality assurance process should meet the Annex A Table A-9 Software Quality Assurance Process </a:t>
            </a:r>
          </a:p>
          <a:p>
            <a:pPr lvl="1"/>
            <a:endParaRPr lang="en-US" sz="2400" dirty="0"/>
          </a:p>
          <a:p>
            <a:pPr lvl="1"/>
            <a:r>
              <a:rPr lang="en-US" sz="2400" dirty="0"/>
              <a:t>Excerpt from DO-178C Section 8.0 – Software Quality Assurance Process</a:t>
            </a:r>
          </a:p>
          <a:p>
            <a:pPr lvl="1"/>
            <a:endParaRPr lang="en-US" sz="2400" dirty="0"/>
          </a:p>
          <a:p>
            <a:pPr lvl="1"/>
            <a:r>
              <a:rPr lang="en-US" sz="2400" dirty="0"/>
              <a:t>The SQA process assesses the software life cycle processes and their outputs to obtain assurance that objectives are satisfied, deficiencies are detected, evaluated, tracked, and resolved, and software product and software life cycle data conform to certification requirements. </a:t>
            </a:r>
          </a:p>
          <a:p>
            <a:pPr lvl="1"/>
            <a:endParaRPr lang="en-US" sz="2400" dirty="0"/>
          </a:p>
        </p:txBody>
      </p:sp>
    </p:spTree>
    <p:extLst>
      <p:ext uri="{BB962C8B-B14F-4D97-AF65-F5344CB8AC3E}">
        <p14:creationId xmlns:p14="http://schemas.microsoft.com/office/powerpoint/2010/main" val="5603108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3600" dirty="0" smtClean="0"/>
              <a:t>Certification Liaison Process</a:t>
            </a:r>
            <a:endParaRPr lang="en-US" sz="3600" dirty="0"/>
          </a:p>
        </p:txBody>
      </p:sp>
      <p:sp>
        <p:nvSpPr>
          <p:cNvPr id="4" name="Footer Placeholder 3"/>
          <p:cNvSpPr>
            <a:spLocks noGrp="1"/>
          </p:cNvSpPr>
          <p:nvPr>
            <p:ph type="ftr" sz="quarter" idx="11"/>
          </p:nvPr>
        </p:nvSpPr>
        <p:spPr>
          <a:xfrm>
            <a:off x="942975" y="6359527"/>
            <a:ext cx="71818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25</a:t>
            </a:fld>
            <a:endParaRPr lang="en-US"/>
          </a:p>
        </p:txBody>
      </p:sp>
      <p:sp>
        <p:nvSpPr>
          <p:cNvPr id="3" name="Rectangle 2"/>
          <p:cNvSpPr/>
          <p:nvPr/>
        </p:nvSpPr>
        <p:spPr>
          <a:xfrm>
            <a:off x="533400" y="1600200"/>
            <a:ext cx="8001000" cy="3416320"/>
          </a:xfrm>
          <a:prstGeom prst="rect">
            <a:avLst/>
          </a:prstGeom>
        </p:spPr>
        <p:txBody>
          <a:bodyPr wrap="square">
            <a:spAutoFit/>
          </a:bodyPr>
          <a:lstStyle/>
          <a:p>
            <a:pPr lvl="1"/>
            <a:r>
              <a:rPr lang="en-US" sz="2400" dirty="0"/>
              <a:t>The certification liaison process should meet the Annex A Table A-10 Certification Liaison Process </a:t>
            </a:r>
          </a:p>
          <a:p>
            <a:pPr lvl="1"/>
            <a:endParaRPr lang="en-US" sz="2400" dirty="0"/>
          </a:p>
          <a:p>
            <a:pPr lvl="1"/>
            <a:r>
              <a:rPr lang="en-US" sz="2400" dirty="0"/>
              <a:t>Excerpt from DO-178C Glossary</a:t>
            </a:r>
          </a:p>
          <a:p>
            <a:pPr lvl="1"/>
            <a:endParaRPr lang="en-US" sz="2400" dirty="0"/>
          </a:p>
          <a:p>
            <a:pPr lvl="1"/>
            <a:r>
              <a:rPr lang="en-US" sz="2400" dirty="0"/>
              <a:t>Certification Liaison Process – The process that establishes communication, understanding, and agreement between the applicant and the certification authority.</a:t>
            </a:r>
          </a:p>
          <a:p>
            <a:pPr lvl="1"/>
            <a:endParaRPr lang="en-US" sz="2400" dirty="0"/>
          </a:p>
        </p:txBody>
      </p:sp>
    </p:spTree>
    <p:extLst>
      <p:ext uri="{BB962C8B-B14F-4D97-AF65-F5344CB8AC3E}">
        <p14:creationId xmlns:p14="http://schemas.microsoft.com/office/powerpoint/2010/main" val="33319583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4000" dirty="0" smtClean="0"/>
              <a:t>Other DO-178C Topics</a:t>
            </a:r>
            <a:endParaRPr lang="en-US" sz="4000" dirty="0"/>
          </a:p>
        </p:txBody>
      </p:sp>
      <p:sp>
        <p:nvSpPr>
          <p:cNvPr id="4" name="Footer Placeholder 3"/>
          <p:cNvSpPr>
            <a:spLocks noGrp="1"/>
          </p:cNvSpPr>
          <p:nvPr>
            <p:ph type="ftr" sz="quarter" idx="11"/>
          </p:nvPr>
        </p:nvSpPr>
        <p:spPr>
          <a:xfrm>
            <a:off x="1247774" y="6356350"/>
            <a:ext cx="67246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26</a:t>
            </a:fld>
            <a:endParaRPr lang="en-US"/>
          </a:p>
        </p:txBody>
      </p:sp>
      <p:graphicFrame>
        <p:nvGraphicFramePr>
          <p:cNvPr id="8" name="Table 7"/>
          <p:cNvGraphicFramePr>
            <a:graphicFrameLocks noGrp="1"/>
          </p:cNvGraphicFramePr>
          <p:nvPr>
            <p:extLst>
              <p:ext uri="{D42A27DB-BD31-4B8C-83A1-F6EECF244321}">
                <p14:modId xmlns:p14="http://schemas.microsoft.com/office/powerpoint/2010/main" val="312450904"/>
              </p:ext>
            </p:extLst>
          </p:nvPr>
        </p:nvGraphicFramePr>
        <p:xfrm>
          <a:off x="304798" y="1219200"/>
          <a:ext cx="8610602" cy="5048123"/>
        </p:xfrm>
        <a:graphic>
          <a:graphicData uri="http://schemas.openxmlformats.org/drawingml/2006/table">
            <a:tbl>
              <a:tblPr firstRow="1" bandRow="1">
                <a:tableStyleId>{5C22544A-7EE6-4342-B048-85BDC9FD1C3A}</a:tableStyleId>
              </a:tblPr>
              <a:tblGrid>
                <a:gridCol w="2895601"/>
                <a:gridCol w="2743200"/>
                <a:gridCol w="2971801"/>
              </a:tblGrid>
              <a:tr h="370840">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smtClean="0">
                          <a:effectLst/>
                          <a:latin typeface="Arial" panose="020B0604020202020204" pitchFamily="34" charset="0"/>
                          <a:ea typeface="Times New Roman" panose="02020603050405020304" pitchFamily="18" charset="0"/>
                          <a:cs typeface="Times New Roman" panose="02020603050405020304" pitchFamily="18" charset="0"/>
                        </a:rPr>
                        <a:t>Other</a:t>
                      </a:r>
                      <a:r>
                        <a:rPr lang="en-US" sz="2000" b="1" baseline="0" dirty="0" smtClean="0">
                          <a:effectLst/>
                          <a:latin typeface="Arial" panose="020B0604020202020204" pitchFamily="34" charset="0"/>
                          <a:ea typeface="Times New Roman" panose="02020603050405020304" pitchFamily="18" charset="0"/>
                          <a:cs typeface="Times New Roman" panose="02020603050405020304" pitchFamily="18" charset="0"/>
                        </a:rPr>
                        <a:t> DO-178C Topics</a:t>
                      </a:r>
                      <a:endParaRPr lang="en-US" sz="2000" dirty="0" smtClean="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pPr marL="0" marR="0" algn="ctr">
                        <a:spcBef>
                          <a:spcPts val="0"/>
                        </a:spcBef>
                        <a:spcAft>
                          <a:spcPts val="0"/>
                        </a:spcAft>
                      </a:pP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pPr marL="0" marR="0" algn="ctr">
                        <a:spcBef>
                          <a:spcPts val="0"/>
                        </a:spcBef>
                        <a:spcAft>
                          <a:spcPts val="0"/>
                        </a:spcAft>
                      </a:pP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600" dirty="0" smtClean="0">
                          <a:effectLst/>
                          <a:latin typeface="+mn-lt"/>
                        </a:rPr>
                        <a:t>Use </a:t>
                      </a:r>
                      <a:r>
                        <a:rPr lang="en-US" sz="1600" dirty="0">
                          <a:effectLst/>
                          <a:latin typeface="+mn-lt"/>
                        </a:rPr>
                        <a:t>of Previously Developed Software (PDS)</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rPr>
                        <a:t>Multiple-Version </a:t>
                      </a:r>
                      <a:r>
                        <a:rPr lang="en-US" sz="1600" dirty="0">
                          <a:effectLst/>
                          <a:latin typeface="+mn-lt"/>
                        </a:rPr>
                        <a:t>Dissimilar Software</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lnSpc>
                          <a:spcPct val="107000"/>
                        </a:lnSpc>
                        <a:spcBef>
                          <a:spcPts val="0"/>
                        </a:spcBef>
                        <a:spcAft>
                          <a:spcPts val="0"/>
                        </a:spcAft>
                      </a:pPr>
                      <a:r>
                        <a:rPr lang="en-US" sz="1600" kern="1200" dirty="0" smtClean="0">
                          <a:solidFill>
                            <a:schemeClr val="dk1"/>
                          </a:solidFill>
                          <a:effectLst/>
                          <a:latin typeface="+mn-lt"/>
                          <a:ea typeface="+mn-ea"/>
                          <a:cs typeface="+mn-cs"/>
                        </a:rPr>
                        <a:t>Regression</a:t>
                      </a:r>
                      <a:r>
                        <a:rPr lang="en-US" sz="1600" kern="1200" baseline="0" dirty="0" smtClean="0">
                          <a:solidFill>
                            <a:schemeClr val="dk1"/>
                          </a:solidFill>
                          <a:effectLst/>
                          <a:latin typeface="+mn-lt"/>
                          <a:ea typeface="+mn-ea"/>
                          <a:cs typeface="+mn-cs"/>
                        </a:rPr>
                        <a:t> Analysis</a:t>
                      </a:r>
                      <a:endParaRPr lang="en-US" sz="1600" kern="1200" dirty="0">
                        <a:solidFill>
                          <a:schemeClr val="dk1"/>
                        </a:solidFill>
                        <a:effectLst/>
                        <a:latin typeface="+mn-lt"/>
                        <a:ea typeface="+mn-ea"/>
                        <a:cs typeface="+mn-cs"/>
                      </a:endParaRPr>
                    </a:p>
                  </a:txBody>
                  <a:tcPr marL="68580" marR="68580" marT="0" marB="0"/>
                </a:tc>
              </a:tr>
              <a:tr h="370840">
                <a:tc>
                  <a:txBody>
                    <a:bodyPr/>
                    <a:lstStyle/>
                    <a:p>
                      <a:pPr marL="0" marR="0">
                        <a:spcBef>
                          <a:spcPts val="0"/>
                        </a:spcBef>
                        <a:spcAft>
                          <a:spcPts val="0"/>
                        </a:spcAft>
                      </a:pPr>
                      <a:r>
                        <a:rPr lang="en-US" sz="1600" dirty="0" smtClean="0">
                          <a:effectLst/>
                          <a:latin typeface="+mn-lt"/>
                        </a:rPr>
                        <a:t>Reusable </a:t>
                      </a:r>
                      <a:r>
                        <a:rPr lang="en-US" sz="1600" dirty="0">
                          <a:effectLst/>
                          <a:latin typeface="+mn-lt"/>
                        </a:rPr>
                        <a:t>Software Components</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rPr>
                        <a:t>Commercial </a:t>
                      </a:r>
                      <a:r>
                        <a:rPr lang="en-US" sz="1600" dirty="0">
                          <a:effectLst/>
                          <a:latin typeface="+mn-lt"/>
                        </a:rPr>
                        <a:t>Off-the-Shelf Software (</a:t>
                      </a:r>
                      <a:r>
                        <a:rPr lang="en-US" sz="1600" dirty="0" smtClean="0">
                          <a:effectLst/>
                          <a:latin typeface="+mn-lt"/>
                        </a:rPr>
                        <a:t>COTS)</a:t>
                      </a:r>
                      <a:r>
                        <a:rPr lang="en-US" sz="1600" baseline="0" dirty="0" smtClean="0">
                          <a:effectLst/>
                          <a:latin typeface="+mn-lt"/>
                        </a:rPr>
                        <a:t> </a:t>
                      </a:r>
                      <a:r>
                        <a:rPr lang="en-US" sz="1600" dirty="0" smtClean="0">
                          <a:effectLst/>
                          <a:latin typeface="+mn-lt"/>
                        </a:rPr>
                        <a:t>Software</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lnSpc>
                          <a:spcPct val="107000"/>
                        </a:lnSpc>
                        <a:spcBef>
                          <a:spcPts val="0"/>
                        </a:spcBef>
                        <a:spcAft>
                          <a:spcPts val="0"/>
                        </a:spcAft>
                      </a:pPr>
                      <a:r>
                        <a:rPr lang="en-US" sz="1600" dirty="0" smtClean="0">
                          <a:effectLst/>
                          <a:latin typeface="+mn-lt"/>
                          <a:ea typeface="Times New Roman" panose="02020603050405020304" pitchFamily="18" charset="0"/>
                          <a:cs typeface="Times New Roman" panose="02020603050405020304" pitchFamily="18" charset="0"/>
                        </a:rPr>
                        <a:t>Aeronautical</a:t>
                      </a:r>
                      <a:r>
                        <a:rPr lang="en-US" sz="1600" baseline="0" dirty="0" smtClean="0">
                          <a:effectLst/>
                          <a:latin typeface="+mn-lt"/>
                          <a:ea typeface="Times New Roman" panose="02020603050405020304" pitchFamily="18" charset="0"/>
                          <a:cs typeface="Times New Roman" panose="02020603050405020304" pitchFamily="18" charset="0"/>
                        </a:rPr>
                        <a:t> Data </a:t>
                      </a:r>
                    </a:p>
                    <a:p>
                      <a:pPr marL="0" marR="0">
                        <a:lnSpc>
                          <a:spcPct val="107000"/>
                        </a:lnSpc>
                        <a:spcBef>
                          <a:spcPts val="0"/>
                        </a:spcBef>
                        <a:spcAft>
                          <a:spcPts val="0"/>
                        </a:spcAft>
                      </a:pPr>
                      <a:r>
                        <a:rPr lang="en-US" sz="1600" baseline="0" dirty="0" smtClean="0">
                          <a:effectLst/>
                          <a:latin typeface="+mn-lt"/>
                          <a:ea typeface="Times New Roman" panose="02020603050405020304" pitchFamily="18" charset="0"/>
                          <a:cs typeface="Times New Roman" panose="02020603050405020304" pitchFamily="18" charset="0"/>
                        </a:rPr>
                        <a:t>(RTCA/DO-200A)</a:t>
                      </a:r>
                      <a:endParaRPr lang="en-US" sz="1600" dirty="0">
                        <a:effectLst/>
                        <a:latin typeface="+mn-lt"/>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600" dirty="0" smtClean="0">
                          <a:effectLst/>
                          <a:latin typeface="+mn-lt"/>
                        </a:rPr>
                        <a:t>Software </a:t>
                      </a:r>
                      <a:r>
                        <a:rPr lang="en-US" sz="1600" dirty="0">
                          <a:effectLst/>
                          <a:latin typeface="+mn-lt"/>
                        </a:rPr>
                        <a:t>Tools and Identification</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rPr>
                        <a:t>Use </a:t>
                      </a:r>
                      <a:r>
                        <a:rPr lang="en-US" sz="1600" dirty="0">
                          <a:effectLst/>
                          <a:latin typeface="+mn-lt"/>
                        </a:rPr>
                        <a:t>of Suppliers, Sub-Tier Suppliers and </a:t>
                      </a:r>
                      <a:r>
                        <a:rPr lang="en-US" sz="1600" dirty="0" smtClean="0">
                          <a:effectLst/>
                          <a:latin typeface="+mn-lt"/>
                        </a:rPr>
                        <a:t> Off-Shore </a:t>
                      </a:r>
                      <a:r>
                        <a:rPr lang="en-US" sz="1600" dirty="0">
                          <a:effectLst/>
                          <a:latin typeface="+mn-lt"/>
                        </a:rPr>
                        <a:t>Facilities</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ea typeface="Times New Roman" panose="02020603050405020304" pitchFamily="18" charset="0"/>
                          <a:cs typeface="Times New Roman" panose="02020603050405020304" pitchFamily="18" charset="0"/>
                        </a:rPr>
                        <a:t>Normal</a:t>
                      </a:r>
                      <a:r>
                        <a:rPr lang="en-US" sz="1600" baseline="0" dirty="0" smtClean="0">
                          <a:effectLst/>
                          <a:latin typeface="+mn-lt"/>
                          <a:ea typeface="Times New Roman" panose="02020603050405020304" pitchFamily="18" charset="0"/>
                          <a:cs typeface="Times New Roman" panose="02020603050405020304" pitchFamily="18" charset="0"/>
                        </a:rPr>
                        <a:t> / Robustness Testing</a:t>
                      </a:r>
                      <a:endParaRPr lang="en-US" sz="1600" dirty="0">
                        <a:effectLst/>
                        <a:latin typeface="+mn-lt"/>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600" dirty="0" smtClean="0">
                          <a:effectLst/>
                          <a:latin typeface="+mn-lt"/>
                        </a:rPr>
                        <a:t>Tool </a:t>
                      </a:r>
                      <a:r>
                        <a:rPr lang="en-US" sz="1600" dirty="0">
                          <a:effectLst/>
                          <a:latin typeface="+mn-lt"/>
                        </a:rPr>
                        <a:t>Qualification</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rPr>
                        <a:t>Dead</a:t>
                      </a:r>
                      <a:r>
                        <a:rPr lang="en-US" sz="1600" baseline="0" dirty="0" smtClean="0">
                          <a:effectLst/>
                          <a:latin typeface="+mn-lt"/>
                        </a:rPr>
                        <a:t> / </a:t>
                      </a:r>
                      <a:r>
                        <a:rPr lang="en-US" sz="1600" dirty="0" smtClean="0">
                          <a:effectLst/>
                          <a:latin typeface="+mn-lt"/>
                        </a:rPr>
                        <a:t>Deactivated</a:t>
                      </a:r>
                      <a:r>
                        <a:rPr lang="en-US" sz="1600" baseline="0" dirty="0" smtClean="0">
                          <a:effectLst/>
                          <a:latin typeface="+mn-lt"/>
                        </a:rPr>
                        <a:t> / Extraneous Code</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ea typeface="Times New Roman" panose="02020603050405020304" pitchFamily="18" charset="0"/>
                          <a:cs typeface="Times New Roman" panose="02020603050405020304" pitchFamily="18" charset="0"/>
                        </a:rPr>
                        <a:t>Bi-Directional (Traceability</a:t>
                      </a:r>
                      <a:endParaRPr lang="en-US" sz="1600" dirty="0">
                        <a:effectLst/>
                        <a:latin typeface="+mn-lt"/>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600" dirty="0" smtClean="0">
                          <a:effectLst/>
                          <a:latin typeface="+mn-lt"/>
                        </a:rPr>
                        <a:t>Alternative </a:t>
                      </a:r>
                      <a:r>
                        <a:rPr lang="en-US" sz="1600" dirty="0">
                          <a:effectLst/>
                          <a:latin typeface="+mn-lt"/>
                        </a:rPr>
                        <a:t>Means of Compliance</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rPr>
                        <a:t>Object </a:t>
                      </a:r>
                      <a:r>
                        <a:rPr lang="en-US" sz="1600" dirty="0">
                          <a:effectLst/>
                          <a:latin typeface="+mn-lt"/>
                        </a:rPr>
                        <a:t>Oriented Technology</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ea typeface="Times New Roman" panose="02020603050405020304" pitchFamily="18" charset="0"/>
                          <a:cs typeface="Times New Roman" panose="02020603050405020304" pitchFamily="18" charset="0"/>
                        </a:rPr>
                        <a:t>Partitioning / RTOS</a:t>
                      </a:r>
                      <a:endParaRPr lang="en-US" sz="1600" dirty="0">
                        <a:effectLst/>
                        <a:latin typeface="+mn-lt"/>
                        <a:ea typeface="Times New Roman" panose="02020603050405020304" pitchFamily="18" charset="0"/>
                        <a:cs typeface="Times New Roman" panose="02020603050405020304" pitchFamily="18" charset="0"/>
                      </a:endParaRPr>
                    </a:p>
                  </a:txBody>
                  <a:tcPr marL="68580" marR="68580" marT="0" marB="0"/>
                </a:tc>
              </a:tr>
              <a:tr h="360680">
                <a:tc>
                  <a:txBody>
                    <a:bodyPr/>
                    <a:lstStyle/>
                    <a:p>
                      <a:pPr marL="0" marR="0">
                        <a:spcBef>
                          <a:spcPts val="0"/>
                        </a:spcBef>
                        <a:spcAft>
                          <a:spcPts val="0"/>
                        </a:spcAft>
                      </a:pPr>
                      <a:r>
                        <a:rPr lang="en-US" sz="1600" dirty="0" smtClean="0">
                          <a:effectLst/>
                          <a:latin typeface="+mn-lt"/>
                        </a:rPr>
                        <a:t>Product </a:t>
                      </a:r>
                      <a:r>
                        <a:rPr lang="en-US" sz="1600" dirty="0">
                          <a:effectLst/>
                          <a:latin typeface="+mn-lt"/>
                        </a:rPr>
                        <a:t>Service History</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rPr>
                        <a:t>Model-Based </a:t>
                      </a:r>
                      <a:r>
                        <a:rPr lang="en-US" sz="1600" dirty="0">
                          <a:effectLst/>
                          <a:latin typeface="+mn-lt"/>
                        </a:rPr>
                        <a:t>Development (MBD)</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ea typeface="Times New Roman" panose="02020603050405020304" pitchFamily="18" charset="0"/>
                          <a:cs typeface="Times New Roman" panose="02020603050405020304" pitchFamily="18" charset="0"/>
                        </a:rPr>
                        <a:t>Structural</a:t>
                      </a:r>
                      <a:r>
                        <a:rPr lang="en-US" sz="1600" baseline="0" dirty="0" smtClean="0">
                          <a:effectLst/>
                          <a:latin typeface="+mn-lt"/>
                          <a:ea typeface="Times New Roman" panose="02020603050405020304" pitchFamily="18" charset="0"/>
                          <a:cs typeface="Times New Roman" panose="02020603050405020304" pitchFamily="18" charset="0"/>
                        </a:rPr>
                        <a:t> Coverage Analysis / Resolution</a:t>
                      </a:r>
                      <a:endParaRPr lang="en-US" sz="1600" dirty="0">
                        <a:effectLst/>
                        <a:latin typeface="+mn-lt"/>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600" dirty="0" smtClean="0">
                          <a:effectLst/>
                          <a:latin typeface="+mn-lt"/>
                        </a:rPr>
                        <a:t>Field </a:t>
                      </a:r>
                      <a:r>
                        <a:rPr lang="en-US" sz="1600" dirty="0">
                          <a:effectLst/>
                          <a:latin typeface="+mn-lt"/>
                        </a:rPr>
                        <a:t>Loadable Software (FLS)</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rPr>
                        <a:t>Formal </a:t>
                      </a:r>
                      <a:r>
                        <a:rPr lang="en-US" sz="1600" dirty="0">
                          <a:effectLst/>
                          <a:latin typeface="+mn-lt"/>
                        </a:rPr>
                        <a:t>Methods (FM)</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ea typeface="Times New Roman" panose="02020603050405020304" pitchFamily="18" charset="0"/>
                          <a:cs typeface="Times New Roman" panose="02020603050405020304" pitchFamily="18" charset="0"/>
                        </a:rPr>
                        <a:t>Independence</a:t>
                      </a:r>
                      <a:endParaRPr lang="en-US" sz="1600" dirty="0">
                        <a:effectLst/>
                        <a:latin typeface="+mn-lt"/>
                        <a:ea typeface="Times New Roman" panose="02020603050405020304" pitchFamily="18" charset="0"/>
                        <a:cs typeface="Times New Roman" panose="02020603050405020304" pitchFamily="18" charset="0"/>
                      </a:endParaRPr>
                    </a:p>
                  </a:txBody>
                  <a:tcPr marL="68580" marR="68580" marT="0" marB="0"/>
                </a:tc>
              </a:tr>
              <a:tr h="187960">
                <a:tc>
                  <a:txBody>
                    <a:bodyPr/>
                    <a:lstStyle/>
                    <a:p>
                      <a:pPr marL="0" marR="0">
                        <a:spcBef>
                          <a:spcPts val="0"/>
                        </a:spcBef>
                        <a:spcAft>
                          <a:spcPts val="0"/>
                        </a:spcAft>
                      </a:pPr>
                      <a:r>
                        <a:rPr lang="en-US" sz="1600" dirty="0" smtClean="0">
                          <a:effectLst/>
                          <a:latin typeface="+mn-lt"/>
                        </a:rPr>
                        <a:t>Option </a:t>
                      </a:r>
                      <a:r>
                        <a:rPr lang="en-US" sz="1600" dirty="0">
                          <a:effectLst/>
                          <a:latin typeface="+mn-lt"/>
                        </a:rPr>
                        <a:t>Selectable Software</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rPr>
                        <a:t>Reverse </a:t>
                      </a:r>
                      <a:r>
                        <a:rPr lang="en-US" sz="1600" dirty="0">
                          <a:effectLst/>
                          <a:latin typeface="+mn-lt"/>
                        </a:rPr>
                        <a:t>Engineering</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ea typeface="Times New Roman" panose="02020603050405020304" pitchFamily="18" charset="0"/>
                          <a:cs typeface="Times New Roman" panose="02020603050405020304" pitchFamily="18" charset="0"/>
                        </a:rPr>
                        <a:t>Conformity Review / Inspections</a:t>
                      </a:r>
                      <a:endParaRPr lang="en-US" sz="1600" dirty="0">
                        <a:effectLst/>
                        <a:latin typeface="+mn-lt"/>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600" dirty="0" smtClean="0">
                          <a:effectLst/>
                          <a:latin typeface="+mn-lt"/>
                        </a:rPr>
                        <a:t>User </a:t>
                      </a:r>
                      <a:r>
                        <a:rPr lang="en-US" sz="1600" dirty="0">
                          <a:effectLst/>
                          <a:latin typeface="+mn-lt"/>
                        </a:rPr>
                        <a:t>Modifiable Software</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rPr>
                        <a:t>Multiple-Version </a:t>
                      </a:r>
                      <a:r>
                        <a:rPr lang="en-US" sz="1600" dirty="0">
                          <a:effectLst/>
                          <a:latin typeface="+mn-lt"/>
                        </a:rPr>
                        <a:t>Dissimilar Software</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ea typeface="Times New Roman" panose="02020603050405020304" pitchFamily="18" charset="0"/>
                          <a:cs typeface="Times New Roman" panose="02020603050405020304" pitchFamily="18" charset="0"/>
                        </a:rPr>
                        <a:t>Other</a:t>
                      </a:r>
                      <a:r>
                        <a:rPr lang="en-US" sz="1600" baseline="0" dirty="0" smtClean="0">
                          <a:effectLst/>
                          <a:latin typeface="+mn-lt"/>
                          <a:ea typeface="Times New Roman" panose="02020603050405020304" pitchFamily="18" charset="0"/>
                          <a:cs typeface="Times New Roman" panose="02020603050405020304" pitchFamily="18" charset="0"/>
                        </a:rPr>
                        <a:t> Analyses (WCET, Memory, Linker, etc..)</a:t>
                      </a:r>
                      <a:endParaRPr lang="en-US" sz="1600" dirty="0">
                        <a:effectLst/>
                        <a:latin typeface="+mn-lt"/>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600" dirty="0" smtClean="0">
                          <a:effectLst/>
                          <a:latin typeface="+mn-lt"/>
                          <a:ea typeface="Times New Roman" panose="02020603050405020304" pitchFamily="18" charset="0"/>
                          <a:cs typeface="Times New Roman" panose="02020603050405020304" pitchFamily="18" charset="0"/>
                        </a:rPr>
                        <a:t>Electronic Part Numbering</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ea typeface="Times New Roman" panose="02020603050405020304" pitchFamily="18" charset="0"/>
                          <a:cs typeface="Times New Roman" panose="02020603050405020304" pitchFamily="18" charset="0"/>
                        </a:rPr>
                        <a:t>Field Loadable Software</a:t>
                      </a:r>
                      <a:endParaRPr lang="en-US" sz="1600" dirty="0">
                        <a:effectLst/>
                        <a:latin typeface="+mn-lt"/>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600" dirty="0" smtClean="0">
                          <a:effectLst/>
                          <a:latin typeface="+mn-lt"/>
                          <a:ea typeface="Times New Roman" panose="02020603050405020304" pitchFamily="18" charset="0"/>
                          <a:cs typeface="Times New Roman" panose="02020603050405020304" pitchFamily="18" charset="0"/>
                        </a:rPr>
                        <a:t>Verification</a:t>
                      </a:r>
                      <a:r>
                        <a:rPr lang="en-US" sz="1600" baseline="0" dirty="0" smtClean="0">
                          <a:effectLst/>
                          <a:latin typeface="+mn-lt"/>
                          <a:ea typeface="Times New Roman" panose="02020603050405020304" pitchFamily="18" charset="0"/>
                          <a:cs typeface="Times New Roman" panose="02020603050405020304" pitchFamily="18" charset="0"/>
                        </a:rPr>
                        <a:t> Environment (Target vs Simulator vs Emulator)</a:t>
                      </a:r>
                      <a:endParaRPr lang="en-US" sz="1600" dirty="0">
                        <a:effectLst/>
                        <a:latin typeface="+mn-lt"/>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8734960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2000" dirty="0"/>
              <a:t>Software Integrity Assurance Considerations for Communication, Navigation, Surveillance and Air Traffic Management (CNS/ATM) Systems (RTCA/DO-278A)</a:t>
            </a:r>
          </a:p>
        </p:txBody>
      </p:sp>
      <p:sp>
        <p:nvSpPr>
          <p:cNvPr id="4" name="Footer Placeholder 3"/>
          <p:cNvSpPr>
            <a:spLocks noGrp="1"/>
          </p:cNvSpPr>
          <p:nvPr>
            <p:ph type="ftr" sz="quarter" idx="11"/>
          </p:nvPr>
        </p:nvSpPr>
        <p:spPr>
          <a:xfrm>
            <a:off x="890922" y="6388102"/>
            <a:ext cx="73342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27</a:t>
            </a:fld>
            <a:endParaRPr lang="en-US"/>
          </a:p>
        </p:txBody>
      </p:sp>
      <p:pic>
        <p:nvPicPr>
          <p:cNvPr id="12" name="Picture 11"/>
          <p:cNvPicPr>
            <a:picLocks noChangeAspect="1"/>
          </p:cNvPicPr>
          <p:nvPr/>
        </p:nvPicPr>
        <p:blipFill>
          <a:blip r:embed="rId2"/>
          <a:stretch>
            <a:fillRect/>
          </a:stretch>
        </p:blipFill>
        <p:spPr>
          <a:xfrm>
            <a:off x="685800" y="3082322"/>
            <a:ext cx="7249193" cy="3312129"/>
          </a:xfrm>
          <a:prstGeom prst="rect">
            <a:avLst/>
          </a:prstGeom>
        </p:spPr>
      </p:pic>
      <p:sp>
        <p:nvSpPr>
          <p:cNvPr id="13" name="Rectangle 2"/>
          <p:cNvSpPr>
            <a:spLocks noChangeArrowheads="1"/>
          </p:cNvSpPr>
          <p:nvPr/>
        </p:nvSpPr>
        <p:spPr bwMode="auto">
          <a:xfrm>
            <a:off x="685800" y="1402140"/>
            <a:ext cx="7249192"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DO-278A Software Integrity Assurance Considerations for Communication, Navigation, Surveillance and Air Traffic Management (CNS/ATM)</a:t>
            </a:r>
            <a:r>
              <a:rPr kumimoji="0" lang="en-US" altLang="en-US" sz="1600" b="0" i="0" u="none" strike="noStrike" cap="none" normalizeH="0" dirty="0" smtClean="0">
                <a:ln>
                  <a:noFill/>
                </a:ln>
                <a:solidFill>
                  <a:schemeClr val="tx1"/>
                </a:solidFill>
                <a:effectLst/>
                <a:ea typeface="Times New Roman" panose="02020603050405020304" pitchFamily="18" charset="0"/>
                <a:cs typeface="Arial" panose="020B0604020202020204" pitchFamily="34" charset="0"/>
              </a:rPr>
              <a:t> </a:t>
            </a:r>
            <a:r>
              <a:rPr kumimoji="0" lang="en-US" altLang="en-US" sz="16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Systems focuses on ground-based CNS/ATM software.  Revision A of this standard was released on December 2011 and has many similarities with DO-178C.</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It’s noted here that the associated DO-330, -331, -332, and -332 apply for both DO-178C and DO-278A.  The main differences are detailed in table below</a:t>
            </a:r>
            <a:endParaRPr kumimoji="0" lang="en-US" altLang="en-US" sz="16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8833447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2800" dirty="0"/>
              <a:t>Software Design Approval</a:t>
            </a:r>
            <a:br>
              <a:rPr lang="en-US" sz="2800" dirty="0"/>
            </a:br>
            <a:r>
              <a:rPr lang="en-US" sz="2000" dirty="0"/>
              <a:t>Software Approval Guidelines (Order 8110.49 </a:t>
            </a:r>
            <a:r>
              <a:rPr lang="en-US" sz="2000" dirty="0" err="1"/>
              <a:t>Chg</a:t>
            </a:r>
            <a:r>
              <a:rPr lang="en-US" sz="2000" dirty="0"/>
              <a:t> 2</a:t>
            </a:r>
            <a:r>
              <a:rPr lang="en-US" sz="2000" dirty="0" smtClean="0"/>
              <a:t>)</a:t>
            </a:r>
            <a:endParaRPr lang="en-US" sz="2000" dirty="0"/>
          </a:p>
        </p:txBody>
      </p:sp>
      <p:sp>
        <p:nvSpPr>
          <p:cNvPr id="4" name="Footer Placeholder 3"/>
          <p:cNvSpPr>
            <a:spLocks noGrp="1"/>
          </p:cNvSpPr>
          <p:nvPr>
            <p:ph type="ftr" sz="quarter" idx="11"/>
          </p:nvPr>
        </p:nvSpPr>
        <p:spPr>
          <a:xfrm>
            <a:off x="1600200" y="6356351"/>
            <a:ext cx="6496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28</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857200157"/>
              </p:ext>
            </p:extLst>
          </p:nvPr>
        </p:nvGraphicFramePr>
        <p:xfrm>
          <a:off x="381001" y="1219200"/>
          <a:ext cx="8458199" cy="5135880"/>
        </p:xfrm>
        <a:graphic>
          <a:graphicData uri="http://schemas.openxmlformats.org/drawingml/2006/table">
            <a:tbl>
              <a:tblPr firstRow="1" firstCol="1" bandRow="1">
                <a:tableStyleId>{5C22544A-7EE6-4342-B048-85BDC9FD1C3A}</a:tableStyleId>
              </a:tblPr>
              <a:tblGrid>
                <a:gridCol w="2526518"/>
                <a:gridCol w="902481"/>
                <a:gridCol w="5029200"/>
              </a:tblGrid>
              <a:tr h="221488">
                <a:tc>
                  <a:txBody>
                    <a:bodyPr/>
                    <a:lstStyle/>
                    <a:p>
                      <a:pPr marL="0" marR="0" algn="ctr">
                        <a:spcBef>
                          <a:spcPts val="0"/>
                        </a:spcBef>
                        <a:spcAft>
                          <a:spcPts val="0"/>
                        </a:spcAft>
                      </a:pPr>
                      <a:r>
                        <a:rPr lang="en-US" sz="1000" dirty="0">
                          <a:effectLst/>
                        </a:rPr>
                        <a:t>Order</a:t>
                      </a:r>
                    </a:p>
                    <a:p>
                      <a:pPr marL="0" marR="0" algn="ctr">
                        <a:spcBef>
                          <a:spcPts val="0"/>
                        </a:spcBef>
                        <a:spcAft>
                          <a:spcPts val="0"/>
                        </a:spcAft>
                      </a:pPr>
                      <a:r>
                        <a:rPr lang="en-US" sz="1000" dirty="0">
                          <a:effectLst/>
                        </a:rPr>
                        <a:t>Chapter</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rgbClr val="00B0F0"/>
                    </a:solidFill>
                  </a:tcPr>
                </a:tc>
                <a:tc>
                  <a:txBody>
                    <a:bodyPr/>
                    <a:lstStyle/>
                    <a:p>
                      <a:pPr marL="0" marR="0" algn="ctr">
                        <a:spcBef>
                          <a:spcPts val="0"/>
                        </a:spcBef>
                        <a:spcAft>
                          <a:spcPts val="0"/>
                        </a:spcAft>
                      </a:pPr>
                      <a:r>
                        <a:rPr lang="en-US" sz="1000" dirty="0">
                          <a:effectLst/>
                        </a:rPr>
                        <a:t>IIPS Applicability</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rgbClr val="00B0F0"/>
                    </a:solidFill>
                  </a:tcPr>
                </a:tc>
                <a:tc>
                  <a:txBody>
                    <a:bodyPr/>
                    <a:lstStyle/>
                    <a:p>
                      <a:pPr marL="0" marR="0" algn="ctr">
                        <a:spcBef>
                          <a:spcPts val="0"/>
                        </a:spcBef>
                        <a:spcAft>
                          <a:spcPts val="0"/>
                        </a:spcAft>
                      </a:pPr>
                      <a:r>
                        <a:rPr lang="en-US" sz="1000" dirty="0">
                          <a:effectLst/>
                        </a:rPr>
                        <a:t>Commentary</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rgbClr val="00B0F0"/>
                    </a:solidFill>
                  </a:tcPr>
                </a:tc>
              </a:tr>
              <a:tr h="68550">
                <a:tc>
                  <a:txBody>
                    <a:bodyPr/>
                    <a:lstStyle/>
                    <a:p>
                      <a:pPr marL="0" marR="0">
                        <a:spcBef>
                          <a:spcPts val="0"/>
                        </a:spcBef>
                        <a:spcAft>
                          <a:spcPts val="0"/>
                        </a:spcAft>
                      </a:pPr>
                      <a:r>
                        <a:rPr lang="en-US" sz="1100" dirty="0">
                          <a:effectLst/>
                        </a:rPr>
                        <a:t>1. Introduction</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1100">
                          <a:effectLst/>
                        </a:rPr>
                        <a:t>Yes</a:t>
                      </a:r>
                      <a:endParaRPr lang="en-US" sz="11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1100" dirty="0">
                          <a:effectLst/>
                        </a:rPr>
                        <a:t>General Information on Order layout</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830472">
                <a:tc>
                  <a:txBody>
                    <a:bodyPr/>
                    <a:lstStyle/>
                    <a:p>
                      <a:pPr marL="0" marR="0">
                        <a:spcBef>
                          <a:spcPts val="0"/>
                        </a:spcBef>
                        <a:spcAft>
                          <a:spcPts val="0"/>
                        </a:spcAft>
                      </a:pPr>
                      <a:r>
                        <a:rPr lang="en-US" sz="850" dirty="0">
                          <a:effectLst/>
                        </a:rPr>
                        <a:t>2. Software Review Process</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Yes</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dirty="0">
                          <a:effectLst/>
                        </a:rPr>
                        <a:t>FAA or designee will perform software reviews of life cycle data to ensure compliance to DO-178C objectives.  Per Appendix A, assessment is performed to determine how many software reviews would be performed.  Due to limited use of RTCA/DO-178C compliance, level of involvement would be ‘MEDIUM’ or ‘HIGH’ based on software level.  </a:t>
                      </a:r>
                    </a:p>
                    <a:p>
                      <a:pPr marL="0" marR="0">
                        <a:spcBef>
                          <a:spcPts val="0"/>
                        </a:spcBef>
                        <a:spcAft>
                          <a:spcPts val="0"/>
                        </a:spcAft>
                      </a:pPr>
                      <a:r>
                        <a:rPr lang="en-US" sz="850" dirty="0">
                          <a:effectLst/>
                        </a:rPr>
                        <a:t>4 reviews are most likely events:</a:t>
                      </a:r>
                    </a:p>
                    <a:p>
                      <a:pPr marL="342900" marR="0" lvl="0" indent="-342900">
                        <a:lnSpc>
                          <a:spcPct val="100000"/>
                        </a:lnSpc>
                        <a:spcBef>
                          <a:spcPts val="0"/>
                        </a:spcBef>
                        <a:spcAft>
                          <a:spcPts val="0"/>
                        </a:spcAft>
                        <a:buFont typeface="+mj-lt"/>
                        <a:buAutoNum type="arabicParenR"/>
                      </a:pPr>
                      <a:r>
                        <a:rPr lang="en-US" sz="850" dirty="0">
                          <a:effectLst/>
                        </a:rPr>
                        <a:t>Software Planning Review</a:t>
                      </a:r>
                    </a:p>
                    <a:p>
                      <a:pPr marL="342900" marR="0" lvl="0" indent="-342900">
                        <a:lnSpc>
                          <a:spcPct val="100000"/>
                        </a:lnSpc>
                        <a:spcBef>
                          <a:spcPts val="0"/>
                        </a:spcBef>
                        <a:spcAft>
                          <a:spcPts val="0"/>
                        </a:spcAft>
                        <a:buFont typeface="+mj-lt"/>
                        <a:buAutoNum type="arabicParenR"/>
                      </a:pPr>
                      <a:r>
                        <a:rPr lang="en-US" sz="850" dirty="0">
                          <a:effectLst/>
                        </a:rPr>
                        <a:t>Software Development Review</a:t>
                      </a:r>
                    </a:p>
                    <a:p>
                      <a:pPr marL="342900" marR="0" lvl="0" indent="-342900">
                        <a:lnSpc>
                          <a:spcPct val="100000"/>
                        </a:lnSpc>
                        <a:spcBef>
                          <a:spcPts val="0"/>
                        </a:spcBef>
                        <a:spcAft>
                          <a:spcPts val="0"/>
                        </a:spcAft>
                        <a:buFont typeface="+mj-lt"/>
                        <a:buAutoNum type="arabicParenR"/>
                      </a:pPr>
                      <a:r>
                        <a:rPr lang="en-US" sz="850" dirty="0">
                          <a:effectLst/>
                        </a:rPr>
                        <a:t>Software Verification Review</a:t>
                      </a:r>
                    </a:p>
                    <a:p>
                      <a:pPr marL="342900" marR="0" lvl="0" indent="-342900">
                        <a:lnSpc>
                          <a:spcPct val="100000"/>
                        </a:lnSpc>
                        <a:spcBef>
                          <a:spcPts val="0"/>
                        </a:spcBef>
                        <a:spcAft>
                          <a:spcPts val="0"/>
                        </a:spcAft>
                        <a:buFont typeface="+mj-lt"/>
                        <a:buAutoNum type="arabicParenR"/>
                      </a:pPr>
                      <a:r>
                        <a:rPr lang="en-US" sz="850" dirty="0">
                          <a:effectLst/>
                        </a:rPr>
                        <a:t>Software Completion </a:t>
                      </a:r>
                      <a:r>
                        <a:rPr lang="en-US" sz="850" dirty="0" smtClean="0">
                          <a:effectLst/>
                        </a:rPr>
                        <a:t>Review</a:t>
                      </a:r>
                      <a:endParaRPr lang="en-US" sz="850" dirty="0">
                        <a:effectLst/>
                      </a:endParaRPr>
                    </a:p>
                  </a:txBody>
                  <a:tcPr marL="28043" marR="28043" marT="0" marB="0"/>
                </a:tc>
              </a:tr>
              <a:tr h="68550">
                <a:tc>
                  <a:txBody>
                    <a:bodyPr/>
                    <a:lstStyle/>
                    <a:p>
                      <a:pPr marL="0" marR="0">
                        <a:spcBef>
                          <a:spcPts val="0"/>
                        </a:spcBef>
                        <a:spcAft>
                          <a:spcPts val="0"/>
                        </a:spcAft>
                      </a:pPr>
                      <a:r>
                        <a:rPr lang="en-US" sz="850">
                          <a:effectLst/>
                        </a:rPr>
                        <a:t>3. Reserved</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No</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a:effectLst/>
                        </a:rPr>
                        <a:t> </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44460">
                <a:tc>
                  <a:txBody>
                    <a:bodyPr/>
                    <a:lstStyle/>
                    <a:p>
                      <a:pPr marL="0" marR="0">
                        <a:spcBef>
                          <a:spcPts val="0"/>
                        </a:spcBef>
                        <a:spcAft>
                          <a:spcPts val="0"/>
                        </a:spcAft>
                      </a:pPr>
                      <a:r>
                        <a:rPr lang="en-US" sz="850">
                          <a:effectLst/>
                        </a:rPr>
                        <a:t>4. Software Conformity Inspections</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dirty="0">
                          <a:effectLst/>
                        </a:rPr>
                        <a:t>Yes</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a:effectLst/>
                        </a:rPr>
                        <a:t>May apply in future event if ‘for credit’ testing is performed as part of flight test.   Two types of conformity are required: 1) Software Part Conformity and 2) Software Installation Conformity</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75060">
                <a:tc>
                  <a:txBody>
                    <a:bodyPr/>
                    <a:lstStyle/>
                    <a:p>
                      <a:pPr marL="0" marR="0">
                        <a:spcBef>
                          <a:spcPts val="0"/>
                        </a:spcBef>
                        <a:spcAft>
                          <a:spcPts val="0"/>
                        </a:spcAft>
                      </a:pPr>
                      <a:r>
                        <a:rPr lang="en-US" sz="850">
                          <a:effectLst/>
                        </a:rPr>
                        <a:t>5. Approval of Field-Loadable Software (FLS)</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No</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a:effectLst/>
                        </a:rPr>
                        <a:t>FLS would be part of the platform requirements not specific to IIPS</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0">
                <a:tc>
                  <a:txBody>
                    <a:bodyPr/>
                    <a:lstStyle/>
                    <a:p>
                      <a:pPr marL="0" marR="0">
                        <a:spcBef>
                          <a:spcPts val="0"/>
                        </a:spcBef>
                        <a:spcAft>
                          <a:spcPts val="0"/>
                        </a:spcAft>
                      </a:pPr>
                      <a:r>
                        <a:rPr lang="en-US" sz="850">
                          <a:effectLst/>
                        </a:rPr>
                        <a:t>6. Approval of FLS by Finding Identicality Through the PMA Process </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No</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dirty="0">
                          <a:effectLst/>
                        </a:rPr>
                        <a:t>FLS would be part of the platform requirements not specific to IIPS</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37110">
                <a:tc>
                  <a:txBody>
                    <a:bodyPr/>
                    <a:lstStyle/>
                    <a:p>
                      <a:pPr marL="0" marR="0">
                        <a:spcBef>
                          <a:spcPts val="0"/>
                        </a:spcBef>
                        <a:spcAft>
                          <a:spcPts val="0"/>
                        </a:spcAft>
                      </a:pPr>
                      <a:r>
                        <a:rPr lang="en-US" sz="850">
                          <a:effectLst/>
                        </a:rPr>
                        <a:t>7. Approval of Airborne Systems and Equipment Containing User-Modifiable Software (UMS)</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No</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dirty="0">
                          <a:effectLst/>
                        </a:rPr>
                        <a:t>No observation that UMS would apply for IIPS.  Additional considerations section in PSAC would indicate – does not apply.</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67710">
                <a:tc>
                  <a:txBody>
                    <a:bodyPr/>
                    <a:lstStyle/>
                    <a:p>
                      <a:pPr marL="0" marR="0">
                        <a:spcBef>
                          <a:spcPts val="0"/>
                        </a:spcBef>
                        <a:spcAft>
                          <a:spcPts val="0"/>
                        </a:spcAft>
                      </a:pPr>
                      <a:r>
                        <a:rPr lang="en-US" sz="850">
                          <a:effectLst/>
                        </a:rPr>
                        <a:t>8. Previously Developed Software (PDS) – Applying RTCA/DO-178B Level D Criteria</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No</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dirty="0">
                          <a:effectLst/>
                        </a:rPr>
                        <a:t>No PDS for IIPS</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98310">
                <a:tc>
                  <a:txBody>
                    <a:bodyPr/>
                    <a:lstStyle/>
                    <a:p>
                      <a:pPr marL="0" marR="0">
                        <a:spcBef>
                          <a:spcPts val="0"/>
                        </a:spcBef>
                        <a:spcAft>
                          <a:spcPts val="0"/>
                        </a:spcAft>
                      </a:pPr>
                      <a:r>
                        <a:rPr lang="en-US" sz="850">
                          <a:effectLst/>
                        </a:rPr>
                        <a:t>9. Qualification of Software Tools Using RTCA/DO-178B</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No</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dirty="0">
                          <a:effectLst/>
                        </a:rPr>
                        <a:t>No Tool Qualification per DO-178B for IIPS.</a:t>
                      </a:r>
                    </a:p>
                    <a:p>
                      <a:pPr marL="0" marR="0" algn="ctr">
                        <a:spcBef>
                          <a:spcPts val="0"/>
                        </a:spcBef>
                        <a:spcAft>
                          <a:spcPts val="0"/>
                        </a:spcAft>
                      </a:pPr>
                      <a:r>
                        <a:rPr lang="en-US" sz="850" dirty="0">
                          <a:effectLst/>
                        </a:rPr>
                        <a:t>Commentary</a:t>
                      </a:r>
                    </a:p>
                    <a:p>
                      <a:pPr marL="0" marR="0" algn="ctr">
                        <a:spcBef>
                          <a:spcPts val="0"/>
                        </a:spcBef>
                        <a:spcAft>
                          <a:spcPts val="0"/>
                        </a:spcAft>
                      </a:pPr>
                      <a:r>
                        <a:rPr lang="en-US" sz="850" dirty="0">
                          <a:effectLst/>
                        </a:rPr>
                        <a:t>This section is specific to showing compliance DO-178B for Tool Qualification.  IIPS would be using DO-178C/DO-330 which supersedes this guidance.</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60360">
                <a:tc>
                  <a:txBody>
                    <a:bodyPr/>
                    <a:lstStyle/>
                    <a:p>
                      <a:pPr marL="0" marR="0">
                        <a:spcBef>
                          <a:spcPts val="0"/>
                        </a:spcBef>
                        <a:spcAft>
                          <a:spcPts val="0"/>
                        </a:spcAft>
                      </a:pPr>
                      <a:r>
                        <a:rPr lang="en-US" sz="850">
                          <a:effectLst/>
                        </a:rPr>
                        <a:t>10. Approval of Software Changes in Legacy Systems Using RTCA/DO-178B</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No</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dirty="0">
                          <a:effectLst/>
                        </a:rPr>
                        <a:t>IIPS is new development.  Changes to legacy systems and DO-178B does not apply.</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0">
                <a:tc>
                  <a:txBody>
                    <a:bodyPr/>
                    <a:lstStyle/>
                    <a:p>
                      <a:pPr marL="0" marR="0">
                        <a:spcBef>
                          <a:spcPts val="0"/>
                        </a:spcBef>
                        <a:spcAft>
                          <a:spcPts val="0"/>
                        </a:spcAft>
                      </a:pPr>
                      <a:r>
                        <a:rPr lang="en-US" sz="850">
                          <a:effectLst/>
                        </a:rPr>
                        <a:t>11. Oversight of Software Change Impact Analyses Used to Classify Software Changes as Major or Minor</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Yes</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dirty="0">
                          <a:effectLst/>
                        </a:rPr>
                        <a:t>IIPS is new development.  Change impact analyses only applies after a system has been certified and system changes are required.</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37710">
                <a:tc>
                  <a:txBody>
                    <a:bodyPr/>
                    <a:lstStyle/>
                    <a:p>
                      <a:pPr marL="0" marR="0">
                        <a:spcBef>
                          <a:spcPts val="0"/>
                        </a:spcBef>
                        <a:spcAft>
                          <a:spcPts val="0"/>
                        </a:spcAft>
                      </a:pPr>
                      <a:r>
                        <a:rPr lang="en-US" sz="850">
                          <a:effectLst/>
                        </a:rPr>
                        <a:t>12. Approving Reused Software Life Cycle Data</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No</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dirty="0">
                          <a:effectLst/>
                        </a:rPr>
                        <a:t>IIPS is new development.  Reusing life cycle data is not applicable.</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53010">
                <a:tc>
                  <a:txBody>
                    <a:bodyPr/>
                    <a:lstStyle/>
                    <a:p>
                      <a:pPr marL="0" marR="0">
                        <a:spcBef>
                          <a:spcPts val="0"/>
                        </a:spcBef>
                        <a:spcAft>
                          <a:spcPts val="0"/>
                        </a:spcAft>
                      </a:pPr>
                      <a:r>
                        <a:rPr lang="en-US" sz="850">
                          <a:effectLst/>
                        </a:rPr>
                        <a:t>13. Properly Overseeing Suppliers</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Unknown</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dirty="0">
                          <a:effectLst/>
                        </a:rPr>
                        <a:t>May apply if software suppliers are used for development.  Software suppliers require oversight to ensure compliance to objectives.</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0">
                <a:tc>
                  <a:txBody>
                    <a:bodyPr/>
                    <a:lstStyle/>
                    <a:p>
                      <a:pPr marL="0" marR="0">
                        <a:spcBef>
                          <a:spcPts val="0"/>
                        </a:spcBef>
                        <a:spcAft>
                          <a:spcPts val="0"/>
                        </a:spcAft>
                      </a:pPr>
                      <a:r>
                        <a:rPr lang="en-US" sz="850">
                          <a:effectLst/>
                        </a:rPr>
                        <a:t>14 Software Problem Reporting</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Yes</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dirty="0">
                          <a:effectLst/>
                        </a:rPr>
                        <a:t>Problem reporting would apply for managing and tracking problems to IIPS </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243660">
                <a:tc>
                  <a:txBody>
                    <a:bodyPr/>
                    <a:lstStyle/>
                    <a:p>
                      <a:pPr marL="0" marR="0">
                        <a:spcBef>
                          <a:spcPts val="0"/>
                        </a:spcBef>
                        <a:spcAft>
                          <a:spcPts val="0"/>
                        </a:spcAft>
                      </a:pPr>
                      <a:r>
                        <a:rPr lang="en-US" sz="850">
                          <a:effectLst/>
                        </a:rPr>
                        <a:t>15 Assuring Airborne System Databases and Aeronautical Databases</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a:effectLst/>
                        </a:rPr>
                        <a:t>No</a:t>
                      </a:r>
                      <a:endParaRPr lang="en-US" sz="85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dirty="0">
                          <a:effectLst/>
                        </a:rPr>
                        <a:t>No known system/aeronautical database development applies for IIPS</a:t>
                      </a:r>
                      <a:r>
                        <a:rPr lang="en-US" sz="850" dirty="0" smtClean="0">
                          <a:effectLst/>
                        </a:rPr>
                        <a:t>.</a:t>
                      </a:r>
                      <a:r>
                        <a:rPr lang="en-US" sz="850" dirty="0">
                          <a:effectLst/>
                        </a:rPr>
                        <a:t> </a:t>
                      </a:r>
                    </a:p>
                    <a:p>
                      <a:pPr marL="0" marR="0" algn="ctr">
                        <a:spcBef>
                          <a:spcPts val="0"/>
                        </a:spcBef>
                        <a:spcAft>
                          <a:spcPts val="0"/>
                        </a:spcAft>
                      </a:pPr>
                      <a:r>
                        <a:rPr lang="en-US" sz="850" dirty="0">
                          <a:effectLst/>
                        </a:rPr>
                        <a:t>Commentary</a:t>
                      </a:r>
                    </a:p>
                    <a:p>
                      <a:pPr marL="0" marR="0">
                        <a:spcBef>
                          <a:spcPts val="0"/>
                        </a:spcBef>
                        <a:spcAft>
                          <a:spcPts val="0"/>
                        </a:spcAft>
                      </a:pPr>
                      <a:r>
                        <a:rPr lang="en-US" sz="850" dirty="0">
                          <a:effectLst/>
                        </a:rPr>
                        <a:t>Design assurance for databases must comply with AC20-153A and RTCA/DO-200A.</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r h="53454">
                <a:tc>
                  <a:txBody>
                    <a:bodyPr/>
                    <a:lstStyle/>
                    <a:p>
                      <a:pPr marL="0" marR="0">
                        <a:spcBef>
                          <a:spcPts val="0"/>
                        </a:spcBef>
                        <a:spcAft>
                          <a:spcPts val="0"/>
                        </a:spcAft>
                      </a:pPr>
                      <a:r>
                        <a:rPr lang="en-US" sz="850" dirty="0">
                          <a:effectLst/>
                        </a:rPr>
                        <a:t>16. Managing the Software Development or Verification Environment</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solidFill>
                      <a:schemeClr val="tx2">
                        <a:lumMod val="60000"/>
                        <a:lumOff val="40000"/>
                      </a:schemeClr>
                    </a:solidFill>
                  </a:tcPr>
                </a:tc>
                <a:tc>
                  <a:txBody>
                    <a:bodyPr/>
                    <a:lstStyle/>
                    <a:p>
                      <a:pPr marL="0" marR="0" algn="ctr">
                        <a:spcBef>
                          <a:spcPts val="0"/>
                        </a:spcBef>
                        <a:spcAft>
                          <a:spcPts val="0"/>
                        </a:spcAft>
                      </a:pPr>
                      <a:r>
                        <a:rPr lang="en-US" sz="850" dirty="0">
                          <a:effectLst/>
                        </a:rPr>
                        <a:t>Yes</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c>
                  <a:txBody>
                    <a:bodyPr/>
                    <a:lstStyle/>
                    <a:p>
                      <a:pPr marL="0" marR="0">
                        <a:spcBef>
                          <a:spcPts val="0"/>
                        </a:spcBef>
                        <a:spcAft>
                          <a:spcPts val="0"/>
                        </a:spcAft>
                      </a:pPr>
                      <a:r>
                        <a:rPr lang="en-US" sz="850" dirty="0">
                          <a:effectLst/>
                        </a:rPr>
                        <a:t>Managing the software development/verification environment from the simulated/emulated environment in relation to actual production hardware would mostly likely apply for IIPS.</a:t>
                      </a:r>
                      <a:endParaRPr lang="en-US" sz="85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8043" marR="28043" marT="0" marB="0"/>
                </a:tc>
              </a:tr>
            </a:tbl>
          </a:graphicData>
        </a:graphic>
      </p:graphicFrame>
    </p:spTree>
    <p:extLst>
      <p:ext uri="{BB962C8B-B14F-4D97-AF65-F5344CB8AC3E}">
        <p14:creationId xmlns:p14="http://schemas.microsoft.com/office/powerpoint/2010/main" val="26311047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2800" dirty="0"/>
              <a:t>Software Design </a:t>
            </a:r>
            <a:r>
              <a:rPr lang="en-US" sz="2800" dirty="0" smtClean="0"/>
              <a:t>Approval</a:t>
            </a:r>
            <a:br>
              <a:rPr lang="en-US" sz="2800" dirty="0" smtClean="0"/>
            </a:br>
            <a:r>
              <a:rPr lang="en-US" sz="2000" dirty="0" smtClean="0"/>
              <a:t>FAA Compliance Assessment (Order 8110.49 </a:t>
            </a:r>
            <a:r>
              <a:rPr lang="en-US" sz="2000" dirty="0" err="1" smtClean="0"/>
              <a:t>Chg</a:t>
            </a:r>
            <a:r>
              <a:rPr lang="en-US" sz="2000" dirty="0" smtClean="0"/>
              <a:t> 2, Chapter 2)</a:t>
            </a:r>
            <a:endParaRPr lang="en-US" sz="2000" dirty="0"/>
          </a:p>
        </p:txBody>
      </p:sp>
      <p:sp>
        <p:nvSpPr>
          <p:cNvPr id="4" name="Footer Placeholder 3"/>
          <p:cNvSpPr>
            <a:spLocks noGrp="1"/>
          </p:cNvSpPr>
          <p:nvPr>
            <p:ph type="ftr" sz="quarter" idx="11"/>
          </p:nvPr>
        </p:nvSpPr>
        <p:spPr>
          <a:xfrm>
            <a:off x="1514475" y="6359527"/>
            <a:ext cx="61912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29</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2895912599"/>
              </p:ext>
            </p:extLst>
          </p:nvPr>
        </p:nvGraphicFramePr>
        <p:xfrm>
          <a:off x="1752600" y="3810000"/>
          <a:ext cx="4953000" cy="1295400"/>
        </p:xfrm>
        <a:graphic>
          <a:graphicData uri="http://schemas.openxmlformats.org/drawingml/2006/table">
            <a:tbl>
              <a:tblPr firstRow="1" firstCol="1" bandRow="1">
                <a:tableStyleId>{5C22544A-7EE6-4342-B048-85BDC9FD1C3A}</a:tableStyleId>
              </a:tblPr>
              <a:tblGrid>
                <a:gridCol w="2312224"/>
                <a:gridCol w="2640776"/>
              </a:tblGrid>
              <a:tr h="431800">
                <a:tc>
                  <a:txBody>
                    <a:bodyPr/>
                    <a:lstStyle/>
                    <a:p>
                      <a:pPr marL="0" marR="0" algn="ctr">
                        <a:spcBef>
                          <a:spcPts val="0"/>
                        </a:spcBef>
                        <a:spcAft>
                          <a:spcPts val="0"/>
                        </a:spcAft>
                      </a:pPr>
                      <a:r>
                        <a:rPr lang="en-US" sz="1400" dirty="0">
                          <a:effectLst/>
                        </a:rPr>
                        <a:t>Stages of Involvement (SOI)</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tc>
                  <a:txBody>
                    <a:bodyPr/>
                    <a:lstStyle/>
                    <a:p>
                      <a:pPr marL="0" marR="0" algn="ctr">
                        <a:spcBef>
                          <a:spcPts val="0"/>
                        </a:spcBef>
                        <a:spcAft>
                          <a:spcPts val="0"/>
                        </a:spcAft>
                      </a:pPr>
                      <a:r>
                        <a:rPr lang="en-US" sz="1400" dirty="0">
                          <a:effectLst/>
                        </a:rPr>
                        <a:t>Phase / Activity</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tr>
              <a:tr h="215900">
                <a:tc>
                  <a:txBody>
                    <a:bodyPr/>
                    <a:lstStyle/>
                    <a:p>
                      <a:pPr marL="0" marR="0" algn="ctr">
                        <a:spcBef>
                          <a:spcPts val="0"/>
                        </a:spcBef>
                        <a:spcAft>
                          <a:spcPts val="0"/>
                        </a:spcAft>
                      </a:pPr>
                      <a:r>
                        <a:rPr lang="en-US" sz="1400" dirty="0">
                          <a:effectLst/>
                        </a:rPr>
                        <a:t>SOI #1</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spcBef>
                          <a:spcPts val="0"/>
                        </a:spcBef>
                        <a:spcAft>
                          <a:spcPts val="0"/>
                        </a:spcAft>
                      </a:pPr>
                      <a:r>
                        <a:rPr lang="en-US" sz="1400" dirty="0">
                          <a:effectLst/>
                        </a:rPr>
                        <a:t>Software Planning</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15900">
                <a:tc>
                  <a:txBody>
                    <a:bodyPr/>
                    <a:lstStyle/>
                    <a:p>
                      <a:pPr marL="0" marR="0" algn="ctr">
                        <a:spcBef>
                          <a:spcPts val="0"/>
                        </a:spcBef>
                        <a:spcAft>
                          <a:spcPts val="0"/>
                        </a:spcAft>
                      </a:pPr>
                      <a:r>
                        <a:rPr lang="en-US" sz="1400" dirty="0">
                          <a:effectLst/>
                        </a:rPr>
                        <a:t>SOI #2</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spcBef>
                          <a:spcPts val="0"/>
                        </a:spcBef>
                        <a:spcAft>
                          <a:spcPts val="0"/>
                        </a:spcAft>
                      </a:pPr>
                      <a:r>
                        <a:rPr lang="en-US" sz="1400" dirty="0">
                          <a:effectLst/>
                        </a:rPr>
                        <a:t>Software Development</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15900">
                <a:tc>
                  <a:txBody>
                    <a:bodyPr/>
                    <a:lstStyle/>
                    <a:p>
                      <a:pPr marL="0" marR="0" algn="ctr">
                        <a:spcBef>
                          <a:spcPts val="0"/>
                        </a:spcBef>
                        <a:spcAft>
                          <a:spcPts val="0"/>
                        </a:spcAft>
                      </a:pPr>
                      <a:r>
                        <a:rPr lang="en-US" sz="1400" dirty="0">
                          <a:effectLst/>
                        </a:rPr>
                        <a:t>SOI #3</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spcBef>
                          <a:spcPts val="0"/>
                        </a:spcBef>
                        <a:spcAft>
                          <a:spcPts val="0"/>
                        </a:spcAft>
                      </a:pPr>
                      <a:r>
                        <a:rPr lang="en-US" sz="1400" dirty="0">
                          <a:effectLst/>
                        </a:rPr>
                        <a:t>Software Verification</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15900">
                <a:tc>
                  <a:txBody>
                    <a:bodyPr/>
                    <a:lstStyle/>
                    <a:p>
                      <a:pPr marL="0" marR="0" algn="ctr">
                        <a:spcBef>
                          <a:spcPts val="0"/>
                        </a:spcBef>
                        <a:spcAft>
                          <a:spcPts val="0"/>
                        </a:spcAft>
                      </a:pPr>
                      <a:r>
                        <a:rPr lang="en-US" sz="1400" dirty="0">
                          <a:effectLst/>
                        </a:rPr>
                        <a:t>SOI #4</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spcBef>
                          <a:spcPts val="0"/>
                        </a:spcBef>
                        <a:spcAft>
                          <a:spcPts val="0"/>
                        </a:spcAft>
                      </a:pPr>
                      <a:r>
                        <a:rPr lang="en-US" sz="1400" dirty="0">
                          <a:effectLst/>
                        </a:rPr>
                        <a:t>Software Wrap-up</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569543688"/>
              </p:ext>
            </p:extLst>
          </p:nvPr>
        </p:nvGraphicFramePr>
        <p:xfrm>
          <a:off x="4038600" y="2133600"/>
          <a:ext cx="914400" cy="771525"/>
        </p:xfrm>
        <a:graphic>
          <a:graphicData uri="http://schemas.openxmlformats.org/presentationml/2006/ole">
            <mc:AlternateContent xmlns:mc="http://schemas.openxmlformats.org/markup-compatibility/2006">
              <mc:Choice xmlns:v="urn:schemas-microsoft-com:vml" Requires="v">
                <p:oleObj spid="_x0000_s14369" name="Acrobat Document" showAsIcon="1" r:id="rId3" imgW="914400" imgH="771480" progId="AcroExch.Document.DC">
                  <p:embed/>
                </p:oleObj>
              </mc:Choice>
              <mc:Fallback>
                <p:oleObj name="Acrobat Document" showAsIcon="1" r:id="rId3" imgW="914400" imgH="771480" progId="AcroExch.Document.DC">
                  <p:embed/>
                  <p:pic>
                    <p:nvPicPr>
                      <p:cNvPr id="0" name=""/>
                      <p:cNvPicPr/>
                      <p:nvPr/>
                    </p:nvPicPr>
                    <p:blipFill>
                      <a:blip r:embed="rId4"/>
                      <a:stretch>
                        <a:fillRect/>
                      </a:stretch>
                    </p:blipFill>
                    <p:spPr>
                      <a:xfrm>
                        <a:off x="4038600" y="2133600"/>
                        <a:ext cx="914400" cy="771525"/>
                      </a:xfrm>
                      <a:prstGeom prst="rect">
                        <a:avLst/>
                      </a:prstGeom>
                    </p:spPr>
                  </p:pic>
                </p:oleObj>
              </mc:Fallback>
            </mc:AlternateContent>
          </a:graphicData>
        </a:graphic>
      </p:graphicFrame>
      <p:pic>
        <p:nvPicPr>
          <p:cNvPr id="8" name="Picture 7"/>
          <p:cNvPicPr>
            <a:picLocks noChangeAspect="1"/>
          </p:cNvPicPr>
          <p:nvPr/>
        </p:nvPicPr>
        <p:blipFill rotWithShape="1">
          <a:blip r:embed="rId5"/>
          <a:srcRect l="25833" t="15518" r="38333" b="5862"/>
          <a:stretch/>
        </p:blipFill>
        <p:spPr>
          <a:xfrm>
            <a:off x="1752600" y="1371600"/>
            <a:ext cx="1724526" cy="2286000"/>
          </a:xfrm>
          <a:prstGeom prst="rect">
            <a:avLst/>
          </a:prstGeom>
        </p:spPr>
      </p:pic>
      <p:sp>
        <p:nvSpPr>
          <p:cNvPr id="9" name="Rectangle 2"/>
          <p:cNvSpPr>
            <a:spLocks noChangeArrowheads="1"/>
          </p:cNvSpPr>
          <p:nvPr/>
        </p:nvSpPr>
        <p:spPr bwMode="auto">
          <a:xfrm>
            <a:off x="609600" y="5401270"/>
            <a:ext cx="8001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This software job aid has been discontinued and removed from the FAA guidance material with recent updates (4/2017) to Order 8110.49 Chapter 2 Software Review Process.  The FAA Order still requires conducting software reviews however, it does not prescribe use of this Job Aid. </a:t>
            </a:r>
            <a:r>
              <a:rPr lang="en-US" altLang="en-US" sz="1200" dirty="0">
                <a:latin typeface="Arial" panose="020B0604020202020204" pitchFamily="34" charset="0"/>
                <a:ea typeface="Times New Roman" panose="02020603050405020304" pitchFamily="18" charset="0"/>
                <a:cs typeface="Arial" panose="020B0604020202020204" pitchFamily="34" charset="0"/>
              </a:rPr>
              <a:t> </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However, this Job Aid is still in use by certification programs as it provides a detailed set of checklists that if followed would allow a successful review by the FAA.  </a:t>
            </a:r>
          </a:p>
        </p:txBody>
      </p:sp>
    </p:spTree>
    <p:extLst>
      <p:ext uri="{BB962C8B-B14F-4D97-AF65-F5344CB8AC3E}">
        <p14:creationId xmlns:p14="http://schemas.microsoft.com/office/powerpoint/2010/main" val="42361907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4000" dirty="0" smtClean="0"/>
              <a:t>Summary</a:t>
            </a:r>
            <a:endParaRPr lang="en-US" sz="4000" dirty="0"/>
          </a:p>
        </p:txBody>
      </p:sp>
      <p:sp>
        <p:nvSpPr>
          <p:cNvPr id="4" name="Footer Placeholder 3"/>
          <p:cNvSpPr>
            <a:spLocks noGrp="1"/>
          </p:cNvSpPr>
          <p:nvPr>
            <p:ph type="ftr" sz="quarter" idx="11"/>
          </p:nvPr>
        </p:nvSpPr>
        <p:spPr>
          <a:xfrm>
            <a:off x="1676400" y="6400803"/>
            <a:ext cx="61912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30</a:t>
            </a:fld>
            <a:endParaRPr lang="en-US"/>
          </a:p>
        </p:txBody>
      </p:sp>
      <p:sp>
        <p:nvSpPr>
          <p:cNvPr id="3" name="Rectangle 2"/>
          <p:cNvSpPr/>
          <p:nvPr/>
        </p:nvSpPr>
        <p:spPr>
          <a:xfrm>
            <a:off x="228600" y="1066800"/>
            <a:ext cx="8686800" cy="1047979"/>
          </a:xfrm>
          <a:prstGeom prst="rect">
            <a:avLst/>
          </a:prstGeom>
        </p:spPr>
        <p:txBody>
          <a:bodyPr wrap="square">
            <a:spAutoFit/>
          </a:bodyPr>
          <a:lstStyle/>
          <a:p>
            <a:pPr>
              <a:lnSpc>
                <a:spcPct val="115000"/>
              </a:lnSpc>
            </a:pPr>
            <a:r>
              <a:rPr lang="en-US" dirty="0">
                <a:solidFill>
                  <a:srgbClr val="000000"/>
                </a:solidFill>
                <a:latin typeface="Arial" panose="020B0604020202020204" pitchFamily="34" charset="0"/>
                <a:ea typeface="Calibri" panose="020F0502020204030204" pitchFamily="34" charset="0"/>
                <a:cs typeface="Times New Roman" panose="02020603050405020304" pitchFamily="18" charset="0"/>
              </a:rPr>
              <a:t>Item 1: Brief the FAA and other regulatory documents that describe the requirements for software to be deployed in FAA-certified environments to the Metis development team and management</a:t>
            </a:r>
            <a:r>
              <a:rPr lang="en-US"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a:t>
            </a:r>
          </a:p>
        </p:txBody>
      </p:sp>
      <p:graphicFrame>
        <p:nvGraphicFramePr>
          <p:cNvPr id="8" name="Table 7"/>
          <p:cNvGraphicFramePr>
            <a:graphicFrameLocks noGrp="1"/>
          </p:cNvGraphicFramePr>
          <p:nvPr>
            <p:extLst>
              <p:ext uri="{D42A27DB-BD31-4B8C-83A1-F6EECF244321}">
                <p14:modId xmlns:p14="http://schemas.microsoft.com/office/powerpoint/2010/main" val="238719475"/>
              </p:ext>
            </p:extLst>
          </p:nvPr>
        </p:nvGraphicFramePr>
        <p:xfrm>
          <a:off x="304799" y="2111756"/>
          <a:ext cx="8610601" cy="4212844"/>
        </p:xfrm>
        <a:graphic>
          <a:graphicData uri="http://schemas.openxmlformats.org/drawingml/2006/table">
            <a:tbl>
              <a:tblPr firstRow="1" bandRow="1">
                <a:tableStyleId>{5C22544A-7EE6-4342-B048-85BDC9FD1C3A}</a:tableStyleId>
              </a:tblPr>
              <a:tblGrid>
                <a:gridCol w="1547846"/>
                <a:gridCol w="2490755"/>
                <a:gridCol w="1752600"/>
                <a:gridCol w="2819400"/>
              </a:tblGrid>
              <a:tr h="370840">
                <a:tc>
                  <a:txBody>
                    <a:bodyPr/>
                    <a:lstStyle/>
                    <a:p>
                      <a:pPr marL="0" marR="0" algn="ctr">
                        <a:spcBef>
                          <a:spcPts val="0"/>
                        </a:spcBef>
                        <a:spcAft>
                          <a:spcPts val="0"/>
                        </a:spcAft>
                      </a:pPr>
                      <a:r>
                        <a:rPr lang="en-US" sz="1600" b="1" dirty="0">
                          <a:effectLst/>
                          <a:latin typeface="Arial" panose="020B0604020202020204" pitchFamily="34" charset="0"/>
                          <a:ea typeface="Times New Roman" panose="02020603050405020304" pitchFamily="18" charset="0"/>
                          <a:cs typeface="Times New Roman" panose="02020603050405020304" pitchFamily="18" charset="0"/>
                        </a:rPr>
                        <a:t>Requirement</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panose="020B0604020202020204" pitchFamily="34" charset="0"/>
                          <a:ea typeface="Times New Roman" panose="02020603050405020304" pitchFamily="18" charset="0"/>
                          <a:cs typeface="Times New Roman" panose="02020603050405020304" pitchFamily="18" charset="0"/>
                        </a:rPr>
                        <a:t>Title</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panose="020B0604020202020204" pitchFamily="34" charset="0"/>
                          <a:ea typeface="Times New Roman" panose="02020603050405020304" pitchFamily="18" charset="0"/>
                          <a:cs typeface="Times New Roman" panose="02020603050405020304" pitchFamily="18" charset="0"/>
                        </a:rPr>
                        <a:t>Requirement</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panose="020B0604020202020204" pitchFamily="34" charset="0"/>
                          <a:ea typeface="Times New Roman" panose="02020603050405020304" pitchFamily="18" charset="0"/>
                          <a:cs typeface="Times New Roman" panose="02020603050405020304" pitchFamily="18" charset="0"/>
                        </a:rPr>
                        <a:t>Title</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14 CFR </a:t>
                      </a: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21 </a:t>
                      </a:r>
                    </a:p>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(Regulatory)</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Certification Procedures for Products and Parts</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ARP </a:t>
                      </a:r>
                      <a:r>
                        <a:rPr lang="en-US" sz="1000" dirty="0" smtClean="0">
                          <a:effectLst/>
                          <a:latin typeface="Arial" panose="020B0604020202020204" pitchFamily="34" charset="0"/>
                          <a:ea typeface="Times New Roman" panose="02020603050405020304" pitchFamily="18" charset="0"/>
                          <a:cs typeface="Times New Roman" panose="02020603050405020304" pitchFamily="18" charset="0"/>
                        </a:rPr>
                        <a:t>4754A</a:t>
                      </a:r>
                    </a:p>
                    <a:p>
                      <a:pPr marL="0" marR="0">
                        <a:lnSpc>
                          <a:spcPct val="107000"/>
                        </a:lnSpc>
                        <a:spcBef>
                          <a:spcPts val="0"/>
                        </a:spcBef>
                        <a:spcAft>
                          <a:spcPts val="0"/>
                        </a:spcAft>
                      </a:pPr>
                      <a:r>
                        <a:rPr lang="en-US" sz="1000" dirty="0" smtClean="0">
                          <a:effectLst/>
                          <a:latin typeface="Arial" panose="020B0604020202020204" pitchFamily="34" charset="0"/>
                          <a:ea typeface="Times New Roman" panose="02020603050405020304" pitchFamily="18" charset="0"/>
                          <a:cs typeface="Times New Roman" panose="02020603050405020304" pitchFamily="18" charset="0"/>
                        </a:rPr>
                        <a:t>(Systems)</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Certification Considerations for Highly-Integrated or Complex Aircraft Systems</a:t>
                      </a:r>
                      <a:endParaRPr lang="en-US" sz="11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14 CFR </a:t>
                      </a: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2x.1301 (Regulatory)</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Function and Installation</a:t>
                      </a:r>
                      <a:endParaRPr lang="en-US" sz="11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ARP </a:t>
                      </a:r>
                      <a:r>
                        <a:rPr lang="en-US" sz="1000" dirty="0" smtClean="0">
                          <a:effectLst/>
                          <a:latin typeface="Arial" panose="020B0604020202020204" pitchFamily="34" charset="0"/>
                          <a:ea typeface="Times New Roman" panose="02020603050405020304" pitchFamily="18" charset="0"/>
                          <a:cs typeface="Times New Roman" panose="02020603050405020304" pitchFamily="18" charset="0"/>
                        </a:rPr>
                        <a:t>4761</a:t>
                      </a:r>
                    </a:p>
                    <a:p>
                      <a:pPr marL="0" marR="0">
                        <a:lnSpc>
                          <a:spcPct val="107000"/>
                        </a:lnSpc>
                        <a:spcBef>
                          <a:spcPts val="0"/>
                        </a:spcBef>
                        <a:spcAft>
                          <a:spcPts val="0"/>
                        </a:spcAft>
                      </a:pPr>
                      <a:r>
                        <a:rPr lang="en-US" sz="1000" dirty="0" smtClean="0">
                          <a:effectLst/>
                          <a:latin typeface="Arial" panose="020B0604020202020204" pitchFamily="34" charset="0"/>
                          <a:ea typeface="Times New Roman" panose="02020603050405020304" pitchFamily="18" charset="0"/>
                          <a:cs typeface="Times New Roman" panose="02020603050405020304" pitchFamily="18" charset="0"/>
                        </a:rPr>
                        <a:t>(Safety)</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Guidelines and Methods for Conducting the Safety Assessment Process on Civil Airborne Systems and Equipment</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14 CFR </a:t>
                      </a: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2x.1309 (Regulatory)</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Equipment, systems, and installations</a:t>
                      </a:r>
                      <a:endParaRPr lang="en-US" sz="11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DO-178C</a:t>
                      </a:r>
                    </a:p>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(Software,</a:t>
                      </a:r>
                      <a:r>
                        <a:rPr lang="en-US" sz="1100" baseline="0" dirty="0" smtClean="0">
                          <a:effectLst/>
                          <a:latin typeface="Arial" panose="020B0604020202020204" pitchFamily="34" charset="0"/>
                          <a:ea typeface="Times New Roman" panose="02020603050405020304" pitchFamily="18" charset="0"/>
                          <a:cs typeface="Times New Roman" panose="02020603050405020304" pitchFamily="18" charset="0"/>
                        </a:rPr>
                        <a:t> Airborne)</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Software Considerations in Airborne Systems and Equipment Certification</a:t>
                      </a:r>
                      <a:endParaRPr lang="en-US" sz="11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14 CFR </a:t>
                      </a: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25.1322</a:t>
                      </a:r>
                    </a:p>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(Regulatory)</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Flightcrew alerting</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DO-248C</a:t>
                      </a:r>
                    </a:p>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(Software,</a:t>
                      </a:r>
                      <a:r>
                        <a:rPr lang="en-US" sz="1100" baseline="0" dirty="0" smtClean="0">
                          <a:effectLst/>
                          <a:latin typeface="Arial" panose="020B0604020202020204" pitchFamily="34" charset="0"/>
                          <a:ea typeface="Times New Roman" panose="02020603050405020304" pitchFamily="18" charset="0"/>
                          <a:cs typeface="Times New Roman" panose="02020603050405020304" pitchFamily="18" charset="0"/>
                        </a:rPr>
                        <a:t> Airborne)</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Supporting Information for DO-178C and DO-278A</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AC </a:t>
                      </a: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00-69</a:t>
                      </a:r>
                    </a:p>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(Guidance, Means of Compliance)</a:t>
                      </a:r>
                      <a:r>
                        <a:rPr lang="en-US" sz="1100" baseline="0" dirty="0" smtClean="0">
                          <a:effectLst/>
                          <a:latin typeface="Arial" panose="020B0604020202020204" pitchFamily="34" charset="0"/>
                          <a:ea typeface="Times New Roman" panose="02020603050405020304" pitchFamily="18" charset="0"/>
                          <a:cs typeface="Times New Roman" panose="02020603050405020304" pitchFamily="18" charset="0"/>
                        </a:rPr>
                        <a:t> </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Best Practices for Airborne Software Development Assurance Using EUROCAE ED-12( ) and RTCA DO-178( )</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DO-278A</a:t>
                      </a:r>
                    </a:p>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(Software, Ground Systems)</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Software Integrity Assurance Considerations for Communication, Navigation, Surveillance and Air Traffic Management (CNS/ATM) Systems</a:t>
                      </a:r>
                      <a:endParaRPr lang="en-US" sz="11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360680">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AC </a:t>
                      </a: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20-115D</a:t>
                      </a:r>
                    </a:p>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(Guidance)</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Airborne Software Assurance</a:t>
                      </a:r>
                      <a:endParaRPr lang="en-US" sz="11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DO-330</a:t>
                      </a:r>
                    </a:p>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(Airborne/Ground Sys.)</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Software Tool Qualification Considerations</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AC </a:t>
                      </a: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25.1322-1</a:t>
                      </a:r>
                    </a:p>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(Guidance)</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Flight Crew alerting</a:t>
                      </a:r>
                      <a:endParaRPr lang="en-US" sz="11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DO-332</a:t>
                      </a:r>
                    </a:p>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(S/W</a:t>
                      </a:r>
                      <a:r>
                        <a:rPr lang="en-US" sz="1100" baseline="0" dirty="0" smtClean="0">
                          <a:effectLst/>
                          <a:latin typeface="Arial" panose="020B0604020202020204" pitchFamily="34" charset="0"/>
                          <a:ea typeface="Times New Roman" panose="02020603050405020304" pitchFamily="18" charset="0"/>
                          <a:cs typeface="Times New Roman" panose="02020603050405020304" pitchFamily="18" charset="0"/>
                        </a:rPr>
                        <a:t>, Airborne/Ground Sys.)</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Object-Oriented Technology and Related Techniques Supplement to DO-178C and DO-278A</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187960">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Order </a:t>
                      </a: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8110.4C</a:t>
                      </a:r>
                    </a:p>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(FAA</a:t>
                      </a:r>
                      <a:r>
                        <a:rPr lang="en-US" sz="1100" baseline="0" dirty="0" smtClean="0">
                          <a:effectLst/>
                          <a:latin typeface="Arial" panose="020B0604020202020204" pitchFamily="34" charset="0"/>
                          <a:ea typeface="Times New Roman" panose="02020603050405020304" pitchFamily="18" charset="0"/>
                          <a:cs typeface="Times New Roman" panose="02020603050405020304" pitchFamily="18" charset="0"/>
                        </a:rPr>
                        <a:t> Order)</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Type Certification</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CAST-18</a:t>
                      </a:r>
                    </a:p>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(Software</a:t>
                      </a:r>
                      <a:r>
                        <a:rPr lang="en-US" sz="1100" baseline="0" dirty="0" smtClean="0">
                          <a:effectLst/>
                          <a:latin typeface="Arial" panose="020B0604020202020204" pitchFamily="34" charset="0"/>
                          <a:ea typeface="Times New Roman" panose="02020603050405020304" pitchFamily="18" charset="0"/>
                          <a:cs typeface="Times New Roman" panose="02020603050405020304" pitchFamily="18" charset="0"/>
                        </a:rPr>
                        <a:t>, Airborne)</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Reverse Engineering in Certification Projects</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Order 8110.49 Change </a:t>
                      </a: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2</a:t>
                      </a:r>
                      <a:r>
                        <a:rPr lang="en-US" sz="1100" baseline="0" dirty="0" smtClean="0">
                          <a:effectLst/>
                          <a:latin typeface="Arial" panose="020B0604020202020204" pitchFamily="34" charset="0"/>
                          <a:ea typeface="Times New Roman" panose="02020603050405020304" pitchFamily="18" charset="0"/>
                          <a:cs typeface="Times New Roman" panose="02020603050405020304" pitchFamily="18" charset="0"/>
                        </a:rPr>
                        <a:t> </a:t>
                      </a: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(FAA Order)</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Software Approval Guidelines</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Misc.</a:t>
                      </a:r>
                      <a:r>
                        <a:rPr lang="en-US" sz="1100" baseline="0" dirty="0" smtClean="0">
                          <a:effectLst/>
                          <a:latin typeface="Arial" panose="020B0604020202020204" pitchFamily="34" charset="0"/>
                          <a:ea typeface="Times New Roman" panose="02020603050405020304" pitchFamily="18" charset="0"/>
                          <a:cs typeface="Times New Roman" panose="02020603050405020304" pitchFamily="18" charset="0"/>
                        </a:rPr>
                        <a:t> CAST/FAS IPs/ FAA Research (S/W)</a:t>
                      </a:r>
                    </a:p>
                  </a:txBody>
                  <a:tcPr marL="68580" marR="68580" marT="0" marB="0"/>
                </a:tc>
                <a:tc>
                  <a:txBody>
                    <a:bodyPr/>
                    <a:lstStyle/>
                    <a:p>
                      <a:pPr marL="0" marR="0">
                        <a:spcBef>
                          <a:spcPts val="0"/>
                        </a:spcBef>
                        <a:spcAft>
                          <a:spcPts val="0"/>
                        </a:spcAft>
                      </a:pPr>
                      <a:r>
                        <a:rPr lang="en-US" sz="1100" dirty="0" smtClean="0">
                          <a:effectLst/>
                          <a:latin typeface="Arial" panose="020B0604020202020204" pitchFamily="34" charset="0"/>
                          <a:ea typeface="Times New Roman" panose="02020603050405020304" pitchFamily="18" charset="0"/>
                          <a:cs typeface="Times New Roman" panose="02020603050405020304" pitchFamily="18" charset="0"/>
                        </a:rPr>
                        <a:t>Various</a:t>
                      </a:r>
                      <a:r>
                        <a:rPr lang="en-US" sz="1100" baseline="0" dirty="0" smtClean="0">
                          <a:effectLst/>
                          <a:latin typeface="Arial" panose="020B0604020202020204" pitchFamily="34" charset="0"/>
                          <a:ea typeface="Times New Roman" panose="02020603050405020304" pitchFamily="18" charset="0"/>
                          <a:cs typeface="Times New Roman" panose="02020603050405020304" pitchFamily="18" charset="0"/>
                        </a:rPr>
                        <a:t> Topics</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69572962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a:xfrm>
            <a:off x="1133475" y="6350002"/>
            <a:ext cx="68008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31</a:t>
            </a:fld>
            <a:endParaRPr lang="en-US"/>
          </a:p>
        </p:txBody>
      </p:sp>
      <p:sp>
        <p:nvSpPr>
          <p:cNvPr id="7" name="Title 1"/>
          <p:cNvSpPr txBox="1">
            <a:spLocks/>
          </p:cNvSpPr>
          <p:nvPr/>
        </p:nvSpPr>
        <p:spPr>
          <a:xfrm>
            <a:off x="2438400" y="2667000"/>
            <a:ext cx="4191000" cy="1143000"/>
          </a:xfrm>
          <a:prstGeom prst="rect">
            <a:avLst/>
          </a:prstGeom>
        </p:spPr>
        <p:txBody>
          <a:bodyPr vert="horz" lIns="91440" tIns="45720" rIns="91440" bIns="45720" rtlCol="0" anchor="ctr">
            <a:noAutofit/>
          </a:bodyPr>
          <a:lstStyle>
            <a:lvl1pPr algn="l" defTabSz="914400" rtl="0" eaLnBrk="1" latinLnBrk="0" hangingPunct="1">
              <a:spcBef>
                <a:spcPct val="0"/>
              </a:spcBef>
              <a:buNone/>
              <a:defRPr sz="4400" kern="1200">
                <a:solidFill>
                  <a:schemeClr val="tx1"/>
                </a:solidFill>
                <a:latin typeface="+mj-lt"/>
                <a:ea typeface="+mj-ea"/>
                <a:cs typeface="+mj-cs"/>
              </a:defRPr>
            </a:lvl1pPr>
          </a:lstStyle>
          <a:p>
            <a:r>
              <a:rPr lang="en-US" dirty="0" smtClean="0"/>
              <a:t>Back-Up Slides</a:t>
            </a:r>
            <a:endParaRPr lang="en-US" dirty="0"/>
          </a:p>
        </p:txBody>
      </p:sp>
    </p:spTree>
    <p:extLst>
      <p:ext uri="{BB962C8B-B14F-4D97-AF65-F5344CB8AC3E}">
        <p14:creationId xmlns:p14="http://schemas.microsoft.com/office/powerpoint/2010/main" val="37387863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3200" dirty="0" smtClean="0"/>
              <a:t>DO-178C Software Planning</a:t>
            </a:r>
            <a:endParaRPr lang="en-US" sz="3200" dirty="0"/>
          </a:p>
        </p:txBody>
      </p:sp>
      <p:sp>
        <p:nvSpPr>
          <p:cNvPr id="8" name="Content Placeholder 2"/>
          <p:cNvSpPr>
            <a:spLocks noGrp="1"/>
          </p:cNvSpPr>
          <p:nvPr>
            <p:ph idx="1"/>
          </p:nvPr>
        </p:nvSpPr>
        <p:spPr>
          <a:xfrm>
            <a:off x="304800" y="1265237"/>
            <a:ext cx="8534400" cy="4525963"/>
          </a:xfrm>
        </p:spPr>
        <p:txBody>
          <a:bodyPr>
            <a:normAutofit/>
          </a:bodyPr>
          <a:lstStyle/>
          <a:p>
            <a:endParaRPr lang="en-US" sz="2000" i="1" dirty="0" smtClean="0"/>
          </a:p>
          <a:p>
            <a:pPr marL="0" indent="0">
              <a:buNone/>
            </a:pPr>
            <a:endParaRPr lang="en-US" sz="2000" i="1" dirty="0"/>
          </a:p>
          <a:p>
            <a:pPr marL="0" indent="0">
              <a:buNone/>
            </a:pPr>
            <a:endParaRPr lang="en-US" sz="2000" i="1" dirty="0" smtClean="0"/>
          </a:p>
          <a:p>
            <a:endParaRPr lang="en-US" dirty="0"/>
          </a:p>
        </p:txBody>
      </p:sp>
      <p:sp>
        <p:nvSpPr>
          <p:cNvPr id="4" name="Footer Placeholder 3"/>
          <p:cNvSpPr>
            <a:spLocks noGrp="1"/>
          </p:cNvSpPr>
          <p:nvPr>
            <p:ph type="ftr" sz="quarter" idx="11"/>
          </p:nvPr>
        </p:nvSpPr>
        <p:spPr>
          <a:xfrm>
            <a:off x="1828800" y="6356350"/>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32</a:t>
            </a:fld>
            <a:endParaRPr lang="en-US"/>
          </a:p>
        </p:txBody>
      </p:sp>
      <p:sp>
        <p:nvSpPr>
          <p:cNvPr id="3" name="Rectangle 2"/>
          <p:cNvSpPr/>
          <p:nvPr/>
        </p:nvSpPr>
        <p:spPr>
          <a:xfrm>
            <a:off x="609600" y="1295400"/>
            <a:ext cx="8077200" cy="1200329"/>
          </a:xfrm>
          <a:prstGeom prst="rect">
            <a:avLst/>
          </a:prstGeom>
        </p:spPr>
        <p:txBody>
          <a:bodyPr wrap="square">
            <a:spAutoFit/>
          </a:bodyPr>
          <a:lstStyle/>
          <a:p>
            <a:r>
              <a:rPr lang="en-US" dirty="0">
                <a:latin typeface="Arial" panose="020B0604020202020204" pitchFamily="34" charset="0"/>
                <a:ea typeface="Times New Roman" panose="02020603050405020304" pitchFamily="18" charset="0"/>
              </a:rPr>
              <a:t>The DO-178C planning process consists creation of project-specific plans and standards.  The plans and standards should address how the plans meet the DO-178C objectives and should provide content as detailed within section 11 of DO-178C.</a:t>
            </a: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2306286824"/>
              </p:ext>
            </p:extLst>
          </p:nvPr>
        </p:nvGraphicFramePr>
        <p:xfrm>
          <a:off x="381000" y="2514600"/>
          <a:ext cx="8332452" cy="3657600"/>
        </p:xfrm>
        <a:graphic>
          <a:graphicData uri="http://schemas.openxmlformats.org/drawingml/2006/table">
            <a:tbl>
              <a:tblPr firstRow="1" firstCol="1" bandRow="1">
                <a:tableStyleId>{5C22544A-7EE6-4342-B048-85BDC9FD1C3A}</a:tableStyleId>
              </a:tblPr>
              <a:tblGrid>
                <a:gridCol w="1447799"/>
                <a:gridCol w="1219200"/>
                <a:gridCol w="914400"/>
                <a:gridCol w="4751053"/>
              </a:tblGrid>
              <a:tr h="135003">
                <a:tc>
                  <a:txBody>
                    <a:bodyPr/>
                    <a:lstStyle/>
                    <a:p>
                      <a:pPr marL="0" marR="0" algn="ctr">
                        <a:spcBef>
                          <a:spcPts val="0"/>
                        </a:spcBef>
                        <a:spcAft>
                          <a:spcPts val="0"/>
                        </a:spcAft>
                      </a:pPr>
                      <a:r>
                        <a:rPr lang="en-US" sz="1200" dirty="0" smtClean="0">
                          <a:effectLst/>
                          <a:latin typeface="+mn-lt"/>
                          <a:ea typeface="+mn-ea"/>
                          <a:cs typeface="+mn-cs"/>
                        </a:rPr>
                        <a:t>Plan</a:t>
                      </a:r>
                      <a:r>
                        <a:rPr lang="en-US" sz="1200" baseline="0" dirty="0" smtClean="0">
                          <a:effectLst/>
                          <a:latin typeface="+mn-lt"/>
                          <a:ea typeface="+mn-ea"/>
                          <a:cs typeface="+mn-cs"/>
                        </a:rPr>
                        <a:t> / Standard</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solidFill>
                      <a:schemeClr val="bg2">
                        <a:lumMod val="50000"/>
                      </a:schemeClr>
                    </a:solidFill>
                  </a:tcPr>
                </a:tc>
                <a:tc>
                  <a:txBody>
                    <a:bodyPr/>
                    <a:lstStyle/>
                    <a:p>
                      <a:pPr marL="0" marR="0" algn="ctr">
                        <a:spcBef>
                          <a:spcPts val="0"/>
                        </a:spcBef>
                        <a:spcAft>
                          <a:spcPts val="0"/>
                        </a:spcAft>
                      </a:pPr>
                      <a:r>
                        <a:rPr lang="en-US" sz="1200" dirty="0">
                          <a:effectLst/>
                        </a:rPr>
                        <a:t>DO-178C section</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solidFill>
                      <a:schemeClr val="bg2">
                        <a:lumMod val="50000"/>
                      </a:schemeClr>
                    </a:solidFill>
                  </a:tcPr>
                </a:tc>
                <a:tc>
                  <a:txBody>
                    <a:bodyPr/>
                    <a:lstStyle/>
                    <a:p>
                      <a:pPr marL="0" marR="0" algn="ctr">
                        <a:spcBef>
                          <a:spcPts val="0"/>
                        </a:spcBef>
                        <a:spcAft>
                          <a:spcPts val="0"/>
                        </a:spcAft>
                      </a:pPr>
                      <a:r>
                        <a:rPr lang="en-US" sz="1200" dirty="0">
                          <a:effectLst/>
                        </a:rPr>
                        <a:t>IIPS applicability?</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solidFill>
                      <a:schemeClr val="bg2">
                        <a:lumMod val="50000"/>
                      </a:schemeClr>
                    </a:solidFill>
                  </a:tcPr>
                </a:tc>
                <a:tc>
                  <a:txBody>
                    <a:bodyPr/>
                    <a:lstStyle/>
                    <a:p>
                      <a:pPr marL="0" marR="0" algn="ctr">
                        <a:spcBef>
                          <a:spcPts val="0"/>
                        </a:spcBef>
                        <a:spcAft>
                          <a:spcPts val="0"/>
                        </a:spcAft>
                      </a:pPr>
                      <a:r>
                        <a:rPr lang="en-US" sz="1200" dirty="0">
                          <a:effectLst/>
                        </a:rPr>
                        <a:t>Commentary</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solidFill>
                      <a:schemeClr val="bg2">
                        <a:lumMod val="50000"/>
                      </a:schemeClr>
                    </a:solidFill>
                  </a:tcPr>
                </a:tc>
              </a:tr>
              <a:tr h="626997">
                <a:tc>
                  <a:txBody>
                    <a:bodyPr/>
                    <a:lstStyle/>
                    <a:p>
                      <a:pPr marL="0" marR="0">
                        <a:spcBef>
                          <a:spcPts val="0"/>
                        </a:spcBef>
                        <a:spcAft>
                          <a:spcPts val="0"/>
                        </a:spcAft>
                      </a:pPr>
                      <a:r>
                        <a:rPr lang="en-US" sz="1200" dirty="0">
                          <a:effectLst/>
                        </a:rPr>
                        <a:t>Plan for Software Aspects of Certification (PSAC)</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solidFill>
                      <a:schemeClr val="tx2">
                        <a:lumMod val="60000"/>
                        <a:lumOff val="40000"/>
                      </a:schemeClr>
                    </a:solidFill>
                  </a:tcPr>
                </a:tc>
                <a:tc>
                  <a:txBody>
                    <a:bodyPr/>
                    <a:lstStyle/>
                    <a:p>
                      <a:pPr marL="0" marR="0" algn="ctr">
                        <a:spcBef>
                          <a:spcPts val="0"/>
                        </a:spcBef>
                        <a:spcAft>
                          <a:spcPts val="0"/>
                        </a:spcAft>
                      </a:pPr>
                      <a:r>
                        <a:rPr lang="en-US" sz="1000" dirty="0">
                          <a:effectLst/>
                        </a:rPr>
                        <a:t>Annex A Table A-1 </a:t>
                      </a:r>
                    </a:p>
                    <a:p>
                      <a:pPr marL="0" marR="0" algn="ctr">
                        <a:spcBef>
                          <a:spcPts val="0"/>
                        </a:spcBef>
                        <a:spcAft>
                          <a:spcPts val="0"/>
                        </a:spcAft>
                      </a:pPr>
                      <a:r>
                        <a:rPr lang="en-US" sz="1000" dirty="0">
                          <a:effectLst/>
                        </a:rPr>
                        <a:t>11.1</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tc>
                <a:tc>
                  <a:txBody>
                    <a:bodyPr/>
                    <a:lstStyle/>
                    <a:p>
                      <a:pPr marL="0" marR="0" algn="ctr">
                        <a:spcBef>
                          <a:spcPts val="0"/>
                        </a:spcBef>
                        <a:spcAft>
                          <a:spcPts val="0"/>
                        </a:spcAft>
                      </a:pPr>
                      <a:r>
                        <a:rPr lang="en-US" sz="1000" dirty="0">
                          <a:effectLst/>
                        </a:rPr>
                        <a:t>Yes</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tc>
                <a:tc>
                  <a:txBody>
                    <a:bodyPr/>
                    <a:lstStyle/>
                    <a:p>
                      <a:pPr marL="0" marR="0">
                        <a:spcBef>
                          <a:spcPts val="0"/>
                        </a:spcBef>
                        <a:spcAft>
                          <a:spcPts val="0"/>
                        </a:spcAft>
                      </a:pPr>
                      <a:r>
                        <a:rPr lang="en-US" sz="1000" dirty="0">
                          <a:effectLst/>
                        </a:rPr>
                        <a:t>Refer to section 11.1 for content. The PSAC is delivered to the certification authorities and becomes the contract between the applicant and the certification authority.  Therefore, it should be delivered early in the life cycle to reduce risk of the certification authorities findings causing re-work late in the project development.  </a:t>
                      </a:r>
                    </a:p>
                    <a:p>
                      <a:pPr marL="0" marR="0">
                        <a:spcBef>
                          <a:spcPts val="0"/>
                        </a:spcBef>
                        <a:spcAft>
                          <a:spcPts val="0"/>
                        </a:spcAft>
                      </a:pPr>
                      <a:r>
                        <a:rPr lang="en-US" sz="1000" dirty="0">
                          <a:effectLst/>
                        </a:rPr>
                        <a:t>DO-178C 11.g </a:t>
                      </a:r>
                      <a:r>
                        <a:rPr lang="en-US" sz="1000" u="sng" dirty="0">
                          <a:effectLst/>
                        </a:rPr>
                        <a:t>Additional Considerations</a:t>
                      </a:r>
                      <a:r>
                        <a:rPr lang="en-US" sz="1000" dirty="0">
                          <a:effectLst/>
                        </a:rPr>
                        <a:t> is an important section of the PSAC as it details any special considerations or unique aspects associated with this certification.  Refer to section 4.3.2.1.1 for details.</a:t>
                      </a:r>
                    </a:p>
                    <a:p>
                      <a:pPr marL="0" marR="0">
                        <a:spcBef>
                          <a:spcPts val="0"/>
                        </a:spcBef>
                        <a:spcAft>
                          <a:spcPts val="0"/>
                        </a:spcAft>
                      </a:pPr>
                      <a:r>
                        <a:rPr lang="en-US" sz="1000" dirty="0">
                          <a:effectLst/>
                        </a:rPr>
                        <a:t> </a:t>
                      </a:r>
                    </a:p>
                    <a:p>
                      <a:pPr marL="0" marR="0">
                        <a:spcBef>
                          <a:spcPts val="0"/>
                        </a:spcBef>
                        <a:spcAft>
                          <a:spcPts val="0"/>
                        </a:spcAft>
                      </a:pPr>
                      <a:r>
                        <a:rPr lang="en-US" sz="1000" dirty="0">
                          <a:effectLst/>
                        </a:rPr>
                        <a:t>A DO-178C compliance matrix detailing out all the applicable objectives within DO-178C Annex A and referencing the applicable sections within the PSAC for showing compliance should be contained as an Appendix to the PSAC.</a:t>
                      </a:r>
                    </a:p>
                    <a:p>
                      <a:pPr marL="0" marR="0">
                        <a:spcBef>
                          <a:spcPts val="0"/>
                        </a:spcBef>
                        <a:spcAft>
                          <a:spcPts val="0"/>
                        </a:spcAft>
                      </a:pPr>
                      <a:r>
                        <a:rPr lang="en-US" sz="1000" dirty="0">
                          <a:effectLst/>
                        </a:rPr>
                        <a:t> </a:t>
                      </a:r>
                    </a:p>
                    <a:p>
                      <a:pPr marL="0" marR="0">
                        <a:spcBef>
                          <a:spcPts val="0"/>
                        </a:spcBef>
                        <a:spcAft>
                          <a:spcPts val="0"/>
                        </a:spcAft>
                      </a:pPr>
                      <a:r>
                        <a:rPr lang="en-US" sz="1000" dirty="0">
                          <a:effectLst/>
                        </a:rPr>
                        <a:t>For OOT, a section should be added (proposed in additional considerations), for addressing vulnerabilities and related techniques identified in DO-332 Annex OO.D.1 and Annex OO.D.2 for general issues.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tc>
              </a:tr>
              <a:tr h="270005">
                <a:tc>
                  <a:txBody>
                    <a:bodyPr/>
                    <a:lstStyle/>
                    <a:p>
                      <a:pPr marL="0" marR="0">
                        <a:spcBef>
                          <a:spcPts val="0"/>
                        </a:spcBef>
                        <a:spcAft>
                          <a:spcPts val="0"/>
                        </a:spcAft>
                      </a:pPr>
                      <a:r>
                        <a:rPr lang="en-US" sz="1200" dirty="0">
                          <a:effectLst/>
                        </a:rPr>
                        <a:t>Software Development Plan (SDP)</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solidFill>
                      <a:schemeClr val="tx2">
                        <a:lumMod val="60000"/>
                        <a:lumOff val="40000"/>
                      </a:schemeClr>
                    </a:solidFill>
                  </a:tcPr>
                </a:tc>
                <a:tc>
                  <a:txBody>
                    <a:bodyPr/>
                    <a:lstStyle/>
                    <a:p>
                      <a:pPr marL="0" marR="0" algn="ctr">
                        <a:spcBef>
                          <a:spcPts val="0"/>
                        </a:spcBef>
                        <a:spcAft>
                          <a:spcPts val="0"/>
                        </a:spcAft>
                      </a:pPr>
                      <a:r>
                        <a:rPr lang="en-US" sz="1000" dirty="0">
                          <a:effectLst/>
                        </a:rPr>
                        <a:t>Annex A Table A-1 </a:t>
                      </a:r>
                    </a:p>
                    <a:p>
                      <a:pPr marL="0" marR="0" algn="ctr">
                        <a:spcBef>
                          <a:spcPts val="0"/>
                        </a:spcBef>
                        <a:spcAft>
                          <a:spcPts val="0"/>
                        </a:spcAft>
                      </a:pPr>
                      <a:r>
                        <a:rPr lang="en-US" sz="1000" dirty="0">
                          <a:effectLst/>
                        </a:rPr>
                        <a:t>11.2</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tc>
                <a:tc>
                  <a:txBody>
                    <a:bodyPr/>
                    <a:lstStyle/>
                    <a:p>
                      <a:pPr marL="0" marR="0" algn="ctr">
                        <a:spcBef>
                          <a:spcPts val="0"/>
                        </a:spcBef>
                        <a:spcAft>
                          <a:spcPts val="0"/>
                        </a:spcAft>
                      </a:pPr>
                      <a:r>
                        <a:rPr lang="en-US" sz="1000">
                          <a:effectLst/>
                        </a:rPr>
                        <a:t>Yes</a:t>
                      </a:r>
                      <a:endParaRPr lang="en-US" sz="10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tc>
                <a:tc>
                  <a:txBody>
                    <a:bodyPr/>
                    <a:lstStyle/>
                    <a:p>
                      <a:pPr marL="0" marR="0">
                        <a:spcBef>
                          <a:spcPts val="0"/>
                        </a:spcBef>
                        <a:spcAft>
                          <a:spcPts val="0"/>
                        </a:spcAft>
                      </a:pPr>
                      <a:r>
                        <a:rPr lang="en-US" sz="1000">
                          <a:effectLst/>
                        </a:rPr>
                        <a:t>Refer to section 11.2 of DO-178C for content.  It should detail use of OOT and if Reverse Engineering (R.E.) is part of the life cycle model. </a:t>
                      </a:r>
                      <a:endParaRPr lang="en-US" sz="10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tc>
              </a:tr>
              <a:tr h="405008">
                <a:tc>
                  <a:txBody>
                    <a:bodyPr/>
                    <a:lstStyle/>
                    <a:p>
                      <a:pPr marL="0" marR="0">
                        <a:spcBef>
                          <a:spcPts val="0"/>
                        </a:spcBef>
                        <a:spcAft>
                          <a:spcPts val="0"/>
                        </a:spcAft>
                      </a:pPr>
                      <a:r>
                        <a:rPr lang="en-US" sz="1200" dirty="0">
                          <a:effectLst/>
                        </a:rPr>
                        <a:t>Software Verification Plan (SVP)</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solidFill>
                      <a:schemeClr val="tx2">
                        <a:lumMod val="60000"/>
                        <a:lumOff val="40000"/>
                      </a:schemeClr>
                    </a:solidFill>
                  </a:tcPr>
                </a:tc>
                <a:tc>
                  <a:txBody>
                    <a:bodyPr/>
                    <a:lstStyle/>
                    <a:p>
                      <a:pPr marL="0" marR="0" algn="ctr">
                        <a:spcBef>
                          <a:spcPts val="0"/>
                        </a:spcBef>
                        <a:spcAft>
                          <a:spcPts val="0"/>
                        </a:spcAft>
                      </a:pPr>
                      <a:r>
                        <a:rPr lang="en-US" sz="1000" dirty="0">
                          <a:effectLst/>
                        </a:rPr>
                        <a:t>Annex A Table </a:t>
                      </a:r>
                      <a:r>
                        <a:rPr lang="en-US" sz="1000" dirty="0" smtClean="0">
                          <a:effectLst/>
                        </a:rPr>
                        <a:t>A-1</a:t>
                      </a:r>
                      <a:r>
                        <a:rPr lang="en-US" sz="1000" dirty="0">
                          <a:effectLst/>
                        </a:rPr>
                        <a:t> </a:t>
                      </a:r>
                    </a:p>
                    <a:p>
                      <a:pPr marL="0" marR="0" algn="ctr">
                        <a:spcBef>
                          <a:spcPts val="0"/>
                        </a:spcBef>
                        <a:spcAft>
                          <a:spcPts val="0"/>
                        </a:spcAft>
                      </a:pPr>
                      <a:r>
                        <a:rPr lang="en-US" sz="1000" dirty="0">
                          <a:effectLst/>
                        </a:rPr>
                        <a:t>11.3</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tc>
                <a:tc>
                  <a:txBody>
                    <a:bodyPr/>
                    <a:lstStyle/>
                    <a:p>
                      <a:pPr marL="0" marR="0" algn="ctr">
                        <a:spcBef>
                          <a:spcPts val="0"/>
                        </a:spcBef>
                        <a:spcAft>
                          <a:spcPts val="0"/>
                        </a:spcAft>
                      </a:pPr>
                      <a:r>
                        <a:rPr lang="en-US" sz="1000" dirty="0">
                          <a:effectLst/>
                        </a:rPr>
                        <a:t>Yes</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tc>
                <a:tc>
                  <a:txBody>
                    <a:bodyPr/>
                    <a:lstStyle/>
                    <a:p>
                      <a:pPr marL="0" marR="0">
                        <a:spcBef>
                          <a:spcPts val="0"/>
                        </a:spcBef>
                        <a:spcAft>
                          <a:spcPts val="0"/>
                        </a:spcAft>
                      </a:pPr>
                      <a:r>
                        <a:rPr lang="en-US" sz="1000" dirty="0">
                          <a:effectLst/>
                        </a:rPr>
                        <a:t>Refer to section 11.3 of DO-178C for content.  In general verification consist of reviews, analysis and test.  It should detail how the independence objectives are being met as detailed within the DO-178C Annex A objectives.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tc>
              </a:tr>
            </a:tbl>
          </a:graphicData>
        </a:graphic>
      </p:graphicFrame>
    </p:spTree>
    <p:extLst>
      <p:ext uri="{BB962C8B-B14F-4D97-AF65-F5344CB8AC3E}">
        <p14:creationId xmlns:p14="http://schemas.microsoft.com/office/powerpoint/2010/main" val="37330567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3200" dirty="0" smtClean="0"/>
              <a:t>DO-178C Software Planning (</a:t>
            </a:r>
            <a:r>
              <a:rPr lang="en-US" sz="3200" dirty="0" err="1" smtClean="0"/>
              <a:t>cont</a:t>
            </a:r>
            <a:r>
              <a:rPr lang="en-US" sz="3200" dirty="0" smtClean="0"/>
              <a:t>)</a:t>
            </a:r>
            <a:endParaRPr lang="en-US" sz="3200" dirty="0"/>
          </a:p>
        </p:txBody>
      </p:sp>
      <p:sp>
        <p:nvSpPr>
          <p:cNvPr id="8" name="Content Placeholder 2"/>
          <p:cNvSpPr>
            <a:spLocks noGrp="1"/>
          </p:cNvSpPr>
          <p:nvPr>
            <p:ph idx="1"/>
          </p:nvPr>
        </p:nvSpPr>
        <p:spPr>
          <a:xfrm>
            <a:off x="304800" y="1265237"/>
            <a:ext cx="8534400" cy="4525963"/>
          </a:xfrm>
        </p:spPr>
        <p:txBody>
          <a:bodyPr>
            <a:normAutofit/>
          </a:bodyPr>
          <a:lstStyle/>
          <a:p>
            <a:endParaRPr lang="en-US" sz="2000" i="1" dirty="0" smtClean="0"/>
          </a:p>
          <a:p>
            <a:pPr marL="0" indent="0">
              <a:buNone/>
            </a:pPr>
            <a:endParaRPr lang="en-US" sz="2000" i="1" dirty="0"/>
          </a:p>
          <a:p>
            <a:pPr marL="0" indent="0">
              <a:buNone/>
            </a:pPr>
            <a:endParaRPr lang="en-US" sz="2000" i="1" dirty="0" smtClean="0"/>
          </a:p>
          <a:p>
            <a:endParaRPr lang="en-US" dirty="0"/>
          </a:p>
        </p:txBody>
      </p:sp>
      <p:sp>
        <p:nvSpPr>
          <p:cNvPr id="4" name="Footer Placeholder 3"/>
          <p:cNvSpPr>
            <a:spLocks noGrp="1"/>
          </p:cNvSpPr>
          <p:nvPr>
            <p:ph type="ftr" sz="quarter" idx="11"/>
          </p:nvPr>
        </p:nvSpPr>
        <p:spPr>
          <a:xfrm>
            <a:off x="1362075" y="6356350"/>
            <a:ext cx="64198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33</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3580200690"/>
              </p:ext>
            </p:extLst>
          </p:nvPr>
        </p:nvGraphicFramePr>
        <p:xfrm>
          <a:off x="304800" y="1524000"/>
          <a:ext cx="8332452" cy="4335780"/>
        </p:xfrm>
        <a:graphic>
          <a:graphicData uri="http://schemas.openxmlformats.org/drawingml/2006/table">
            <a:tbl>
              <a:tblPr firstRow="1" firstCol="1" bandRow="1">
                <a:tableStyleId>{5C22544A-7EE6-4342-B048-85BDC9FD1C3A}</a:tableStyleId>
              </a:tblPr>
              <a:tblGrid>
                <a:gridCol w="1447799"/>
                <a:gridCol w="1219200"/>
                <a:gridCol w="914400"/>
                <a:gridCol w="4751053"/>
              </a:tblGrid>
              <a:tr h="135003">
                <a:tc>
                  <a:txBody>
                    <a:bodyPr/>
                    <a:lstStyle/>
                    <a:p>
                      <a:pPr marL="0" marR="0" algn="ctr">
                        <a:spcBef>
                          <a:spcPts val="0"/>
                        </a:spcBef>
                        <a:spcAft>
                          <a:spcPts val="0"/>
                        </a:spcAft>
                      </a:pPr>
                      <a:r>
                        <a:rPr lang="en-US" sz="1200" dirty="0" smtClean="0">
                          <a:effectLst/>
                          <a:latin typeface="+mn-lt"/>
                          <a:ea typeface="+mn-ea"/>
                          <a:cs typeface="+mn-cs"/>
                        </a:rPr>
                        <a:t>Plan</a:t>
                      </a:r>
                      <a:r>
                        <a:rPr lang="en-US" sz="1200" baseline="0" dirty="0" smtClean="0">
                          <a:effectLst/>
                          <a:latin typeface="+mn-lt"/>
                          <a:ea typeface="+mn-ea"/>
                          <a:cs typeface="+mn-cs"/>
                        </a:rPr>
                        <a:t> / Standard</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solidFill>
                      <a:schemeClr val="bg2">
                        <a:lumMod val="50000"/>
                      </a:schemeClr>
                    </a:solidFill>
                  </a:tcPr>
                </a:tc>
                <a:tc>
                  <a:txBody>
                    <a:bodyPr/>
                    <a:lstStyle/>
                    <a:p>
                      <a:pPr marL="0" marR="0" algn="ctr">
                        <a:spcBef>
                          <a:spcPts val="0"/>
                        </a:spcBef>
                        <a:spcAft>
                          <a:spcPts val="0"/>
                        </a:spcAft>
                      </a:pPr>
                      <a:r>
                        <a:rPr lang="en-US" sz="1200" dirty="0">
                          <a:effectLst/>
                        </a:rPr>
                        <a:t>DO-178C section</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solidFill>
                      <a:schemeClr val="bg2">
                        <a:lumMod val="50000"/>
                      </a:schemeClr>
                    </a:solidFill>
                  </a:tcPr>
                </a:tc>
                <a:tc>
                  <a:txBody>
                    <a:bodyPr/>
                    <a:lstStyle/>
                    <a:p>
                      <a:pPr marL="0" marR="0" algn="ctr">
                        <a:spcBef>
                          <a:spcPts val="0"/>
                        </a:spcBef>
                        <a:spcAft>
                          <a:spcPts val="0"/>
                        </a:spcAft>
                      </a:pPr>
                      <a:r>
                        <a:rPr lang="en-US" sz="1200" dirty="0">
                          <a:effectLst/>
                        </a:rPr>
                        <a:t>IIPS applicability?</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solidFill>
                      <a:schemeClr val="bg2">
                        <a:lumMod val="50000"/>
                      </a:schemeClr>
                    </a:solidFill>
                  </a:tcPr>
                </a:tc>
                <a:tc>
                  <a:txBody>
                    <a:bodyPr/>
                    <a:lstStyle/>
                    <a:p>
                      <a:pPr marL="0" marR="0" algn="ctr">
                        <a:spcBef>
                          <a:spcPts val="0"/>
                        </a:spcBef>
                        <a:spcAft>
                          <a:spcPts val="0"/>
                        </a:spcAft>
                      </a:pPr>
                      <a:r>
                        <a:rPr lang="en-US" sz="1200" dirty="0">
                          <a:effectLst/>
                        </a:rPr>
                        <a:t>Commentary</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7614" marR="27614" marT="0" marB="0">
                    <a:solidFill>
                      <a:schemeClr val="bg2">
                        <a:lumMod val="50000"/>
                      </a:schemeClr>
                    </a:solidFill>
                  </a:tcPr>
                </a:tc>
              </a:tr>
              <a:tr h="626997">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cs typeface="Times New Roman" panose="02020603050405020304" pitchFamily="18" charset="0"/>
                        </a:rPr>
                        <a:t>Software Configuration Management Plan (SCMP)</a:t>
                      </a:r>
                      <a:endParaRPr lang="en-US" sz="11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Annex A Table A-1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11.4</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Yes</a:t>
                      </a:r>
                      <a:endParaRPr lang="en-US" sz="10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Refer to section 11.4 of DO-178C for content.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The SCMP when followed should allow for compliance to all objectives with Annex A Table A-8</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270005">
                <a:tc>
                  <a:txBody>
                    <a:bodyPr/>
                    <a:lstStyle/>
                    <a:p>
                      <a:pPr marL="0" marR="0">
                        <a:spcBef>
                          <a:spcPts val="0"/>
                        </a:spcBef>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Software Quality Assurance Plan (SQAP)</a:t>
                      </a:r>
                      <a:endParaRPr lang="en-US" sz="11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Annex A Table A-1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11.5</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Yes</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Refer to section 11.5 of DO-178C for content.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The SQAP when followed should allow for compliance to all objectives with Annex A Table A-9</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405008">
                <a:tc>
                  <a:txBody>
                    <a:bodyPr/>
                    <a:lstStyle/>
                    <a:p>
                      <a:pPr marL="0" marR="0">
                        <a:spcBef>
                          <a:spcPts val="0"/>
                        </a:spcBef>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Software Requirements Standards (SRS)</a:t>
                      </a:r>
                      <a:endParaRPr lang="en-US" sz="11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Annex A Table A-1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11.6</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Yes</a:t>
                      </a:r>
                      <a:endParaRPr lang="en-US" sz="10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Refer to section 11.6 of DO-178C for content.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r h="405008">
                <a:tc>
                  <a:txBody>
                    <a:bodyPr/>
                    <a:lstStyle/>
                    <a:p>
                      <a:pPr marL="0" marR="0">
                        <a:spcBef>
                          <a:spcPts val="0"/>
                        </a:spcBef>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Software Design Standards (SDS)</a:t>
                      </a:r>
                      <a:endParaRPr lang="en-US" sz="11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Annex A Table A-1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11.7</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Yes</a:t>
                      </a:r>
                      <a:endParaRPr lang="en-US" sz="10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Refer to section 11.7 of DO-178C for content.</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One key aspects on using OOT required in this standards is addressing any constraints on usage of  OOT features addressing the vulnerabilities described in Annex OO.D.1,</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1000" dirty="0">
                          <a:effectLst/>
                          <a:latin typeface="Arial" panose="020B0604020202020204" pitchFamily="34" charset="0"/>
                          <a:ea typeface="Calibri" panose="020F0502020204030204" pitchFamily="34" charset="0"/>
                          <a:cs typeface="Times New Roman" panose="02020603050405020304" pitchFamily="18" charset="0"/>
                        </a:rPr>
                        <a:t>Inheritance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1000" dirty="0">
                          <a:effectLst/>
                          <a:latin typeface="Arial" panose="020B0604020202020204" pitchFamily="34" charset="0"/>
                          <a:ea typeface="Calibri" panose="020F0502020204030204" pitchFamily="34" charset="0"/>
                          <a:cs typeface="Times New Roman" panose="02020603050405020304" pitchFamily="18" charset="0"/>
                        </a:rPr>
                        <a:t>Parametric Polymorphism</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1000" dirty="0">
                          <a:effectLst/>
                          <a:latin typeface="Arial" panose="020B0604020202020204" pitchFamily="34" charset="0"/>
                          <a:ea typeface="Calibri" panose="020F0502020204030204" pitchFamily="34" charset="0"/>
                          <a:cs typeface="Times New Roman" panose="02020603050405020304" pitchFamily="18" charset="0"/>
                        </a:rPr>
                        <a:t>Overloading</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1000" dirty="0">
                          <a:effectLst/>
                          <a:latin typeface="Arial" panose="020B0604020202020204" pitchFamily="34" charset="0"/>
                          <a:ea typeface="Calibri" panose="020F0502020204030204" pitchFamily="34" charset="0"/>
                          <a:cs typeface="Times New Roman" panose="02020603050405020304" pitchFamily="18" charset="0"/>
                        </a:rPr>
                        <a:t>Type Conversion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1000" dirty="0">
                          <a:effectLst/>
                          <a:latin typeface="Arial" panose="020B0604020202020204" pitchFamily="34" charset="0"/>
                          <a:ea typeface="Calibri" panose="020F0502020204030204" pitchFamily="34" charset="0"/>
                          <a:cs typeface="Times New Roman" panose="02020603050405020304" pitchFamily="18" charset="0"/>
                        </a:rPr>
                        <a:t>Exception Management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1000" dirty="0">
                          <a:effectLst/>
                          <a:latin typeface="Arial" panose="020B0604020202020204" pitchFamily="34" charset="0"/>
                          <a:ea typeface="Calibri" panose="020F0502020204030204" pitchFamily="34" charset="0"/>
                          <a:cs typeface="Times New Roman" panose="02020603050405020304" pitchFamily="18" charset="0"/>
                        </a:rPr>
                        <a:t>Dynamic Memory Management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1000"/>
                        </a:spcAft>
                        <a:buFont typeface="+mj-lt"/>
                        <a:buAutoNum type="arabicPeriod"/>
                      </a:pPr>
                      <a:r>
                        <a:rPr lang="en-US" sz="1000" dirty="0">
                          <a:effectLst/>
                          <a:latin typeface="Arial" panose="020B0604020202020204" pitchFamily="34" charset="0"/>
                          <a:ea typeface="Calibri" panose="020F0502020204030204" pitchFamily="34" charset="0"/>
                          <a:cs typeface="Times New Roman" panose="02020603050405020304" pitchFamily="18" charset="0"/>
                        </a:rPr>
                        <a:t>Virtualization (JVM concerns)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05008">
                <a:tc>
                  <a:txBody>
                    <a:bodyPr/>
                    <a:lstStyle/>
                    <a:p>
                      <a:pPr marL="0" marR="0">
                        <a:spcBef>
                          <a:spcPts val="0"/>
                        </a:spcBef>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Software Code Standards (SCS)</a:t>
                      </a:r>
                      <a:endParaRPr lang="en-US" sz="11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Annex A Table A-1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11.8</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Yes</a:t>
                      </a:r>
                      <a:endParaRPr lang="en-US" sz="10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Refer to section 11.7 of DO-178C for content.  Constraints on OOT vulnerabilities as discussed in SDS above.</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8750580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3200" dirty="0" smtClean="0"/>
              <a:t>DO-178C Additional Considerations</a:t>
            </a:r>
            <a:endParaRPr lang="en-US" sz="3200" dirty="0"/>
          </a:p>
        </p:txBody>
      </p:sp>
      <p:sp>
        <p:nvSpPr>
          <p:cNvPr id="4" name="Footer Placeholder 3"/>
          <p:cNvSpPr>
            <a:spLocks noGrp="1"/>
          </p:cNvSpPr>
          <p:nvPr>
            <p:ph type="ftr" sz="quarter" idx="11"/>
          </p:nvPr>
        </p:nvSpPr>
        <p:spPr>
          <a:xfrm>
            <a:off x="1828800" y="6356351"/>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34</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104317696"/>
              </p:ext>
            </p:extLst>
          </p:nvPr>
        </p:nvGraphicFramePr>
        <p:xfrm>
          <a:off x="533400" y="1196182"/>
          <a:ext cx="8077199" cy="5154738"/>
        </p:xfrm>
        <a:graphic>
          <a:graphicData uri="http://schemas.openxmlformats.org/drawingml/2006/table">
            <a:tbl>
              <a:tblPr firstRow="1" firstCol="1" bandRow="1">
                <a:tableStyleId>{5C22544A-7EE6-4342-B048-85BDC9FD1C3A}</a:tableStyleId>
              </a:tblPr>
              <a:tblGrid>
                <a:gridCol w="3505200"/>
                <a:gridCol w="990600"/>
                <a:gridCol w="3581399"/>
              </a:tblGrid>
              <a:tr h="205726">
                <a:tc>
                  <a:txBody>
                    <a:bodyPr/>
                    <a:lstStyle/>
                    <a:p>
                      <a:pPr marL="0" marR="0" algn="ctr">
                        <a:spcBef>
                          <a:spcPts val="0"/>
                        </a:spcBef>
                        <a:spcAft>
                          <a:spcPts val="0"/>
                        </a:spcAft>
                      </a:pPr>
                      <a:r>
                        <a:rPr lang="en-US" sz="1200" dirty="0">
                          <a:effectLst/>
                        </a:rPr>
                        <a:t>PSAC – Additional Considerations Section</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bg2">
                        <a:lumMod val="50000"/>
                      </a:schemeClr>
                    </a:solidFill>
                  </a:tcPr>
                </a:tc>
                <a:tc>
                  <a:txBody>
                    <a:bodyPr/>
                    <a:lstStyle/>
                    <a:p>
                      <a:pPr marL="0" marR="0" algn="ctr">
                        <a:spcBef>
                          <a:spcPts val="0"/>
                        </a:spcBef>
                        <a:spcAft>
                          <a:spcPts val="0"/>
                        </a:spcAft>
                      </a:pPr>
                      <a:r>
                        <a:rPr lang="en-US" sz="1200">
                          <a:effectLst/>
                        </a:rPr>
                        <a:t>IIPS Applicability?</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bg2">
                        <a:lumMod val="50000"/>
                      </a:schemeClr>
                    </a:solidFill>
                  </a:tcPr>
                </a:tc>
                <a:tc>
                  <a:txBody>
                    <a:bodyPr/>
                    <a:lstStyle/>
                    <a:p>
                      <a:pPr marL="0" marR="0" algn="ctr">
                        <a:spcBef>
                          <a:spcPts val="0"/>
                        </a:spcBef>
                        <a:spcAft>
                          <a:spcPts val="0"/>
                        </a:spcAft>
                      </a:pPr>
                      <a:r>
                        <a:rPr lang="en-US" sz="1200" dirty="0">
                          <a:effectLst/>
                        </a:rPr>
                        <a:t>Commentary</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bg2">
                        <a:lumMod val="50000"/>
                      </a:schemeClr>
                    </a:solidFill>
                  </a:tcPr>
                </a:tc>
              </a:tr>
              <a:tr h="205726">
                <a:tc>
                  <a:txBody>
                    <a:bodyPr/>
                    <a:lstStyle/>
                    <a:p>
                      <a:pPr marL="0" marR="0">
                        <a:spcBef>
                          <a:spcPts val="0"/>
                        </a:spcBef>
                        <a:spcAft>
                          <a:spcPts val="0"/>
                        </a:spcAft>
                      </a:pPr>
                      <a:r>
                        <a:rPr lang="en-US" sz="1200" dirty="0" smtClean="0">
                          <a:effectLst/>
                        </a:rPr>
                        <a:t>x.0</a:t>
                      </a:r>
                      <a:r>
                        <a:rPr lang="en-US" sz="1200" baseline="0" dirty="0" smtClean="0">
                          <a:effectLst/>
                        </a:rPr>
                        <a:t> </a:t>
                      </a:r>
                      <a:r>
                        <a:rPr lang="en-US" sz="1200" dirty="0" smtClean="0">
                          <a:effectLst/>
                        </a:rPr>
                        <a:t>ADDITIONAL </a:t>
                      </a:r>
                      <a:r>
                        <a:rPr lang="en-US" sz="1200" dirty="0">
                          <a:effectLst/>
                        </a:rPr>
                        <a:t>CONSIDERATIONS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Yes</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a:effectLst/>
                        </a:rPr>
                        <a:t>Required per section 11.1 of DO-178C</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411451">
                <a:tc>
                  <a:txBody>
                    <a:bodyPr/>
                    <a:lstStyle/>
                    <a:p>
                      <a:pPr marL="0" marR="0">
                        <a:spcBef>
                          <a:spcPts val="0"/>
                        </a:spcBef>
                        <a:spcAft>
                          <a:spcPts val="0"/>
                        </a:spcAft>
                      </a:pPr>
                      <a:r>
                        <a:rPr lang="en-US" sz="1200" dirty="0" smtClean="0">
                          <a:effectLst/>
                        </a:rPr>
                        <a:t>x.</a:t>
                      </a:r>
                      <a:r>
                        <a:rPr lang="en-US" sz="1200" baseline="0" dirty="0" smtClean="0">
                          <a:effectLst/>
                        </a:rPr>
                        <a:t>1 </a:t>
                      </a:r>
                      <a:r>
                        <a:rPr lang="en-US" sz="1200" dirty="0" smtClean="0">
                          <a:effectLst/>
                        </a:rPr>
                        <a:t>Use </a:t>
                      </a:r>
                      <a:r>
                        <a:rPr lang="en-US" sz="1200" dirty="0">
                          <a:effectLst/>
                        </a:rPr>
                        <a:t>of Previously Developed Software (PDS)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Yes</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a:effectLst/>
                        </a:rPr>
                        <a:t>IIPS Phase 2 Baseline as PDS. Refer to the following section for PDS considerations</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102863">
                <a:tc>
                  <a:txBody>
                    <a:bodyPr/>
                    <a:lstStyle/>
                    <a:p>
                      <a:pPr marL="0" marR="0">
                        <a:spcBef>
                          <a:spcPts val="0"/>
                        </a:spcBef>
                        <a:spcAft>
                          <a:spcPts val="0"/>
                        </a:spcAft>
                      </a:pPr>
                      <a:r>
                        <a:rPr lang="en-US" sz="1200" dirty="0" smtClean="0">
                          <a:effectLst/>
                        </a:rPr>
                        <a:t>x.2</a:t>
                      </a:r>
                      <a:r>
                        <a:rPr lang="en-US" sz="1200" baseline="0" dirty="0" smtClean="0">
                          <a:effectLst/>
                        </a:rPr>
                        <a:t> </a:t>
                      </a:r>
                      <a:r>
                        <a:rPr lang="en-US" sz="1200" dirty="0" smtClean="0">
                          <a:effectLst/>
                        </a:rPr>
                        <a:t>Reusable </a:t>
                      </a:r>
                      <a:r>
                        <a:rPr lang="en-US" sz="1200" dirty="0">
                          <a:effectLst/>
                        </a:rPr>
                        <a:t>Software Components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No</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AC20-148 is N/A for IIPS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308588">
                <a:tc>
                  <a:txBody>
                    <a:bodyPr/>
                    <a:lstStyle/>
                    <a:p>
                      <a:pPr marL="0" marR="0">
                        <a:spcBef>
                          <a:spcPts val="0"/>
                        </a:spcBef>
                        <a:spcAft>
                          <a:spcPts val="0"/>
                        </a:spcAft>
                      </a:pPr>
                      <a:r>
                        <a:rPr lang="en-US" sz="1200" dirty="0" smtClean="0">
                          <a:effectLst/>
                        </a:rPr>
                        <a:t>x.3</a:t>
                      </a:r>
                      <a:r>
                        <a:rPr lang="en-US" sz="1200" baseline="0" dirty="0" smtClean="0">
                          <a:effectLst/>
                        </a:rPr>
                        <a:t> </a:t>
                      </a:r>
                      <a:r>
                        <a:rPr lang="en-US" sz="1200" dirty="0" smtClean="0">
                          <a:effectLst/>
                        </a:rPr>
                        <a:t>Software </a:t>
                      </a:r>
                      <a:r>
                        <a:rPr lang="en-US" sz="1200" dirty="0">
                          <a:effectLst/>
                        </a:rPr>
                        <a:t>Tools and Identification</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Yes</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List of tools and associated configuration (best practice)</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102863">
                <a:tc>
                  <a:txBody>
                    <a:bodyPr/>
                    <a:lstStyle/>
                    <a:p>
                      <a:pPr marL="0" marR="0">
                        <a:spcBef>
                          <a:spcPts val="0"/>
                        </a:spcBef>
                        <a:spcAft>
                          <a:spcPts val="0"/>
                        </a:spcAft>
                      </a:pPr>
                      <a:r>
                        <a:rPr lang="en-US" sz="1200" dirty="0" smtClean="0">
                          <a:effectLst/>
                        </a:rPr>
                        <a:t>x.4</a:t>
                      </a:r>
                      <a:r>
                        <a:rPr lang="en-US" sz="1200" baseline="0" dirty="0" smtClean="0">
                          <a:effectLst/>
                        </a:rPr>
                        <a:t> </a:t>
                      </a:r>
                      <a:r>
                        <a:rPr lang="en-US" sz="1200" dirty="0" smtClean="0">
                          <a:effectLst/>
                        </a:rPr>
                        <a:t>Tool </a:t>
                      </a:r>
                      <a:r>
                        <a:rPr lang="en-US" sz="1200" dirty="0">
                          <a:effectLst/>
                        </a:rPr>
                        <a:t>Qualification</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Yes</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Assume some TQ for IIPS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205726">
                <a:tc>
                  <a:txBody>
                    <a:bodyPr/>
                    <a:lstStyle/>
                    <a:p>
                      <a:pPr marL="0" marR="0">
                        <a:spcBef>
                          <a:spcPts val="0"/>
                        </a:spcBef>
                        <a:spcAft>
                          <a:spcPts val="0"/>
                        </a:spcAft>
                      </a:pPr>
                      <a:r>
                        <a:rPr lang="en-US" sz="1200" dirty="0" smtClean="0">
                          <a:effectLst/>
                        </a:rPr>
                        <a:t>x.5</a:t>
                      </a:r>
                      <a:r>
                        <a:rPr lang="en-US" sz="1200" baseline="0" dirty="0" smtClean="0">
                          <a:effectLst/>
                        </a:rPr>
                        <a:t> </a:t>
                      </a:r>
                      <a:r>
                        <a:rPr lang="en-US" sz="1200" dirty="0" smtClean="0">
                          <a:effectLst/>
                        </a:rPr>
                        <a:t>Alternative </a:t>
                      </a:r>
                      <a:r>
                        <a:rPr lang="en-US" sz="1200" dirty="0">
                          <a:effectLst/>
                        </a:rPr>
                        <a:t>Means of Compliance</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No</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Indicate ‘None’ sought in PSAC</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205726">
                <a:tc>
                  <a:txBody>
                    <a:bodyPr/>
                    <a:lstStyle/>
                    <a:p>
                      <a:pPr marL="0" marR="0">
                        <a:spcBef>
                          <a:spcPts val="0"/>
                        </a:spcBef>
                        <a:spcAft>
                          <a:spcPts val="0"/>
                        </a:spcAft>
                      </a:pPr>
                      <a:r>
                        <a:rPr lang="en-US" sz="1200" dirty="0" smtClean="0">
                          <a:effectLst/>
                        </a:rPr>
                        <a:t>x.6</a:t>
                      </a:r>
                      <a:r>
                        <a:rPr lang="en-US" sz="1200" baseline="0" dirty="0" smtClean="0">
                          <a:effectLst/>
                        </a:rPr>
                        <a:t> </a:t>
                      </a:r>
                      <a:r>
                        <a:rPr lang="en-US" sz="1200" dirty="0" smtClean="0">
                          <a:effectLst/>
                        </a:rPr>
                        <a:t>Product </a:t>
                      </a:r>
                      <a:r>
                        <a:rPr lang="en-US" sz="1200" dirty="0">
                          <a:effectLst/>
                        </a:rPr>
                        <a:t>Service History</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dirty="0">
                          <a:effectLst/>
                        </a:rPr>
                        <a:t>No</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Indicate ‘None’ sought in PSAC</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308588">
                <a:tc>
                  <a:txBody>
                    <a:bodyPr/>
                    <a:lstStyle/>
                    <a:p>
                      <a:pPr marL="0" marR="0">
                        <a:spcBef>
                          <a:spcPts val="0"/>
                        </a:spcBef>
                        <a:spcAft>
                          <a:spcPts val="0"/>
                        </a:spcAft>
                      </a:pPr>
                      <a:r>
                        <a:rPr lang="en-US" sz="1200" dirty="0" smtClean="0">
                          <a:effectLst/>
                        </a:rPr>
                        <a:t>x.7</a:t>
                      </a:r>
                      <a:r>
                        <a:rPr lang="en-US" sz="1200" baseline="0" dirty="0" smtClean="0">
                          <a:effectLst/>
                        </a:rPr>
                        <a:t> </a:t>
                      </a:r>
                      <a:r>
                        <a:rPr lang="en-US" sz="1200" dirty="0" smtClean="0">
                          <a:effectLst/>
                        </a:rPr>
                        <a:t>Field </a:t>
                      </a:r>
                      <a:r>
                        <a:rPr lang="en-US" sz="1200" dirty="0">
                          <a:effectLst/>
                        </a:rPr>
                        <a:t>Loadable Software (FLS)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dirty="0">
                          <a:effectLst/>
                        </a:rPr>
                        <a:t>No</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Part of existing FLS part of Flight Deck (if capability exists)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205726">
                <a:tc>
                  <a:txBody>
                    <a:bodyPr/>
                    <a:lstStyle/>
                    <a:p>
                      <a:pPr marL="0" marR="0">
                        <a:spcBef>
                          <a:spcPts val="0"/>
                        </a:spcBef>
                        <a:spcAft>
                          <a:spcPts val="0"/>
                        </a:spcAft>
                      </a:pPr>
                      <a:r>
                        <a:rPr lang="en-US" sz="1200" dirty="0" smtClean="0">
                          <a:effectLst/>
                        </a:rPr>
                        <a:t>x.8</a:t>
                      </a:r>
                      <a:r>
                        <a:rPr lang="en-US" sz="1200" baseline="0" dirty="0" smtClean="0">
                          <a:effectLst/>
                        </a:rPr>
                        <a:t> </a:t>
                      </a:r>
                      <a:r>
                        <a:rPr lang="en-US" sz="1200" dirty="0" smtClean="0">
                          <a:effectLst/>
                        </a:rPr>
                        <a:t>Option </a:t>
                      </a:r>
                      <a:r>
                        <a:rPr lang="en-US" sz="1200" dirty="0">
                          <a:effectLst/>
                        </a:rPr>
                        <a:t>Selectable Software</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dirty="0">
                          <a:effectLst/>
                        </a:rPr>
                        <a:t>Maybe</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a:effectLst/>
                        </a:rPr>
                        <a:t>Determine when closer to certification</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205726">
                <a:tc>
                  <a:txBody>
                    <a:bodyPr/>
                    <a:lstStyle/>
                    <a:p>
                      <a:pPr marL="0" marR="0">
                        <a:spcBef>
                          <a:spcPts val="0"/>
                        </a:spcBef>
                        <a:spcAft>
                          <a:spcPts val="0"/>
                        </a:spcAft>
                      </a:pPr>
                      <a:r>
                        <a:rPr lang="en-US" sz="1200" dirty="0" smtClean="0">
                          <a:effectLst/>
                        </a:rPr>
                        <a:t>x.9</a:t>
                      </a:r>
                      <a:r>
                        <a:rPr lang="en-US" sz="1200" baseline="0" dirty="0" smtClean="0">
                          <a:effectLst/>
                        </a:rPr>
                        <a:t> </a:t>
                      </a:r>
                      <a:r>
                        <a:rPr lang="en-US" sz="1200" dirty="0" smtClean="0">
                          <a:effectLst/>
                        </a:rPr>
                        <a:t>User </a:t>
                      </a:r>
                      <a:r>
                        <a:rPr lang="en-US" sz="1200" dirty="0">
                          <a:effectLst/>
                        </a:rPr>
                        <a:t>Modifiable Software</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dirty="0">
                          <a:effectLst/>
                        </a:rPr>
                        <a:t>Maybe</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Determine when closer to certification</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102863">
                <a:tc>
                  <a:txBody>
                    <a:bodyPr/>
                    <a:lstStyle/>
                    <a:p>
                      <a:pPr marL="0" marR="0">
                        <a:spcBef>
                          <a:spcPts val="0"/>
                        </a:spcBef>
                        <a:spcAft>
                          <a:spcPts val="0"/>
                        </a:spcAft>
                      </a:pPr>
                      <a:r>
                        <a:rPr lang="en-US" sz="1200" dirty="0" smtClean="0">
                          <a:effectLst/>
                        </a:rPr>
                        <a:t>x.10</a:t>
                      </a:r>
                      <a:r>
                        <a:rPr lang="en-US" sz="1200" baseline="0" dirty="0" smtClean="0">
                          <a:effectLst/>
                        </a:rPr>
                        <a:t> </a:t>
                      </a:r>
                      <a:r>
                        <a:rPr lang="en-US" sz="1200" dirty="0" smtClean="0">
                          <a:effectLst/>
                        </a:rPr>
                        <a:t>Multiple-Version </a:t>
                      </a:r>
                      <a:r>
                        <a:rPr lang="en-US" sz="1200" dirty="0">
                          <a:effectLst/>
                        </a:rPr>
                        <a:t>Dissimilar Software</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No</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Indicate ‘None’ in PSAC</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617177">
                <a:tc>
                  <a:txBody>
                    <a:bodyPr/>
                    <a:lstStyle/>
                    <a:p>
                      <a:pPr marL="0" marR="0">
                        <a:spcBef>
                          <a:spcPts val="0"/>
                        </a:spcBef>
                        <a:spcAft>
                          <a:spcPts val="0"/>
                        </a:spcAft>
                      </a:pPr>
                      <a:r>
                        <a:rPr lang="en-US" sz="1200" dirty="0" smtClean="0">
                          <a:effectLst/>
                        </a:rPr>
                        <a:t>x.11</a:t>
                      </a:r>
                      <a:r>
                        <a:rPr lang="en-US" sz="1200" baseline="0" dirty="0" smtClean="0">
                          <a:effectLst/>
                        </a:rPr>
                        <a:t> </a:t>
                      </a:r>
                      <a:r>
                        <a:rPr lang="en-US" sz="1200" dirty="0" smtClean="0">
                          <a:effectLst/>
                        </a:rPr>
                        <a:t>Commercial </a:t>
                      </a:r>
                      <a:r>
                        <a:rPr lang="en-US" sz="1200" dirty="0">
                          <a:effectLst/>
                        </a:rPr>
                        <a:t>Off-the-Shelf Software (</a:t>
                      </a:r>
                      <a:r>
                        <a:rPr lang="en-US" sz="1200" dirty="0" smtClean="0">
                          <a:effectLst/>
                        </a:rPr>
                        <a:t>COTS)</a:t>
                      </a:r>
                      <a:r>
                        <a:rPr lang="en-US" sz="1200" baseline="0" dirty="0" smtClean="0">
                          <a:effectLst/>
                        </a:rPr>
                        <a:t> </a:t>
                      </a:r>
                      <a:r>
                        <a:rPr lang="en-US" sz="1200" dirty="0" smtClean="0">
                          <a:effectLst/>
                        </a:rPr>
                        <a:t>Software</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Yes</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If using Java and associated Runtime (JRE). For any JRE components, compliance to DO-178C is required so this could be a significant cost driver. </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308588">
                <a:tc>
                  <a:txBody>
                    <a:bodyPr/>
                    <a:lstStyle/>
                    <a:p>
                      <a:pPr marL="0" marR="0">
                        <a:spcBef>
                          <a:spcPts val="0"/>
                        </a:spcBef>
                        <a:spcAft>
                          <a:spcPts val="0"/>
                        </a:spcAft>
                      </a:pPr>
                      <a:r>
                        <a:rPr lang="en-US" sz="1200" dirty="0" smtClean="0">
                          <a:effectLst/>
                        </a:rPr>
                        <a:t>x.12</a:t>
                      </a:r>
                      <a:r>
                        <a:rPr lang="en-US" sz="1200" baseline="0" dirty="0" smtClean="0">
                          <a:effectLst/>
                        </a:rPr>
                        <a:t> </a:t>
                      </a:r>
                      <a:r>
                        <a:rPr lang="en-US" sz="1200" dirty="0" smtClean="0">
                          <a:effectLst/>
                        </a:rPr>
                        <a:t>Use </a:t>
                      </a:r>
                      <a:r>
                        <a:rPr lang="en-US" sz="1200" dirty="0">
                          <a:effectLst/>
                        </a:rPr>
                        <a:t>of Suppliers, Sub-Tier Suppliers and </a:t>
                      </a:r>
                      <a:r>
                        <a:rPr lang="en-US" sz="1200" dirty="0" smtClean="0">
                          <a:effectLst/>
                        </a:rPr>
                        <a:t> Off-Shore </a:t>
                      </a:r>
                      <a:r>
                        <a:rPr lang="en-US" sz="1200" dirty="0">
                          <a:effectLst/>
                        </a:rPr>
                        <a:t>Facilities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Unknown</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Will suppliers be used for IIPS?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205726">
                <a:tc>
                  <a:txBody>
                    <a:bodyPr/>
                    <a:lstStyle/>
                    <a:p>
                      <a:pPr marL="0" marR="0">
                        <a:spcBef>
                          <a:spcPts val="0"/>
                        </a:spcBef>
                        <a:spcAft>
                          <a:spcPts val="0"/>
                        </a:spcAft>
                      </a:pPr>
                      <a:r>
                        <a:rPr lang="en-US" sz="1200" dirty="0" smtClean="0">
                          <a:effectLst/>
                        </a:rPr>
                        <a:t>x.13</a:t>
                      </a:r>
                      <a:r>
                        <a:rPr lang="en-US" sz="1200" baseline="0" dirty="0" smtClean="0">
                          <a:effectLst/>
                        </a:rPr>
                        <a:t> </a:t>
                      </a:r>
                      <a:r>
                        <a:rPr lang="en-US" sz="1200" dirty="0" smtClean="0">
                          <a:effectLst/>
                        </a:rPr>
                        <a:t>Deactivated </a:t>
                      </a:r>
                      <a:r>
                        <a:rPr lang="en-US" sz="1200" dirty="0">
                          <a:effectLst/>
                        </a:rPr>
                        <a:t>Code</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Unknown</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Determine when closer to certification</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34670">
                <a:tc>
                  <a:txBody>
                    <a:bodyPr/>
                    <a:lstStyle/>
                    <a:p>
                      <a:pPr marL="0" marR="0">
                        <a:spcBef>
                          <a:spcPts val="0"/>
                        </a:spcBef>
                        <a:spcAft>
                          <a:spcPts val="0"/>
                        </a:spcAft>
                      </a:pPr>
                      <a:r>
                        <a:rPr lang="en-US" sz="1200" dirty="0" smtClean="0">
                          <a:effectLst/>
                        </a:rPr>
                        <a:t>x.14</a:t>
                      </a:r>
                      <a:r>
                        <a:rPr lang="en-US" sz="1200" baseline="0" dirty="0" smtClean="0">
                          <a:effectLst/>
                        </a:rPr>
                        <a:t> </a:t>
                      </a:r>
                      <a:r>
                        <a:rPr lang="en-US" sz="1200" dirty="0" smtClean="0">
                          <a:effectLst/>
                        </a:rPr>
                        <a:t>Object </a:t>
                      </a:r>
                      <a:r>
                        <a:rPr lang="en-US" sz="1200" dirty="0">
                          <a:effectLst/>
                        </a:rPr>
                        <a:t>Oriented Technology</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Yes</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Use of Java, will need to address vulnerabilities and other DO-332 OOT Table A-7 objectives in plans</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102863">
                <a:tc>
                  <a:txBody>
                    <a:bodyPr/>
                    <a:lstStyle/>
                    <a:p>
                      <a:pPr marL="0" marR="0">
                        <a:spcBef>
                          <a:spcPts val="0"/>
                        </a:spcBef>
                        <a:spcAft>
                          <a:spcPts val="0"/>
                        </a:spcAft>
                      </a:pPr>
                      <a:r>
                        <a:rPr lang="en-US" sz="1200" dirty="0" smtClean="0">
                          <a:effectLst/>
                        </a:rPr>
                        <a:t>x.15</a:t>
                      </a:r>
                      <a:r>
                        <a:rPr lang="en-US" sz="1200" baseline="0" dirty="0" smtClean="0">
                          <a:effectLst/>
                        </a:rPr>
                        <a:t> </a:t>
                      </a:r>
                      <a:r>
                        <a:rPr lang="en-US" sz="1200" dirty="0" smtClean="0">
                          <a:effectLst/>
                        </a:rPr>
                        <a:t>Model-Based </a:t>
                      </a:r>
                      <a:r>
                        <a:rPr lang="en-US" sz="1200" dirty="0">
                          <a:effectLst/>
                        </a:rPr>
                        <a:t>Development (MBD)</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No</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No use of MBD</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102863">
                <a:tc>
                  <a:txBody>
                    <a:bodyPr/>
                    <a:lstStyle/>
                    <a:p>
                      <a:pPr marL="0" marR="0">
                        <a:spcBef>
                          <a:spcPts val="0"/>
                        </a:spcBef>
                        <a:spcAft>
                          <a:spcPts val="0"/>
                        </a:spcAft>
                      </a:pPr>
                      <a:r>
                        <a:rPr lang="en-US" sz="1200" dirty="0" smtClean="0">
                          <a:effectLst/>
                        </a:rPr>
                        <a:t>x.16</a:t>
                      </a:r>
                      <a:r>
                        <a:rPr lang="en-US" sz="1200" baseline="0" dirty="0" smtClean="0">
                          <a:effectLst/>
                        </a:rPr>
                        <a:t> </a:t>
                      </a:r>
                      <a:r>
                        <a:rPr lang="en-US" sz="1200" dirty="0" smtClean="0">
                          <a:effectLst/>
                        </a:rPr>
                        <a:t>Formal </a:t>
                      </a:r>
                      <a:r>
                        <a:rPr lang="en-US" sz="1200" dirty="0">
                          <a:effectLst/>
                        </a:rPr>
                        <a:t>Methods (FM)</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No</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No use of FM</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r h="205726">
                <a:tc>
                  <a:txBody>
                    <a:bodyPr/>
                    <a:lstStyle/>
                    <a:p>
                      <a:pPr marL="0" marR="0">
                        <a:spcBef>
                          <a:spcPts val="0"/>
                        </a:spcBef>
                        <a:spcAft>
                          <a:spcPts val="0"/>
                        </a:spcAft>
                      </a:pPr>
                      <a:r>
                        <a:rPr lang="en-US" sz="1200" dirty="0" smtClean="0">
                          <a:effectLst/>
                        </a:rPr>
                        <a:t>x.17</a:t>
                      </a:r>
                      <a:r>
                        <a:rPr lang="en-US" sz="1200" baseline="0" dirty="0" smtClean="0">
                          <a:effectLst/>
                        </a:rPr>
                        <a:t> </a:t>
                      </a:r>
                      <a:r>
                        <a:rPr lang="en-US" sz="1200" dirty="0" smtClean="0">
                          <a:effectLst/>
                        </a:rPr>
                        <a:t>Reverse </a:t>
                      </a:r>
                      <a:r>
                        <a:rPr lang="en-US" sz="1200" dirty="0">
                          <a:effectLst/>
                        </a:rPr>
                        <a:t>Engineering</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solidFill>
                      <a:schemeClr val="tx2">
                        <a:lumMod val="60000"/>
                        <a:lumOff val="40000"/>
                      </a:schemeClr>
                    </a:solidFill>
                  </a:tcPr>
                </a:tc>
                <a:tc>
                  <a:txBody>
                    <a:bodyPr/>
                    <a:lstStyle/>
                    <a:p>
                      <a:pPr marL="0" marR="0" algn="ctr">
                        <a:spcBef>
                          <a:spcPts val="0"/>
                        </a:spcBef>
                        <a:spcAft>
                          <a:spcPts val="0"/>
                        </a:spcAft>
                      </a:pPr>
                      <a:r>
                        <a:rPr lang="en-US" sz="1200">
                          <a:effectLst/>
                        </a:rPr>
                        <a:t> Yes</a:t>
                      </a:r>
                      <a:endParaRPr lang="en-US" sz="12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c>
                  <a:txBody>
                    <a:bodyPr/>
                    <a:lstStyle/>
                    <a:p>
                      <a:pPr marL="0" marR="0">
                        <a:spcBef>
                          <a:spcPts val="0"/>
                        </a:spcBef>
                        <a:spcAft>
                          <a:spcPts val="0"/>
                        </a:spcAft>
                      </a:pPr>
                      <a:r>
                        <a:rPr lang="en-US" sz="1200" dirty="0">
                          <a:effectLst/>
                        </a:rPr>
                        <a:t>CAST Paper 18 (attached below)</a:t>
                      </a:r>
                      <a:endParaRPr lang="en-US" sz="12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42080" marR="42080" marT="0" marB="0"/>
                </a:tc>
              </a:tr>
            </a:tbl>
          </a:graphicData>
        </a:graphic>
      </p:graphicFrame>
    </p:spTree>
    <p:extLst>
      <p:ext uri="{BB962C8B-B14F-4D97-AF65-F5344CB8AC3E}">
        <p14:creationId xmlns:p14="http://schemas.microsoft.com/office/powerpoint/2010/main" val="38150588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2800" dirty="0" smtClean="0"/>
              <a:t>DO-178C Previously Developed Software</a:t>
            </a:r>
            <a:endParaRPr lang="en-US" sz="2800" dirty="0"/>
          </a:p>
        </p:txBody>
      </p:sp>
      <p:sp>
        <p:nvSpPr>
          <p:cNvPr id="8" name="Content Placeholder 2"/>
          <p:cNvSpPr>
            <a:spLocks noGrp="1"/>
          </p:cNvSpPr>
          <p:nvPr>
            <p:ph idx="1"/>
          </p:nvPr>
        </p:nvSpPr>
        <p:spPr>
          <a:xfrm>
            <a:off x="238125" y="1612900"/>
            <a:ext cx="8534400" cy="4906963"/>
          </a:xfrm>
        </p:spPr>
        <p:txBody>
          <a:bodyPr>
            <a:normAutofit/>
          </a:bodyPr>
          <a:lstStyle/>
          <a:p>
            <a:r>
              <a:rPr lang="en-US" sz="2000" dirty="0" smtClean="0"/>
              <a:t>Excerpt </a:t>
            </a:r>
            <a:r>
              <a:rPr lang="en-US" sz="2000" dirty="0"/>
              <a:t>from DO-178C – </a:t>
            </a:r>
            <a:r>
              <a:rPr lang="en-US" sz="2000" dirty="0" smtClean="0"/>
              <a:t>Glossary</a:t>
            </a:r>
            <a:endParaRPr lang="en-US" sz="2000" dirty="0"/>
          </a:p>
          <a:p>
            <a:pPr marL="400050" lvl="1" indent="0">
              <a:buNone/>
            </a:pPr>
            <a:r>
              <a:rPr lang="en-US" sz="1600" u="sng" dirty="0"/>
              <a:t>Previously Developed Software</a:t>
            </a:r>
            <a:r>
              <a:rPr lang="en-US" sz="1600" dirty="0"/>
              <a:t> – Software already developed for use.  This encompasses a wide range of software, including COTS software through software developed to previous or current software guidance</a:t>
            </a:r>
            <a:r>
              <a:rPr lang="en-US" sz="1600" dirty="0" smtClean="0"/>
              <a:t>.</a:t>
            </a:r>
            <a:endParaRPr lang="en-US" sz="2000" i="1" dirty="0" smtClean="0"/>
          </a:p>
          <a:p>
            <a:pPr marL="0" indent="0" algn="ctr">
              <a:buNone/>
            </a:pPr>
            <a:r>
              <a:rPr lang="en-US" sz="2000" i="1" dirty="0" smtClean="0"/>
              <a:t>Commentary</a:t>
            </a:r>
            <a:endParaRPr lang="en-US" sz="2000" dirty="0"/>
          </a:p>
          <a:p>
            <a:r>
              <a:rPr lang="en-US" sz="2000" i="1" dirty="0"/>
              <a:t>It is proposed to use the IIPS Phase 2 baseline as PDS per section 12.1.4 </a:t>
            </a:r>
            <a:r>
              <a:rPr lang="en-US" sz="2000" b="1" i="1" dirty="0"/>
              <a:t>Upgrading a Development Baseline.</a:t>
            </a:r>
            <a:endParaRPr lang="en-US" sz="2000" b="1" i="1" dirty="0" smtClean="0"/>
          </a:p>
          <a:p>
            <a:pPr marL="0" indent="0">
              <a:buNone/>
            </a:pPr>
            <a:endParaRPr lang="en-US" sz="2000" i="1" dirty="0"/>
          </a:p>
          <a:p>
            <a:pPr marL="0" indent="0">
              <a:buNone/>
            </a:pPr>
            <a:endParaRPr lang="en-US" sz="2000" i="1" dirty="0" smtClean="0"/>
          </a:p>
          <a:p>
            <a:endParaRPr lang="en-US" dirty="0"/>
          </a:p>
        </p:txBody>
      </p:sp>
      <p:sp>
        <p:nvSpPr>
          <p:cNvPr id="4" name="Footer Placeholder 3"/>
          <p:cNvSpPr>
            <a:spLocks noGrp="1"/>
          </p:cNvSpPr>
          <p:nvPr>
            <p:ph type="ftr" sz="quarter" idx="11"/>
          </p:nvPr>
        </p:nvSpPr>
        <p:spPr>
          <a:xfrm>
            <a:off x="1371600" y="6356351"/>
            <a:ext cx="62674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35</a:t>
            </a:fld>
            <a:endParaRPr lang="en-US"/>
          </a:p>
        </p:txBody>
      </p:sp>
    </p:spTree>
    <p:extLst>
      <p:ext uri="{BB962C8B-B14F-4D97-AF65-F5344CB8AC3E}">
        <p14:creationId xmlns:p14="http://schemas.microsoft.com/office/powerpoint/2010/main" val="20731411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629400" cy="1143000"/>
          </a:xfrm>
        </p:spPr>
        <p:txBody>
          <a:bodyPr>
            <a:noAutofit/>
          </a:bodyPr>
          <a:lstStyle/>
          <a:p>
            <a:r>
              <a:rPr lang="en-US" sz="2800" dirty="0" smtClean="0"/>
              <a:t>DO-178C Previously Developed Software</a:t>
            </a:r>
            <a:endParaRPr lang="en-US" sz="2800" dirty="0"/>
          </a:p>
        </p:txBody>
      </p:sp>
      <p:sp>
        <p:nvSpPr>
          <p:cNvPr id="4" name="Footer Placeholder 3"/>
          <p:cNvSpPr>
            <a:spLocks noGrp="1"/>
          </p:cNvSpPr>
          <p:nvPr>
            <p:ph type="ftr" sz="quarter" idx="11"/>
          </p:nvPr>
        </p:nvSpPr>
        <p:spPr>
          <a:xfrm>
            <a:off x="1676400" y="6356351"/>
            <a:ext cx="61912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36</a:t>
            </a:fld>
            <a:endParaRPr lang="en-US"/>
          </a:p>
        </p:txBody>
      </p:sp>
      <p:sp>
        <p:nvSpPr>
          <p:cNvPr id="10" name="Rectangle 9"/>
          <p:cNvSpPr/>
          <p:nvPr/>
        </p:nvSpPr>
        <p:spPr>
          <a:xfrm>
            <a:off x="228600" y="1280142"/>
            <a:ext cx="8458200" cy="5044458"/>
          </a:xfrm>
          <a:prstGeom prst="rect">
            <a:avLst/>
          </a:prstGeom>
        </p:spPr>
        <p:txBody>
          <a:bodyPr wrap="square">
            <a:spAutoFit/>
          </a:bodyPr>
          <a:lstStyle/>
          <a:p>
            <a:r>
              <a:rPr lang="en-US" sz="1100" b="1" i="1" dirty="0">
                <a:latin typeface="Arial" panose="020B0604020202020204" pitchFamily="34" charset="0"/>
                <a:ea typeface="Times New Roman" panose="02020603050405020304" pitchFamily="18" charset="0"/>
                <a:cs typeface="Times New Roman" panose="02020603050405020304" pitchFamily="18" charset="0"/>
              </a:rPr>
              <a:t>Excerpt from DO-178C Section 12 – Additional Considerations</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r>
              <a:rPr lang="en-US" sz="1100" b="1" dirty="0">
                <a:latin typeface="Arial" panose="020B0604020202020204" pitchFamily="34" charset="0"/>
                <a:ea typeface="Times New Roman" panose="02020603050405020304" pitchFamily="18" charset="0"/>
                <a:cs typeface="Times New Roman" panose="02020603050405020304" pitchFamily="18" charset="0"/>
              </a:rPr>
              <a:t> </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a:lnSpc>
                <a:spcPts val="1105"/>
              </a:lnSpc>
              <a:spcAft>
                <a:spcPts val="1335"/>
              </a:spcAft>
            </a:pPr>
            <a:r>
              <a:rPr lang="en-US" sz="11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12.1.4</a:t>
            </a:r>
            <a:r>
              <a:rPr lang="en-US" sz="1100" b="1" spc="4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Upgrading a Development Baseline </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a:lnSpc>
                <a:spcPts val="1105"/>
              </a:lnSpc>
              <a:spcAft>
                <a:spcPts val="155"/>
              </a:spcAft>
            </a:pP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Guidance follows for software whose software life cycle data from a previous application are </a:t>
            </a:r>
            <a:r>
              <a:rPr lang="en-US" sz="11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determined to be inadequate or do not satisfy the objectives of this document</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due to the</a:t>
            </a:r>
            <a:r>
              <a:rPr lang="en-US" sz="11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requirements</a:t>
            </a:r>
            <a:r>
              <a:rPr lang="en-US" sz="11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associated</a:t>
            </a:r>
            <a:r>
              <a:rPr lang="en-US" sz="11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with</a:t>
            </a:r>
            <a:r>
              <a:rPr lang="en-US" sz="11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a:t>
            </a:r>
            <a:r>
              <a:rPr lang="en-US" sz="11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new</a:t>
            </a:r>
            <a:r>
              <a:rPr lang="en-US" sz="11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application. This</a:t>
            </a:r>
            <a:r>
              <a:rPr lang="en-US" sz="11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guidance</a:t>
            </a:r>
            <a:r>
              <a:rPr lang="en-US" sz="11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is</a:t>
            </a:r>
            <a:r>
              <a:rPr lang="en-US" sz="11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intended to</a:t>
            </a:r>
            <a:r>
              <a:rPr lang="en-US" sz="11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aid</a:t>
            </a:r>
            <a:r>
              <a:rPr lang="en-US" sz="11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in satisfying the objectives of this document when applied to: </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a:lnSpc>
                <a:spcPts val="1105"/>
              </a:lnSpc>
              <a:spcAft>
                <a:spcPts val="155"/>
              </a:spcAft>
            </a:pP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800" spc="1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COTS software. </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800" spc="1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Airborne software developed to other guidance.</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800" spc="1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Airborne software developed prior to the existence of this document. </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800" spc="1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Software previously developed to this document at a lower software level. </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a:lnSpc>
                <a:spcPts val="1105"/>
              </a:lnSpc>
              <a:spcAft>
                <a:spcPts val="600"/>
              </a:spcAft>
            </a:pP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Activities for upgrading a development baseline include: </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ct val="115000"/>
              </a:lnSpc>
              <a:spcBef>
                <a:spcPts val="0"/>
              </a:spcBef>
              <a:spcAft>
                <a:spcPts val="600"/>
              </a:spcAft>
            </a:pP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The</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objectives</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of</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this</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document</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should</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be</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satisfied</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while</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taking</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advantage</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of software life cycle data of the previous development that satisfy the objectives for </a:t>
            </a:r>
            <a:r>
              <a:rPr lang="en-US" sz="1100" b="1" dirty="0">
                <a:solidFill>
                  <a:srgbClr val="000000"/>
                </a:solidFill>
                <a:latin typeface="Arial" panose="020B0604020202020204" pitchFamily="34" charset="0"/>
                <a:ea typeface="Calibri" panose="020F0502020204030204" pitchFamily="34" charset="0"/>
                <a:cs typeface="Arial" panose="020B0604020202020204" pitchFamily="34" charset="0"/>
              </a:rPr>
              <a:t>the </a:t>
            </a:r>
            <a:r>
              <a:rPr lang="en-US" sz="1100" dirty="0">
                <a:latin typeface="Arial" panose="020B0604020202020204" pitchFamily="34" charset="0"/>
                <a:ea typeface="Calibri" panose="020F0502020204030204" pitchFamily="34" charset="0"/>
                <a:cs typeface="Arial" panose="020B0604020202020204" pitchFamily="34" charset="0"/>
              </a:rPr>
              <a:t>new application. </a:t>
            </a:r>
          </a:p>
          <a:p>
            <a:pPr marL="457200" marR="0">
              <a:lnSpc>
                <a:spcPts val="1105"/>
              </a:lnSpc>
              <a:spcBef>
                <a:spcPts val="0"/>
              </a:spcBef>
              <a:spcAft>
                <a:spcPts val="600"/>
              </a:spcAft>
            </a:pP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b.</a:t>
            </a:r>
            <a:r>
              <a:rPr lang="en-US" sz="1100" spc="7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Software</a:t>
            </a:r>
            <a:r>
              <a:rPr lang="en-US" sz="11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aspects</a:t>
            </a:r>
            <a:r>
              <a:rPr lang="en-US" sz="11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of</a:t>
            </a:r>
            <a:r>
              <a:rPr lang="en-US" sz="11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certification</a:t>
            </a:r>
            <a:r>
              <a:rPr lang="en-US" sz="11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should</a:t>
            </a:r>
            <a:r>
              <a:rPr lang="en-US" sz="11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be</a:t>
            </a:r>
            <a:r>
              <a:rPr lang="en-US" sz="11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based</a:t>
            </a:r>
            <a:r>
              <a:rPr lang="en-US" sz="1100" spc="3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on</a:t>
            </a:r>
            <a:r>
              <a:rPr lang="en-US" sz="11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the</a:t>
            </a:r>
            <a:r>
              <a:rPr lang="en-US" sz="11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failure</a:t>
            </a:r>
            <a:r>
              <a:rPr lang="en-US" sz="11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conditions</a:t>
            </a:r>
            <a:r>
              <a:rPr lang="en-US" sz="11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and software level(s) as determined by the system safety assessment process. </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Comparison to failure conditions of the previous application will determine areas that may need to be upgraded. </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a:t>
            </a:r>
            <a:r>
              <a:rPr lang="en-US" sz="1100" spc="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Software life cycle data from a previous development should be evaluated to ensure that the software verification process objectives of the software level are satisfied for the new application to the necessary level of rigor and independence</a:t>
            </a:r>
            <a:r>
              <a:rPr lang="en-US" sz="1100"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d.  Reverse</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engineering</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may</a:t>
            </a:r>
            <a:r>
              <a:rPr lang="en-US" sz="1100" b="1" spc="3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be</a:t>
            </a:r>
            <a:r>
              <a:rPr lang="en-US" sz="1100" b="1" spc="3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used</a:t>
            </a:r>
            <a:r>
              <a:rPr lang="en-US" sz="1100" b="1" spc="3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to</a:t>
            </a:r>
            <a:r>
              <a:rPr lang="en-US" sz="1100" b="1" spc="3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regenerate</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software</a:t>
            </a:r>
            <a:r>
              <a:rPr lang="en-US" sz="1100" b="1" spc="3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life</a:t>
            </a:r>
            <a:r>
              <a:rPr lang="en-US" sz="1100" b="1" spc="3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cycle</a:t>
            </a:r>
            <a:r>
              <a:rPr lang="en-US" sz="1100" b="1" spc="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data</a:t>
            </a:r>
            <a:r>
              <a:rPr lang="en-US" sz="1100" b="1" spc="3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that</a:t>
            </a:r>
            <a:r>
              <a:rPr lang="en-US" sz="1100" b="1" spc="3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is inadequate</a:t>
            </a:r>
            <a:r>
              <a:rPr lang="en-US" sz="1100" b="1"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or</a:t>
            </a:r>
            <a:r>
              <a:rPr lang="en-US" sz="1100" b="1"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missing</a:t>
            </a:r>
            <a:r>
              <a:rPr lang="en-US" sz="1100" b="1"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in</a:t>
            </a:r>
            <a:r>
              <a:rPr lang="en-US" sz="1100" b="1"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satisfying</a:t>
            </a:r>
            <a:r>
              <a:rPr lang="en-US" sz="1100" b="1"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the</a:t>
            </a:r>
            <a:r>
              <a:rPr lang="en-US" sz="1100" b="1"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objectives</a:t>
            </a:r>
            <a:r>
              <a:rPr lang="en-US" sz="1100" b="1"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of</a:t>
            </a:r>
            <a:r>
              <a:rPr lang="en-US" sz="1100" b="1"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this</a:t>
            </a:r>
            <a:r>
              <a:rPr lang="en-US" sz="1100" b="1"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document.</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In</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addition</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to producing</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the</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software</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product,</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additional</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activities</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may</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need</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to</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be</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performed</a:t>
            </a:r>
            <a:r>
              <a:rPr lang="en-US" sz="1100" spc="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US"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to satisfy the software verification process objectives</a:t>
            </a:r>
            <a:r>
              <a:rPr lang="en-US" sz="11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e.</a:t>
            </a:r>
            <a:r>
              <a:rPr lang="en-US" sz="1100" spc="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If use of product service history is planned to satisfy the objectives of this document in upgrading a development baseline, section 12.3.4 should be considered. </a:t>
            </a:r>
            <a:endParaRPr lang="en-US" sz="1100" dirty="0">
              <a:latin typeface="Century Gothic" panose="020B0502020202020204" pitchFamily="34" charset="0"/>
              <a:ea typeface="Times New Roman" panose="02020603050405020304" pitchFamily="18" charset="0"/>
              <a:cs typeface="Times New Roman" panose="02020603050405020304" pitchFamily="18" charset="0"/>
            </a:endParaRPr>
          </a:p>
          <a:p>
            <a:pPr lvl="1">
              <a:spcAft>
                <a:spcPts val="600"/>
              </a:spcAft>
            </a:pPr>
            <a:r>
              <a:rPr lang="en-US" sz="1100" dirty="0">
                <a:solidFill>
                  <a:srgbClr val="000000"/>
                </a:solidFill>
                <a:latin typeface="Arial" panose="020B0604020202020204" pitchFamily="34" charset="0"/>
                <a:ea typeface="Times New Roman" panose="02020603050405020304" pitchFamily="18" charset="0"/>
              </a:rPr>
              <a:t>f.</a:t>
            </a:r>
            <a:r>
              <a:rPr lang="en-US" sz="1100" spc="900" dirty="0">
                <a:solidFill>
                  <a:srgbClr val="000000"/>
                </a:solidFill>
                <a:latin typeface="Arial" panose="020B0604020202020204" pitchFamily="34" charset="0"/>
                <a:ea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rPr>
              <a:t>The</a:t>
            </a:r>
            <a:r>
              <a:rPr lang="en-US" sz="1100" b="1" spc="200" dirty="0">
                <a:solidFill>
                  <a:srgbClr val="000000"/>
                </a:solidFill>
                <a:latin typeface="Arial" panose="020B0604020202020204" pitchFamily="34" charset="0"/>
                <a:ea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rPr>
              <a:t>applicant</a:t>
            </a:r>
            <a:r>
              <a:rPr lang="en-US" sz="1100" b="1" spc="300" dirty="0">
                <a:solidFill>
                  <a:srgbClr val="000000"/>
                </a:solidFill>
                <a:latin typeface="Arial" panose="020B0604020202020204" pitchFamily="34" charset="0"/>
                <a:ea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rPr>
              <a:t>should</a:t>
            </a:r>
            <a:r>
              <a:rPr lang="en-US" sz="1100" b="1" spc="300" dirty="0">
                <a:solidFill>
                  <a:srgbClr val="000000"/>
                </a:solidFill>
                <a:latin typeface="Arial" panose="020B0604020202020204" pitchFamily="34" charset="0"/>
                <a:ea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rPr>
              <a:t>specify</a:t>
            </a:r>
            <a:r>
              <a:rPr lang="en-US" sz="1100" b="1" spc="300" dirty="0">
                <a:solidFill>
                  <a:srgbClr val="000000"/>
                </a:solidFill>
                <a:latin typeface="Arial" panose="020B0604020202020204" pitchFamily="34" charset="0"/>
                <a:ea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rPr>
              <a:t>the</a:t>
            </a:r>
            <a:r>
              <a:rPr lang="en-US" sz="1100" b="1" spc="300" dirty="0">
                <a:solidFill>
                  <a:srgbClr val="000000"/>
                </a:solidFill>
                <a:latin typeface="Arial" panose="020B0604020202020204" pitchFamily="34" charset="0"/>
                <a:ea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rPr>
              <a:t>strategy</a:t>
            </a:r>
            <a:r>
              <a:rPr lang="en-US" sz="1100" b="1" spc="300" dirty="0">
                <a:solidFill>
                  <a:srgbClr val="000000"/>
                </a:solidFill>
                <a:latin typeface="Arial" panose="020B0604020202020204" pitchFamily="34" charset="0"/>
                <a:ea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rPr>
              <a:t>for</a:t>
            </a:r>
            <a:r>
              <a:rPr lang="en-US" sz="1100" b="1" spc="300" dirty="0">
                <a:solidFill>
                  <a:srgbClr val="000000"/>
                </a:solidFill>
                <a:latin typeface="Arial" panose="020B0604020202020204" pitchFamily="34" charset="0"/>
                <a:ea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rPr>
              <a:t>accomplishing</a:t>
            </a:r>
            <a:r>
              <a:rPr lang="en-US" sz="1100" b="1" spc="300" dirty="0">
                <a:solidFill>
                  <a:srgbClr val="000000"/>
                </a:solidFill>
                <a:latin typeface="Arial" panose="020B0604020202020204" pitchFamily="34" charset="0"/>
                <a:ea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rPr>
              <a:t>compliance</a:t>
            </a:r>
            <a:r>
              <a:rPr lang="en-US" sz="1100" b="1" spc="300" dirty="0">
                <a:solidFill>
                  <a:srgbClr val="000000"/>
                </a:solidFill>
                <a:latin typeface="Arial" panose="020B0604020202020204" pitchFamily="34" charset="0"/>
                <a:ea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rPr>
              <a:t>with</a:t>
            </a:r>
            <a:r>
              <a:rPr lang="en-US" sz="1100" b="1" spc="300" dirty="0">
                <a:solidFill>
                  <a:srgbClr val="000000"/>
                </a:solidFill>
                <a:latin typeface="Arial" panose="020B0604020202020204" pitchFamily="34" charset="0"/>
                <a:ea typeface="Times New Roman" panose="02020603050405020304" pitchFamily="18" charset="0"/>
              </a:rPr>
              <a:t> </a:t>
            </a:r>
            <a:r>
              <a:rPr lang="en-US" sz="1100" b="1" dirty="0">
                <a:solidFill>
                  <a:srgbClr val="000000"/>
                </a:solidFill>
                <a:latin typeface="Arial" panose="020B0604020202020204" pitchFamily="34" charset="0"/>
                <a:ea typeface="Times New Roman" panose="02020603050405020304" pitchFamily="18" charset="0"/>
              </a:rPr>
              <a:t>this document in the Plan for Software Aspects of Certification.</a:t>
            </a:r>
            <a:r>
              <a:rPr lang="en-US" sz="1100" dirty="0">
                <a:solidFill>
                  <a:srgbClr val="000000"/>
                </a:solidFill>
                <a:latin typeface="Arial" panose="020B0604020202020204" pitchFamily="34" charset="0"/>
                <a:ea typeface="Times New Roman" panose="02020603050405020304" pitchFamily="18" charset="0"/>
              </a:rPr>
              <a:t> </a:t>
            </a:r>
            <a:endParaRPr lang="en-US" dirty="0"/>
          </a:p>
        </p:txBody>
      </p:sp>
    </p:spTree>
    <p:extLst>
      <p:ext uri="{BB962C8B-B14F-4D97-AF65-F5344CB8AC3E}">
        <p14:creationId xmlns:p14="http://schemas.microsoft.com/office/powerpoint/2010/main" val="1773157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52400"/>
            <a:ext cx="6324600" cy="1143000"/>
          </a:xfrm>
        </p:spPr>
        <p:txBody>
          <a:bodyPr>
            <a:normAutofit/>
          </a:bodyPr>
          <a:lstStyle/>
          <a:p>
            <a:r>
              <a:rPr lang="en-US" sz="2800" dirty="0" smtClean="0"/>
              <a:t>PDS Process Flow (Sec 12.1.4) / Reverse Engineering – IIPS Proposed</a:t>
            </a:r>
            <a:endParaRPr lang="en-US" sz="2800" dirty="0"/>
          </a:p>
        </p:txBody>
      </p:sp>
      <p:sp>
        <p:nvSpPr>
          <p:cNvPr id="4" name="Footer Placeholder 3"/>
          <p:cNvSpPr>
            <a:spLocks noGrp="1"/>
          </p:cNvSpPr>
          <p:nvPr>
            <p:ph type="ftr" sz="quarter" idx="11"/>
          </p:nvPr>
        </p:nvSpPr>
        <p:spPr>
          <a:xfrm>
            <a:off x="1905000" y="6375403"/>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37</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2049251126"/>
              </p:ext>
            </p:extLst>
          </p:nvPr>
        </p:nvGraphicFramePr>
        <p:xfrm>
          <a:off x="1371600" y="1143000"/>
          <a:ext cx="6276582" cy="5197475"/>
        </p:xfrm>
        <a:graphic>
          <a:graphicData uri="http://schemas.openxmlformats.org/presentationml/2006/ole">
            <mc:AlternateContent xmlns:mc="http://schemas.openxmlformats.org/markup-compatibility/2006">
              <mc:Choice xmlns:v="urn:schemas-microsoft-com:vml" Requires="v">
                <p:oleObj spid="_x0000_s3160" name="Visio" r:id="rId3" imgW="7410524" imgH="9658350" progId="Visio.Drawing.15">
                  <p:embed/>
                </p:oleObj>
              </mc:Choice>
              <mc:Fallback>
                <p:oleObj name="Visio" r:id="rId3" imgW="7410524" imgH="9658350" progId="Visio.Drawing.15">
                  <p:embed/>
                  <p:pic>
                    <p:nvPicPr>
                      <p:cNvPr id="0" name=""/>
                      <p:cNvPicPr/>
                      <p:nvPr/>
                    </p:nvPicPr>
                    <p:blipFill>
                      <a:blip r:embed="rId4"/>
                      <a:stretch>
                        <a:fillRect/>
                      </a:stretch>
                    </p:blipFill>
                    <p:spPr>
                      <a:xfrm>
                        <a:off x="1371600" y="1143000"/>
                        <a:ext cx="6276582" cy="5197475"/>
                      </a:xfrm>
                      <a:prstGeom prst="rect">
                        <a:avLst/>
                      </a:prstGeom>
                    </p:spPr>
                  </p:pic>
                </p:oleObj>
              </mc:Fallback>
            </mc:AlternateContent>
          </a:graphicData>
        </a:graphic>
      </p:graphicFrame>
    </p:spTree>
    <p:extLst>
      <p:ext uri="{BB962C8B-B14F-4D97-AF65-F5344CB8AC3E}">
        <p14:creationId xmlns:p14="http://schemas.microsoft.com/office/powerpoint/2010/main" val="6840178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152400"/>
            <a:ext cx="7886700" cy="1325563"/>
          </a:xfrm>
        </p:spPr>
        <p:txBody>
          <a:bodyPr>
            <a:normAutofit/>
          </a:bodyPr>
          <a:lstStyle/>
          <a:p>
            <a:r>
              <a:rPr lang="en-US" sz="3600" dirty="0" smtClean="0"/>
              <a:t>Software Design Process</a:t>
            </a:r>
            <a:endParaRPr lang="en-US" sz="3600" dirty="0"/>
          </a:p>
        </p:txBody>
      </p:sp>
      <p:sp>
        <p:nvSpPr>
          <p:cNvPr id="4" name="Footer Placeholder 3"/>
          <p:cNvSpPr>
            <a:spLocks noGrp="1"/>
          </p:cNvSpPr>
          <p:nvPr>
            <p:ph type="ftr" sz="quarter" idx="11"/>
          </p:nvPr>
        </p:nvSpPr>
        <p:spPr>
          <a:xfrm>
            <a:off x="1600200" y="6356351"/>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38</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860979280"/>
              </p:ext>
            </p:extLst>
          </p:nvPr>
        </p:nvGraphicFramePr>
        <p:xfrm>
          <a:off x="533400" y="1213584"/>
          <a:ext cx="7924800" cy="5111016"/>
        </p:xfrm>
        <a:graphic>
          <a:graphicData uri="http://schemas.openxmlformats.org/drawingml/2006/table">
            <a:tbl>
              <a:tblPr firstRow="1" firstCol="1" bandRow="1">
                <a:tableStyleId>{5C22544A-7EE6-4342-B048-85BDC9FD1C3A}</a:tableStyleId>
              </a:tblPr>
              <a:tblGrid>
                <a:gridCol w="1473205"/>
                <a:gridCol w="1018845"/>
                <a:gridCol w="2192678"/>
                <a:gridCol w="3240072"/>
              </a:tblGrid>
              <a:tr h="444049">
                <a:tc>
                  <a:txBody>
                    <a:bodyPr/>
                    <a:lstStyle/>
                    <a:p>
                      <a:pPr marL="0" marR="0" algn="ctr">
                        <a:spcBef>
                          <a:spcPts val="0"/>
                        </a:spcBef>
                        <a:spcAft>
                          <a:spcPts val="0"/>
                        </a:spcAft>
                      </a:pPr>
                      <a:r>
                        <a:rPr lang="en-US" sz="1600" dirty="0">
                          <a:effectLst/>
                        </a:rPr>
                        <a:t>Phase</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600">
                          <a:effectLst/>
                        </a:rPr>
                        <a:t>DO-178C Section</a:t>
                      </a:r>
                      <a:endParaRPr lang="en-US" sz="16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600" dirty="0">
                          <a:effectLst/>
                        </a:rPr>
                        <a:t>Description</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600" dirty="0">
                          <a:effectLst/>
                        </a:rPr>
                        <a:t>Examples</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r>
              <a:tr h="1772326">
                <a:tc>
                  <a:txBody>
                    <a:bodyPr/>
                    <a:lstStyle/>
                    <a:p>
                      <a:pPr marL="0" marR="0">
                        <a:spcBef>
                          <a:spcPts val="0"/>
                        </a:spcBef>
                        <a:spcAft>
                          <a:spcPts val="0"/>
                        </a:spcAft>
                      </a:pPr>
                      <a:r>
                        <a:rPr lang="en-US" sz="1600" dirty="0" smtClean="0">
                          <a:effectLst/>
                        </a:rPr>
                        <a:t>Entry Criteria</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400" dirty="0" smtClean="0">
                          <a:effectLst/>
                          <a:latin typeface="+mn-lt"/>
                        </a:rPr>
                        <a:t>4.3.b</a:t>
                      </a:r>
                      <a:endParaRPr lang="en-US" sz="14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400" dirty="0">
                          <a:effectLst/>
                          <a:latin typeface="+mn-lt"/>
                          <a:ea typeface="Times New Roman" panose="02020603050405020304" pitchFamily="18" charset="0"/>
                          <a:cs typeface="Times New Roman" panose="02020603050405020304" pitchFamily="18" charset="0"/>
                        </a:rPr>
                        <a:t>Entry criteria for software design process</a:t>
                      </a:r>
                    </a:p>
                  </a:txBody>
                  <a:tcPr marL="68580" marR="6858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Plans are reviewed and released as defined in Software Planning</a:t>
                      </a:r>
                    </a:p>
                    <a:p>
                      <a:pPr marL="342900" marR="0" lvl="0" indent="-342900">
                        <a:lnSpc>
                          <a:spcPct val="115000"/>
                        </a:lnSpc>
                        <a:spcBef>
                          <a:spcPts val="0"/>
                        </a:spcBef>
                        <a:spcAft>
                          <a:spcPts val="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SDS is released</a:t>
                      </a:r>
                    </a:p>
                    <a:p>
                      <a:pPr marL="342900" marR="0" lvl="0" indent="-342900">
                        <a:lnSpc>
                          <a:spcPct val="115000"/>
                        </a:lnSpc>
                        <a:spcBef>
                          <a:spcPts val="0"/>
                        </a:spcBef>
                        <a:spcAft>
                          <a:spcPts val="100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Software Requirements are ready for decomposition</a:t>
                      </a:r>
                    </a:p>
                  </a:txBody>
                  <a:tcPr marL="68580" marR="68580" marT="0" marB="0"/>
                </a:tc>
              </a:tr>
              <a:tr h="1772326">
                <a:tc>
                  <a:txBody>
                    <a:bodyPr/>
                    <a:lstStyle/>
                    <a:p>
                      <a:pPr marL="0" marR="0">
                        <a:spcBef>
                          <a:spcPts val="0"/>
                        </a:spcBef>
                        <a:spcAft>
                          <a:spcPts val="0"/>
                        </a:spcAft>
                      </a:pPr>
                      <a:r>
                        <a:rPr lang="en-US" sz="1600" smtClean="0">
                          <a:effectLst/>
                        </a:rPr>
                        <a:t>Process Activities</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5.2.2</a:t>
                      </a:r>
                    </a:p>
                  </a:txBody>
                  <a:tcPr marL="68580" marR="68580" marT="0" marB="0"/>
                </a:tc>
                <a:tc>
                  <a:txBody>
                    <a:bodyPr/>
                    <a:lstStyle/>
                    <a:p>
                      <a:pPr marL="0" marR="0">
                        <a:spcBef>
                          <a:spcPts val="0"/>
                        </a:spcBef>
                        <a:spcAft>
                          <a:spcPts val="0"/>
                        </a:spcAft>
                      </a:pPr>
                      <a:r>
                        <a:rPr lang="en-US" sz="1400" dirty="0">
                          <a:effectLst/>
                          <a:latin typeface="+mn-lt"/>
                          <a:ea typeface="Times New Roman" panose="02020603050405020304" pitchFamily="18" charset="0"/>
                          <a:cs typeface="Times New Roman" panose="02020603050405020304" pitchFamily="18" charset="0"/>
                        </a:rPr>
                        <a:t>Perform process activities for software design process</a:t>
                      </a:r>
                    </a:p>
                  </a:txBody>
                  <a:tcPr marL="68580" marR="6858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Create Low Level requirements (LLR) from software requirements (decompose) using SDS</a:t>
                      </a:r>
                    </a:p>
                    <a:p>
                      <a:pPr marL="342900" marR="0" lvl="0" indent="-342900">
                        <a:lnSpc>
                          <a:spcPct val="115000"/>
                        </a:lnSpc>
                        <a:spcBef>
                          <a:spcPts val="0"/>
                        </a:spcBef>
                        <a:spcAft>
                          <a:spcPts val="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Create software architecture</a:t>
                      </a:r>
                    </a:p>
                    <a:p>
                      <a:pPr marL="342900" marR="0" lvl="0" indent="-342900">
                        <a:lnSpc>
                          <a:spcPct val="115000"/>
                        </a:lnSpc>
                        <a:spcBef>
                          <a:spcPts val="0"/>
                        </a:spcBef>
                        <a:spcAft>
                          <a:spcPts val="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Establish bi-directional trace from SRD (HLRs) to LLRs. </a:t>
                      </a:r>
                    </a:p>
                    <a:p>
                      <a:pPr marL="342900" marR="0" lvl="0" indent="-342900">
                        <a:lnSpc>
                          <a:spcPct val="115000"/>
                        </a:lnSpc>
                        <a:spcBef>
                          <a:spcPts val="0"/>
                        </a:spcBef>
                        <a:spcAft>
                          <a:spcPts val="100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Create derived LLR requirements and provide to system/safety</a:t>
                      </a:r>
                    </a:p>
                  </a:txBody>
                  <a:tcPr marL="68580" marR="68580" marT="0" marB="0"/>
                </a:tc>
              </a:tr>
              <a:tr h="888098">
                <a:tc>
                  <a:txBody>
                    <a:bodyPr/>
                    <a:lstStyle/>
                    <a:p>
                      <a:pPr marL="0" marR="0">
                        <a:spcBef>
                          <a:spcPts val="0"/>
                        </a:spcBef>
                        <a:spcAft>
                          <a:spcPts val="0"/>
                        </a:spcAft>
                      </a:pPr>
                      <a:r>
                        <a:rPr lang="en-US" sz="1600" smtClean="0">
                          <a:effectLst/>
                        </a:rPr>
                        <a:t>Exit Criteria</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Table A-2 #3, #4, #5</a:t>
                      </a:r>
                    </a:p>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5.2.1</a:t>
                      </a:r>
                    </a:p>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5.5</a:t>
                      </a:r>
                    </a:p>
                  </a:txBody>
                  <a:tcPr marL="68580" marR="68580" marT="0" marB="0"/>
                </a:tc>
                <a:tc>
                  <a:txBody>
                    <a:bodyPr/>
                    <a:lstStyle/>
                    <a:p>
                      <a:pPr marL="0" marR="0">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Outputs of software design to meet process objectives</a:t>
                      </a:r>
                    </a:p>
                  </a:txBody>
                  <a:tcPr marL="68580" marR="6858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Software Design Data (SDD) under version control in CM</a:t>
                      </a:r>
                    </a:p>
                    <a:p>
                      <a:pPr marL="342900" marR="0" lvl="0" indent="-342900">
                        <a:lnSpc>
                          <a:spcPct val="115000"/>
                        </a:lnSpc>
                        <a:spcBef>
                          <a:spcPts val="0"/>
                        </a:spcBef>
                        <a:spcAft>
                          <a:spcPts val="100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Trace (SDD (LLRs) </a:t>
                      </a:r>
                      <a:r>
                        <a:rPr lang="en-US" sz="1400" dirty="0">
                          <a:effectLst/>
                          <a:latin typeface="+mn-lt"/>
                          <a:ea typeface="Calibri" panose="020F0502020204030204" pitchFamily="34" charset="0"/>
                          <a:cs typeface="Times New Roman" panose="02020603050405020304" pitchFamily="18" charset="0"/>
                          <a:sym typeface="Wingdings" panose="05000000000000000000" pitchFamily="2" charset="2"/>
                        </a:rPr>
                        <a:t></a:t>
                      </a:r>
                      <a:r>
                        <a:rPr lang="en-US" sz="1400" dirty="0">
                          <a:effectLst/>
                          <a:latin typeface="+mn-lt"/>
                          <a:ea typeface="Calibri" panose="020F0502020204030204" pitchFamily="34" charset="0"/>
                          <a:cs typeface="Times New Roman" panose="02020603050405020304" pitchFamily="18" charset="0"/>
                        </a:rPr>
                        <a:t> SRD (HLRs))</a:t>
                      </a:r>
                    </a:p>
                  </a:txBody>
                  <a:tcPr marL="68580" marR="68580" marT="0" marB="0"/>
                </a:tc>
              </a:tr>
            </a:tbl>
          </a:graphicData>
        </a:graphic>
      </p:graphicFrame>
    </p:spTree>
    <p:extLst>
      <p:ext uri="{BB962C8B-B14F-4D97-AF65-F5344CB8AC3E}">
        <p14:creationId xmlns:p14="http://schemas.microsoft.com/office/powerpoint/2010/main" val="2160970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171700" y="152400"/>
            <a:ext cx="7886700" cy="1325563"/>
          </a:xfrm>
        </p:spPr>
        <p:txBody>
          <a:bodyPr>
            <a:normAutofit/>
          </a:bodyPr>
          <a:lstStyle/>
          <a:p>
            <a:r>
              <a:rPr lang="en-US" sz="3600" dirty="0" smtClean="0"/>
              <a:t>Software Coding Process</a:t>
            </a:r>
            <a:endParaRPr lang="en-US" sz="3600" dirty="0"/>
          </a:p>
        </p:txBody>
      </p:sp>
      <p:sp>
        <p:nvSpPr>
          <p:cNvPr id="4" name="Footer Placeholder 3"/>
          <p:cNvSpPr>
            <a:spLocks noGrp="1"/>
          </p:cNvSpPr>
          <p:nvPr>
            <p:ph type="ftr" sz="quarter" idx="11"/>
          </p:nvPr>
        </p:nvSpPr>
        <p:spPr>
          <a:xfrm>
            <a:off x="1676400" y="6356350"/>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39</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4136226554"/>
              </p:ext>
            </p:extLst>
          </p:nvPr>
        </p:nvGraphicFramePr>
        <p:xfrm>
          <a:off x="533400" y="1213584"/>
          <a:ext cx="7924800" cy="4920430"/>
        </p:xfrm>
        <a:graphic>
          <a:graphicData uri="http://schemas.openxmlformats.org/drawingml/2006/table">
            <a:tbl>
              <a:tblPr firstRow="1" firstCol="1" bandRow="1">
                <a:tableStyleId>{5C22544A-7EE6-4342-B048-85BDC9FD1C3A}</a:tableStyleId>
              </a:tblPr>
              <a:tblGrid>
                <a:gridCol w="1473205"/>
                <a:gridCol w="1018845"/>
                <a:gridCol w="2192678"/>
                <a:gridCol w="3240072"/>
              </a:tblGrid>
              <a:tr h="444049">
                <a:tc>
                  <a:txBody>
                    <a:bodyPr/>
                    <a:lstStyle/>
                    <a:p>
                      <a:pPr marL="0" marR="0" algn="ctr">
                        <a:spcBef>
                          <a:spcPts val="0"/>
                        </a:spcBef>
                        <a:spcAft>
                          <a:spcPts val="0"/>
                        </a:spcAft>
                      </a:pPr>
                      <a:r>
                        <a:rPr lang="en-US" sz="1600" dirty="0">
                          <a:effectLst/>
                        </a:rPr>
                        <a:t>Phase</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600">
                          <a:effectLst/>
                        </a:rPr>
                        <a:t>DO-178C Section</a:t>
                      </a:r>
                      <a:endParaRPr lang="en-US" sz="16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600" dirty="0">
                          <a:effectLst/>
                        </a:rPr>
                        <a:t>Description</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600" dirty="0">
                          <a:effectLst/>
                        </a:rPr>
                        <a:t>Examples</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r>
              <a:tr h="1772326">
                <a:tc>
                  <a:txBody>
                    <a:bodyPr/>
                    <a:lstStyle/>
                    <a:p>
                      <a:pPr marL="0" marR="0">
                        <a:spcBef>
                          <a:spcPts val="0"/>
                        </a:spcBef>
                        <a:spcAft>
                          <a:spcPts val="0"/>
                        </a:spcAft>
                      </a:pPr>
                      <a:r>
                        <a:rPr lang="en-US" sz="1600" dirty="0" smtClean="0">
                          <a:effectLst/>
                        </a:rPr>
                        <a:t>Entry Criteria</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4.3.b</a:t>
                      </a:r>
                    </a:p>
                  </a:txBody>
                  <a:tcPr marL="68580" marR="68580" marT="0" marB="0"/>
                </a:tc>
                <a:tc>
                  <a:txBody>
                    <a:bodyPr/>
                    <a:lstStyle/>
                    <a:p>
                      <a:pPr marL="0" marR="0">
                        <a:spcBef>
                          <a:spcPts val="0"/>
                        </a:spcBef>
                        <a:spcAft>
                          <a:spcPts val="0"/>
                        </a:spcAft>
                      </a:pPr>
                      <a:r>
                        <a:rPr lang="en-US" sz="1400" dirty="0">
                          <a:effectLst/>
                          <a:latin typeface="+mn-lt"/>
                          <a:ea typeface="Times New Roman" panose="02020603050405020304" pitchFamily="18" charset="0"/>
                          <a:cs typeface="Times New Roman" panose="02020603050405020304" pitchFamily="18" charset="0"/>
                        </a:rPr>
                        <a:t>Entry criteria for software code process</a:t>
                      </a:r>
                    </a:p>
                  </a:txBody>
                  <a:tcPr marL="68580" marR="6858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a:effectLst/>
                          <a:latin typeface="+mn-lt"/>
                          <a:ea typeface="Calibri" panose="020F0502020204030204" pitchFamily="34" charset="0"/>
                          <a:cs typeface="Times New Roman" panose="02020603050405020304" pitchFamily="18" charset="0"/>
                        </a:rPr>
                        <a:t>Plans are reviewed and released as defined in Software Planning</a:t>
                      </a:r>
                    </a:p>
                    <a:p>
                      <a:pPr marL="342900" marR="0" lvl="0" indent="-342900">
                        <a:lnSpc>
                          <a:spcPct val="115000"/>
                        </a:lnSpc>
                        <a:spcBef>
                          <a:spcPts val="0"/>
                        </a:spcBef>
                        <a:spcAft>
                          <a:spcPts val="0"/>
                        </a:spcAft>
                        <a:buFont typeface="Symbol" panose="05050102010706020507" pitchFamily="18" charset="2"/>
                        <a:buChar char=""/>
                      </a:pPr>
                      <a:r>
                        <a:rPr lang="en-US" sz="1400">
                          <a:effectLst/>
                          <a:latin typeface="+mn-lt"/>
                          <a:ea typeface="Calibri" panose="020F0502020204030204" pitchFamily="34" charset="0"/>
                          <a:cs typeface="Times New Roman" panose="02020603050405020304" pitchFamily="18" charset="0"/>
                        </a:rPr>
                        <a:t>SCS is released</a:t>
                      </a:r>
                    </a:p>
                    <a:p>
                      <a:pPr marL="342900" marR="0" lvl="0" indent="-342900">
                        <a:lnSpc>
                          <a:spcPct val="115000"/>
                        </a:lnSpc>
                        <a:spcBef>
                          <a:spcPts val="0"/>
                        </a:spcBef>
                        <a:spcAft>
                          <a:spcPts val="1000"/>
                        </a:spcAft>
                        <a:buFont typeface="Symbol" panose="05050102010706020507" pitchFamily="18" charset="2"/>
                        <a:buChar char=""/>
                      </a:pPr>
                      <a:r>
                        <a:rPr lang="en-US" sz="1400">
                          <a:effectLst/>
                          <a:latin typeface="+mn-lt"/>
                          <a:ea typeface="Calibri" panose="020F0502020204030204" pitchFamily="34" charset="0"/>
                          <a:cs typeface="Times New Roman" panose="02020603050405020304" pitchFamily="18" charset="0"/>
                        </a:rPr>
                        <a:t>SRD (HLRs) and SDD (LLRs) are ready for decomposition into source code</a:t>
                      </a:r>
                    </a:p>
                  </a:txBody>
                  <a:tcPr marL="68580" marR="68580" marT="0" marB="0"/>
                </a:tc>
              </a:tr>
              <a:tr h="1772326">
                <a:tc>
                  <a:txBody>
                    <a:bodyPr/>
                    <a:lstStyle/>
                    <a:p>
                      <a:pPr marL="0" marR="0">
                        <a:spcBef>
                          <a:spcPts val="0"/>
                        </a:spcBef>
                        <a:spcAft>
                          <a:spcPts val="0"/>
                        </a:spcAft>
                      </a:pPr>
                      <a:r>
                        <a:rPr lang="en-US" sz="1600" smtClean="0">
                          <a:effectLst/>
                        </a:rPr>
                        <a:t>Process Activities</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5.3.2</a:t>
                      </a:r>
                    </a:p>
                  </a:txBody>
                  <a:tcPr marL="68580" marR="68580" marT="0" marB="0"/>
                </a:tc>
                <a:tc>
                  <a:txBody>
                    <a:bodyPr/>
                    <a:lstStyle/>
                    <a:p>
                      <a:pPr marL="0" marR="0">
                        <a:spcBef>
                          <a:spcPts val="0"/>
                        </a:spcBef>
                        <a:spcAft>
                          <a:spcPts val="0"/>
                        </a:spcAft>
                      </a:pPr>
                      <a:r>
                        <a:rPr lang="en-US" sz="1400" dirty="0">
                          <a:effectLst/>
                          <a:latin typeface="+mn-lt"/>
                          <a:ea typeface="Times New Roman" panose="02020603050405020304" pitchFamily="18" charset="0"/>
                          <a:cs typeface="Times New Roman" panose="02020603050405020304" pitchFamily="18" charset="0"/>
                        </a:rPr>
                        <a:t>Perform process activities for software code process</a:t>
                      </a:r>
                    </a:p>
                  </a:txBody>
                  <a:tcPr marL="68580" marR="6858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a:effectLst/>
                          <a:latin typeface="+mn-lt"/>
                          <a:ea typeface="Calibri" panose="020F0502020204030204" pitchFamily="34" charset="0"/>
                          <a:cs typeface="Times New Roman" panose="02020603050405020304" pitchFamily="18" charset="0"/>
                        </a:rPr>
                        <a:t>Create source code from SRD (HLRs) and SDD (LLRs) using SCS</a:t>
                      </a:r>
                    </a:p>
                    <a:p>
                      <a:pPr marL="342900" marR="0" lvl="0" indent="-342900">
                        <a:lnSpc>
                          <a:spcPct val="115000"/>
                        </a:lnSpc>
                        <a:spcBef>
                          <a:spcPts val="0"/>
                        </a:spcBef>
                        <a:spcAft>
                          <a:spcPts val="1000"/>
                        </a:spcAft>
                        <a:buFont typeface="Symbol" panose="05050102010706020507" pitchFamily="18" charset="2"/>
                        <a:buChar char=""/>
                      </a:pPr>
                      <a:r>
                        <a:rPr lang="en-US" sz="1400">
                          <a:effectLst/>
                          <a:latin typeface="+mn-lt"/>
                          <a:ea typeface="Calibri" panose="020F0502020204030204" pitchFamily="34" charset="0"/>
                          <a:cs typeface="Times New Roman" panose="02020603050405020304" pitchFamily="18" charset="0"/>
                        </a:rPr>
                        <a:t>Establish bi-directional trace from LLRs to source code</a:t>
                      </a:r>
                    </a:p>
                  </a:txBody>
                  <a:tcPr marL="68580" marR="68580" marT="0" marB="0"/>
                </a:tc>
              </a:tr>
              <a:tr h="888098">
                <a:tc>
                  <a:txBody>
                    <a:bodyPr/>
                    <a:lstStyle/>
                    <a:p>
                      <a:pPr marL="0" marR="0">
                        <a:spcBef>
                          <a:spcPts val="0"/>
                        </a:spcBef>
                        <a:spcAft>
                          <a:spcPts val="0"/>
                        </a:spcAft>
                      </a:pPr>
                      <a:r>
                        <a:rPr lang="en-US" sz="1600" smtClean="0">
                          <a:effectLst/>
                        </a:rPr>
                        <a:t>Exit Criteria</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Table A-2 #6</a:t>
                      </a:r>
                    </a:p>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5.3.1</a:t>
                      </a:r>
                    </a:p>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5.5</a:t>
                      </a:r>
                    </a:p>
                  </a:txBody>
                  <a:tcPr marL="68580" marR="68580" marT="0" marB="0"/>
                </a:tc>
                <a:tc>
                  <a:txBody>
                    <a:bodyPr/>
                    <a:lstStyle/>
                    <a:p>
                      <a:pPr marL="0" marR="0">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Outputs of software code to meet process objectives</a:t>
                      </a:r>
                    </a:p>
                  </a:txBody>
                  <a:tcPr marL="68580" marR="6858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Source Code under version control in CM</a:t>
                      </a:r>
                    </a:p>
                    <a:p>
                      <a:pPr marL="342900" marR="0" lvl="0" indent="-342900">
                        <a:lnSpc>
                          <a:spcPct val="115000"/>
                        </a:lnSpc>
                        <a:spcBef>
                          <a:spcPts val="0"/>
                        </a:spcBef>
                        <a:spcAft>
                          <a:spcPts val="100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Trace (LLRs </a:t>
                      </a:r>
                      <a:r>
                        <a:rPr lang="en-US" sz="1400" dirty="0">
                          <a:effectLst/>
                          <a:latin typeface="+mn-lt"/>
                          <a:ea typeface="Calibri" panose="020F0502020204030204" pitchFamily="34" charset="0"/>
                          <a:cs typeface="Times New Roman" panose="02020603050405020304" pitchFamily="18" charset="0"/>
                          <a:sym typeface="Wingdings" panose="05000000000000000000" pitchFamily="2" charset="2"/>
                        </a:rPr>
                        <a:t></a:t>
                      </a:r>
                      <a:r>
                        <a:rPr lang="en-US" sz="1400" dirty="0">
                          <a:effectLst/>
                          <a:latin typeface="+mn-lt"/>
                          <a:ea typeface="Calibri" panose="020F0502020204030204" pitchFamily="34" charset="0"/>
                          <a:cs typeface="Times New Roman" panose="02020603050405020304" pitchFamily="18" charset="0"/>
                        </a:rPr>
                        <a:t> Source Code)</a:t>
                      </a:r>
                    </a:p>
                  </a:txBody>
                  <a:tcPr marL="68580" marR="68580" marT="0" marB="0"/>
                </a:tc>
              </a:tr>
            </a:tbl>
          </a:graphicData>
        </a:graphic>
      </p:graphicFrame>
    </p:spTree>
    <p:extLst>
      <p:ext uri="{BB962C8B-B14F-4D97-AF65-F5344CB8AC3E}">
        <p14:creationId xmlns:p14="http://schemas.microsoft.com/office/powerpoint/2010/main" val="37459656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52400"/>
            <a:ext cx="7886700" cy="1325563"/>
          </a:xfrm>
        </p:spPr>
        <p:txBody>
          <a:bodyPr>
            <a:normAutofit/>
          </a:bodyPr>
          <a:lstStyle/>
          <a:p>
            <a:r>
              <a:rPr lang="en-US" sz="3600" dirty="0" smtClean="0"/>
              <a:t>Software Integration Process</a:t>
            </a:r>
            <a:endParaRPr lang="en-US" sz="3600" dirty="0"/>
          </a:p>
        </p:txBody>
      </p:sp>
      <p:sp>
        <p:nvSpPr>
          <p:cNvPr id="4" name="Footer Placeholder 3"/>
          <p:cNvSpPr>
            <a:spLocks noGrp="1"/>
          </p:cNvSpPr>
          <p:nvPr>
            <p:ph type="ftr" sz="quarter" idx="11"/>
          </p:nvPr>
        </p:nvSpPr>
        <p:spPr>
          <a:xfrm>
            <a:off x="1828800" y="6400803"/>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40</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1963515867"/>
              </p:ext>
            </p:extLst>
          </p:nvPr>
        </p:nvGraphicFramePr>
        <p:xfrm>
          <a:off x="381000" y="1120226"/>
          <a:ext cx="8305800" cy="5204374"/>
        </p:xfrm>
        <a:graphic>
          <a:graphicData uri="http://schemas.openxmlformats.org/drawingml/2006/table">
            <a:tbl>
              <a:tblPr firstRow="1" firstCol="1" bandRow="1">
                <a:tableStyleId>{5C22544A-7EE6-4342-B048-85BDC9FD1C3A}</a:tableStyleId>
              </a:tblPr>
              <a:tblGrid>
                <a:gridCol w="1544032"/>
                <a:gridCol w="1067828"/>
                <a:gridCol w="2298095"/>
                <a:gridCol w="3395845"/>
              </a:tblGrid>
              <a:tr h="444049">
                <a:tc>
                  <a:txBody>
                    <a:bodyPr/>
                    <a:lstStyle/>
                    <a:p>
                      <a:pPr marL="0" marR="0" algn="ctr">
                        <a:spcBef>
                          <a:spcPts val="0"/>
                        </a:spcBef>
                        <a:spcAft>
                          <a:spcPts val="0"/>
                        </a:spcAft>
                      </a:pPr>
                      <a:r>
                        <a:rPr lang="en-US" sz="1600" dirty="0">
                          <a:effectLst/>
                        </a:rPr>
                        <a:t>Phase</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600">
                          <a:effectLst/>
                        </a:rPr>
                        <a:t>DO-178C Section</a:t>
                      </a:r>
                      <a:endParaRPr lang="en-US" sz="16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600" dirty="0">
                          <a:effectLst/>
                        </a:rPr>
                        <a:t>Description</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600" dirty="0">
                          <a:effectLst/>
                        </a:rPr>
                        <a:t>Examples</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bg2">
                        <a:lumMod val="50000"/>
                      </a:schemeClr>
                    </a:solidFill>
                  </a:tcPr>
                </a:tc>
              </a:tr>
              <a:tr h="1772326">
                <a:tc>
                  <a:txBody>
                    <a:bodyPr/>
                    <a:lstStyle/>
                    <a:p>
                      <a:pPr marL="0" marR="0">
                        <a:spcBef>
                          <a:spcPts val="0"/>
                        </a:spcBef>
                        <a:spcAft>
                          <a:spcPts val="0"/>
                        </a:spcAft>
                      </a:pPr>
                      <a:r>
                        <a:rPr lang="en-US" sz="1600" dirty="0" smtClean="0">
                          <a:effectLst/>
                        </a:rPr>
                        <a:t>Entry Criteria</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4.3.b</a:t>
                      </a:r>
                    </a:p>
                  </a:txBody>
                  <a:tcPr marL="68580" marR="68580" marT="0" marB="0"/>
                </a:tc>
                <a:tc>
                  <a:txBody>
                    <a:bodyPr/>
                    <a:lstStyle/>
                    <a:p>
                      <a:pPr marL="0" marR="0">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Entry criteria for software integration process</a:t>
                      </a:r>
                    </a:p>
                  </a:txBody>
                  <a:tcPr marL="68580" marR="6858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Software Source Code is available and under version control in CM</a:t>
                      </a:r>
                    </a:p>
                    <a:p>
                      <a:pPr marL="342900" marR="0" lvl="0" indent="-342900">
                        <a:lnSpc>
                          <a:spcPct val="115000"/>
                        </a:lnSpc>
                        <a:spcBef>
                          <a:spcPts val="0"/>
                        </a:spcBef>
                        <a:spcAft>
                          <a:spcPts val="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Preliminary form of Software Configuration Index (SCI)</a:t>
                      </a:r>
                    </a:p>
                    <a:p>
                      <a:pPr marL="342900" marR="0" lvl="0" indent="-342900">
                        <a:lnSpc>
                          <a:spcPct val="115000"/>
                        </a:lnSpc>
                        <a:spcBef>
                          <a:spcPts val="0"/>
                        </a:spcBef>
                        <a:spcAft>
                          <a:spcPts val="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Preliminary form of Software Life Cycle Environment </a:t>
                      </a:r>
                      <a:r>
                        <a:rPr lang="en-US" sz="1400" dirty="0" smtClean="0">
                          <a:effectLst/>
                          <a:latin typeface="+mn-lt"/>
                          <a:ea typeface="Calibri" panose="020F0502020204030204" pitchFamily="34" charset="0"/>
                          <a:cs typeface="Times New Roman" panose="02020603050405020304" pitchFamily="18" charset="0"/>
                        </a:rPr>
                        <a:t>Index (SLECI)</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100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Compiler / Linker Options are defined and captured in SCI and/or SLECI</a:t>
                      </a:r>
                    </a:p>
                  </a:txBody>
                  <a:tcPr marL="68580" marR="68580" marT="0" marB="0"/>
                </a:tc>
              </a:tr>
              <a:tr h="1772326">
                <a:tc>
                  <a:txBody>
                    <a:bodyPr/>
                    <a:lstStyle/>
                    <a:p>
                      <a:pPr marL="0" marR="0">
                        <a:spcBef>
                          <a:spcPts val="0"/>
                        </a:spcBef>
                        <a:spcAft>
                          <a:spcPts val="0"/>
                        </a:spcAft>
                      </a:pPr>
                      <a:r>
                        <a:rPr lang="en-US" sz="1600" smtClean="0">
                          <a:effectLst/>
                        </a:rPr>
                        <a:t>Process Activities</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5.4.2</a:t>
                      </a:r>
                    </a:p>
                  </a:txBody>
                  <a:tcPr marL="68580" marR="68580" marT="0" marB="0"/>
                </a:tc>
                <a:tc>
                  <a:txBody>
                    <a:bodyPr/>
                    <a:lstStyle/>
                    <a:p>
                      <a:pPr marL="0" marR="0">
                        <a:spcBef>
                          <a:spcPts val="0"/>
                        </a:spcBef>
                        <a:spcAft>
                          <a:spcPts val="0"/>
                        </a:spcAft>
                      </a:pPr>
                      <a:r>
                        <a:rPr lang="en-US" sz="1400" dirty="0">
                          <a:effectLst/>
                          <a:latin typeface="+mn-lt"/>
                          <a:ea typeface="Times New Roman" panose="02020603050405020304" pitchFamily="18" charset="0"/>
                          <a:cs typeface="Times New Roman" panose="02020603050405020304" pitchFamily="18" charset="0"/>
                        </a:rPr>
                        <a:t>Perform process activities for software integration process</a:t>
                      </a:r>
                    </a:p>
                  </a:txBody>
                  <a:tcPr marL="68580" marR="6858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a:effectLst/>
                          <a:latin typeface="+mn-lt"/>
                          <a:ea typeface="Calibri" panose="020F0502020204030204" pitchFamily="34" charset="0"/>
                          <a:cs typeface="Times New Roman" panose="02020603050405020304" pitchFamily="18" charset="0"/>
                        </a:rPr>
                        <a:t>Develop build procedures (script, makefiles and the like)</a:t>
                      </a:r>
                    </a:p>
                    <a:p>
                      <a:pPr marL="342900" marR="0" lvl="0" indent="-342900">
                        <a:lnSpc>
                          <a:spcPct val="115000"/>
                        </a:lnSpc>
                        <a:spcBef>
                          <a:spcPts val="0"/>
                        </a:spcBef>
                        <a:spcAft>
                          <a:spcPts val="0"/>
                        </a:spcAft>
                        <a:buFont typeface="Symbol" panose="05050102010706020507" pitchFamily="18" charset="2"/>
                        <a:buChar char=""/>
                      </a:pPr>
                      <a:r>
                        <a:rPr lang="en-US" sz="1400">
                          <a:effectLst/>
                          <a:latin typeface="+mn-lt"/>
                          <a:ea typeface="Calibri" panose="020F0502020204030204" pitchFamily="34" charset="0"/>
                          <a:cs typeface="Times New Roman" panose="02020603050405020304" pitchFamily="18" charset="0"/>
                        </a:rPr>
                        <a:t>Build code executable using build procedures</a:t>
                      </a:r>
                    </a:p>
                    <a:p>
                      <a:pPr marL="342900" marR="0" lvl="0" indent="-342900">
                        <a:lnSpc>
                          <a:spcPct val="115000"/>
                        </a:lnSpc>
                        <a:spcBef>
                          <a:spcPts val="0"/>
                        </a:spcBef>
                        <a:spcAft>
                          <a:spcPts val="0"/>
                        </a:spcAft>
                        <a:buFont typeface="Symbol" panose="05050102010706020507" pitchFamily="18" charset="2"/>
                        <a:buChar char=""/>
                      </a:pPr>
                      <a:r>
                        <a:rPr lang="en-US" sz="1400">
                          <a:effectLst/>
                          <a:latin typeface="+mn-lt"/>
                          <a:ea typeface="Calibri" panose="020F0502020204030204" pitchFamily="34" charset="0"/>
                          <a:cs typeface="Times New Roman" panose="02020603050405020304" pitchFamily="18" charset="0"/>
                        </a:rPr>
                        <a:t>Develop load procedures</a:t>
                      </a:r>
                    </a:p>
                    <a:p>
                      <a:pPr marL="342900" marR="0" lvl="0" indent="-342900">
                        <a:lnSpc>
                          <a:spcPct val="115000"/>
                        </a:lnSpc>
                        <a:spcBef>
                          <a:spcPts val="0"/>
                        </a:spcBef>
                        <a:spcAft>
                          <a:spcPts val="1000"/>
                        </a:spcAft>
                        <a:buFont typeface="Symbol" panose="05050102010706020507" pitchFamily="18" charset="2"/>
                        <a:buChar char=""/>
                      </a:pPr>
                      <a:r>
                        <a:rPr lang="en-US" sz="1400">
                          <a:effectLst/>
                          <a:latin typeface="+mn-lt"/>
                          <a:ea typeface="Calibri" panose="020F0502020204030204" pitchFamily="34" charset="0"/>
                          <a:cs typeface="Times New Roman" panose="02020603050405020304" pitchFamily="18" charset="0"/>
                        </a:rPr>
                        <a:t>Load executable into target for hardware/software integration</a:t>
                      </a:r>
                    </a:p>
                  </a:txBody>
                  <a:tcPr marL="68580" marR="68580" marT="0" marB="0"/>
                </a:tc>
              </a:tr>
              <a:tr h="888098">
                <a:tc>
                  <a:txBody>
                    <a:bodyPr/>
                    <a:lstStyle/>
                    <a:p>
                      <a:pPr marL="0" marR="0">
                        <a:spcBef>
                          <a:spcPts val="0"/>
                        </a:spcBef>
                        <a:spcAft>
                          <a:spcPts val="0"/>
                        </a:spcAft>
                      </a:pPr>
                      <a:r>
                        <a:rPr lang="en-US" sz="1600" dirty="0" smtClean="0">
                          <a:effectLst/>
                        </a:rPr>
                        <a:t>Exit Criteria</a:t>
                      </a:r>
                      <a:endParaRPr lang="en-US" sz="16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68580" marR="68580" marT="0" marB="0">
                    <a:solidFill>
                      <a:schemeClr val="tx2">
                        <a:lumMod val="60000"/>
                        <a:lumOff val="40000"/>
                      </a:schemeClr>
                    </a:solidFill>
                  </a:tcPr>
                </a:tc>
                <a:tc>
                  <a:txBody>
                    <a:bodyPr/>
                    <a:lstStyle/>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Table A-2 #7</a:t>
                      </a:r>
                    </a:p>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5.4.1</a:t>
                      </a:r>
                    </a:p>
                    <a:p>
                      <a:pPr marL="0" marR="0" algn="ctr">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5.5</a:t>
                      </a:r>
                    </a:p>
                  </a:txBody>
                  <a:tcPr marL="68580" marR="68580" marT="0" marB="0"/>
                </a:tc>
                <a:tc>
                  <a:txBody>
                    <a:bodyPr/>
                    <a:lstStyle/>
                    <a:p>
                      <a:pPr marL="0" marR="0">
                        <a:spcBef>
                          <a:spcPts val="0"/>
                        </a:spcBef>
                        <a:spcAft>
                          <a:spcPts val="0"/>
                        </a:spcAft>
                      </a:pPr>
                      <a:r>
                        <a:rPr lang="en-US" sz="1400">
                          <a:effectLst/>
                          <a:latin typeface="+mn-lt"/>
                          <a:ea typeface="Times New Roman" panose="02020603050405020304" pitchFamily="18" charset="0"/>
                          <a:cs typeface="Times New Roman" panose="02020603050405020304" pitchFamily="18" charset="0"/>
                        </a:rPr>
                        <a:t>Outputs of software integration to meet process objectives</a:t>
                      </a:r>
                    </a:p>
                  </a:txBody>
                  <a:tcPr marL="68580" marR="6858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Updated SCI / SLECI containing build and load procedures </a:t>
                      </a:r>
                    </a:p>
                    <a:p>
                      <a:pPr marL="342900" marR="0" lvl="0" indent="-342900">
                        <a:lnSpc>
                          <a:spcPct val="115000"/>
                        </a:lnSpc>
                        <a:spcBef>
                          <a:spcPts val="0"/>
                        </a:spcBef>
                        <a:spcAft>
                          <a:spcPts val="1000"/>
                        </a:spcAft>
                        <a:buFont typeface="Symbol" panose="05050102010706020507" pitchFamily="18" charset="2"/>
                        <a:buChar char=""/>
                      </a:pPr>
                      <a:r>
                        <a:rPr lang="en-US" sz="1400" dirty="0">
                          <a:effectLst/>
                          <a:latin typeface="+mn-lt"/>
                          <a:ea typeface="Calibri" panose="020F0502020204030204" pitchFamily="34" charset="0"/>
                          <a:cs typeface="Times New Roman" panose="02020603050405020304" pitchFamily="18" charset="0"/>
                        </a:rPr>
                        <a:t>Script files for build and load procedures under version control in CM.</a:t>
                      </a:r>
                    </a:p>
                  </a:txBody>
                  <a:tcPr marL="68580" marR="68580" marT="0" marB="0"/>
                </a:tc>
              </a:tr>
            </a:tbl>
          </a:graphicData>
        </a:graphic>
      </p:graphicFrame>
    </p:spTree>
    <p:extLst>
      <p:ext uri="{BB962C8B-B14F-4D97-AF65-F5344CB8AC3E}">
        <p14:creationId xmlns:p14="http://schemas.microsoft.com/office/powerpoint/2010/main" val="40875132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3600" dirty="0" smtClean="0"/>
              <a:t>Traceability</a:t>
            </a:r>
            <a:endParaRPr lang="en-US" sz="3600" dirty="0"/>
          </a:p>
        </p:txBody>
      </p:sp>
      <p:sp>
        <p:nvSpPr>
          <p:cNvPr id="4" name="Footer Placeholder 3"/>
          <p:cNvSpPr>
            <a:spLocks noGrp="1"/>
          </p:cNvSpPr>
          <p:nvPr>
            <p:ph type="ftr" sz="quarter" idx="11"/>
          </p:nvPr>
        </p:nvSpPr>
        <p:spPr>
          <a:xfrm>
            <a:off x="1524000" y="6356351"/>
            <a:ext cx="63436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41</a:t>
            </a:fld>
            <a:endParaRPr lang="en-US"/>
          </a:p>
        </p:txBody>
      </p:sp>
      <p:pic>
        <p:nvPicPr>
          <p:cNvPr id="12" name="Picture 11"/>
          <p:cNvPicPr>
            <a:picLocks noChangeAspect="1"/>
          </p:cNvPicPr>
          <p:nvPr/>
        </p:nvPicPr>
        <p:blipFill>
          <a:blip r:embed="rId2"/>
          <a:stretch>
            <a:fillRect/>
          </a:stretch>
        </p:blipFill>
        <p:spPr>
          <a:xfrm>
            <a:off x="762000" y="1156373"/>
            <a:ext cx="7315200" cy="5168227"/>
          </a:xfrm>
          <a:prstGeom prst="rect">
            <a:avLst/>
          </a:prstGeom>
        </p:spPr>
      </p:pic>
    </p:spTree>
    <p:extLst>
      <p:ext uri="{BB962C8B-B14F-4D97-AF65-F5344CB8AC3E}">
        <p14:creationId xmlns:p14="http://schemas.microsoft.com/office/powerpoint/2010/main" val="1175521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3600" dirty="0" smtClean="0"/>
              <a:t>Independence</a:t>
            </a:r>
            <a:endParaRPr lang="en-US" sz="3600" dirty="0"/>
          </a:p>
        </p:txBody>
      </p:sp>
      <p:sp>
        <p:nvSpPr>
          <p:cNvPr id="4" name="Footer Placeholder 3"/>
          <p:cNvSpPr>
            <a:spLocks noGrp="1"/>
          </p:cNvSpPr>
          <p:nvPr>
            <p:ph type="ftr" sz="quarter" idx="11"/>
          </p:nvPr>
        </p:nvSpPr>
        <p:spPr>
          <a:xfrm>
            <a:off x="1752600" y="6356350"/>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42</a:t>
            </a:fld>
            <a:endParaRPr lang="en-US"/>
          </a:p>
        </p:txBody>
      </p:sp>
      <p:sp>
        <p:nvSpPr>
          <p:cNvPr id="3" name="Rectangle 2"/>
          <p:cNvSpPr/>
          <p:nvPr/>
        </p:nvSpPr>
        <p:spPr>
          <a:xfrm>
            <a:off x="457200" y="1432878"/>
            <a:ext cx="8001000" cy="4708981"/>
          </a:xfrm>
          <a:prstGeom prst="rect">
            <a:avLst/>
          </a:prstGeom>
        </p:spPr>
        <p:txBody>
          <a:bodyPr wrap="square">
            <a:spAutoFit/>
          </a:bodyPr>
          <a:lstStyle/>
          <a:p>
            <a:pPr marL="285750" lvl="0" indent="-285750">
              <a:buFont typeface="Arial" panose="020B0604020202020204" pitchFamily="34" charset="0"/>
              <a:buChar char="•"/>
            </a:pPr>
            <a:r>
              <a:rPr lang="en-US" sz="2000" b="1" dirty="0" smtClean="0"/>
              <a:t>Verification </a:t>
            </a:r>
            <a:r>
              <a:rPr lang="en-US" sz="2000" b="1" dirty="0"/>
              <a:t>Independence </a:t>
            </a:r>
            <a:r>
              <a:rPr lang="en-US" sz="2000" dirty="0"/>
              <a:t>– indicates a separate individual performs the verification activity (i.e., not the same individual that created the artifact that’s being verified).  As an example, the individual that wrote the software component should not be the same individual who is writing the test procedure for that software component.</a:t>
            </a:r>
          </a:p>
          <a:p>
            <a:r>
              <a:rPr lang="en-US" sz="2000" dirty="0"/>
              <a:t> </a:t>
            </a:r>
          </a:p>
          <a:p>
            <a:pPr marL="285750" lvl="0" indent="-285750">
              <a:buFont typeface="Arial" panose="020B0604020202020204" pitchFamily="34" charset="0"/>
              <a:buChar char="•"/>
            </a:pPr>
            <a:r>
              <a:rPr lang="en-US" sz="2000" b="1" dirty="0"/>
              <a:t>Organization Independence</a:t>
            </a:r>
            <a:r>
              <a:rPr lang="en-US" sz="2000" dirty="0"/>
              <a:t> – As stated, software quality assurance (SQA) objectives (per Table A-9 in DO-178C) requires independence.  In most organizations, a separate quality organization exists outside of the engineering organization performing the development.  By this means, the quality organization though it’s ‘independent’ process monitoring objectives (such as ensuring compliance to plans through in process reviews for example) has the authority to ensure corrective actions are put into place in the event of findings of non-compliance against the engineering software development plans. </a:t>
            </a:r>
          </a:p>
        </p:txBody>
      </p:sp>
    </p:spTree>
    <p:extLst>
      <p:ext uri="{BB962C8B-B14F-4D97-AF65-F5344CB8AC3E}">
        <p14:creationId xmlns:p14="http://schemas.microsoft.com/office/powerpoint/2010/main" val="5337109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3600" dirty="0" smtClean="0"/>
              <a:t>Partitioning</a:t>
            </a:r>
            <a:endParaRPr lang="en-US" sz="3600" dirty="0"/>
          </a:p>
        </p:txBody>
      </p:sp>
      <p:sp>
        <p:nvSpPr>
          <p:cNvPr id="4" name="Footer Placeholder 3"/>
          <p:cNvSpPr>
            <a:spLocks noGrp="1"/>
          </p:cNvSpPr>
          <p:nvPr>
            <p:ph type="ftr" sz="quarter" idx="11"/>
          </p:nvPr>
        </p:nvSpPr>
        <p:spPr>
          <a:xfrm>
            <a:off x="1752600" y="6356351"/>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43</a:t>
            </a:fld>
            <a:endParaRPr lang="en-US"/>
          </a:p>
        </p:txBody>
      </p:sp>
      <p:sp>
        <p:nvSpPr>
          <p:cNvPr id="3" name="Rectangle 2"/>
          <p:cNvSpPr/>
          <p:nvPr/>
        </p:nvSpPr>
        <p:spPr>
          <a:xfrm>
            <a:off x="533400" y="1219200"/>
            <a:ext cx="8001000" cy="4770537"/>
          </a:xfrm>
          <a:prstGeom prst="rect">
            <a:avLst/>
          </a:prstGeom>
        </p:spPr>
        <p:txBody>
          <a:bodyPr wrap="square">
            <a:spAutoFit/>
          </a:bodyPr>
          <a:lstStyle/>
          <a:p>
            <a:r>
              <a:rPr lang="en-US" sz="1600" dirty="0"/>
              <a:t>DO-178C defines partitioning in section 2.4.1 as a ‘technique for providing isolation between software components to contain and/or isolate faults and potentially reduce the effort of the software verification process. Partitioning between software components may be achieved by allocating unique hardware resources to each component (that is, only one software component is executed on each hardware platform in a system). Alternatively, partitioning provisions may be made to allow multiple software components to run on the same hardware platform.  Regardless of the method, the following should be ensured for partitioned software components: </a:t>
            </a:r>
          </a:p>
          <a:p>
            <a:r>
              <a:rPr lang="en-US" sz="1600" dirty="0"/>
              <a:t> </a:t>
            </a:r>
          </a:p>
          <a:p>
            <a:pPr marL="742950" lvl="1" indent="-285750">
              <a:buFont typeface="Arial" panose="020B0604020202020204" pitchFamily="34" charset="0"/>
              <a:buChar char="•"/>
            </a:pPr>
            <a:r>
              <a:rPr lang="en-US" sz="1600" dirty="0"/>
              <a:t>A partitioned software component should not be allowed to contaminate another partitioned software component’s code, input/output (I/O), or data storage areas. </a:t>
            </a:r>
          </a:p>
          <a:p>
            <a:pPr marL="742950" lvl="1" indent="-285750">
              <a:buFont typeface="Arial" panose="020B0604020202020204" pitchFamily="34" charset="0"/>
              <a:buChar char="•"/>
            </a:pPr>
            <a:r>
              <a:rPr lang="en-US" sz="1600" dirty="0"/>
              <a:t>A partitioned software component should be allowed to consume shared processor resources only during its scheduled period of execution. </a:t>
            </a:r>
          </a:p>
          <a:p>
            <a:pPr marL="742950" lvl="1" indent="-285750">
              <a:buFont typeface="Arial" panose="020B0604020202020204" pitchFamily="34" charset="0"/>
              <a:buChar char="•"/>
            </a:pPr>
            <a:r>
              <a:rPr lang="en-US" sz="1600" dirty="0"/>
              <a:t>Failures of hardware unique to a partitioned software component should not cause adverse effects on other partitioned software components.</a:t>
            </a:r>
          </a:p>
          <a:p>
            <a:pPr marL="742950" lvl="1" indent="-285750">
              <a:buFont typeface="Arial" panose="020B0604020202020204" pitchFamily="34" charset="0"/>
              <a:buChar char="•"/>
            </a:pPr>
            <a:r>
              <a:rPr lang="en-US" sz="1600" dirty="0"/>
              <a:t>Any software providing partitioning should have the same or higher software level as the highest level assigned to any of the partitioned software components. </a:t>
            </a:r>
          </a:p>
          <a:p>
            <a:pPr marL="742950" lvl="1" indent="-285750">
              <a:buFont typeface="Arial" panose="020B0604020202020204" pitchFamily="34" charset="0"/>
              <a:buChar char="•"/>
            </a:pPr>
            <a:r>
              <a:rPr lang="en-US" sz="1600" dirty="0"/>
              <a:t>Any hardware providing partitioning should be assessed by the system safety assessment process to ensure that it does not adversely affect safety.’</a:t>
            </a:r>
          </a:p>
        </p:txBody>
      </p:sp>
    </p:spTree>
    <p:extLst>
      <p:ext uri="{BB962C8B-B14F-4D97-AF65-F5344CB8AC3E}">
        <p14:creationId xmlns:p14="http://schemas.microsoft.com/office/powerpoint/2010/main" val="23792447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3600" dirty="0" smtClean="0"/>
              <a:t>Structural Coverage Analysis</a:t>
            </a:r>
            <a:endParaRPr lang="en-US" sz="3600" dirty="0"/>
          </a:p>
        </p:txBody>
      </p:sp>
      <p:sp>
        <p:nvSpPr>
          <p:cNvPr id="4" name="Footer Placeholder 3"/>
          <p:cNvSpPr>
            <a:spLocks noGrp="1"/>
          </p:cNvSpPr>
          <p:nvPr>
            <p:ph type="ftr" sz="quarter" idx="11"/>
          </p:nvPr>
        </p:nvSpPr>
        <p:spPr>
          <a:xfrm>
            <a:off x="1600200" y="6356351"/>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44</a:t>
            </a:fld>
            <a:endParaRPr lang="en-US"/>
          </a:p>
        </p:txBody>
      </p:sp>
      <p:sp>
        <p:nvSpPr>
          <p:cNvPr id="8" name="Rectangle 7"/>
          <p:cNvSpPr/>
          <p:nvPr/>
        </p:nvSpPr>
        <p:spPr>
          <a:xfrm>
            <a:off x="457200" y="1340108"/>
            <a:ext cx="8077200" cy="4832092"/>
          </a:xfrm>
          <a:prstGeom prst="rect">
            <a:avLst/>
          </a:prstGeom>
        </p:spPr>
        <p:txBody>
          <a:bodyPr wrap="square">
            <a:spAutoFit/>
          </a:bodyPr>
          <a:lstStyle/>
          <a:p>
            <a:pPr marL="342900" marR="0" lvl="0" indent="-342900">
              <a:spcBef>
                <a:spcPts val="0"/>
              </a:spcBef>
              <a:spcAft>
                <a:spcPts val="0"/>
              </a:spcAft>
              <a:buFont typeface="Symbol" panose="05050102010706020507" pitchFamily="18" charset="2"/>
              <a:buChar char=""/>
            </a:pPr>
            <a:r>
              <a:rPr lang="en-US" sz="1400" dirty="0">
                <a:ea typeface="Times New Roman" panose="02020603050405020304" pitchFamily="18" charset="0"/>
                <a:cs typeface="Times New Roman" panose="02020603050405020304" pitchFamily="18" charset="0"/>
              </a:rPr>
              <a:t>Statement Coverage (DO-178C Annex A Table A-7 Objective 7)</a:t>
            </a:r>
          </a:p>
          <a:p>
            <a:pPr marL="457200" marR="0">
              <a:spcBef>
                <a:spcPts val="0"/>
              </a:spcBef>
              <a:spcAft>
                <a:spcPts val="0"/>
              </a:spcAft>
            </a:pPr>
            <a:r>
              <a:rPr lang="en-US" sz="1400" b="1" dirty="0">
                <a:ea typeface="Times New Roman" panose="02020603050405020304" pitchFamily="18" charset="0"/>
                <a:cs typeface="Times New Roman" panose="02020603050405020304" pitchFamily="18" charset="0"/>
              </a:rPr>
              <a:t>Definition:</a:t>
            </a:r>
            <a:r>
              <a:rPr lang="en-US" sz="1400" dirty="0">
                <a:ea typeface="Times New Roman" panose="02020603050405020304" pitchFamily="18" charset="0"/>
                <a:cs typeface="Times New Roman" panose="02020603050405020304" pitchFamily="18" charset="0"/>
              </a:rPr>
              <a:t> ‘Every statement in the program has been invoked at least once.’</a:t>
            </a:r>
          </a:p>
          <a:p>
            <a:pPr marL="457200" marR="0">
              <a:spcBef>
                <a:spcPts val="0"/>
              </a:spcBef>
              <a:spcAft>
                <a:spcPts val="0"/>
              </a:spcAft>
            </a:pPr>
            <a:r>
              <a:rPr lang="en-US" sz="1400" dirty="0">
                <a:ea typeface="Times New Roman" panose="02020603050405020304" pitchFamily="18" charset="0"/>
                <a:cs typeface="Times New Roman" panose="02020603050405020304" pitchFamily="18" charset="0"/>
              </a:rPr>
              <a:t> </a:t>
            </a:r>
          </a:p>
          <a:p>
            <a:pPr marL="342900" marR="0" lvl="0" indent="-342900">
              <a:spcBef>
                <a:spcPts val="0"/>
              </a:spcBef>
              <a:spcAft>
                <a:spcPts val="0"/>
              </a:spcAft>
              <a:buFont typeface="Symbol" panose="05050102010706020507" pitchFamily="18" charset="2"/>
              <a:buChar char=""/>
            </a:pPr>
            <a:r>
              <a:rPr lang="en-US" sz="1400" dirty="0">
                <a:ea typeface="Times New Roman" panose="02020603050405020304" pitchFamily="18" charset="0"/>
                <a:cs typeface="Times New Roman" panose="02020603050405020304" pitchFamily="18" charset="0"/>
              </a:rPr>
              <a:t>Decision Coverage (DO-178C Annex A Table A-7 Objective 6)</a:t>
            </a:r>
          </a:p>
          <a:p>
            <a:pPr marL="457200" marR="0">
              <a:spcBef>
                <a:spcPts val="0"/>
              </a:spcBef>
              <a:spcAft>
                <a:spcPts val="0"/>
              </a:spcAft>
            </a:pPr>
            <a:r>
              <a:rPr lang="en-US" sz="1400" b="1" dirty="0">
                <a:ea typeface="Times New Roman" panose="02020603050405020304" pitchFamily="18" charset="0"/>
                <a:cs typeface="Times New Roman" panose="02020603050405020304" pitchFamily="18" charset="0"/>
              </a:rPr>
              <a:t>Definition:</a:t>
            </a:r>
            <a:r>
              <a:rPr lang="en-US" sz="1400" dirty="0">
                <a:ea typeface="Times New Roman" panose="02020603050405020304" pitchFamily="18" charset="0"/>
                <a:cs typeface="Times New Roman" panose="02020603050405020304" pitchFamily="18" charset="0"/>
              </a:rPr>
              <a:t> ‘Every point of entry and exit in the program has been invoked at least once and every decision in the program has taken on all possible outcomes at least once.’</a:t>
            </a:r>
          </a:p>
          <a:p>
            <a:pPr marL="457200" marR="0">
              <a:spcBef>
                <a:spcPts val="0"/>
              </a:spcBef>
              <a:spcAft>
                <a:spcPts val="0"/>
              </a:spcAft>
            </a:pPr>
            <a:r>
              <a:rPr lang="en-US" sz="1400" dirty="0">
                <a:ea typeface="Times New Roman" panose="02020603050405020304" pitchFamily="18" charset="0"/>
                <a:cs typeface="Times New Roman" panose="02020603050405020304" pitchFamily="18" charset="0"/>
              </a:rPr>
              <a:t> </a:t>
            </a:r>
          </a:p>
          <a:p>
            <a:pPr marL="342900" marR="0" lvl="0" indent="-342900">
              <a:spcBef>
                <a:spcPts val="0"/>
              </a:spcBef>
              <a:spcAft>
                <a:spcPts val="0"/>
              </a:spcAft>
              <a:buFont typeface="Symbol" panose="05050102010706020507" pitchFamily="18" charset="2"/>
              <a:buChar char=""/>
            </a:pPr>
            <a:r>
              <a:rPr lang="en-US" sz="1400" dirty="0">
                <a:ea typeface="Times New Roman" panose="02020603050405020304" pitchFamily="18" charset="0"/>
                <a:cs typeface="Times New Roman" panose="02020603050405020304" pitchFamily="18" charset="0"/>
              </a:rPr>
              <a:t>Modified Decision/Condition Coverage (DO-178C Annex A Table A-7 Objective 5)</a:t>
            </a:r>
          </a:p>
          <a:p>
            <a:pPr marL="457200" marR="0">
              <a:spcBef>
                <a:spcPts val="0"/>
              </a:spcBef>
              <a:spcAft>
                <a:spcPts val="0"/>
              </a:spcAft>
            </a:pPr>
            <a:r>
              <a:rPr lang="en-US" sz="1400" b="1" dirty="0">
                <a:ea typeface="Times New Roman" panose="02020603050405020304" pitchFamily="18" charset="0"/>
                <a:cs typeface="Times New Roman" panose="02020603050405020304" pitchFamily="18" charset="0"/>
              </a:rPr>
              <a:t>Definition:</a:t>
            </a:r>
            <a:r>
              <a:rPr lang="en-US" sz="1400" dirty="0">
                <a:ea typeface="Times New Roman" panose="02020603050405020304" pitchFamily="18" charset="0"/>
                <a:cs typeface="Times New Roman" panose="02020603050405020304" pitchFamily="18" charset="0"/>
              </a:rPr>
              <a:t> ‘Every point of entry and exit in the program has been invoked at least once, every condition in a decision in the program has taken all possible outcomes at least once, every decision in the program has taken all possible outcomes at least once, and each condition in a decision has been shown to independently affect that decision's outcome. A condition is shown to independently affect a decision's outcome by: (1) varying just that condition while holding fixed all other possible conditions, or (2) varying just that condition while holding fixed all other possible conditions that could affect the outcome.’</a:t>
            </a:r>
          </a:p>
          <a:p>
            <a:pPr marL="457200" marR="0">
              <a:spcBef>
                <a:spcPts val="0"/>
              </a:spcBef>
              <a:spcAft>
                <a:spcPts val="0"/>
              </a:spcAft>
            </a:pPr>
            <a:r>
              <a:rPr lang="en-US" sz="1400" dirty="0">
                <a:ea typeface="Times New Roman" panose="02020603050405020304" pitchFamily="18" charset="0"/>
                <a:cs typeface="Times New Roman" panose="02020603050405020304" pitchFamily="18" charset="0"/>
              </a:rPr>
              <a:t> </a:t>
            </a:r>
          </a:p>
          <a:p>
            <a:pPr marL="342900" marR="0" lvl="0" indent="-342900">
              <a:spcBef>
                <a:spcPts val="0"/>
              </a:spcBef>
              <a:spcAft>
                <a:spcPts val="0"/>
              </a:spcAft>
              <a:buFont typeface="Symbol" panose="05050102010706020507" pitchFamily="18" charset="2"/>
              <a:buChar char=""/>
            </a:pPr>
            <a:r>
              <a:rPr lang="en-US" sz="1400" dirty="0">
                <a:ea typeface="Times New Roman" panose="02020603050405020304" pitchFamily="18" charset="0"/>
                <a:cs typeface="Times New Roman" panose="02020603050405020304" pitchFamily="18" charset="0"/>
              </a:rPr>
              <a:t>Data Coupling and Control Coupling (DO-178C Annex A Table A-7 Objective 8)</a:t>
            </a:r>
          </a:p>
          <a:p>
            <a:pPr marL="457200" marR="0">
              <a:spcBef>
                <a:spcPts val="0"/>
              </a:spcBef>
              <a:spcAft>
                <a:spcPts val="0"/>
              </a:spcAft>
            </a:pPr>
            <a:r>
              <a:rPr lang="en-US" sz="1400" b="1" dirty="0">
                <a:ea typeface="Times New Roman" panose="02020603050405020304" pitchFamily="18" charset="0"/>
                <a:cs typeface="Times New Roman" panose="02020603050405020304" pitchFamily="18" charset="0"/>
              </a:rPr>
              <a:t>Definition: </a:t>
            </a:r>
            <a:endParaRPr lang="en-US" sz="1400" dirty="0">
              <a:ea typeface="Times New Roman" panose="02020603050405020304" pitchFamily="18" charset="0"/>
              <a:cs typeface="Times New Roman" panose="02020603050405020304" pitchFamily="18" charset="0"/>
            </a:endParaRPr>
          </a:p>
          <a:p>
            <a:pPr marL="457200" marR="0">
              <a:spcBef>
                <a:spcPts val="0"/>
              </a:spcBef>
              <a:spcAft>
                <a:spcPts val="0"/>
              </a:spcAft>
            </a:pPr>
            <a:r>
              <a:rPr lang="en-US" sz="1400" dirty="0">
                <a:ea typeface="Times New Roman" panose="02020603050405020304" pitchFamily="18" charset="0"/>
                <a:cs typeface="Times New Roman" panose="02020603050405020304" pitchFamily="18" charset="0"/>
              </a:rPr>
              <a:t>Data coupling – ‘The dependence of a software component on data not exclusively under the control of that software component.’</a:t>
            </a:r>
          </a:p>
          <a:p>
            <a:pPr marL="457200" marR="0">
              <a:spcBef>
                <a:spcPts val="0"/>
              </a:spcBef>
              <a:spcAft>
                <a:spcPts val="0"/>
              </a:spcAft>
            </a:pPr>
            <a:r>
              <a:rPr lang="en-US" sz="1400" dirty="0">
                <a:ea typeface="Times New Roman" panose="02020603050405020304" pitchFamily="18" charset="0"/>
                <a:cs typeface="Times New Roman" panose="02020603050405020304" pitchFamily="18" charset="0"/>
              </a:rPr>
              <a:t>Control coupling – ‘The manner or degree by which one software component influences the execution of another software component.’</a:t>
            </a:r>
            <a:endParaRPr lang="en-US" sz="14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5290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3600" dirty="0" smtClean="0"/>
              <a:t>Structural Coverage Analysis</a:t>
            </a:r>
            <a:endParaRPr lang="en-US" sz="3600" dirty="0"/>
          </a:p>
        </p:txBody>
      </p:sp>
      <p:sp>
        <p:nvSpPr>
          <p:cNvPr id="4" name="Footer Placeholder 3"/>
          <p:cNvSpPr>
            <a:spLocks noGrp="1"/>
          </p:cNvSpPr>
          <p:nvPr>
            <p:ph type="ftr" sz="quarter" idx="11"/>
          </p:nvPr>
        </p:nvSpPr>
        <p:spPr>
          <a:xfrm>
            <a:off x="1828800" y="6397627"/>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45</a:t>
            </a:fld>
            <a:endParaRPr lang="en-US"/>
          </a:p>
        </p:txBody>
      </p:sp>
      <p:pic>
        <p:nvPicPr>
          <p:cNvPr id="3" name="Picture 2"/>
          <p:cNvPicPr>
            <a:picLocks noChangeAspect="1"/>
          </p:cNvPicPr>
          <p:nvPr/>
        </p:nvPicPr>
        <p:blipFill>
          <a:blip r:embed="rId2"/>
          <a:stretch>
            <a:fillRect/>
          </a:stretch>
        </p:blipFill>
        <p:spPr>
          <a:xfrm>
            <a:off x="685800" y="1143000"/>
            <a:ext cx="7010400" cy="5126548"/>
          </a:xfrm>
          <a:prstGeom prst="rect">
            <a:avLst/>
          </a:prstGeom>
        </p:spPr>
      </p:pic>
    </p:spTree>
    <p:extLst>
      <p:ext uri="{BB962C8B-B14F-4D97-AF65-F5344CB8AC3E}">
        <p14:creationId xmlns:p14="http://schemas.microsoft.com/office/powerpoint/2010/main" val="39446718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3600" dirty="0" smtClean="0"/>
              <a:t>Structural Coverage Analysis</a:t>
            </a:r>
            <a:endParaRPr lang="en-US" sz="3600" dirty="0"/>
          </a:p>
        </p:txBody>
      </p:sp>
      <p:sp>
        <p:nvSpPr>
          <p:cNvPr id="4" name="Footer Placeholder 3"/>
          <p:cNvSpPr>
            <a:spLocks noGrp="1"/>
          </p:cNvSpPr>
          <p:nvPr>
            <p:ph type="ftr" sz="quarter" idx="11"/>
          </p:nvPr>
        </p:nvSpPr>
        <p:spPr>
          <a:xfrm>
            <a:off x="1676400" y="6356350"/>
            <a:ext cx="61912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46</a:t>
            </a:fld>
            <a:endParaRPr lang="en-US"/>
          </a:p>
        </p:txBody>
      </p:sp>
      <p:sp>
        <p:nvSpPr>
          <p:cNvPr id="7" name="Rectangle 2"/>
          <p:cNvSpPr>
            <a:spLocks noChangeArrowheads="1"/>
          </p:cNvSpPr>
          <p:nvPr/>
        </p:nvSpPr>
        <p:spPr bwMode="auto">
          <a:xfrm>
            <a:off x="457200" y="1343085"/>
            <a:ext cx="807720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Commentary</a:t>
            </a:r>
            <a:endParaRPr kumimoji="0" lang="en-US" altLang="en-US"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It should be clearly understood, that SCA is an analysis that occurs </a:t>
            </a:r>
            <a:r>
              <a:rPr kumimoji="0" lang="en-US" altLang="en-US" b="1"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after or in conjunction with (when using tools to capture code structure)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execution of the requirements based testing</a:t>
            </a:r>
            <a:r>
              <a:rPr kumimoji="0" lang="en-US" altLang="en-US"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i="1" dirty="0">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The concept of testing the software structure (or ‘structural testing’) is NOT a concept within DO-178C.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You performed requirements-based testing and then analysis is performed to determine the code structure that was executed as part of the testing</a:t>
            </a:r>
            <a:r>
              <a:rPr kumimoji="0" lang="en-US" altLang="en-US"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Figure 8 details the SCA required to show compliance to the SCA objectives NOT necessarily the number of tests that should be performed as part of good requirements based testing.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In other words, requirements-based testing </a:t>
            </a:r>
            <a:r>
              <a:rPr kumimoji="0" lang="en-US" altLang="en-US" b="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may require more test cases than what’s shown in the Figure 8 to meet the S</a:t>
            </a:r>
            <a:r>
              <a:rPr kumimoji="0" lang="en-US" altLang="en-US"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CA objectives. </a:t>
            </a:r>
            <a:endParaRPr kumimoji="0" lang="en-US" altLang="en-US"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232239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2800" dirty="0"/>
              <a:t>Supporting Information for DO-178C (RTCA/DO-248C)</a:t>
            </a:r>
          </a:p>
        </p:txBody>
      </p:sp>
      <p:sp>
        <p:nvSpPr>
          <p:cNvPr id="4" name="Footer Placeholder 3"/>
          <p:cNvSpPr>
            <a:spLocks noGrp="1"/>
          </p:cNvSpPr>
          <p:nvPr>
            <p:ph type="ftr" sz="quarter" idx="11"/>
          </p:nvPr>
        </p:nvSpPr>
        <p:spPr>
          <a:xfrm>
            <a:off x="1828800" y="6388102"/>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47</a:t>
            </a:fld>
            <a:endParaRPr lang="en-US"/>
          </a:p>
        </p:txBody>
      </p:sp>
      <p:sp>
        <p:nvSpPr>
          <p:cNvPr id="3" name="Rectangle 2"/>
          <p:cNvSpPr/>
          <p:nvPr/>
        </p:nvSpPr>
        <p:spPr>
          <a:xfrm>
            <a:off x="457200" y="1295400"/>
            <a:ext cx="8001000" cy="461665"/>
          </a:xfrm>
          <a:prstGeom prst="rect">
            <a:avLst/>
          </a:prstGeom>
        </p:spPr>
        <p:txBody>
          <a:bodyPr wrap="square">
            <a:spAutoFit/>
          </a:bodyPr>
          <a:lstStyle/>
          <a:p>
            <a:r>
              <a:rPr lang="en-US" sz="1200" dirty="0"/>
              <a:t>RTCA/DO-248C provides clarification of guidance material in DO-178C in the form of Frequently Asked Questions (FAQs), Discussion Papers (DPs) and Rationale. </a:t>
            </a:r>
          </a:p>
        </p:txBody>
      </p:sp>
      <p:graphicFrame>
        <p:nvGraphicFramePr>
          <p:cNvPr id="6" name="Table 5"/>
          <p:cNvGraphicFramePr>
            <a:graphicFrameLocks noGrp="1"/>
          </p:cNvGraphicFramePr>
          <p:nvPr>
            <p:extLst>
              <p:ext uri="{D42A27DB-BD31-4B8C-83A1-F6EECF244321}">
                <p14:modId xmlns:p14="http://schemas.microsoft.com/office/powerpoint/2010/main" val="1613883242"/>
              </p:ext>
            </p:extLst>
          </p:nvPr>
        </p:nvGraphicFramePr>
        <p:xfrm>
          <a:off x="381000" y="1715952"/>
          <a:ext cx="8458201" cy="4608648"/>
        </p:xfrm>
        <a:graphic>
          <a:graphicData uri="http://schemas.openxmlformats.org/drawingml/2006/table">
            <a:tbl>
              <a:tblPr firstRow="1" firstCol="1" bandRow="1"/>
              <a:tblGrid>
                <a:gridCol w="3721959"/>
                <a:gridCol w="795346"/>
                <a:gridCol w="3940896"/>
              </a:tblGrid>
              <a:tr h="219528">
                <a:tc>
                  <a:txBody>
                    <a:bodyPr/>
                    <a:lstStyle/>
                    <a:p>
                      <a:pPr marL="0" marR="0" algn="ctr">
                        <a:spcBef>
                          <a:spcPts val="0"/>
                        </a:spcBef>
                        <a:spcAft>
                          <a:spcPts val="0"/>
                        </a:spcAft>
                      </a:pPr>
                      <a:r>
                        <a:rPr lang="en-US" sz="1400" b="1" dirty="0">
                          <a:effectLst/>
                          <a:latin typeface="+mn-lt"/>
                          <a:ea typeface="Times New Roman" panose="02020603050405020304" pitchFamily="18" charset="0"/>
                          <a:cs typeface="Times New Roman" panose="02020603050405020304" pitchFamily="18" charset="0"/>
                        </a:rPr>
                        <a:t>FAQ / DP</a:t>
                      </a:r>
                      <a:endParaRPr lang="en-US" sz="1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400" b="1" dirty="0">
                          <a:effectLst/>
                          <a:latin typeface="+mn-lt"/>
                          <a:ea typeface="Times New Roman" panose="02020603050405020304" pitchFamily="18" charset="0"/>
                          <a:cs typeface="Times New Roman" panose="02020603050405020304" pitchFamily="18" charset="0"/>
                        </a:rPr>
                        <a:t>IIPS?</a:t>
                      </a:r>
                      <a:endParaRPr lang="en-US" sz="1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400" b="1" dirty="0">
                          <a:effectLst/>
                          <a:latin typeface="+mn-lt"/>
                          <a:ea typeface="Times New Roman" panose="02020603050405020304" pitchFamily="18" charset="0"/>
                          <a:cs typeface="Times New Roman" panose="02020603050405020304" pitchFamily="18" charset="0"/>
                        </a:rPr>
                        <a:t>Commentary</a:t>
                      </a:r>
                      <a:endParaRPr lang="en-US" sz="1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9528">
                <a:tc>
                  <a:txBody>
                    <a:bodyPr/>
                    <a:lstStyle/>
                    <a:p>
                      <a:pPr marL="0" marR="0" algn="ctr">
                        <a:spcBef>
                          <a:spcPts val="0"/>
                        </a:spcBef>
                        <a:spcAft>
                          <a:spcPts val="0"/>
                        </a:spcAft>
                      </a:pPr>
                      <a:r>
                        <a:rPr lang="en-US" sz="900" dirty="0" smtClean="0">
                          <a:effectLst/>
                          <a:latin typeface="+mn-lt"/>
                          <a:ea typeface="Times New Roman" panose="02020603050405020304" pitchFamily="18" charset="0"/>
                          <a:cs typeface="Times New Roman" panose="02020603050405020304" pitchFamily="18" charset="0"/>
                        </a:rPr>
                        <a:t>{snip}</a:t>
                      </a:r>
                    </a:p>
                    <a:p>
                      <a:pPr marL="0" marR="0" algn="ctr">
                        <a:spcBef>
                          <a:spcPts val="0"/>
                        </a:spcBef>
                        <a:spcAft>
                          <a:spcPts val="0"/>
                        </a:spcAft>
                      </a:pPr>
                      <a:r>
                        <a:rPr lang="en-US" sz="900" dirty="0" smtClean="0">
                          <a:effectLst/>
                          <a:latin typeface="+mn-lt"/>
                          <a:ea typeface="Times New Roman" panose="02020603050405020304" pitchFamily="18" charset="0"/>
                          <a:cs typeface="Times New Roman" panose="02020603050405020304" pitchFamily="18" charset="0"/>
                        </a:rPr>
                        <a:t>Note: The</a:t>
                      </a:r>
                      <a:r>
                        <a:rPr lang="en-US" sz="900" baseline="0" dirty="0" smtClean="0">
                          <a:effectLst/>
                          <a:latin typeface="+mn-lt"/>
                          <a:ea typeface="Times New Roman" panose="02020603050405020304" pitchFamily="18" charset="0"/>
                          <a:cs typeface="Times New Roman" panose="02020603050405020304" pitchFamily="18" charset="0"/>
                        </a:rPr>
                        <a:t> term ‘{snip}’ indicates this table is only a small portion of what’s detailed in the completed milestone 1 document (Milestone_1.docx). </a:t>
                      </a:r>
                      <a:endParaRPr lang="en-US" sz="900" dirty="0">
                        <a:effectLst/>
                        <a:latin typeface="+mn-lt"/>
                        <a:ea typeface="Times New Roman" panose="02020603050405020304" pitchFamily="18" charset="0"/>
                        <a:cs typeface="Times New Roman" panose="02020603050405020304" pitchFamily="18" charset="0"/>
                      </a:endParaRPr>
                    </a:p>
                  </a:txBody>
                  <a:tcPr marL="37786" marR="377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smtClean="0">
                          <a:effectLst/>
                          <a:latin typeface="+mn-lt"/>
                          <a:ea typeface="Times New Roman" panose="02020603050405020304" pitchFamily="18" charset="0"/>
                          <a:cs typeface="Times New Roman" panose="02020603050405020304" pitchFamily="18" charset="0"/>
                        </a:rPr>
                        <a:t>{snip}</a:t>
                      </a:r>
                    </a:p>
                    <a:p>
                      <a:pPr marL="0" marR="0" algn="ctr">
                        <a:spcBef>
                          <a:spcPts val="0"/>
                        </a:spcBef>
                        <a:spcAft>
                          <a:spcPts val="0"/>
                        </a:spcAft>
                      </a:pPr>
                      <a:endParaRPr lang="en-US" sz="900" dirty="0">
                        <a:effectLst/>
                        <a:latin typeface="+mn-lt"/>
                        <a:ea typeface="Times New Roman" panose="02020603050405020304" pitchFamily="18" charset="0"/>
                        <a:cs typeface="Times New Roman" panose="02020603050405020304" pitchFamily="18" charset="0"/>
                      </a:endParaRPr>
                    </a:p>
                  </a:txBody>
                  <a:tcPr marL="37786" marR="377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smtClean="0">
                          <a:effectLst/>
                          <a:latin typeface="+mn-lt"/>
                          <a:ea typeface="Times New Roman" panose="02020603050405020304" pitchFamily="18" charset="0"/>
                          <a:cs typeface="Times New Roman" panose="02020603050405020304" pitchFamily="18" charset="0"/>
                        </a:rPr>
                        <a:t>{snip}</a:t>
                      </a:r>
                    </a:p>
                    <a:p>
                      <a:pPr marL="0" marR="0" algn="ctr">
                        <a:spcBef>
                          <a:spcPts val="0"/>
                        </a:spcBef>
                        <a:spcAft>
                          <a:spcPts val="0"/>
                        </a:spcAft>
                      </a:pPr>
                      <a:endParaRPr lang="en-US" sz="900" dirty="0">
                        <a:effectLst/>
                        <a:latin typeface="+mn-lt"/>
                        <a:ea typeface="Times New Roman" panose="02020603050405020304" pitchFamily="18" charset="0"/>
                        <a:cs typeface="Times New Roman" panose="02020603050405020304" pitchFamily="18" charset="0"/>
                      </a:endParaRPr>
                    </a:p>
                  </a:txBody>
                  <a:tcPr marL="37786" marR="377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9528">
                <a:tc>
                  <a:txBody>
                    <a:bodyPr/>
                    <a:lstStyle/>
                    <a:p>
                      <a:pPr marL="0" marR="0">
                        <a:spcBef>
                          <a:spcPts val="0"/>
                        </a:spcBef>
                        <a:spcAft>
                          <a:spcPts val="0"/>
                        </a:spcAft>
                      </a:pPr>
                      <a:r>
                        <a:rPr lang="en-US" sz="900" dirty="0">
                          <a:effectLst/>
                          <a:latin typeface="+mn-lt"/>
                          <a:ea typeface="Times New Roman" panose="02020603050405020304" pitchFamily="18" charset="0"/>
                          <a:cs typeface="Times New Roman" panose="02020603050405020304" pitchFamily="18" charset="0"/>
                        </a:rPr>
                        <a:t>3.20 FAQ #20: What is the source of the glossary of terms in DO-178C, DO-278A, and the Supplements, and why do they appear to be different from other standard definitions?</a:t>
                      </a:r>
                    </a:p>
                  </a:txBody>
                  <a:tcPr marL="37786" marR="377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00" dirty="0">
                          <a:effectLst/>
                          <a:latin typeface="+mn-lt"/>
                          <a:ea typeface="Times New Roman" panose="02020603050405020304" pitchFamily="18" charset="0"/>
                          <a:cs typeface="Times New Roman" panose="02020603050405020304" pitchFamily="18" charset="0"/>
                        </a:rPr>
                        <a:t>Yes</a:t>
                      </a:r>
                    </a:p>
                  </a:txBody>
                  <a:tcPr marL="37786" marR="377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dirty="0">
                          <a:effectLst/>
                          <a:latin typeface="+mn-lt"/>
                          <a:ea typeface="Times New Roman" panose="02020603050405020304" pitchFamily="18" charset="0"/>
                          <a:cs typeface="Times New Roman" panose="02020603050405020304" pitchFamily="18" charset="0"/>
                        </a:rPr>
                        <a:t>General guidance would apply for any certification</a:t>
                      </a:r>
                    </a:p>
                  </a:txBody>
                  <a:tcPr marL="37786" marR="377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2589">
                <a:tc>
                  <a:txBody>
                    <a:bodyPr/>
                    <a:lstStyle/>
                    <a:p>
                      <a:pPr marL="0" marR="0">
                        <a:spcBef>
                          <a:spcPts val="0"/>
                        </a:spcBef>
                        <a:spcAft>
                          <a:spcPts val="0"/>
                        </a:spcAft>
                      </a:pPr>
                      <a:r>
                        <a:rPr lang="en-US" sz="900">
                          <a:effectLst/>
                          <a:latin typeface="+mn-lt"/>
                          <a:ea typeface="Times New Roman" panose="02020603050405020304" pitchFamily="18" charset="0"/>
                          <a:cs typeface="Times New Roman" panose="02020603050405020304" pitchFamily="18" charset="0"/>
                        </a:rPr>
                        <a:t>3.21 FAQ #21: How is the second sentence of the definition of “patch” in DO-178C/DO-278A Annex B relevant to the definition itself?</a:t>
                      </a:r>
                    </a:p>
                  </a:txBody>
                  <a:tcPr marL="37786" marR="377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00">
                          <a:effectLst/>
                          <a:latin typeface="+mn-lt"/>
                          <a:ea typeface="Times New Roman" panose="02020603050405020304" pitchFamily="18" charset="0"/>
                          <a:cs typeface="Times New Roman" panose="02020603050405020304" pitchFamily="18" charset="0"/>
                        </a:rPr>
                        <a:t>Yes</a:t>
                      </a:r>
                    </a:p>
                  </a:txBody>
                  <a:tcPr marL="37786" marR="377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dirty="0">
                          <a:effectLst/>
                          <a:latin typeface="+mn-lt"/>
                          <a:ea typeface="Times New Roman" panose="02020603050405020304" pitchFamily="18" charset="0"/>
                          <a:cs typeface="Times New Roman" panose="02020603050405020304" pitchFamily="18" charset="0"/>
                        </a:rPr>
                        <a:t>General guidance would apply for any certification</a:t>
                      </a:r>
                    </a:p>
                  </a:txBody>
                  <a:tcPr marL="37786" marR="377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05046">
                <a:tc>
                  <a:txBody>
                    <a:bodyPr/>
                    <a:lstStyle/>
                    <a:p>
                      <a:pPr marL="0" marR="0">
                        <a:spcBef>
                          <a:spcPts val="0"/>
                        </a:spcBef>
                        <a:spcAft>
                          <a:spcPts val="0"/>
                        </a:spcAft>
                      </a:pPr>
                      <a:r>
                        <a:rPr lang="en-US" sz="900" dirty="0">
                          <a:effectLst/>
                          <a:latin typeface="+mn-lt"/>
                          <a:ea typeface="Times New Roman" panose="02020603050405020304" pitchFamily="18" charset="0"/>
                          <a:cs typeface="Times New Roman" panose="02020603050405020304" pitchFamily="18" charset="0"/>
                        </a:rPr>
                        <a:t>3.22 FAQ #22: Can various industry process assessments such as the Software Engineering Institute (SEI) Capability Maturity Model Integration (CMMI), Software Process Improvement Capability Evaluation (SPICE), etc. be used for certification credit?</a:t>
                      </a:r>
                    </a:p>
                  </a:txBody>
                  <a:tcPr marL="37786" marR="377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00" dirty="0">
                          <a:effectLst/>
                          <a:latin typeface="+mn-lt"/>
                          <a:ea typeface="Times New Roman" panose="02020603050405020304" pitchFamily="18" charset="0"/>
                          <a:cs typeface="Times New Roman" panose="02020603050405020304" pitchFamily="18" charset="0"/>
                        </a:rPr>
                        <a:t>Maybe</a:t>
                      </a:r>
                    </a:p>
                  </a:txBody>
                  <a:tcPr marL="37786" marR="377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dirty="0">
                          <a:effectLst/>
                          <a:latin typeface="+mn-lt"/>
                          <a:ea typeface="Calibri" panose="020F0502020204030204" pitchFamily="34" charset="0"/>
                          <a:cs typeface="CIDFont+F2"/>
                        </a:rPr>
                        <a:t>Answer:</a:t>
                      </a:r>
                      <a:endParaRPr lang="en-US" sz="9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900" dirty="0">
                          <a:effectLst/>
                          <a:latin typeface="+mn-lt"/>
                          <a:ea typeface="Calibri" panose="020F0502020204030204" pitchFamily="34" charset="0"/>
                          <a:cs typeface="CIDFont+F1"/>
                        </a:rPr>
                        <a:t>The simple answer is that an applicant </a:t>
                      </a:r>
                      <a:r>
                        <a:rPr lang="en-US" sz="900" b="1" dirty="0">
                          <a:effectLst/>
                          <a:latin typeface="+mn-lt"/>
                          <a:ea typeface="Calibri" panose="020F0502020204030204" pitchFamily="34" charset="0"/>
                          <a:cs typeface="CIDFont+F1"/>
                        </a:rPr>
                        <a:t>cannot claim certification “credit” for the use of the SEI CMMI, SPICE, etc</a:t>
                      </a:r>
                      <a:r>
                        <a:rPr lang="en-US" sz="900" dirty="0">
                          <a:effectLst/>
                          <a:latin typeface="+mn-lt"/>
                          <a:ea typeface="Calibri" panose="020F0502020204030204" pitchFamily="34" charset="0"/>
                          <a:cs typeface="CIDFont+F1"/>
                        </a:rPr>
                        <a:t>.</a:t>
                      </a:r>
                      <a:endParaRPr lang="en-US" sz="9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900" dirty="0">
                          <a:effectLst/>
                          <a:latin typeface="+mn-lt"/>
                          <a:ea typeface="Calibri" panose="020F0502020204030204" pitchFamily="34" charset="0"/>
                          <a:cs typeface="CIDFont+F1"/>
                        </a:rPr>
                        <a:t> </a:t>
                      </a:r>
                      <a:endParaRPr lang="en-US" sz="9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900" dirty="0">
                          <a:effectLst/>
                          <a:latin typeface="+mn-lt"/>
                          <a:ea typeface="Calibri" panose="020F0502020204030204" pitchFamily="34" charset="0"/>
                          <a:cs typeface="CIDFont+F1"/>
                        </a:rPr>
                        <a:t>Although DO-178C/DO-278A and its predecessors advocate good process characteristics, process objectives are given primarily in terms of attributes of the process data and the associated product. </a:t>
                      </a:r>
                      <a:r>
                        <a:rPr lang="en-US" sz="900" b="1" dirty="0">
                          <a:effectLst/>
                          <a:latin typeface="+mn-lt"/>
                          <a:ea typeface="Calibri" panose="020F0502020204030204" pitchFamily="34" charset="0"/>
                          <a:cs typeface="CIDFont+F1"/>
                        </a:rPr>
                        <a:t>Many of the DO-178C/DO-278A objectives specifically relate to completeness and rigor of development and verification processes in specific terms, whereas the generalized process models, such as the SEI CMMI and SPICE, are more focused on business process measurement and improvement.</a:t>
                      </a:r>
                      <a:r>
                        <a:rPr lang="en-US" sz="900" dirty="0">
                          <a:effectLst/>
                          <a:latin typeface="+mn-lt"/>
                          <a:ea typeface="Calibri" panose="020F0502020204030204" pitchFamily="34" charset="0"/>
                          <a:cs typeface="CIDFont+F1"/>
                        </a:rPr>
                        <a:t> They stipulate and assess against many process attributes that are necessary, but not sufficient conditions, for high product integrity and safety. </a:t>
                      </a:r>
                      <a:r>
                        <a:rPr lang="en-US" sz="900" b="1" dirty="0">
                          <a:effectLst/>
                          <a:latin typeface="+mn-lt"/>
                          <a:ea typeface="Calibri" panose="020F0502020204030204" pitchFamily="34" charset="0"/>
                          <a:cs typeface="CIDFont+F1"/>
                        </a:rPr>
                        <a:t>For example, the SEI CMMI has no process activities or capabilities or metrics associated with verification (review, analysis, or test) coverage,</a:t>
                      </a:r>
                      <a:r>
                        <a:rPr lang="en-US" sz="900" dirty="0">
                          <a:effectLst/>
                          <a:latin typeface="+mn-lt"/>
                          <a:ea typeface="Calibri" panose="020F0502020204030204" pitchFamily="34" charset="0"/>
                          <a:cs typeface="CIDFont+F1"/>
                        </a:rPr>
                        <a:t> </a:t>
                      </a:r>
                      <a:r>
                        <a:rPr lang="en-US" sz="900" b="1" dirty="0">
                          <a:effectLst/>
                          <a:latin typeface="+mn-lt"/>
                          <a:ea typeface="Calibri" panose="020F0502020204030204" pitchFamily="34" charset="0"/>
                          <a:cs typeface="CIDFont+F1"/>
                        </a:rPr>
                        <a:t>whereas this is a very significant aspect of DO-178C/DO-278A</a:t>
                      </a:r>
                      <a:r>
                        <a:rPr lang="en-US" sz="900" dirty="0">
                          <a:effectLst/>
                          <a:latin typeface="+mn-lt"/>
                          <a:ea typeface="Calibri" panose="020F0502020204030204" pitchFamily="34" charset="0"/>
                          <a:cs typeface="CIDFont+F1"/>
                        </a:rPr>
                        <a:t> </a:t>
                      </a:r>
                      <a:r>
                        <a:rPr lang="en-US" sz="900" b="1" dirty="0">
                          <a:effectLst/>
                          <a:latin typeface="+mn-lt"/>
                          <a:ea typeface="Calibri" panose="020F0502020204030204" pitchFamily="34" charset="0"/>
                          <a:cs typeface="CIDFont+F1"/>
                        </a:rPr>
                        <a:t>guidance, because verification is a key factor in system safety.</a:t>
                      </a:r>
                      <a:endParaRPr lang="en-US" sz="9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900" dirty="0">
                          <a:effectLst/>
                          <a:latin typeface="+mn-lt"/>
                          <a:ea typeface="Calibri" panose="020F0502020204030204" pitchFamily="34" charset="0"/>
                          <a:cs typeface="CIDFont+F1"/>
                        </a:rPr>
                        <a:t> </a:t>
                      </a:r>
                      <a:endParaRPr lang="en-US" sz="9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900" b="1" dirty="0">
                          <a:effectLst/>
                          <a:latin typeface="+mn-lt"/>
                          <a:ea typeface="Calibri" panose="020F0502020204030204" pitchFamily="34" charset="0"/>
                          <a:cs typeface="CIDFont+F1"/>
                        </a:rPr>
                        <a:t>Although there is some overlap, DO-178C/DO-278A remains the more comprehensive guidance for airborne and CNS/ATM systems.</a:t>
                      </a:r>
                      <a:r>
                        <a:rPr lang="en-US" sz="900" dirty="0">
                          <a:effectLst/>
                          <a:latin typeface="+mn-lt"/>
                          <a:ea typeface="Calibri" panose="020F0502020204030204" pitchFamily="34" charset="0"/>
                          <a:cs typeface="CIDFont+F1"/>
                        </a:rPr>
                        <a:t> </a:t>
                      </a:r>
                      <a:r>
                        <a:rPr lang="en-US" sz="900" b="1" dirty="0">
                          <a:effectLst/>
                          <a:latin typeface="+mn-lt"/>
                          <a:ea typeface="Calibri" panose="020F0502020204030204" pitchFamily="34" charset="0"/>
                          <a:cs typeface="CIDFont+F1"/>
                        </a:rPr>
                        <a:t>Applicants seeking process recognition for the use of the SEI CMMI, SPICE, etc. may readily reuse the same process compliance data to substantiate compliance with DO-178C/DO-278A objectives. Such data would still be required to meet the software life cycle data attributes of DO-178C/DO-278A section 11 and the objectives of DO-178C/DO-278A Annex A with respect to independence and configuration control.</a:t>
                      </a:r>
                      <a:endParaRPr lang="en-US" sz="900" dirty="0">
                        <a:effectLst/>
                        <a:latin typeface="+mn-lt"/>
                        <a:ea typeface="Times New Roman" panose="02020603050405020304" pitchFamily="18" charset="0"/>
                        <a:cs typeface="Times New Roman" panose="02020603050405020304" pitchFamily="18" charset="0"/>
                      </a:endParaRPr>
                    </a:p>
                  </a:txBody>
                  <a:tcPr marL="37786" marR="377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42396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3600" dirty="0"/>
              <a:t>Model-Based Development </a:t>
            </a:r>
            <a:r>
              <a:rPr lang="en-US" sz="3600" dirty="0" smtClean="0"/>
              <a:t/>
            </a:r>
            <a:br>
              <a:rPr lang="en-US" sz="3600" dirty="0" smtClean="0"/>
            </a:br>
            <a:r>
              <a:rPr lang="en-US" sz="3600" dirty="0" smtClean="0"/>
              <a:t>(</a:t>
            </a:r>
            <a:r>
              <a:rPr lang="en-US" sz="3600" dirty="0"/>
              <a:t>RTCA/DO-331)</a:t>
            </a:r>
          </a:p>
        </p:txBody>
      </p:sp>
      <p:sp>
        <p:nvSpPr>
          <p:cNvPr id="4" name="Footer Placeholder 3"/>
          <p:cNvSpPr>
            <a:spLocks noGrp="1"/>
          </p:cNvSpPr>
          <p:nvPr>
            <p:ph type="ftr" sz="quarter" idx="11"/>
          </p:nvPr>
        </p:nvSpPr>
        <p:spPr>
          <a:xfrm>
            <a:off x="1905000" y="6369769"/>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48</a:t>
            </a:fld>
            <a:endParaRPr lang="en-US"/>
          </a:p>
        </p:txBody>
      </p:sp>
      <p:sp>
        <p:nvSpPr>
          <p:cNvPr id="7" name="Rectangle 6"/>
          <p:cNvSpPr/>
          <p:nvPr/>
        </p:nvSpPr>
        <p:spPr>
          <a:xfrm>
            <a:off x="457200" y="1607180"/>
            <a:ext cx="8229600" cy="4573047"/>
          </a:xfrm>
          <a:prstGeom prst="rect">
            <a:avLst/>
          </a:prstGeom>
        </p:spPr>
        <p:txBody>
          <a:bodyPr wrap="square">
            <a:spAutoFit/>
          </a:bodyPr>
          <a:lstStyle/>
          <a:p>
            <a:pPr marL="285750" indent="-285750">
              <a:spcAft>
                <a:spcPts val="600"/>
              </a:spcAft>
              <a:buFont typeface="Arial" panose="020B0604020202020204" pitchFamily="34" charset="0"/>
              <a:buChar char="•"/>
            </a:pPr>
            <a:r>
              <a:rPr lang="en-US" sz="1400" dirty="0">
                <a:latin typeface="Arial" panose="020B0604020202020204" pitchFamily="34" charset="0"/>
                <a:ea typeface="Times New Roman" panose="02020603050405020304" pitchFamily="18" charset="0"/>
              </a:rPr>
              <a:t>Based on preliminary assessment, it doesn’t appear Model-Based Development </a:t>
            </a:r>
            <a:r>
              <a:rPr lang="en-US" sz="1400" dirty="0" smtClean="0">
                <a:latin typeface="Arial" panose="020B0604020202020204" pitchFamily="34" charset="0"/>
                <a:ea typeface="Times New Roman" panose="02020603050405020304" pitchFamily="18" charset="0"/>
              </a:rPr>
              <a:t>would </a:t>
            </a:r>
            <a:r>
              <a:rPr lang="en-US" sz="1400" dirty="0">
                <a:latin typeface="Arial" panose="020B0604020202020204" pitchFamily="34" charset="0"/>
                <a:ea typeface="Times New Roman" panose="02020603050405020304" pitchFamily="18" charset="0"/>
              </a:rPr>
              <a:t>apply for IIPS</a:t>
            </a:r>
            <a:r>
              <a:rPr lang="en-US" sz="1400" dirty="0" smtClean="0">
                <a:latin typeface="Arial" panose="020B0604020202020204" pitchFamily="34" charset="0"/>
                <a:ea typeface="Times New Roman" panose="02020603050405020304" pitchFamily="18" charset="0"/>
              </a:rPr>
              <a:t>.</a:t>
            </a:r>
            <a:endParaRPr lang="en-US" sz="1400" b="1" i="1" dirty="0" smtClean="0">
              <a:ea typeface="Times New Roman" panose="02020603050405020304" pitchFamily="18" charset="0"/>
              <a:cs typeface="Times New Roman" panose="02020603050405020304" pitchFamily="18" charset="0"/>
            </a:endParaRPr>
          </a:p>
          <a:p>
            <a:pPr>
              <a:spcAft>
                <a:spcPts val="600"/>
              </a:spcAft>
            </a:pPr>
            <a:r>
              <a:rPr lang="en-US" sz="1400" b="1" i="1" dirty="0" smtClean="0">
                <a:ea typeface="Times New Roman" panose="02020603050405020304" pitchFamily="18" charset="0"/>
                <a:cs typeface="Times New Roman" panose="02020603050405020304" pitchFamily="18" charset="0"/>
              </a:rPr>
              <a:t>Excerpt </a:t>
            </a:r>
            <a:r>
              <a:rPr lang="en-US" sz="1400" b="1" i="1" dirty="0">
                <a:ea typeface="Times New Roman" panose="02020603050405020304" pitchFamily="18" charset="0"/>
                <a:cs typeface="Times New Roman" panose="02020603050405020304" pitchFamily="18" charset="0"/>
              </a:rPr>
              <a:t>from DO-330 – MB1.0</a:t>
            </a:r>
            <a:r>
              <a:rPr lang="en-US" sz="1400" b="1" i="1" dirty="0" smtClean="0">
                <a:ea typeface="Times New Roman" panose="02020603050405020304" pitchFamily="18" charset="0"/>
                <a:cs typeface="Times New Roman" panose="02020603050405020304" pitchFamily="18" charset="0"/>
              </a:rPr>
              <a:t>:</a:t>
            </a:r>
            <a:endParaRPr lang="en-US" sz="1400" dirty="0" smtClean="0">
              <a:ea typeface="Times New Roman" panose="02020603050405020304" pitchFamily="18" charset="0"/>
              <a:cs typeface="Times New Roman" panose="02020603050405020304" pitchFamily="18" charset="0"/>
            </a:endParaRPr>
          </a:p>
          <a:p>
            <a:pPr>
              <a:lnSpc>
                <a:spcPts val="1105"/>
              </a:lnSpc>
              <a:spcAft>
                <a:spcPts val="600"/>
              </a:spcAft>
            </a:pPr>
            <a:r>
              <a:rPr lang="en-US" sz="1400" b="1" dirty="0" smtClean="0">
                <a:solidFill>
                  <a:srgbClr val="000000"/>
                </a:solidFill>
                <a:ea typeface="Times New Roman" panose="02020603050405020304" pitchFamily="18" charset="0"/>
                <a:cs typeface="Times New Roman" panose="02020603050405020304" pitchFamily="18" charset="0"/>
              </a:rPr>
              <a:t>MB.1.0</a:t>
            </a:r>
            <a:r>
              <a:rPr lang="en-US" sz="1400" b="1" spc="3600" dirty="0" smtClean="0">
                <a:solidFill>
                  <a:srgbClr val="000000"/>
                </a:solidFill>
                <a:ea typeface="Times New Roman" panose="02020603050405020304" pitchFamily="18" charset="0"/>
                <a:cs typeface="Times New Roman" panose="02020603050405020304" pitchFamily="18" charset="0"/>
              </a:rPr>
              <a:t> </a:t>
            </a:r>
            <a:r>
              <a:rPr lang="en-US" sz="1400" b="1" dirty="0">
                <a:solidFill>
                  <a:srgbClr val="000000"/>
                </a:solidFill>
                <a:ea typeface="Times New Roman" panose="02020603050405020304" pitchFamily="18" charset="0"/>
                <a:cs typeface="Times New Roman" panose="02020603050405020304" pitchFamily="18" charset="0"/>
              </a:rPr>
              <a:t>INTRODUCTION </a:t>
            </a:r>
            <a:endParaRPr lang="en-US" sz="1400" dirty="0">
              <a:ea typeface="Times New Roman" panose="02020603050405020304" pitchFamily="18" charset="0"/>
              <a:cs typeface="Times New Roman" panose="02020603050405020304" pitchFamily="18" charset="0"/>
            </a:endParaRPr>
          </a:p>
          <a:p>
            <a:pPr>
              <a:lnSpc>
                <a:spcPts val="1105"/>
              </a:lnSpc>
              <a:spcAft>
                <a:spcPts val="600"/>
              </a:spcAft>
            </a:pPr>
            <a:r>
              <a:rPr lang="en-US" sz="1400" dirty="0">
                <a:solidFill>
                  <a:srgbClr val="000000"/>
                </a:solidFill>
                <a:ea typeface="Times New Roman" panose="02020603050405020304" pitchFamily="18" charset="0"/>
                <a:cs typeface="Times New Roman" panose="02020603050405020304" pitchFamily="18" charset="0"/>
              </a:rPr>
              <a:t>A model is an abstract representation of a set of software aspects of a system that is used to</a:t>
            </a:r>
            <a:r>
              <a:rPr lang="en-US" sz="1400" spc="2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support</a:t>
            </a:r>
            <a:r>
              <a:rPr lang="en-US" sz="1400" spc="2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the</a:t>
            </a:r>
            <a:r>
              <a:rPr lang="en-US" sz="1400" spc="2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software</a:t>
            </a:r>
            <a:r>
              <a:rPr lang="en-US" sz="1400" spc="2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development</a:t>
            </a:r>
            <a:r>
              <a:rPr lang="en-US" sz="1400" spc="2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process</a:t>
            </a:r>
            <a:r>
              <a:rPr lang="en-US" sz="1400" spc="2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or</a:t>
            </a:r>
            <a:r>
              <a:rPr lang="en-US" sz="1400" spc="2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the</a:t>
            </a:r>
            <a:r>
              <a:rPr lang="en-US" sz="1400" spc="2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software</a:t>
            </a:r>
            <a:r>
              <a:rPr lang="en-US" sz="1400" spc="2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verification</a:t>
            </a:r>
            <a:r>
              <a:rPr lang="en-US" sz="1400" spc="2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process.</a:t>
            </a:r>
            <a:r>
              <a:rPr lang="en-US" sz="1400" spc="2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This supplement addresses model(s) that have the following characteristics: </a:t>
            </a:r>
            <a:endParaRPr lang="en-US" sz="1400" dirty="0">
              <a:ea typeface="Times New Roman" panose="02020603050405020304" pitchFamily="18" charset="0"/>
              <a:cs typeface="Times New Roman" panose="02020603050405020304" pitchFamily="18" charset="0"/>
            </a:endParaRPr>
          </a:p>
          <a:p>
            <a:pPr marL="360680" marR="0">
              <a:lnSpc>
                <a:spcPts val="1105"/>
              </a:lnSpc>
              <a:spcBef>
                <a:spcPts val="0"/>
              </a:spcBef>
              <a:spcAft>
                <a:spcPts val="600"/>
              </a:spcAft>
            </a:pPr>
            <a:r>
              <a:rPr lang="en-US" sz="1400" dirty="0">
                <a:solidFill>
                  <a:srgbClr val="000000"/>
                </a:solidFill>
                <a:ea typeface="Times New Roman" panose="02020603050405020304" pitchFamily="18" charset="0"/>
                <a:cs typeface="Times New Roman" panose="02020603050405020304" pitchFamily="18" charset="0"/>
              </a:rPr>
              <a:t>a.</a:t>
            </a:r>
            <a:r>
              <a:rPr lang="en-US" sz="1400" spc="7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The model is completely described using an </a:t>
            </a:r>
            <a:r>
              <a:rPr lang="en-US" sz="1400" b="1" dirty="0">
                <a:solidFill>
                  <a:srgbClr val="000000"/>
                </a:solidFill>
                <a:ea typeface="Times New Roman" panose="02020603050405020304" pitchFamily="18" charset="0"/>
                <a:cs typeface="Times New Roman" panose="02020603050405020304" pitchFamily="18" charset="0"/>
              </a:rPr>
              <a:t>explicitly identified modeling notation</a:t>
            </a:r>
            <a:r>
              <a:rPr lang="en-US" sz="1400" dirty="0">
                <a:solidFill>
                  <a:srgbClr val="000000"/>
                </a:solidFill>
                <a:ea typeface="Times New Roman" panose="02020603050405020304" pitchFamily="18" charset="0"/>
                <a:cs typeface="Times New Roman" panose="02020603050405020304" pitchFamily="18" charset="0"/>
              </a:rPr>
              <a:t>.  The modeling notation may be graphical and/or textual. </a:t>
            </a:r>
            <a:endParaRPr lang="en-US" sz="1400" dirty="0">
              <a:ea typeface="Times New Roman" panose="02020603050405020304" pitchFamily="18" charset="0"/>
              <a:cs typeface="Times New Roman" panose="02020603050405020304" pitchFamily="18" charset="0"/>
            </a:endParaRPr>
          </a:p>
          <a:p>
            <a:pPr marL="360680" marR="0">
              <a:lnSpc>
                <a:spcPts val="1105"/>
              </a:lnSpc>
              <a:spcBef>
                <a:spcPts val="0"/>
              </a:spcBef>
              <a:spcAft>
                <a:spcPts val="600"/>
              </a:spcAft>
            </a:pPr>
            <a:r>
              <a:rPr lang="en-US" sz="1400" dirty="0">
                <a:solidFill>
                  <a:srgbClr val="000000"/>
                </a:solidFill>
                <a:ea typeface="Times New Roman" panose="02020603050405020304" pitchFamily="18" charset="0"/>
                <a:cs typeface="Times New Roman" panose="02020603050405020304" pitchFamily="18" charset="0"/>
              </a:rPr>
              <a:t>b.</a:t>
            </a:r>
            <a:r>
              <a:rPr lang="en-US" sz="1400" spc="6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The </a:t>
            </a:r>
            <a:r>
              <a:rPr lang="en-US" sz="1400" b="1" dirty="0">
                <a:solidFill>
                  <a:srgbClr val="000000"/>
                </a:solidFill>
                <a:ea typeface="Times New Roman" panose="02020603050405020304" pitchFamily="18" charset="0"/>
                <a:cs typeface="Times New Roman" panose="02020603050405020304" pitchFamily="18" charset="0"/>
              </a:rPr>
              <a:t>model contains software requirements and/or software architecture definition</a:t>
            </a:r>
            <a:r>
              <a:rPr lang="en-US" sz="1400" dirty="0">
                <a:solidFill>
                  <a:srgbClr val="000000"/>
                </a:solidFill>
                <a:ea typeface="Times New Roman" panose="02020603050405020304" pitchFamily="18" charset="0"/>
                <a:cs typeface="Times New Roman" panose="02020603050405020304" pitchFamily="18" charset="0"/>
              </a:rPr>
              <a:t>. </a:t>
            </a:r>
            <a:endParaRPr lang="en-US" sz="1400" dirty="0">
              <a:ea typeface="Times New Roman" panose="02020603050405020304" pitchFamily="18" charset="0"/>
              <a:cs typeface="Times New Roman" panose="02020603050405020304" pitchFamily="18" charset="0"/>
            </a:endParaRPr>
          </a:p>
          <a:p>
            <a:pPr marL="360680" marR="0">
              <a:lnSpc>
                <a:spcPts val="1105"/>
              </a:lnSpc>
              <a:spcBef>
                <a:spcPts val="0"/>
              </a:spcBef>
              <a:spcAft>
                <a:spcPts val="600"/>
              </a:spcAft>
            </a:pPr>
            <a:r>
              <a:rPr lang="en-US" sz="1400" dirty="0">
                <a:solidFill>
                  <a:srgbClr val="000000"/>
                </a:solidFill>
                <a:ea typeface="Times New Roman" panose="02020603050405020304" pitchFamily="18" charset="0"/>
                <a:cs typeface="Times New Roman" panose="02020603050405020304" pitchFamily="18" charset="0"/>
              </a:rPr>
              <a:t>c.</a:t>
            </a:r>
            <a:r>
              <a:rPr lang="en-US" sz="1400" spc="7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The</a:t>
            </a:r>
            <a:r>
              <a:rPr lang="en-US" sz="1400" spc="3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model</a:t>
            </a:r>
            <a:r>
              <a:rPr lang="en-US" sz="1400" spc="3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is</a:t>
            </a:r>
            <a:r>
              <a:rPr lang="en-US" sz="1400" spc="3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of</a:t>
            </a:r>
            <a:r>
              <a:rPr lang="en-US" sz="1400" spc="3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a</a:t>
            </a:r>
            <a:r>
              <a:rPr lang="en-US" sz="1400" spc="3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form</a:t>
            </a:r>
            <a:r>
              <a:rPr lang="en-US" sz="1400" spc="3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and</a:t>
            </a:r>
            <a:r>
              <a:rPr lang="en-US" sz="1400" spc="3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type</a:t>
            </a:r>
            <a:r>
              <a:rPr lang="en-US" sz="1400" spc="3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that</a:t>
            </a:r>
            <a:r>
              <a:rPr lang="en-US" sz="1400" spc="3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is</a:t>
            </a:r>
            <a:r>
              <a:rPr lang="en-US" sz="1400" spc="3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used</a:t>
            </a:r>
            <a:r>
              <a:rPr lang="en-US" sz="1400" spc="3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for</a:t>
            </a:r>
            <a:r>
              <a:rPr lang="en-US" sz="1400" spc="300" dirty="0">
                <a:solidFill>
                  <a:srgbClr val="000000"/>
                </a:solidFill>
                <a:ea typeface="Times New Roman" panose="02020603050405020304" pitchFamily="18" charset="0"/>
                <a:cs typeface="Times New Roman" panose="02020603050405020304" pitchFamily="18" charset="0"/>
              </a:rPr>
              <a:t> </a:t>
            </a:r>
            <a:r>
              <a:rPr lang="en-US" sz="1400" b="1" dirty="0">
                <a:solidFill>
                  <a:srgbClr val="000000"/>
                </a:solidFill>
                <a:ea typeface="Times New Roman" panose="02020603050405020304" pitchFamily="18" charset="0"/>
                <a:cs typeface="Times New Roman" panose="02020603050405020304" pitchFamily="18" charset="0"/>
              </a:rPr>
              <a:t>direct</a:t>
            </a:r>
            <a:r>
              <a:rPr lang="en-US" sz="1400" b="1" spc="300" dirty="0">
                <a:solidFill>
                  <a:srgbClr val="000000"/>
                </a:solidFill>
                <a:ea typeface="Times New Roman" panose="02020603050405020304" pitchFamily="18" charset="0"/>
                <a:cs typeface="Times New Roman" panose="02020603050405020304" pitchFamily="18" charset="0"/>
              </a:rPr>
              <a:t> </a:t>
            </a:r>
            <a:r>
              <a:rPr lang="en-US" sz="1400" b="1" dirty="0">
                <a:solidFill>
                  <a:srgbClr val="000000"/>
                </a:solidFill>
                <a:ea typeface="Times New Roman" panose="02020603050405020304" pitchFamily="18" charset="0"/>
                <a:cs typeface="Times New Roman" panose="02020603050405020304" pitchFamily="18" charset="0"/>
              </a:rPr>
              <a:t>analysis</a:t>
            </a:r>
            <a:r>
              <a:rPr lang="en-US" sz="1400" b="1" spc="300" dirty="0">
                <a:solidFill>
                  <a:srgbClr val="000000"/>
                </a:solidFill>
                <a:ea typeface="Times New Roman" panose="02020603050405020304" pitchFamily="18" charset="0"/>
                <a:cs typeface="Times New Roman" panose="02020603050405020304" pitchFamily="18" charset="0"/>
              </a:rPr>
              <a:t> </a:t>
            </a:r>
            <a:r>
              <a:rPr lang="en-US" sz="1400" b="1" dirty="0">
                <a:solidFill>
                  <a:srgbClr val="000000"/>
                </a:solidFill>
                <a:ea typeface="Times New Roman" panose="02020603050405020304" pitchFamily="18" charset="0"/>
                <a:cs typeface="Times New Roman" panose="02020603050405020304" pitchFamily="18" charset="0"/>
              </a:rPr>
              <a:t>or</a:t>
            </a:r>
            <a:r>
              <a:rPr lang="en-US" sz="1400" b="1" spc="300" dirty="0">
                <a:solidFill>
                  <a:srgbClr val="000000"/>
                </a:solidFill>
                <a:ea typeface="Times New Roman" panose="02020603050405020304" pitchFamily="18" charset="0"/>
                <a:cs typeface="Times New Roman" panose="02020603050405020304" pitchFamily="18" charset="0"/>
              </a:rPr>
              <a:t> </a:t>
            </a:r>
            <a:r>
              <a:rPr lang="en-US" sz="1400" b="1" dirty="0">
                <a:solidFill>
                  <a:srgbClr val="000000"/>
                </a:solidFill>
                <a:ea typeface="Times New Roman" panose="02020603050405020304" pitchFamily="18" charset="0"/>
                <a:cs typeface="Times New Roman" panose="02020603050405020304" pitchFamily="18" charset="0"/>
              </a:rPr>
              <a:t>behavioral evaluation</a:t>
            </a:r>
            <a:r>
              <a:rPr lang="en-US" sz="1400" spc="4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as</a:t>
            </a:r>
            <a:r>
              <a:rPr lang="en-US" sz="1400" spc="4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supported</a:t>
            </a:r>
            <a:r>
              <a:rPr lang="en-US" sz="1400" spc="4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by</a:t>
            </a:r>
            <a:r>
              <a:rPr lang="en-US" sz="1400" spc="4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the</a:t>
            </a:r>
            <a:r>
              <a:rPr lang="en-US" sz="1400" spc="4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software</a:t>
            </a:r>
            <a:r>
              <a:rPr lang="en-US" sz="1400" spc="4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development</a:t>
            </a:r>
            <a:r>
              <a:rPr lang="en-US" sz="1400" spc="4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process</a:t>
            </a:r>
            <a:r>
              <a:rPr lang="en-US" sz="1400" spc="4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or</a:t>
            </a:r>
            <a:r>
              <a:rPr lang="en-US" sz="1400" spc="4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the</a:t>
            </a:r>
            <a:r>
              <a:rPr lang="en-US" sz="1400" spc="400" dirty="0">
                <a:solidFill>
                  <a:srgbClr val="000000"/>
                </a:solidFill>
                <a:ea typeface="Times New Roman" panose="02020603050405020304" pitchFamily="18" charset="0"/>
                <a:cs typeface="Times New Roman" panose="02020603050405020304" pitchFamily="18" charset="0"/>
              </a:rPr>
              <a:t> </a:t>
            </a:r>
            <a:r>
              <a:rPr lang="en-US" sz="1400" dirty="0">
                <a:solidFill>
                  <a:srgbClr val="000000"/>
                </a:solidFill>
                <a:ea typeface="Times New Roman" panose="02020603050405020304" pitchFamily="18" charset="0"/>
                <a:cs typeface="Times New Roman" panose="02020603050405020304" pitchFamily="18" charset="0"/>
              </a:rPr>
              <a:t>software verification process. </a:t>
            </a:r>
            <a:endParaRPr lang="en-US" sz="1400" dirty="0">
              <a:ea typeface="Times New Roman" panose="02020603050405020304" pitchFamily="18" charset="0"/>
              <a:cs typeface="Times New Roman" panose="02020603050405020304" pitchFamily="18" charset="0"/>
            </a:endParaRPr>
          </a:p>
          <a:p>
            <a:pPr marL="360680" marR="0">
              <a:lnSpc>
                <a:spcPts val="1105"/>
              </a:lnSpc>
              <a:spcBef>
                <a:spcPts val="0"/>
              </a:spcBef>
              <a:spcAft>
                <a:spcPts val="600"/>
              </a:spcAft>
            </a:pPr>
            <a:r>
              <a:rPr lang="en-US" sz="1400" dirty="0">
                <a:solidFill>
                  <a:srgbClr val="000000"/>
                </a:solidFill>
                <a:ea typeface="Times New Roman" panose="02020603050405020304" pitchFamily="18" charset="0"/>
                <a:cs typeface="Times New Roman" panose="02020603050405020304" pitchFamily="18" charset="0"/>
              </a:rPr>
              <a:t>The following are </a:t>
            </a:r>
            <a:r>
              <a:rPr lang="en-US" sz="1400" b="1" dirty="0">
                <a:solidFill>
                  <a:srgbClr val="000000"/>
                </a:solidFill>
                <a:ea typeface="Times New Roman" panose="02020603050405020304" pitchFamily="18" charset="0"/>
                <a:cs typeface="Times New Roman" panose="02020603050405020304" pitchFamily="18" charset="0"/>
              </a:rPr>
              <a:t>not</a:t>
            </a:r>
            <a:r>
              <a:rPr lang="en-US" sz="1400" dirty="0">
                <a:solidFill>
                  <a:srgbClr val="000000"/>
                </a:solidFill>
                <a:ea typeface="Times New Roman" panose="02020603050405020304" pitchFamily="18" charset="0"/>
                <a:cs typeface="Times New Roman" panose="02020603050405020304" pitchFamily="18" charset="0"/>
              </a:rPr>
              <a:t> considered as models within this supplement: </a:t>
            </a:r>
            <a:endParaRPr lang="en-US" sz="1400" dirty="0">
              <a:ea typeface="Times New Roman" panose="02020603050405020304" pitchFamily="18" charset="0"/>
              <a:cs typeface="Times New Roman" panose="02020603050405020304" pitchFamily="18" charset="0"/>
            </a:endParaRPr>
          </a:p>
          <a:p>
            <a:pPr marL="1007745" marR="0" indent="-285750">
              <a:lnSpc>
                <a:spcPts val="1105"/>
              </a:lnSpc>
              <a:spcBef>
                <a:spcPts val="0"/>
              </a:spcBef>
              <a:spcAft>
                <a:spcPts val="600"/>
              </a:spcAft>
              <a:buFont typeface="Wingdings" panose="05000000000000000000" pitchFamily="2" charset="2"/>
              <a:buChar char="q"/>
            </a:pPr>
            <a:r>
              <a:rPr lang="en-US" sz="1400" dirty="0" smtClean="0">
                <a:solidFill>
                  <a:srgbClr val="000000"/>
                </a:solidFill>
                <a:ea typeface="Times New Roman" panose="02020603050405020304" pitchFamily="18" charset="0"/>
                <a:cs typeface="Times New Roman" panose="02020603050405020304" pitchFamily="18" charset="0"/>
              </a:rPr>
              <a:t>Figures </a:t>
            </a:r>
            <a:r>
              <a:rPr lang="en-US" sz="1400" dirty="0">
                <a:solidFill>
                  <a:srgbClr val="000000"/>
                </a:solidFill>
                <a:ea typeface="Times New Roman" panose="02020603050405020304" pitchFamily="18" charset="0"/>
                <a:cs typeface="Times New Roman" panose="02020603050405020304" pitchFamily="18" charset="0"/>
              </a:rPr>
              <a:t>without syntax/semantics (these may be illustrative). </a:t>
            </a:r>
            <a:endParaRPr lang="en-US" sz="1400" dirty="0">
              <a:ea typeface="Times New Roman" panose="02020603050405020304" pitchFamily="18" charset="0"/>
              <a:cs typeface="Times New Roman" panose="02020603050405020304" pitchFamily="18" charset="0"/>
            </a:endParaRPr>
          </a:p>
          <a:p>
            <a:pPr marL="1007745" marR="0" indent="-285750">
              <a:lnSpc>
                <a:spcPts val="1105"/>
              </a:lnSpc>
              <a:spcBef>
                <a:spcPts val="0"/>
              </a:spcBef>
              <a:spcAft>
                <a:spcPts val="600"/>
              </a:spcAft>
              <a:buFont typeface="Wingdings" panose="05000000000000000000" pitchFamily="2" charset="2"/>
              <a:buChar char="q"/>
            </a:pPr>
            <a:r>
              <a:rPr lang="en-US" sz="1400" dirty="0" smtClean="0">
                <a:solidFill>
                  <a:srgbClr val="000000"/>
                </a:solidFill>
                <a:ea typeface="Times New Roman" panose="02020603050405020304" pitchFamily="18" charset="0"/>
                <a:cs typeface="Times New Roman" panose="02020603050405020304" pitchFamily="18" charset="0"/>
              </a:rPr>
              <a:t>Equations </a:t>
            </a:r>
            <a:r>
              <a:rPr lang="en-US" sz="1400" dirty="0">
                <a:solidFill>
                  <a:srgbClr val="000000"/>
                </a:solidFill>
                <a:ea typeface="Times New Roman" panose="02020603050405020304" pitchFamily="18" charset="0"/>
                <a:cs typeface="Times New Roman" panose="02020603050405020304" pitchFamily="18" charset="0"/>
              </a:rPr>
              <a:t>related to natural language sentences. </a:t>
            </a:r>
            <a:endParaRPr lang="en-US" sz="1400" dirty="0">
              <a:ea typeface="Times New Roman" panose="02020603050405020304" pitchFamily="18" charset="0"/>
              <a:cs typeface="Times New Roman" panose="02020603050405020304" pitchFamily="18" charset="0"/>
            </a:endParaRPr>
          </a:p>
          <a:p>
            <a:pPr marL="360680" marR="0">
              <a:lnSpc>
                <a:spcPts val="1105"/>
              </a:lnSpc>
              <a:spcBef>
                <a:spcPts val="0"/>
              </a:spcBef>
              <a:spcAft>
                <a:spcPts val="600"/>
              </a:spcAft>
            </a:pPr>
            <a:r>
              <a:rPr lang="en-US" sz="1400" dirty="0">
                <a:solidFill>
                  <a:srgbClr val="000000"/>
                </a:solidFill>
                <a:ea typeface="Times New Roman" panose="02020603050405020304" pitchFamily="18" charset="0"/>
                <a:cs typeface="Times New Roman" panose="02020603050405020304" pitchFamily="18" charset="0"/>
              </a:rPr>
              <a:t>The use of models may bring the benefits and capabilities of: </a:t>
            </a:r>
            <a:endParaRPr lang="en-US" sz="1400" dirty="0">
              <a:ea typeface="Times New Roman" panose="02020603050405020304" pitchFamily="18" charset="0"/>
              <a:cs typeface="Times New Roman" panose="02020603050405020304" pitchFamily="18" charset="0"/>
            </a:endParaRPr>
          </a:p>
          <a:p>
            <a:pPr marL="1007745" marR="0" indent="-285750">
              <a:lnSpc>
                <a:spcPts val="1105"/>
              </a:lnSpc>
              <a:spcBef>
                <a:spcPts val="0"/>
              </a:spcBef>
              <a:spcAft>
                <a:spcPts val="600"/>
              </a:spcAft>
              <a:buFont typeface="Wingdings" panose="05000000000000000000" pitchFamily="2" charset="2"/>
              <a:buChar char="q"/>
            </a:pPr>
            <a:r>
              <a:rPr lang="en-US" sz="1400" dirty="0" smtClean="0">
                <a:solidFill>
                  <a:srgbClr val="000000"/>
                </a:solidFill>
                <a:ea typeface="Times New Roman" panose="02020603050405020304" pitchFamily="18" charset="0"/>
                <a:cs typeface="Times New Roman" panose="02020603050405020304" pitchFamily="18" charset="0"/>
              </a:rPr>
              <a:t>Providing </a:t>
            </a:r>
            <a:r>
              <a:rPr lang="en-US" sz="1400" dirty="0">
                <a:solidFill>
                  <a:srgbClr val="000000"/>
                </a:solidFill>
                <a:ea typeface="Times New Roman" panose="02020603050405020304" pitchFamily="18" charset="0"/>
                <a:cs typeface="Times New Roman" panose="02020603050405020304" pitchFamily="18" charset="0"/>
              </a:rPr>
              <a:t>unambiguous expression of requirements and architecture. </a:t>
            </a:r>
            <a:endParaRPr lang="en-US" sz="1400" dirty="0">
              <a:ea typeface="Times New Roman" panose="02020603050405020304" pitchFamily="18" charset="0"/>
              <a:cs typeface="Times New Roman" panose="02020603050405020304" pitchFamily="18" charset="0"/>
            </a:endParaRPr>
          </a:p>
          <a:p>
            <a:pPr marL="1007745" marR="0" indent="-285750">
              <a:lnSpc>
                <a:spcPts val="1105"/>
              </a:lnSpc>
              <a:spcBef>
                <a:spcPts val="0"/>
              </a:spcBef>
              <a:spcAft>
                <a:spcPts val="600"/>
              </a:spcAft>
              <a:buFont typeface="Wingdings" panose="05000000000000000000" pitchFamily="2" charset="2"/>
              <a:buChar char="q"/>
            </a:pPr>
            <a:r>
              <a:rPr lang="en-US" sz="1400" dirty="0" smtClean="0">
                <a:solidFill>
                  <a:srgbClr val="000000"/>
                </a:solidFill>
                <a:ea typeface="Times New Roman" panose="02020603050405020304" pitchFamily="18" charset="0"/>
                <a:cs typeface="Times New Roman" panose="02020603050405020304" pitchFamily="18" charset="0"/>
              </a:rPr>
              <a:t>Supporting </a:t>
            </a:r>
            <a:r>
              <a:rPr lang="en-US" sz="1400" dirty="0">
                <a:solidFill>
                  <a:srgbClr val="000000"/>
                </a:solidFill>
                <a:ea typeface="Times New Roman" panose="02020603050405020304" pitchFamily="18" charset="0"/>
                <a:cs typeface="Times New Roman" panose="02020603050405020304" pitchFamily="18" charset="0"/>
              </a:rPr>
              <a:t>the use of </a:t>
            </a:r>
            <a:r>
              <a:rPr lang="en-US" sz="1400" b="1" dirty="0">
                <a:solidFill>
                  <a:srgbClr val="000000"/>
                </a:solidFill>
                <a:ea typeface="Times New Roman" panose="02020603050405020304" pitchFamily="18" charset="0"/>
                <a:cs typeface="Times New Roman" panose="02020603050405020304" pitchFamily="18" charset="0"/>
              </a:rPr>
              <a:t>automated code generation</a:t>
            </a:r>
            <a:r>
              <a:rPr lang="en-US" sz="1400" dirty="0">
                <a:solidFill>
                  <a:srgbClr val="000000"/>
                </a:solidFill>
                <a:ea typeface="Times New Roman" panose="02020603050405020304" pitchFamily="18" charset="0"/>
                <a:cs typeface="Times New Roman" panose="02020603050405020304" pitchFamily="18" charset="0"/>
              </a:rPr>
              <a:t>. </a:t>
            </a:r>
            <a:endParaRPr lang="en-US" sz="1400" dirty="0">
              <a:ea typeface="Times New Roman" panose="02020603050405020304" pitchFamily="18" charset="0"/>
              <a:cs typeface="Times New Roman" panose="02020603050405020304" pitchFamily="18" charset="0"/>
            </a:endParaRPr>
          </a:p>
          <a:p>
            <a:pPr marL="1007745" marR="0" indent="-285750">
              <a:lnSpc>
                <a:spcPts val="1105"/>
              </a:lnSpc>
              <a:spcBef>
                <a:spcPts val="0"/>
              </a:spcBef>
              <a:spcAft>
                <a:spcPts val="600"/>
              </a:spcAft>
              <a:buFont typeface="Wingdings" panose="05000000000000000000" pitchFamily="2" charset="2"/>
              <a:buChar char="q"/>
            </a:pPr>
            <a:r>
              <a:rPr lang="en-US" sz="1400" dirty="0" smtClean="0">
                <a:solidFill>
                  <a:srgbClr val="000000"/>
                </a:solidFill>
                <a:ea typeface="Times New Roman" panose="02020603050405020304" pitchFamily="18" charset="0"/>
                <a:cs typeface="Times New Roman" panose="02020603050405020304" pitchFamily="18" charset="0"/>
              </a:rPr>
              <a:t>Supporting </a:t>
            </a:r>
            <a:r>
              <a:rPr lang="en-US" sz="1400" dirty="0">
                <a:solidFill>
                  <a:srgbClr val="000000"/>
                </a:solidFill>
                <a:ea typeface="Times New Roman" panose="02020603050405020304" pitchFamily="18" charset="0"/>
                <a:cs typeface="Times New Roman" panose="02020603050405020304" pitchFamily="18" charset="0"/>
              </a:rPr>
              <a:t>the use of </a:t>
            </a:r>
            <a:r>
              <a:rPr lang="en-US" sz="1400" b="1" dirty="0">
                <a:solidFill>
                  <a:srgbClr val="000000"/>
                </a:solidFill>
                <a:ea typeface="Times New Roman" panose="02020603050405020304" pitchFamily="18" charset="0"/>
                <a:cs typeface="Times New Roman" panose="02020603050405020304" pitchFamily="18" charset="0"/>
              </a:rPr>
              <a:t>automated test generation</a:t>
            </a:r>
            <a:r>
              <a:rPr lang="en-US" sz="1400" dirty="0">
                <a:solidFill>
                  <a:srgbClr val="000000"/>
                </a:solidFill>
                <a:ea typeface="Times New Roman" panose="02020603050405020304" pitchFamily="18" charset="0"/>
                <a:cs typeface="Times New Roman" panose="02020603050405020304" pitchFamily="18" charset="0"/>
              </a:rPr>
              <a:t>. </a:t>
            </a:r>
            <a:endParaRPr lang="en-US" sz="1400" dirty="0">
              <a:ea typeface="Times New Roman" panose="02020603050405020304" pitchFamily="18" charset="0"/>
              <a:cs typeface="Times New Roman" panose="02020603050405020304" pitchFamily="18" charset="0"/>
            </a:endParaRPr>
          </a:p>
          <a:p>
            <a:pPr marL="1007745" marR="0" indent="-285750">
              <a:lnSpc>
                <a:spcPts val="1105"/>
              </a:lnSpc>
              <a:spcBef>
                <a:spcPts val="0"/>
              </a:spcBef>
              <a:spcAft>
                <a:spcPts val="600"/>
              </a:spcAft>
              <a:buFont typeface="Wingdings" panose="05000000000000000000" pitchFamily="2" charset="2"/>
              <a:buChar char="q"/>
            </a:pPr>
            <a:r>
              <a:rPr lang="en-US" sz="1400" dirty="0" smtClean="0">
                <a:solidFill>
                  <a:srgbClr val="000000"/>
                </a:solidFill>
                <a:ea typeface="Times New Roman" panose="02020603050405020304" pitchFamily="18" charset="0"/>
                <a:cs typeface="Times New Roman" panose="02020603050405020304" pitchFamily="18" charset="0"/>
              </a:rPr>
              <a:t>Supporting </a:t>
            </a:r>
            <a:r>
              <a:rPr lang="en-US" sz="1400" dirty="0">
                <a:solidFill>
                  <a:srgbClr val="000000"/>
                </a:solidFill>
                <a:ea typeface="Times New Roman" panose="02020603050405020304" pitchFamily="18" charset="0"/>
                <a:cs typeface="Times New Roman" panose="02020603050405020304" pitchFamily="18" charset="0"/>
              </a:rPr>
              <a:t>the use of analysis tools for verification of requirements and architecture.  </a:t>
            </a:r>
            <a:endParaRPr lang="en-US" sz="1400" dirty="0" smtClean="0">
              <a:ea typeface="Times New Roman" panose="02020603050405020304" pitchFamily="18" charset="0"/>
              <a:cs typeface="Times New Roman" panose="02020603050405020304" pitchFamily="18" charset="0"/>
            </a:endParaRPr>
          </a:p>
          <a:p>
            <a:pPr marL="1007745" marR="0" indent="-285750">
              <a:lnSpc>
                <a:spcPts val="1105"/>
              </a:lnSpc>
              <a:spcBef>
                <a:spcPts val="0"/>
              </a:spcBef>
              <a:spcAft>
                <a:spcPts val="600"/>
              </a:spcAft>
              <a:buFont typeface="Wingdings" panose="05000000000000000000" pitchFamily="2" charset="2"/>
              <a:buChar char="q"/>
            </a:pPr>
            <a:r>
              <a:rPr lang="en-US" sz="1400" dirty="0" smtClean="0">
                <a:solidFill>
                  <a:srgbClr val="000000"/>
                </a:solidFill>
                <a:ea typeface="Times New Roman" panose="02020603050405020304" pitchFamily="18" charset="0"/>
              </a:rPr>
              <a:t>Supporting </a:t>
            </a:r>
            <a:r>
              <a:rPr lang="en-US" sz="1400" dirty="0">
                <a:solidFill>
                  <a:srgbClr val="000000"/>
                </a:solidFill>
                <a:ea typeface="Times New Roman" panose="02020603050405020304" pitchFamily="18" charset="0"/>
              </a:rPr>
              <a:t>the use of simulation for partial verification of requirements, architecture, and/or Executable Object Code.</a:t>
            </a:r>
            <a:endParaRPr lang="en-US" sz="1400" dirty="0"/>
          </a:p>
        </p:txBody>
      </p:sp>
    </p:spTree>
    <p:extLst>
      <p:ext uri="{BB962C8B-B14F-4D97-AF65-F5344CB8AC3E}">
        <p14:creationId xmlns:p14="http://schemas.microsoft.com/office/powerpoint/2010/main" val="28493540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3600" dirty="0"/>
              <a:t>Object Oriented Technology </a:t>
            </a:r>
            <a:r>
              <a:rPr lang="en-US" sz="3600" dirty="0" smtClean="0"/>
              <a:t/>
            </a:r>
            <a:br>
              <a:rPr lang="en-US" sz="3600" dirty="0" smtClean="0"/>
            </a:br>
            <a:r>
              <a:rPr lang="en-US" sz="3600" dirty="0" smtClean="0"/>
              <a:t>(</a:t>
            </a:r>
            <a:r>
              <a:rPr lang="en-US" sz="3600" dirty="0"/>
              <a:t>RTCA/DO-332)</a:t>
            </a:r>
          </a:p>
        </p:txBody>
      </p:sp>
      <p:sp>
        <p:nvSpPr>
          <p:cNvPr id="4" name="Footer Placeholder 3"/>
          <p:cNvSpPr>
            <a:spLocks noGrp="1"/>
          </p:cNvSpPr>
          <p:nvPr>
            <p:ph type="ftr" sz="quarter" idx="11"/>
          </p:nvPr>
        </p:nvSpPr>
        <p:spPr>
          <a:xfrm>
            <a:off x="1600200" y="6356351"/>
            <a:ext cx="61150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49</a:t>
            </a:fld>
            <a:endParaRPr lang="en-US"/>
          </a:p>
        </p:txBody>
      </p:sp>
      <p:sp>
        <p:nvSpPr>
          <p:cNvPr id="3" name="Rectangle 2"/>
          <p:cNvSpPr/>
          <p:nvPr/>
        </p:nvSpPr>
        <p:spPr>
          <a:xfrm>
            <a:off x="533400" y="1447800"/>
            <a:ext cx="8001000" cy="4824398"/>
          </a:xfrm>
          <a:prstGeom prst="rect">
            <a:avLst/>
          </a:prstGeom>
        </p:spPr>
        <p:txBody>
          <a:bodyPr wrap="square">
            <a:spAutoFit/>
          </a:bodyPr>
          <a:lstStyle/>
          <a:p>
            <a:pPr marL="171450" indent="-171450">
              <a:buFont typeface="Arial" panose="020B0604020202020204" pitchFamily="34" charset="0"/>
              <a:buChar char="•"/>
            </a:pPr>
            <a:r>
              <a:rPr lang="en-US" sz="1400" dirty="0">
                <a:latin typeface="Arial" panose="020B0604020202020204" pitchFamily="34" charset="0"/>
                <a:ea typeface="Times New Roman" panose="02020603050405020304" pitchFamily="18" charset="0"/>
              </a:rPr>
              <a:t>Based on preliminary assessment, </a:t>
            </a:r>
            <a:r>
              <a:rPr lang="en-US" sz="1400" dirty="0" smtClean="0">
                <a:latin typeface="Arial" panose="020B0604020202020204" pitchFamily="34" charset="0"/>
                <a:ea typeface="Times New Roman" panose="02020603050405020304" pitchFamily="18" charset="0"/>
              </a:rPr>
              <a:t>OOT guidance would </a:t>
            </a:r>
            <a:r>
              <a:rPr lang="en-US" sz="1400" dirty="0">
                <a:latin typeface="Arial" panose="020B0604020202020204" pitchFamily="34" charset="0"/>
                <a:ea typeface="Times New Roman" panose="02020603050405020304" pitchFamily="18" charset="0"/>
              </a:rPr>
              <a:t>apply for IIPS.</a:t>
            </a:r>
            <a:endParaRPr lang="en-US" sz="1400" b="1" i="1" dirty="0">
              <a:ea typeface="Times New Roman" panose="02020603050405020304" pitchFamily="18" charset="0"/>
              <a:cs typeface="Times New Roman" panose="02020603050405020304" pitchFamily="18" charset="0"/>
            </a:endParaRPr>
          </a:p>
          <a:p>
            <a:endParaRPr lang="en-US" sz="1000" b="1" i="1" dirty="0" smtClean="0"/>
          </a:p>
          <a:p>
            <a:r>
              <a:rPr lang="en-US" sz="1050" b="1" i="1" dirty="0" smtClean="0"/>
              <a:t>Excerpt </a:t>
            </a:r>
            <a:r>
              <a:rPr lang="en-US" sz="1050" b="1" i="1" dirty="0"/>
              <a:t>from DO-332 – OO1.0:</a:t>
            </a:r>
            <a:endParaRPr lang="en-US" sz="1050" dirty="0"/>
          </a:p>
          <a:p>
            <a:r>
              <a:rPr lang="en-US" sz="1050" b="1" i="1" dirty="0"/>
              <a:t> </a:t>
            </a:r>
            <a:endParaRPr lang="en-US" sz="1050" dirty="0"/>
          </a:p>
          <a:p>
            <a:r>
              <a:rPr lang="en-US" sz="1050" b="1" dirty="0"/>
              <a:t>OO.1.0 INTRODUCTION </a:t>
            </a:r>
            <a:endParaRPr lang="en-US" sz="1050" dirty="0"/>
          </a:p>
          <a:p>
            <a:r>
              <a:rPr lang="en-US" sz="1050" dirty="0"/>
              <a:t>Object-oriented technology (OOT) has been </a:t>
            </a:r>
            <a:r>
              <a:rPr lang="en-US" sz="1050" b="1" dirty="0"/>
              <a:t>widely adopted in</a:t>
            </a:r>
            <a:r>
              <a:rPr lang="en-US" sz="1050" dirty="0"/>
              <a:t> </a:t>
            </a:r>
            <a:r>
              <a:rPr lang="en-US" sz="1050" b="1" dirty="0"/>
              <a:t>non-critical software development projects</a:t>
            </a:r>
            <a:r>
              <a:rPr lang="en-US" sz="1050" dirty="0"/>
              <a:t>. The use of this technology for </a:t>
            </a:r>
            <a:r>
              <a:rPr lang="en-US" sz="1050" b="1" dirty="0"/>
              <a:t>critical software applications in avionics has increased</a:t>
            </a:r>
            <a:r>
              <a:rPr lang="en-US" sz="1050" dirty="0"/>
              <a:t>, but there are a </a:t>
            </a:r>
            <a:r>
              <a:rPr lang="en-US" sz="1050" b="1" dirty="0"/>
              <a:t>number of issues that need to be considered to ensure the safety and integrity goals are met</a:t>
            </a:r>
            <a:r>
              <a:rPr lang="en-US" sz="1050" dirty="0"/>
              <a:t>. These issues are both directly related to language features and to complications encountered with meeting well-established safety objectives. In fact, there are a number of related techniques that are used with OOT that need to be considered as well. Clarifying each of these issues will ease the application of object-oriented technology and related techniques </a:t>
            </a:r>
            <a:r>
              <a:rPr lang="en-US" sz="1050" b="1" dirty="0"/>
              <a:t>(</a:t>
            </a:r>
            <a:r>
              <a:rPr lang="en-US" sz="1050" dirty="0"/>
              <a:t>OOT&amp;RT</a:t>
            </a:r>
            <a:r>
              <a:rPr lang="en-US" sz="1050" b="1" dirty="0"/>
              <a:t>)</a:t>
            </a:r>
            <a:r>
              <a:rPr lang="en-US" sz="1050" dirty="0"/>
              <a:t>;</a:t>
            </a:r>
            <a:r>
              <a:rPr lang="en-US" sz="1050" b="1" dirty="0"/>
              <a:t> </a:t>
            </a:r>
            <a:r>
              <a:rPr lang="en-US" sz="1050" dirty="0"/>
              <a:t>therefore, this supplement addresses both object-oriented technology and related techniques. </a:t>
            </a:r>
          </a:p>
          <a:p>
            <a:r>
              <a:rPr lang="en-US" sz="1050" b="1" dirty="0"/>
              <a:t> </a:t>
            </a:r>
            <a:endParaRPr lang="en-US" sz="1050" dirty="0"/>
          </a:p>
          <a:p>
            <a:r>
              <a:rPr lang="en-US" sz="1050" b="1" dirty="0"/>
              <a:t>OO.1.1 Purpose </a:t>
            </a:r>
            <a:endParaRPr lang="en-US" sz="1050" dirty="0"/>
          </a:p>
          <a:p>
            <a:r>
              <a:rPr lang="en-US" sz="1050" dirty="0"/>
              <a:t>The purpose of this supplement is to provide guidance for the production of software using OOT&amp;RT for systems and equipment that </a:t>
            </a:r>
            <a:r>
              <a:rPr lang="en-US" sz="1050" b="1" dirty="0"/>
              <a:t>performs its intended function with a level of confidence in safety that complies with airworthiness requirements.</a:t>
            </a:r>
            <a:r>
              <a:rPr lang="en-US" sz="1050" dirty="0"/>
              <a:t>  This supplement contains </a:t>
            </a:r>
            <a:r>
              <a:rPr lang="en-US" sz="1050" b="1" dirty="0"/>
              <a:t>modifications and additions to DO-178C objectives, activities, explanatory text, and software life cycle data that should be addressed </a:t>
            </a:r>
            <a:r>
              <a:rPr lang="en-US" sz="1050" dirty="0"/>
              <a:t>when OOT&amp;RT are used as part of the software life cycle.</a:t>
            </a:r>
          </a:p>
          <a:p>
            <a:r>
              <a:rPr lang="en-US" sz="1050" dirty="0"/>
              <a:t> </a:t>
            </a:r>
          </a:p>
          <a:p>
            <a:r>
              <a:rPr lang="en-US" sz="1050" dirty="0"/>
              <a:t>Compliance with the objectives of DO-178C, Software Considerations in Airborne Systems and Equipment Certification, is the primary means of obtaining approval of software used in civil aviation products. Object-oriented technology is a software development methodology that uses objects and the connections between those objects to express the software design. </a:t>
            </a:r>
            <a:r>
              <a:rPr lang="en-US" sz="1050" b="1" dirty="0"/>
              <a:t>There are a number of related techniques commonly associated with, but not limited to, object-oriented technology that are considered in this supplement. These related techniques include parametric polymorphism, overloading, type conversion, exception management, dynamic memory management, and virtualization.</a:t>
            </a:r>
            <a:r>
              <a:rPr lang="en-US" sz="1050" dirty="0"/>
              <a:t> Since OOT&amp;RT differs from the traditional functional approach to software development, satisfying some of the DO-178C objectives when using OOT&amp;RT may be unclear and/or complicated.</a:t>
            </a:r>
          </a:p>
          <a:p>
            <a:r>
              <a:rPr lang="en-US" sz="1050" dirty="0"/>
              <a:t> </a:t>
            </a:r>
          </a:p>
          <a:p>
            <a:r>
              <a:rPr lang="en-US" sz="1050" dirty="0"/>
              <a:t>This supplement identifies the additions, modifications, and deletions to DO-178C objectives when object-oriented technology or related techniques are used as part of the software development life cycle and additional guidance is required. This supplement, in conjunction with DO-178C, is intended to provide a common framework for the evaluation and acceptance of OOT&amp;RT based systems. </a:t>
            </a:r>
          </a:p>
        </p:txBody>
      </p:sp>
    </p:spTree>
    <p:extLst>
      <p:ext uri="{BB962C8B-B14F-4D97-AF65-F5344CB8AC3E}">
        <p14:creationId xmlns:p14="http://schemas.microsoft.com/office/powerpoint/2010/main" val="40658123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3600" dirty="0"/>
              <a:t>Formal Methods (RTCA/DO-333)</a:t>
            </a:r>
          </a:p>
        </p:txBody>
      </p:sp>
      <p:sp>
        <p:nvSpPr>
          <p:cNvPr id="4" name="Footer Placeholder 3"/>
          <p:cNvSpPr>
            <a:spLocks noGrp="1"/>
          </p:cNvSpPr>
          <p:nvPr>
            <p:ph type="ftr" sz="quarter" idx="11"/>
          </p:nvPr>
        </p:nvSpPr>
        <p:spPr>
          <a:xfrm>
            <a:off x="1447800" y="6350002"/>
            <a:ext cx="65722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50</a:t>
            </a:fld>
            <a:endParaRPr lang="en-US"/>
          </a:p>
        </p:txBody>
      </p:sp>
      <p:sp>
        <p:nvSpPr>
          <p:cNvPr id="3" name="Rectangle 2"/>
          <p:cNvSpPr/>
          <p:nvPr/>
        </p:nvSpPr>
        <p:spPr>
          <a:xfrm>
            <a:off x="304800" y="1236027"/>
            <a:ext cx="8534400" cy="5088573"/>
          </a:xfrm>
          <a:prstGeom prst="rect">
            <a:avLst/>
          </a:prstGeom>
        </p:spPr>
        <p:txBody>
          <a:bodyPr wrap="square">
            <a:spAutoFit/>
          </a:bodyPr>
          <a:lstStyle/>
          <a:p>
            <a:pPr>
              <a:spcAft>
                <a:spcPts val="600"/>
              </a:spcAft>
            </a:pPr>
            <a:r>
              <a:rPr lang="en-US" sz="1400" dirty="0">
                <a:latin typeface="Arial" panose="020B0604020202020204" pitchFamily="34" charset="0"/>
                <a:ea typeface="Times New Roman" panose="02020603050405020304" pitchFamily="18" charset="0"/>
              </a:rPr>
              <a:t>Based on preliminary assessment, it doesn’t appear Model-Based Development would apply for IIPS</a:t>
            </a:r>
            <a:r>
              <a:rPr lang="en-US" sz="1400" dirty="0" smtClean="0">
                <a:latin typeface="Arial" panose="020B0604020202020204" pitchFamily="34" charset="0"/>
                <a:ea typeface="Times New Roman" panose="02020603050405020304" pitchFamily="18" charset="0"/>
              </a:rPr>
              <a:t>.</a:t>
            </a:r>
            <a:endParaRPr lang="en-US" sz="1400" b="1" i="1" dirty="0" smtClean="0">
              <a:latin typeface="Arial" panose="020B0604020202020204" pitchFamily="34" charset="0"/>
              <a:ea typeface="Times New Roman" panose="02020603050405020304" pitchFamily="18" charset="0"/>
              <a:cs typeface="Times New Roman" panose="02020603050405020304" pitchFamily="18" charset="0"/>
            </a:endParaRPr>
          </a:p>
          <a:p>
            <a:pPr>
              <a:spcAft>
                <a:spcPts val="600"/>
              </a:spcAft>
            </a:pPr>
            <a:r>
              <a:rPr lang="en-US" sz="1400" b="1" i="1" dirty="0" smtClean="0">
                <a:latin typeface="Arial" panose="020B0604020202020204" pitchFamily="34" charset="0"/>
                <a:ea typeface="Times New Roman" panose="02020603050405020304" pitchFamily="18" charset="0"/>
                <a:cs typeface="Times New Roman" panose="02020603050405020304" pitchFamily="18" charset="0"/>
              </a:rPr>
              <a:t>Excerpt </a:t>
            </a:r>
            <a:r>
              <a:rPr lang="en-US" sz="1400" b="1" i="1" dirty="0">
                <a:latin typeface="Arial" panose="020B0604020202020204" pitchFamily="34" charset="0"/>
                <a:ea typeface="Times New Roman" panose="02020603050405020304" pitchFamily="18" charset="0"/>
                <a:cs typeface="Times New Roman" panose="02020603050405020304" pitchFamily="18" charset="0"/>
              </a:rPr>
              <a:t>from DO-333 – FM.1.0</a:t>
            </a:r>
            <a:r>
              <a:rPr lang="en-US" sz="1400" b="1" i="1" dirty="0" smtClean="0">
                <a:latin typeface="Arial" panose="020B0604020202020204" pitchFamily="34" charset="0"/>
                <a:ea typeface="Times New Roman" panose="02020603050405020304" pitchFamily="18" charset="0"/>
                <a:cs typeface="Times New Roman" panose="02020603050405020304" pitchFamily="18" charset="0"/>
              </a:rPr>
              <a:t>:</a:t>
            </a:r>
            <a:endParaRPr lang="en-US" sz="1400" dirty="0">
              <a:latin typeface="Century Gothic" panose="020B0502020202020204" pitchFamily="34" charset="0"/>
              <a:ea typeface="Times New Roman" panose="02020603050405020304" pitchFamily="18" charset="0"/>
              <a:cs typeface="Times New Roman" panose="02020603050405020304" pitchFamily="18" charset="0"/>
            </a:endParaRPr>
          </a:p>
          <a:p>
            <a:pPr>
              <a:lnSpc>
                <a:spcPts val="1105"/>
              </a:lnSpc>
              <a:spcAft>
                <a:spcPts val="600"/>
              </a:spcAft>
            </a:pPr>
            <a:r>
              <a:rPr lang="en-US" sz="14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FM.1.0</a:t>
            </a:r>
            <a:r>
              <a:rPr lang="en-US" sz="1400" b="1" spc="3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4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INTRODUCTION </a:t>
            </a:r>
            <a:endParaRPr lang="en-US" sz="1400" dirty="0">
              <a:latin typeface="Century Gothic" panose="020B0502020202020204" pitchFamily="34" charset="0"/>
              <a:ea typeface="Times New Roman" panose="02020603050405020304" pitchFamily="18" charset="0"/>
              <a:cs typeface="Times New Roman" panose="02020603050405020304" pitchFamily="18" charset="0"/>
            </a:endParaRPr>
          </a:p>
          <a:p>
            <a:pPr>
              <a:lnSpc>
                <a:spcPts val="1105"/>
              </a:lnSpc>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Formal methods are </a:t>
            </a:r>
            <a:r>
              <a:rPr lang="en-US" sz="1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mathematically based techniques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for the specification, development, and verification of software aspects of digital systems. The </a:t>
            </a:r>
            <a:r>
              <a:rPr lang="en-US" sz="1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mathematical basis of formal methods</a:t>
            </a:r>
            <a:r>
              <a:rPr lang="en-US" sz="1000" spc="7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consists</a:t>
            </a:r>
            <a:r>
              <a:rPr lang="en-US" sz="1000" b="1" spc="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of</a:t>
            </a:r>
            <a:r>
              <a:rPr lang="en-US" sz="1000" b="1" spc="7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formal</a:t>
            </a:r>
            <a:r>
              <a:rPr lang="en-US" sz="1000" b="1" spc="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logic,</a:t>
            </a:r>
            <a:r>
              <a:rPr lang="en-US" sz="1000" b="1" spc="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discrete</a:t>
            </a:r>
            <a:r>
              <a:rPr lang="en-US" sz="1000" b="1" spc="7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mathematics,</a:t>
            </a:r>
            <a:r>
              <a:rPr lang="en-US" sz="1000" b="1" spc="7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and</a:t>
            </a:r>
            <a:r>
              <a:rPr lang="en-US" sz="1000" b="1" spc="7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computer-readable languages.</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The</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use</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of</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formal</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methods</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is</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motivated</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by</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the</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expectation</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that,</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as</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in</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other engineering disciplines, performing</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appropriate mathematical analyses can contribute to establishing</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the</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correctness</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and</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robustness</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of</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design.</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For</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example,</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formal</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methods, because of their mathematical basis, are capable of: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a:lnSpc>
                <a:spcPts val="1105"/>
              </a:lnSpc>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1000" spc="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Unambiguously describing requirements of software systems.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1000" spc="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Enabling precise communication between engineers.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1000" spc="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Providing</a:t>
            </a:r>
            <a:r>
              <a:rPr lang="en-US" sz="10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verification</a:t>
            </a:r>
            <a:r>
              <a:rPr lang="en-US" sz="1000" spc="3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evidence</a:t>
            </a:r>
            <a:r>
              <a:rPr lang="en-US" sz="1000" spc="3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such</a:t>
            </a:r>
            <a:r>
              <a:rPr lang="en-US" sz="10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as</a:t>
            </a:r>
            <a:r>
              <a:rPr lang="en-US" sz="1000" spc="3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consistency</a:t>
            </a:r>
            <a:r>
              <a:rPr lang="en-US" sz="1000" spc="3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and</a:t>
            </a:r>
            <a:r>
              <a:rPr lang="en-US" sz="10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accuracy</a:t>
            </a:r>
            <a:r>
              <a:rPr lang="en-US" sz="1000" spc="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of</a:t>
            </a:r>
            <a:r>
              <a:rPr lang="en-US" sz="1000" spc="3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a:t>
            </a:r>
            <a:r>
              <a:rPr lang="en-US" sz="1000" spc="3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formally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6858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specified representation of software.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1000" spc="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Providing</a:t>
            </a:r>
            <a:r>
              <a:rPr lang="en-US" sz="1000" spc="5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verification</a:t>
            </a:r>
            <a:r>
              <a:rPr lang="en-US" sz="1000" spc="5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evidence</a:t>
            </a:r>
            <a:r>
              <a:rPr lang="en-US" sz="1000" spc="5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of</a:t>
            </a:r>
            <a:r>
              <a:rPr lang="en-US" sz="1000" spc="5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the</a:t>
            </a:r>
            <a:r>
              <a:rPr lang="en-US" sz="1000" spc="5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compliance</a:t>
            </a:r>
            <a:r>
              <a:rPr lang="en-US" sz="1000" spc="5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of</a:t>
            </a:r>
            <a:r>
              <a:rPr lang="en-US" sz="1000" spc="5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one</a:t>
            </a:r>
            <a:r>
              <a:rPr lang="en-US" sz="1000" spc="5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formally</a:t>
            </a:r>
            <a:r>
              <a:rPr lang="en-US" sz="1000" spc="5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specified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6858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representation with another.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a:lnSpc>
                <a:spcPts val="1105"/>
              </a:lnSpc>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Formal</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methods</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are</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also</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capable</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of</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demonstrating</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properties</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of</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software</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systems</a:t>
            </a:r>
            <a:r>
              <a:rPr lang="en-US" sz="1000" spc="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such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a:lnSpc>
                <a:spcPts val="1105"/>
              </a:lnSpc>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as: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1000" spc="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Freedom from exceptions.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1000" spc="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Freedom from deadlock.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1000" spc="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Non-interference between different levels of criticality.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1000" spc="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Worst case execution time.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1000" spc="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Bounds on stack size during execution.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1000" spc="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Freedom from unintended function. </a:t>
            </a:r>
            <a:endParaRPr lang="en-US" sz="1000" dirty="0">
              <a:latin typeface="Century Gothic" panose="020B0502020202020204" pitchFamily="34" charset="0"/>
              <a:ea typeface="Times New Roman" panose="02020603050405020304" pitchFamily="18" charset="0"/>
              <a:cs typeface="Times New Roman" panose="02020603050405020304" pitchFamily="18" charset="0"/>
            </a:endParaRPr>
          </a:p>
          <a:p>
            <a:pPr marL="457200" marR="0">
              <a:lnSpc>
                <a:spcPts val="1105"/>
              </a:lnSpc>
              <a:spcBef>
                <a:spcPts val="0"/>
              </a:spcBef>
              <a:spcAft>
                <a:spcPts val="600"/>
              </a:spcAft>
            </a:pP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1000" spc="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Correct synchronous or asynchronous behavior. </a:t>
            </a:r>
            <a:endParaRPr lang="en-US" sz="1000" dirty="0">
              <a:effectLst/>
              <a:latin typeface="Century Gothic" panose="020B0502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56182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3600" dirty="0" smtClean="0"/>
              <a:t>Information Flow: Systems &amp; Software</a:t>
            </a:r>
            <a:endParaRPr lang="en-US" sz="3600" dirty="0"/>
          </a:p>
        </p:txBody>
      </p:sp>
      <p:sp>
        <p:nvSpPr>
          <p:cNvPr id="4" name="Footer Placeholder 3"/>
          <p:cNvSpPr>
            <a:spLocks noGrp="1"/>
          </p:cNvSpPr>
          <p:nvPr>
            <p:ph type="ftr" sz="quarter" idx="11"/>
          </p:nvPr>
        </p:nvSpPr>
        <p:spPr>
          <a:xfrm>
            <a:off x="1447800" y="6372228"/>
            <a:ext cx="61912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51</a:t>
            </a:fld>
            <a:endParaRPr lang="en-US"/>
          </a:p>
        </p:txBody>
      </p:sp>
      <p:pic>
        <p:nvPicPr>
          <p:cNvPr id="6" name="Picture 5"/>
          <p:cNvPicPr/>
          <p:nvPr/>
        </p:nvPicPr>
        <p:blipFill rotWithShape="1">
          <a:blip r:embed="rId3" cstate="print">
            <a:extLst>
              <a:ext uri="{28A0092B-C50C-407E-A947-70E740481C1C}">
                <a14:useLocalDpi xmlns:a14="http://schemas.microsoft.com/office/drawing/2010/main" val="0"/>
              </a:ext>
            </a:extLst>
          </a:blip>
          <a:srcRect l="8515" t="5686" r="7084" b="3828"/>
          <a:stretch/>
        </p:blipFill>
        <p:spPr bwMode="auto">
          <a:xfrm>
            <a:off x="609600" y="1371599"/>
            <a:ext cx="7696200" cy="4968875"/>
          </a:xfrm>
          <a:prstGeom prst="rect">
            <a:avLst/>
          </a:prstGeom>
          <a:ln w="12700">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388456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6781800" cy="1143000"/>
          </a:xfrm>
        </p:spPr>
        <p:txBody>
          <a:bodyPr>
            <a:normAutofit/>
          </a:bodyPr>
          <a:lstStyle/>
          <a:p>
            <a:r>
              <a:rPr lang="en-US" sz="3600" dirty="0"/>
              <a:t>Software Tool Qualification </a:t>
            </a:r>
            <a:r>
              <a:rPr lang="en-US" sz="3600" dirty="0" smtClean="0"/>
              <a:t/>
            </a:r>
            <a:br>
              <a:rPr lang="en-US" sz="3600" dirty="0" smtClean="0"/>
            </a:br>
            <a:r>
              <a:rPr lang="en-US" sz="3600" dirty="0" smtClean="0"/>
              <a:t>(</a:t>
            </a:r>
            <a:r>
              <a:rPr lang="en-US" sz="3600" dirty="0"/>
              <a:t>RTCA/DO-330)</a:t>
            </a:r>
          </a:p>
        </p:txBody>
      </p:sp>
      <p:sp>
        <p:nvSpPr>
          <p:cNvPr id="4" name="Footer Placeholder 3"/>
          <p:cNvSpPr>
            <a:spLocks noGrp="1"/>
          </p:cNvSpPr>
          <p:nvPr>
            <p:ph type="ftr" sz="quarter" idx="11"/>
          </p:nvPr>
        </p:nvSpPr>
        <p:spPr>
          <a:xfrm>
            <a:off x="1676400" y="6356351"/>
            <a:ext cx="6191250" cy="365125"/>
          </a:xfrm>
        </p:spPr>
        <p:txBody>
          <a:bodyPr/>
          <a:lstStyle/>
          <a:p>
            <a:r>
              <a:rPr lang="en-US" dirty="0" smtClean="0"/>
              <a:t>This document is </a:t>
            </a:r>
            <a:r>
              <a:rPr lang="en-US" dirty="0" smtClean="0"/>
              <a:t>proprietary. </a:t>
            </a:r>
            <a:r>
              <a:rPr lang="en-US" dirty="0" smtClean="0"/>
              <a:t>No part of this document may be disclosed in any manner to a third party without the prior written consent of Metis Technology Solutions, Inc.  This document is subject to change without notification.</a:t>
            </a:r>
            <a:endParaRPr lang="en-US" dirty="0"/>
          </a:p>
        </p:txBody>
      </p:sp>
      <p:sp>
        <p:nvSpPr>
          <p:cNvPr id="5" name="Slide Number Placeholder 4"/>
          <p:cNvSpPr>
            <a:spLocks noGrp="1"/>
          </p:cNvSpPr>
          <p:nvPr>
            <p:ph type="sldNum" sz="quarter" idx="12"/>
          </p:nvPr>
        </p:nvSpPr>
        <p:spPr/>
        <p:txBody>
          <a:bodyPr/>
          <a:lstStyle/>
          <a:p>
            <a:fld id="{70627008-E000-413F-BC9D-25A146DD86B0}" type="slidenum">
              <a:rPr lang="en-US" smtClean="0"/>
              <a:pPr/>
              <a:t>52</a:t>
            </a:fld>
            <a:endParaRPr lang="en-US"/>
          </a:p>
        </p:txBody>
      </p:sp>
      <p:sp>
        <p:nvSpPr>
          <p:cNvPr id="3" name="Rectangle 2"/>
          <p:cNvSpPr/>
          <p:nvPr/>
        </p:nvSpPr>
        <p:spPr>
          <a:xfrm>
            <a:off x="304800" y="1524000"/>
            <a:ext cx="8305800" cy="4507901"/>
          </a:xfrm>
          <a:prstGeom prst="rect">
            <a:avLst/>
          </a:prstGeom>
        </p:spPr>
        <p:txBody>
          <a:bodyPr wrap="square">
            <a:spAutoFit/>
          </a:bodyPr>
          <a:lstStyle/>
          <a:p>
            <a:r>
              <a:rPr lang="en-US" sz="1400" dirty="0">
                <a:latin typeface="Arial" panose="020B0604020202020204" pitchFamily="34" charset="0"/>
                <a:ea typeface="Times New Roman" panose="02020603050405020304" pitchFamily="18" charset="0"/>
                <a:cs typeface="Times New Roman" panose="02020603050405020304" pitchFamily="18" charset="0"/>
              </a:rPr>
              <a:t>DO-178C Section 12.2 Tool Qualification specify that qualification of a tool is needed when processes of DO-178C are eliminated, reduce, or automated by the use of a software tool without its outputs being verified as specified in section 6.</a:t>
            </a:r>
            <a:endParaRPr lang="en-US" sz="1400" dirty="0">
              <a:latin typeface="Century Gothic" panose="020B0502020202020204" pitchFamily="34" charset="0"/>
              <a:ea typeface="Times New Roman" panose="02020603050405020304" pitchFamily="18" charset="0"/>
              <a:cs typeface="Times New Roman" panose="02020603050405020304" pitchFamily="18" charset="0"/>
            </a:endParaRPr>
          </a:p>
          <a:p>
            <a:r>
              <a:rPr lang="en-US" sz="1400" dirty="0">
                <a:latin typeface="Century Gothic" panose="020B0502020202020204" pitchFamily="34" charset="0"/>
                <a:ea typeface="Times New Roman" panose="02020603050405020304" pitchFamily="18" charset="0"/>
                <a:cs typeface="Arial" panose="020B0604020202020204" pitchFamily="34" charset="0"/>
              </a:rPr>
              <a:t> </a:t>
            </a:r>
            <a:endParaRPr lang="en-US" sz="1400" dirty="0">
              <a:latin typeface="Century Gothic" panose="020B0502020202020204" pitchFamily="34" charset="0"/>
              <a:ea typeface="Times New Roman" panose="02020603050405020304" pitchFamily="18" charset="0"/>
              <a:cs typeface="Times New Roman" panose="02020603050405020304" pitchFamily="18" charset="0"/>
            </a:endParaRPr>
          </a:p>
          <a:p>
            <a:r>
              <a:rPr lang="en-US" sz="1400" dirty="0">
                <a:latin typeface="Arial" panose="020B0604020202020204" pitchFamily="34" charset="0"/>
                <a:ea typeface="Times New Roman" panose="02020603050405020304" pitchFamily="18" charset="0"/>
                <a:cs typeface="Times New Roman" panose="02020603050405020304" pitchFamily="18" charset="0"/>
              </a:rPr>
              <a:t>The three types of Tool Qualification Levels are:</a:t>
            </a:r>
            <a:endParaRPr lang="en-US" sz="1400" dirty="0">
              <a:latin typeface="Century Gothic" panose="020B0502020202020204" pitchFamily="34" charset="0"/>
              <a:ea typeface="Times New Roman" panose="02020603050405020304" pitchFamily="18" charset="0"/>
              <a:cs typeface="Times New Roman" panose="02020603050405020304" pitchFamily="18" charset="0"/>
            </a:endParaRPr>
          </a:p>
          <a:p>
            <a:r>
              <a:rPr lang="en-US" sz="1400" dirty="0">
                <a:latin typeface="Century Gothic" panose="020B0502020202020204" pitchFamily="34" charset="0"/>
                <a:ea typeface="Times New Roman" panose="02020603050405020304" pitchFamily="18" charset="0"/>
                <a:cs typeface="Arial" panose="020B0604020202020204" pitchFamily="34" charset="0"/>
              </a:rPr>
              <a:t> </a:t>
            </a:r>
            <a:endParaRPr lang="en-US" sz="1400" dirty="0">
              <a:latin typeface="Century Gothic" panose="020B0502020202020204" pitchFamily="34" charset="0"/>
              <a:ea typeface="Times New Roman" panose="02020603050405020304" pitchFamily="18" charset="0"/>
              <a:cs typeface="Times New Roman" panose="02020603050405020304" pitchFamily="18" charset="0"/>
            </a:endParaRPr>
          </a:p>
          <a:p>
            <a:pPr marL="742950" marR="0" lvl="1" indent="-285750">
              <a:lnSpc>
                <a:spcPct val="115000"/>
              </a:lnSpc>
              <a:spcBef>
                <a:spcPts val="0"/>
              </a:spcBef>
              <a:spcAft>
                <a:spcPts val="0"/>
              </a:spcAft>
              <a:buFont typeface="+mj-lt"/>
              <a:buAutoNum type="alphaLcPeriod"/>
            </a:pPr>
            <a:r>
              <a:rPr lang="en-US" sz="1400" u="sng" dirty="0">
                <a:latin typeface="Arial" panose="020B0604020202020204" pitchFamily="34" charset="0"/>
                <a:ea typeface="Calibri" panose="020F0502020204030204" pitchFamily="34" charset="0"/>
                <a:cs typeface="Times New Roman" panose="02020603050405020304" pitchFamily="18" charset="0"/>
              </a:rPr>
              <a:t>Criteria 1</a:t>
            </a:r>
            <a:r>
              <a:rPr lang="en-US" sz="1400" dirty="0">
                <a:latin typeface="Arial" panose="020B0604020202020204" pitchFamily="34" charset="0"/>
                <a:ea typeface="Calibri" panose="020F0502020204030204" pitchFamily="34" charset="0"/>
                <a:cs typeface="Times New Roman" panose="02020603050405020304" pitchFamily="18" charset="0"/>
              </a:rPr>
              <a:t>: A tool whose outputs is part of the airborne software and thus could insert an error</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0"/>
              </a:spcAft>
              <a:buFont typeface="+mj-lt"/>
              <a:buAutoNum type="alphaLcPeriod"/>
            </a:pPr>
            <a:r>
              <a:rPr lang="en-US" sz="1400" u="sng" dirty="0">
                <a:latin typeface="Arial" panose="020B0604020202020204" pitchFamily="34" charset="0"/>
                <a:ea typeface="Calibri" panose="020F0502020204030204" pitchFamily="34" charset="0"/>
                <a:cs typeface="Times New Roman" panose="02020603050405020304" pitchFamily="18" charset="0"/>
              </a:rPr>
              <a:t>Criteria 2</a:t>
            </a:r>
            <a:r>
              <a:rPr lang="en-US" sz="1400" dirty="0">
                <a:latin typeface="Arial" panose="020B0604020202020204" pitchFamily="34" charset="0"/>
                <a:ea typeface="Calibri" panose="020F0502020204030204" pitchFamily="34" charset="0"/>
                <a:cs typeface="Times New Roman" panose="02020603050405020304" pitchFamily="18" charset="0"/>
              </a:rPr>
              <a:t>: A tool that automates verification process(</a:t>
            </a:r>
            <a:r>
              <a:rPr lang="en-US" sz="1400" dirty="0" err="1">
                <a:latin typeface="Arial" panose="020B0604020202020204" pitchFamily="34" charset="0"/>
                <a:ea typeface="Calibri" panose="020F0502020204030204" pitchFamily="34" charset="0"/>
                <a:cs typeface="Times New Roman" panose="02020603050405020304" pitchFamily="18" charset="0"/>
              </a:rPr>
              <a:t>es</a:t>
            </a:r>
            <a:r>
              <a:rPr lang="en-US" sz="1400" dirty="0">
                <a:latin typeface="Arial" panose="020B0604020202020204" pitchFamily="34" charset="0"/>
                <a:ea typeface="Calibri" panose="020F0502020204030204" pitchFamily="34" charset="0"/>
                <a:cs typeface="Times New Roman" panose="02020603050405020304" pitchFamily="18" charset="0"/>
              </a:rPr>
              <a:t>) and thus could fail to detect an error, and whose output is used to justify the elimination or reduction of:</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marL="1143000" marR="0" lvl="2" indent="-228600">
              <a:lnSpc>
                <a:spcPct val="115000"/>
              </a:lnSpc>
              <a:spcBef>
                <a:spcPts val="0"/>
              </a:spcBef>
              <a:spcAft>
                <a:spcPts val="0"/>
              </a:spcAft>
              <a:buFont typeface="+mj-lt"/>
              <a:buAutoNum type="arabicPeriod"/>
            </a:pPr>
            <a:r>
              <a:rPr lang="en-US" sz="1400" dirty="0">
                <a:latin typeface="Arial" panose="020B0604020202020204" pitchFamily="34" charset="0"/>
                <a:ea typeface="Calibri" panose="020F0502020204030204" pitchFamily="34" charset="0"/>
                <a:cs typeface="Times New Roman" panose="02020603050405020304" pitchFamily="18" charset="0"/>
              </a:rPr>
              <a:t> Verification process(</a:t>
            </a:r>
            <a:r>
              <a:rPr lang="en-US" sz="1400" dirty="0" err="1">
                <a:latin typeface="Arial" panose="020B0604020202020204" pitchFamily="34" charset="0"/>
                <a:ea typeface="Calibri" panose="020F0502020204030204" pitchFamily="34" charset="0"/>
                <a:cs typeface="Times New Roman" panose="02020603050405020304" pitchFamily="18" charset="0"/>
              </a:rPr>
              <a:t>es</a:t>
            </a:r>
            <a:r>
              <a:rPr lang="en-US" sz="1400" dirty="0">
                <a:latin typeface="Arial" panose="020B0604020202020204" pitchFamily="34" charset="0"/>
                <a:ea typeface="Calibri" panose="020F0502020204030204" pitchFamily="34" charset="0"/>
                <a:cs typeface="Times New Roman" panose="02020603050405020304" pitchFamily="18" charset="0"/>
              </a:rPr>
              <a:t>) other than that automated by the tool, or</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marL="1143000" marR="0" lvl="2" indent="-228600">
              <a:lnSpc>
                <a:spcPct val="115000"/>
              </a:lnSpc>
              <a:spcBef>
                <a:spcPts val="0"/>
              </a:spcBef>
              <a:spcAft>
                <a:spcPts val="0"/>
              </a:spcAft>
              <a:buFont typeface="+mj-lt"/>
              <a:buAutoNum type="arabicPeriod"/>
            </a:pPr>
            <a:r>
              <a:rPr lang="en-US" sz="1400" dirty="0">
                <a:latin typeface="Arial" panose="020B0604020202020204" pitchFamily="34" charset="0"/>
                <a:ea typeface="Calibri" panose="020F0502020204030204" pitchFamily="34" charset="0"/>
                <a:cs typeface="Times New Roman" panose="02020603050405020304" pitchFamily="18" charset="0"/>
              </a:rPr>
              <a:t> Development process(</a:t>
            </a:r>
            <a:r>
              <a:rPr lang="en-US" sz="1400" dirty="0" err="1">
                <a:latin typeface="Arial" panose="020B0604020202020204" pitchFamily="34" charset="0"/>
                <a:ea typeface="Calibri" panose="020F0502020204030204" pitchFamily="34" charset="0"/>
                <a:cs typeface="Times New Roman" panose="02020603050405020304" pitchFamily="18" charset="0"/>
              </a:rPr>
              <a:t>es</a:t>
            </a:r>
            <a:r>
              <a:rPr lang="en-US" sz="1400" dirty="0">
                <a:latin typeface="Arial" panose="020B0604020202020204" pitchFamily="34" charset="0"/>
                <a:ea typeface="Calibri" panose="020F0502020204030204" pitchFamily="34" charset="0"/>
                <a:cs typeface="Times New Roman" panose="02020603050405020304" pitchFamily="18" charset="0"/>
              </a:rPr>
              <a:t>) that could have an impact on the airborne software.</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1000"/>
              </a:spcAft>
              <a:buFont typeface="+mj-lt"/>
              <a:buAutoNum type="alphaLcPeriod"/>
            </a:pPr>
            <a:r>
              <a:rPr lang="en-US" sz="1400" u="sng" dirty="0">
                <a:latin typeface="Arial" panose="020B0604020202020204" pitchFamily="34" charset="0"/>
                <a:ea typeface="Calibri" panose="020F0502020204030204" pitchFamily="34" charset="0"/>
                <a:cs typeface="Times New Roman" panose="02020603050405020304" pitchFamily="18" charset="0"/>
              </a:rPr>
              <a:t>Criteria 3:</a:t>
            </a:r>
            <a:r>
              <a:rPr lang="en-US" sz="1400" dirty="0">
                <a:latin typeface="Arial" panose="020B0604020202020204" pitchFamily="34" charset="0"/>
                <a:ea typeface="Calibri" panose="020F0502020204030204" pitchFamily="34" charset="0"/>
                <a:cs typeface="Times New Roman" panose="02020603050405020304" pitchFamily="18" charset="0"/>
              </a:rPr>
              <a:t> A tool that, within the scope of its intended use, could fail to detect an error.</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r>
              <a:rPr lang="en-US" sz="1400" dirty="0">
                <a:latin typeface="Century Gothic" panose="020B0502020202020204" pitchFamily="34" charset="0"/>
                <a:ea typeface="Times New Roman" panose="02020603050405020304" pitchFamily="18" charset="0"/>
                <a:cs typeface="Arial" panose="020B0604020202020204" pitchFamily="34" charset="0"/>
              </a:rPr>
              <a:t> </a:t>
            </a:r>
            <a:endParaRPr lang="en-US" sz="1400" dirty="0">
              <a:latin typeface="Century Gothic" panose="020B0502020202020204" pitchFamily="34" charset="0"/>
              <a:ea typeface="Times New Roman" panose="02020603050405020304" pitchFamily="18" charset="0"/>
              <a:cs typeface="Times New Roman" panose="02020603050405020304" pitchFamily="18" charset="0"/>
            </a:endParaRPr>
          </a:p>
          <a:p>
            <a:pPr algn="ctr"/>
            <a:r>
              <a:rPr lang="en-US" sz="1400" i="1" dirty="0">
                <a:latin typeface="Arial" panose="020B0604020202020204" pitchFamily="34" charset="0"/>
                <a:ea typeface="Times New Roman" panose="02020603050405020304" pitchFamily="18" charset="0"/>
                <a:cs typeface="Times New Roman" panose="02020603050405020304" pitchFamily="18" charset="0"/>
              </a:rPr>
              <a:t>Commentary</a:t>
            </a:r>
            <a:endParaRPr lang="en-US" sz="1400" dirty="0">
              <a:latin typeface="Century Gothic" panose="020B0502020202020204" pitchFamily="34" charset="0"/>
              <a:ea typeface="Times New Roman" panose="02020603050405020304" pitchFamily="18" charset="0"/>
              <a:cs typeface="Times New Roman" panose="02020603050405020304" pitchFamily="18" charset="0"/>
            </a:endParaRPr>
          </a:p>
          <a:p>
            <a:r>
              <a:rPr lang="en-US" sz="1400" i="1" dirty="0">
                <a:latin typeface="Arial" panose="020B0604020202020204" pitchFamily="34" charset="0"/>
                <a:ea typeface="Times New Roman" panose="02020603050405020304" pitchFamily="18" charset="0"/>
                <a:cs typeface="Times New Roman" panose="02020603050405020304" pitchFamily="18" charset="0"/>
              </a:rPr>
              <a:t>Criteria 1 tool qualifications are rare due to the high level of design assurance that is required for the tool.  It’s equivalent to the same level of design assurance required for the airborne software within DO-178C.  The most common type of tool qualification is Criteria 3 which is equivalent to qualification of a verification type tool (structural coverage analyzer, auto generation of test procedures)</a:t>
            </a:r>
            <a:endParaRPr lang="en-US" sz="1400" dirty="0">
              <a:latin typeface="Century Gothic" panose="020B0502020202020204" pitchFamily="34" charset="0"/>
              <a:ea typeface="Times New Roman" panose="02020603050405020304" pitchFamily="18" charset="0"/>
              <a:cs typeface="Times New Roman" panose="02020603050405020304" pitchFamily="18" charset="0"/>
            </a:endParaRPr>
          </a:p>
          <a:p>
            <a:r>
              <a:rPr lang="en-US" sz="1400" i="1" dirty="0">
                <a:latin typeface="Century Gothic" panose="020B0502020202020204" pitchFamily="34" charset="0"/>
                <a:ea typeface="Times New Roman" panose="02020603050405020304" pitchFamily="18" charset="0"/>
                <a:cs typeface="Arial" panose="020B0604020202020204" pitchFamily="34" charset="0"/>
              </a:rPr>
              <a:t> </a:t>
            </a:r>
            <a:endParaRPr lang="en-US" sz="1400" dirty="0">
              <a:effectLst/>
              <a:latin typeface="Century Gothic" panose="020B0502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03706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11283</TotalTime>
  <Words>8661</Words>
  <Application>Microsoft Office PowerPoint</Application>
  <PresentationFormat>On-screen Show (4:3)</PresentationFormat>
  <Paragraphs>1080</Paragraphs>
  <Slides>52</Slides>
  <Notes>18</Notes>
  <HiddenSlides>22</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52</vt:i4>
      </vt:variant>
    </vt:vector>
  </HeadingPairs>
  <TitlesOfParts>
    <vt:vector size="64" baseType="lpstr">
      <vt:lpstr>Arial</vt:lpstr>
      <vt:lpstr>Calibri</vt:lpstr>
      <vt:lpstr>Calibri Light</vt:lpstr>
      <vt:lpstr>Century Gothic</vt:lpstr>
      <vt:lpstr>CIDFont+F1</vt:lpstr>
      <vt:lpstr>CIDFont+F2</vt:lpstr>
      <vt:lpstr>Symbol</vt:lpstr>
      <vt:lpstr>Times New Roman</vt:lpstr>
      <vt:lpstr>Wingdings</vt:lpstr>
      <vt:lpstr>Office Theme</vt:lpstr>
      <vt:lpstr>Visio</vt:lpstr>
      <vt:lpstr>Acrobat Document</vt:lpstr>
      <vt:lpstr>Technical Objective #4: Identify and formalize the software development requirements for eventual deployment to an environment requiring FAA certification     FAA Debrief – Executive Summary February 1st, 2018  Rev -</vt:lpstr>
      <vt:lpstr>Agenda</vt:lpstr>
      <vt:lpstr>‘Some’ Key Definition of Terms</vt:lpstr>
      <vt:lpstr>‘Some’ Key Definition of Terms</vt:lpstr>
      <vt:lpstr>‘Some’ Key Acronyms</vt:lpstr>
      <vt:lpstr>FAA Regulatory and Guidance Library (RGL) &amp; Industry Standards</vt:lpstr>
      <vt:lpstr>Code of Federal Regulations – Title 14 Aeronautics and Space (14 CFR)</vt:lpstr>
      <vt:lpstr>Code of Federal Regulations – Title 14 Aeronautics and Space (14 CFR)</vt:lpstr>
      <vt:lpstr>Top Level - Avionics</vt:lpstr>
      <vt:lpstr>Avionics - Document Relationship</vt:lpstr>
      <vt:lpstr>Systems / Safety Design Assurance</vt:lpstr>
      <vt:lpstr>Hardware / Environmental Qualification Design Assurance</vt:lpstr>
      <vt:lpstr>Software Design Assurance</vt:lpstr>
      <vt:lpstr>DO-178C Graphical View</vt:lpstr>
      <vt:lpstr>RTCA/DO-178C Objectives Summary</vt:lpstr>
      <vt:lpstr>DO-178C / Software Level / Failure Conditions Categories </vt:lpstr>
      <vt:lpstr>DO-178C / Software Level / Failure Conditions Categories (cont)</vt:lpstr>
      <vt:lpstr>Software Development</vt:lpstr>
      <vt:lpstr>Software Requirements Process</vt:lpstr>
      <vt:lpstr>Software Integral Processes</vt:lpstr>
      <vt:lpstr>Software Verification Process</vt:lpstr>
      <vt:lpstr>Software Verification Process</vt:lpstr>
      <vt:lpstr>Software Configuration Management Process</vt:lpstr>
      <vt:lpstr>Software Quality Assurance Process</vt:lpstr>
      <vt:lpstr>Certification Liaison Process</vt:lpstr>
      <vt:lpstr>Other DO-178C Topics</vt:lpstr>
      <vt:lpstr>Software Integrity Assurance Considerations for Communication, Navigation, Surveillance and Air Traffic Management (CNS/ATM) Systems (RTCA/DO-278A)</vt:lpstr>
      <vt:lpstr>Software Design Approval Software Approval Guidelines (Order 8110.49 Chg 2)</vt:lpstr>
      <vt:lpstr>Software Design Approval FAA Compliance Assessment (Order 8110.49 Chg 2, Chapter 2)</vt:lpstr>
      <vt:lpstr>Summary</vt:lpstr>
      <vt:lpstr>PowerPoint Presentation</vt:lpstr>
      <vt:lpstr>DO-178C Software Planning</vt:lpstr>
      <vt:lpstr>DO-178C Software Planning (cont)</vt:lpstr>
      <vt:lpstr>DO-178C Additional Considerations</vt:lpstr>
      <vt:lpstr>DO-178C Previously Developed Software</vt:lpstr>
      <vt:lpstr>DO-178C Previously Developed Software</vt:lpstr>
      <vt:lpstr>PDS Process Flow (Sec 12.1.4) / Reverse Engineering – IIPS Proposed</vt:lpstr>
      <vt:lpstr>Software Design Process</vt:lpstr>
      <vt:lpstr>Software Coding Process</vt:lpstr>
      <vt:lpstr>Software Integration Process</vt:lpstr>
      <vt:lpstr>Traceability</vt:lpstr>
      <vt:lpstr>Independence</vt:lpstr>
      <vt:lpstr>Partitioning</vt:lpstr>
      <vt:lpstr>Structural Coverage Analysis</vt:lpstr>
      <vt:lpstr>Structural Coverage Analysis</vt:lpstr>
      <vt:lpstr>Structural Coverage Analysis</vt:lpstr>
      <vt:lpstr>Supporting Information for DO-178C (RTCA/DO-248C)</vt:lpstr>
      <vt:lpstr>Model-Based Development  (RTCA/DO-331)</vt:lpstr>
      <vt:lpstr>Object Oriented Technology  (RTCA/DO-332)</vt:lpstr>
      <vt:lpstr>Formal Methods (RTCA/DO-333)</vt:lpstr>
      <vt:lpstr>Information Flow: Systems &amp; Software</vt:lpstr>
      <vt:lpstr>Software Tool Qualification  (RTCA/DO-330)</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Richard K. Jessop</dc:creator>
  <cp:lastModifiedBy>Hoffpauir, Daniel L. (LARC-C1)[LITES]</cp:lastModifiedBy>
  <cp:revision>182</cp:revision>
  <dcterms:created xsi:type="dcterms:W3CDTF">2017-05-27T13:35:53Z</dcterms:created>
  <dcterms:modified xsi:type="dcterms:W3CDTF">2018-02-08T17:45:06Z</dcterms:modified>
</cp:coreProperties>
</file>