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mov" ContentType="video/unknown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804" r:id="rId13"/>
    <p:sldMasterId id="2147483816" r:id="rId14"/>
  </p:sldMasterIdLst>
  <p:notesMasterIdLst>
    <p:notesMasterId r:id="rId64"/>
  </p:notesMasterIdLst>
  <p:sldIdLst>
    <p:sldId id="301" r:id="rId15"/>
    <p:sldId id="303" r:id="rId16"/>
    <p:sldId id="256" r:id="rId17"/>
    <p:sldId id="257" r:id="rId18"/>
    <p:sldId id="258" r:id="rId19"/>
    <p:sldId id="259" r:id="rId20"/>
    <p:sldId id="261" r:id="rId21"/>
    <p:sldId id="262" r:id="rId22"/>
    <p:sldId id="313" r:id="rId23"/>
    <p:sldId id="308" r:id="rId24"/>
    <p:sldId id="309" r:id="rId25"/>
    <p:sldId id="310" r:id="rId26"/>
    <p:sldId id="311" r:id="rId27"/>
    <p:sldId id="318" r:id="rId28"/>
    <p:sldId id="278" r:id="rId29"/>
    <p:sldId id="263" r:id="rId30"/>
    <p:sldId id="314" r:id="rId31"/>
    <p:sldId id="276" r:id="rId32"/>
    <p:sldId id="296" r:id="rId33"/>
    <p:sldId id="297" r:id="rId34"/>
    <p:sldId id="298" r:id="rId35"/>
    <p:sldId id="299" r:id="rId36"/>
    <p:sldId id="300" r:id="rId37"/>
    <p:sldId id="315" r:id="rId38"/>
    <p:sldId id="290" r:id="rId39"/>
    <p:sldId id="291" r:id="rId40"/>
    <p:sldId id="316" r:id="rId41"/>
    <p:sldId id="264" r:id="rId42"/>
    <p:sldId id="281" r:id="rId43"/>
    <p:sldId id="282" r:id="rId44"/>
    <p:sldId id="283" r:id="rId45"/>
    <p:sldId id="284" r:id="rId46"/>
    <p:sldId id="265" r:id="rId47"/>
    <p:sldId id="266" r:id="rId48"/>
    <p:sldId id="268" r:id="rId49"/>
    <p:sldId id="269" r:id="rId50"/>
    <p:sldId id="267" r:id="rId51"/>
    <p:sldId id="275" r:id="rId52"/>
    <p:sldId id="279" r:id="rId53"/>
    <p:sldId id="317" r:id="rId54"/>
    <p:sldId id="292" r:id="rId55"/>
    <p:sldId id="304" r:id="rId56"/>
    <p:sldId id="305" r:id="rId57"/>
    <p:sldId id="306" r:id="rId58"/>
    <p:sldId id="294" r:id="rId59"/>
    <p:sldId id="307" r:id="rId60"/>
    <p:sldId id="293" r:id="rId61"/>
    <p:sldId id="271" r:id="rId62"/>
    <p:sldId id="302" r:id="rId6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3" d="100"/>
          <a:sy n="143" d="100"/>
        </p:scale>
        <p:origin x="-116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4" Type="http://schemas.openxmlformats.org/officeDocument/2006/relationships/slideMaster" Target="slideMasters/slideMaster14.xml"/><Relationship Id="rId15" Type="http://schemas.openxmlformats.org/officeDocument/2006/relationships/slide" Target="slides/slide1.xml"/><Relationship Id="rId16" Type="http://schemas.openxmlformats.org/officeDocument/2006/relationships/slide" Target="slides/slide2.xml"/><Relationship Id="rId17" Type="http://schemas.openxmlformats.org/officeDocument/2006/relationships/slide" Target="slides/slide3.xml"/><Relationship Id="rId18" Type="http://schemas.openxmlformats.org/officeDocument/2006/relationships/slide" Target="slides/slide4.xml"/><Relationship Id="rId19" Type="http://schemas.openxmlformats.org/officeDocument/2006/relationships/slide" Target="slides/slide5.xml"/><Relationship Id="rId63" Type="http://schemas.openxmlformats.org/officeDocument/2006/relationships/slide" Target="slides/slide49.xml"/><Relationship Id="rId64" Type="http://schemas.openxmlformats.org/officeDocument/2006/relationships/notesMaster" Target="notesMasters/notesMaster1.xml"/><Relationship Id="rId65" Type="http://schemas.openxmlformats.org/officeDocument/2006/relationships/printerSettings" Target="printerSettings/printerSettings1.bin"/><Relationship Id="rId66" Type="http://schemas.openxmlformats.org/officeDocument/2006/relationships/presProps" Target="presProps.xml"/><Relationship Id="rId67" Type="http://schemas.openxmlformats.org/officeDocument/2006/relationships/viewProps" Target="viewProps.xml"/><Relationship Id="rId68" Type="http://schemas.openxmlformats.org/officeDocument/2006/relationships/theme" Target="theme/theme1.xml"/><Relationship Id="rId69" Type="http://schemas.openxmlformats.org/officeDocument/2006/relationships/tableStyles" Target="tableStyles.xml"/><Relationship Id="rId50" Type="http://schemas.openxmlformats.org/officeDocument/2006/relationships/slide" Target="slides/slide36.xml"/><Relationship Id="rId51" Type="http://schemas.openxmlformats.org/officeDocument/2006/relationships/slide" Target="slides/slide37.xml"/><Relationship Id="rId52" Type="http://schemas.openxmlformats.org/officeDocument/2006/relationships/slide" Target="slides/slide38.xml"/><Relationship Id="rId53" Type="http://schemas.openxmlformats.org/officeDocument/2006/relationships/slide" Target="slides/slide39.xml"/><Relationship Id="rId54" Type="http://schemas.openxmlformats.org/officeDocument/2006/relationships/slide" Target="slides/slide40.xml"/><Relationship Id="rId55" Type="http://schemas.openxmlformats.org/officeDocument/2006/relationships/slide" Target="slides/slide41.xml"/><Relationship Id="rId56" Type="http://schemas.openxmlformats.org/officeDocument/2006/relationships/slide" Target="slides/slide42.xml"/><Relationship Id="rId57" Type="http://schemas.openxmlformats.org/officeDocument/2006/relationships/slide" Target="slides/slide43.xml"/><Relationship Id="rId58" Type="http://schemas.openxmlformats.org/officeDocument/2006/relationships/slide" Target="slides/slide44.xml"/><Relationship Id="rId59" Type="http://schemas.openxmlformats.org/officeDocument/2006/relationships/slide" Target="slides/slide45.xml"/><Relationship Id="rId40" Type="http://schemas.openxmlformats.org/officeDocument/2006/relationships/slide" Target="slides/slide26.xml"/><Relationship Id="rId41" Type="http://schemas.openxmlformats.org/officeDocument/2006/relationships/slide" Target="slides/slide27.xml"/><Relationship Id="rId42" Type="http://schemas.openxmlformats.org/officeDocument/2006/relationships/slide" Target="slides/slide28.xml"/><Relationship Id="rId43" Type="http://schemas.openxmlformats.org/officeDocument/2006/relationships/slide" Target="slides/slide29.xml"/><Relationship Id="rId44" Type="http://schemas.openxmlformats.org/officeDocument/2006/relationships/slide" Target="slides/slide30.xml"/><Relationship Id="rId45" Type="http://schemas.openxmlformats.org/officeDocument/2006/relationships/slide" Target="slides/slide31.xml"/><Relationship Id="rId46" Type="http://schemas.openxmlformats.org/officeDocument/2006/relationships/slide" Target="slides/slide32.xml"/><Relationship Id="rId47" Type="http://schemas.openxmlformats.org/officeDocument/2006/relationships/slide" Target="slides/slide33.xml"/><Relationship Id="rId48" Type="http://schemas.openxmlformats.org/officeDocument/2006/relationships/slide" Target="slides/slide34.xml"/><Relationship Id="rId49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30" Type="http://schemas.openxmlformats.org/officeDocument/2006/relationships/slide" Target="slides/slide16.xml"/><Relationship Id="rId31" Type="http://schemas.openxmlformats.org/officeDocument/2006/relationships/slide" Target="slides/slide17.xml"/><Relationship Id="rId32" Type="http://schemas.openxmlformats.org/officeDocument/2006/relationships/slide" Target="slides/slide18.xml"/><Relationship Id="rId33" Type="http://schemas.openxmlformats.org/officeDocument/2006/relationships/slide" Target="slides/slide19.xml"/><Relationship Id="rId34" Type="http://schemas.openxmlformats.org/officeDocument/2006/relationships/slide" Target="slides/slide20.xml"/><Relationship Id="rId35" Type="http://schemas.openxmlformats.org/officeDocument/2006/relationships/slide" Target="slides/slide21.xml"/><Relationship Id="rId36" Type="http://schemas.openxmlformats.org/officeDocument/2006/relationships/slide" Target="slides/slide22.xml"/><Relationship Id="rId37" Type="http://schemas.openxmlformats.org/officeDocument/2006/relationships/slide" Target="slides/slide23.xml"/><Relationship Id="rId38" Type="http://schemas.openxmlformats.org/officeDocument/2006/relationships/slide" Target="slides/slide24.xml"/><Relationship Id="rId39" Type="http://schemas.openxmlformats.org/officeDocument/2006/relationships/slide" Target="slides/slide25.xml"/><Relationship Id="rId20" Type="http://schemas.openxmlformats.org/officeDocument/2006/relationships/slide" Target="slides/slide6.xml"/><Relationship Id="rId21" Type="http://schemas.openxmlformats.org/officeDocument/2006/relationships/slide" Target="slides/slide7.xml"/><Relationship Id="rId22" Type="http://schemas.openxmlformats.org/officeDocument/2006/relationships/slide" Target="slides/slide8.xml"/><Relationship Id="rId23" Type="http://schemas.openxmlformats.org/officeDocument/2006/relationships/slide" Target="slides/slide9.xml"/><Relationship Id="rId24" Type="http://schemas.openxmlformats.org/officeDocument/2006/relationships/slide" Target="slides/slide10.xml"/><Relationship Id="rId25" Type="http://schemas.openxmlformats.org/officeDocument/2006/relationships/slide" Target="slides/slide11.xml"/><Relationship Id="rId26" Type="http://schemas.openxmlformats.org/officeDocument/2006/relationships/slide" Target="slides/slide12.xml"/><Relationship Id="rId27" Type="http://schemas.openxmlformats.org/officeDocument/2006/relationships/slide" Target="slides/slide13.xml"/><Relationship Id="rId28" Type="http://schemas.openxmlformats.org/officeDocument/2006/relationships/slide" Target="slides/slide14.xml"/><Relationship Id="rId29" Type="http://schemas.openxmlformats.org/officeDocument/2006/relationships/slide" Target="slides/slide15.xml"/><Relationship Id="rId60" Type="http://schemas.openxmlformats.org/officeDocument/2006/relationships/slide" Target="slides/slide46.xml"/><Relationship Id="rId61" Type="http://schemas.openxmlformats.org/officeDocument/2006/relationships/slide" Target="slides/slide47.xml"/><Relationship Id="rId62" Type="http://schemas.openxmlformats.org/officeDocument/2006/relationships/slide" Target="slides/slide48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6520D-91B3-DC49-B343-FEAC4CF03A2F}" type="datetimeFigureOut">
              <a:rPr lang="en-US" smtClean="0"/>
              <a:t>3/21/12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76969-1856-A04C-B604-FB54D47B81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1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E638CF-06E1-F244-9919-9F2368A977CA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53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348625-68B8-D247-A0E0-E01DC096DA70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9CE17E-11C9-5A41-BCD3-CA305C5ED140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DE575B-491B-484E-B01F-6CA8F742319C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92FDAD-47F7-3A48-833A-2FA509A81FCE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30766" indent="-281064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24255" indent="-224851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573957" indent="-224851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23659" indent="-224851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473361" indent="-224851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23062" indent="-224851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372764" indent="-224851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22466" indent="-224851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492F0169-36F6-104A-B19C-BBE03801ED23}" type="slidenum">
              <a:rPr lang="en-US" sz="1200"/>
              <a:pPr/>
              <a:t>41</a:t>
            </a:fld>
            <a:endParaRPr lang="en-US" sz="120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672F70-163A-1548-95F7-3F9DADA4F858}" type="slidenum">
              <a:rPr lang="en-US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A2994A-0F2B-BE46-B95F-B8741F4127EF}" type="slidenum">
              <a:rPr lang="en-US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Mention science requiremnts for </a:t>
            </a:r>
            <a:r>
              <a:rPr lang="ja-JP" altLang="en-US"/>
              <a:t>‘</a:t>
            </a:r>
            <a:r>
              <a:rPr lang="en-US"/>
              <a:t>gems</a:t>
            </a:r>
            <a:r>
              <a:rPr lang="ja-JP" altLang="en-US"/>
              <a:t>’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3.wmf"/><Relationship Id="rId5" Type="http://schemas.openxmlformats.org/officeDocument/2006/relationships/image" Target="../media/image5.png"/><Relationship Id="rId1" Type="http://schemas.openxmlformats.org/officeDocument/2006/relationships/vmlDrawing" Target="../drawings/vmlDrawing2.vml"/><Relationship Id="rId2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3.vml"/><Relationship Id="rId2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4.vml"/><Relationship Id="rId2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5.vml"/><Relationship Id="rId2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6.vml"/><Relationship Id="rId2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7.vml"/><Relationship Id="rId2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8.vml"/><Relationship Id="rId2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9.vml"/><Relationship Id="rId2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0.vml"/><Relationship Id="rId2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1.vml"/><Relationship Id="rId2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2.vml"/><Relationship Id="rId2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4" Type="http://schemas.openxmlformats.org/officeDocument/2006/relationships/image" Target="../media/image3.wmf"/><Relationship Id="rId5" Type="http://schemas.openxmlformats.org/officeDocument/2006/relationships/image" Target="../media/image5.png"/><Relationship Id="rId1" Type="http://schemas.openxmlformats.org/officeDocument/2006/relationships/vmlDrawing" Target="../drawings/vmlDrawing14.vml"/><Relationship Id="rId2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5.vml"/><Relationship Id="rId2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6.vml"/><Relationship Id="rId2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7.vml"/><Relationship Id="rId2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8.vml"/><Relationship Id="rId2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19.vml"/><Relationship Id="rId2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20.vml"/><Relationship Id="rId2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21.vml"/><Relationship Id="rId2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22.vml"/><Relationship Id="rId2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23.vml"/><Relationship Id="rId2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4" Type="http://schemas.openxmlformats.org/officeDocument/2006/relationships/image" Target="../media/image3.wmf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vmlDrawing" Target="../drawings/vmlDrawing24.vml"/><Relationship Id="rId2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Relationship Id="rId2" Type="http://schemas.openxmlformats.org/officeDocument/2006/relationships/image" Target="../media/image10.jpeg"/><Relationship Id="rId3" Type="http://schemas.openxmlformats.org/officeDocument/2006/relationships/image" Target="../media/image9.jpeg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660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66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95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54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614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920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112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2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05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777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FE82F-A440-437B-BB1B-588D2ABF73DF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A7A02-9668-473F-9D30-98F7427DE0F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4871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010D-9AC4-4F03-B9EA-DC189C70833A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04478-F16E-4C1F-A2D8-A671B1910E7E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26483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15E68-9C74-4332-BBFB-09A5104EE4DF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2D620-120A-492D-8675-02F3FE077F31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5269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8FAA4-E136-4932-A0BC-2376B57CF05E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87017-90D3-4E11-8972-D7D54277796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2343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803CB-DDEC-43EF-9962-C87919D9E5BD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5D64A-D766-4C4F-B5CA-32ED19E1B08A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4915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66DB4-60FF-4A71-B1FB-54E86319E1A3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C915C-B594-44DD-A3FD-912A830BF4A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5222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BE051-CE62-4BA2-88B0-78005BBF0E11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8FC88-F7A5-45FB-95DC-C583DA148C2E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8514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3FC71-1938-4598-B459-C777CAA250F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2FA01-4C9F-4DF3-9D93-E99F86A93625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00907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A5550-3DB0-4DE1-9E49-CFEB478F3F14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D78DC-07AC-466F-A9C5-372F683C63F4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130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94F18-5BD5-4A8A-87B9-873DFFDC03C9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EE03E-32C7-47D1-802E-D195142C65EB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51785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9327D-5B68-46F1-AAB9-6666A3073C3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81E90-C889-4877-8CCA-61050D86220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06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8" descr="NESC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6724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9840A962-5514-FF4B-AEA8-4788B5BC8771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453188"/>
            <a:ext cx="88931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2011 GN&amp;C TDT Face to Face Meeting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Follow-Up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55689"/>
            <a:ext cx="8689975" cy="525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4827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CE40FE6C-AE3A-A04D-8C7A-85EB53871165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0434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E8EEF3D7-A663-CC4D-A5BF-2CDD23A59F06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9563" y="1143000"/>
            <a:ext cx="4141787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143000"/>
            <a:ext cx="4141788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5027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9E66951F-2B04-4B4E-BD78-FB17F913F34A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186" y="142830"/>
            <a:ext cx="7345413" cy="58420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2143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3312F05D-06D2-034D-862B-BDAA85C1C362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7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ＭＳ Ｐゴシック" charset="0"/>
              </a:rPr>
              <a:t>NASA PM Challenge 2011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98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E5047505-94D6-A848-AE23-423984BB6B53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4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6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</p:spTree>
    <p:extLst>
      <p:ext uri="{BB962C8B-B14F-4D97-AF65-F5344CB8AC3E}">
        <p14:creationId xmlns:p14="http://schemas.microsoft.com/office/powerpoint/2010/main" val="40854344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81F04FF9-B5DD-7044-83D3-E584704DC494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43195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5890B69C-CEDF-DA4F-9D16-D397C97A075C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03970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13E067DA-AEDA-C94F-8A1F-398D6BA81B6D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6358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D14172A1-7F24-C048-B638-89E1C2440191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7338" y="300038"/>
            <a:ext cx="2108200" cy="61690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9563" y="300038"/>
            <a:ext cx="6175375" cy="61690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1554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8" descr="NESC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8876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BE20060D-EB81-CE4B-AFDA-0A769A81549E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453188"/>
            <a:ext cx="88931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2011 GN&amp;C TDT Face to Face Meeting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Follow-Up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55689"/>
            <a:ext cx="8689975" cy="525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5312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AECAD071-75F0-BF44-BBF4-D2207B047F2E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2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97370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DCDD783B-1BBF-BD4F-BF03-EEE4B8AA0792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9563" y="1143000"/>
            <a:ext cx="4141787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143000"/>
            <a:ext cx="4141788" cy="53260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0014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7590E0E9-5121-974C-BB6E-7A1993FEDF93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186" y="142830"/>
            <a:ext cx="7345413" cy="58420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7029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DDD60DDB-9309-154E-A9CA-140A75A10F6D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7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ＭＳ Ｐゴシック" charset="0"/>
              </a:rPr>
              <a:t>NASA PM Challenge 2011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026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F0217D19-4A6B-A94E-A071-911B6622301A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4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6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</p:spTree>
    <p:extLst>
      <p:ext uri="{BB962C8B-B14F-4D97-AF65-F5344CB8AC3E}">
        <p14:creationId xmlns:p14="http://schemas.microsoft.com/office/powerpoint/2010/main" val="16249437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F68E7D31-6F17-2442-A194-BEE8F6BD5AC0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70404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E42E2FED-6639-8740-AC50-15A5562A1A54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8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85268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F69E5177-ACA2-3744-A329-2B4FF5C070B4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4030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E08A03ED-FBCA-A043-9D14-C34201A6A7FE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" name="Document" r:id="rId3" imgW="1249200" imgH="1234440" progId="Word.Document.8">
                  <p:embed/>
                </p:oleObj>
              </mc:Choice>
              <mc:Fallback>
                <p:oleObj name="Document" r:id="rId3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NESC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7338" y="300038"/>
            <a:ext cx="2108200" cy="61690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9563" y="300038"/>
            <a:ext cx="6175375" cy="61690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0320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CE7A6-BACE-4080-B171-E6D376752A54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E425A-C681-4207-BFE7-18CEA0C604E3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4341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FB61B-51B6-405E-9409-2FE78F7139C0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D83B2-DE71-4C96-989F-1E649557705A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33106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4B8F8-D397-4B7C-A79F-29C405245194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ED34F-77A1-4212-8E6E-BFAE5F3266E5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95439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C6D28-FECF-4EE3-8278-F5C82DB51471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C79AD-446F-4DEE-A329-05166FB9207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83323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1C60-AD49-4CB6-8D7B-06D97C75A16F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ACD72-84AB-4B73-85AC-EE37E8EB8B8E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255853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AC72A-74BA-40DB-94BE-7DE89C78FE95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002EC-2DB3-43BD-9703-05CD5F8F4815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274424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87637-2D80-4EC3-BC9D-2B8A14FF7531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DC25B-6E9A-44D6-AF3B-543192066E18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48134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F44FB-267F-44DE-A190-0F92A4863C56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F7BA8-74BC-4B22-B999-01B51D29F791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70680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59281-40DF-4E7E-9718-DF95A15FA5C3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4CD92-C3DC-4D4B-B812-904D3777073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17863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72174-6D8B-487E-9C27-CC838907DF9F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CD5DF-1174-4A3E-8209-8D8922A3CA4B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30002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4F8E9-E7EC-4B1A-B3FE-4D19FF9AFB10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5BC38-DEC4-491D-BD99-7EB5CC965F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76649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78125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47759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579025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541799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22763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11898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9868634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342094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16191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932892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052508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2B1362-F810-C74B-82EC-63E06419C61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1381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1DD34E-902F-954C-BEB5-9002BBA4DE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2188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55F466-3563-FC47-94DC-370C701910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31519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3886200"/>
            <a:ext cx="3810000" cy="220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3886200"/>
            <a:ext cx="3810000" cy="220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A8560-D4B5-D74D-8F30-C86FB99C4C2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65126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3586B4-FD33-4B49-969D-81E22859B1A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2818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E50437-AC26-BB4C-A070-B7B09AD52B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87836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07A1E1E-6933-B945-A04D-FB80881ECB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796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EA3A67-077F-954A-B13C-10FB91C8450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9942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A9476E-559B-F54F-845F-B90D06027B8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2638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ECFAD1-317C-8546-85E1-B53400A6053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39276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76200"/>
            <a:ext cx="194310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7690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0A62520-D4C7-424A-9876-789DE88CE25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5023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2B1362-F810-C74B-82EC-63E06419C61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60757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1DD34E-902F-954C-BEB5-9002BBA4DE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52240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55F466-3563-FC47-94DC-370C701910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6826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3886200"/>
            <a:ext cx="3810000" cy="220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3886200"/>
            <a:ext cx="3810000" cy="2209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A8560-D4B5-D74D-8F30-C86FB99C4C2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87065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3586B4-FD33-4B49-969D-81E22859B1A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06691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E50437-AC26-BB4C-A070-B7B09AD52B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93926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07A1E1E-6933-B945-A04D-FB80881ECB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62863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EA3A67-077F-954A-B13C-10FB91C8450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70925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A9476E-559B-F54F-845F-B90D06027B8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9620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ECFAD1-317C-8546-85E1-B53400A6053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57637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76200"/>
            <a:ext cx="194310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7690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0A62520-D4C7-424A-9876-789DE88CE25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2183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0540538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37617320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92757632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00778898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83598529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9558055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13370721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27686843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2111539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83741074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95089187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4115341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17190551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83513783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85591460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48864106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35892969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89564603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68590429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14407634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06964525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7199893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4057323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10876178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73885548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49727293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58241143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02685357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47751328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69462143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09915887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13201456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14047637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63722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4063999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83653405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83406673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89474043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06114772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64807102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32374840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30402320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1841636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79700297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3006677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38315949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8137301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62514578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61687421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89324990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60193113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90491964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68005917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93985381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2481468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>
            <a:off x="1079500" y="304800"/>
            <a:ext cx="7073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en-US" b="1">
              <a:solidFill>
                <a:srgbClr val="000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Latest Rover 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64" t="25711" r="11017" b="6908"/>
          <a:stretch>
            <a:fillRect/>
          </a:stretch>
        </p:blipFill>
        <p:spPr bwMode="auto">
          <a:xfrm>
            <a:off x="7315200" y="76200"/>
            <a:ext cx="1828800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0" y="2130425"/>
            <a:ext cx="6553200" cy="1470025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3886200"/>
            <a:ext cx="5638800" cy="1752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4209745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11943078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01000232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55675"/>
            <a:ext cx="4098925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8525" y="955675"/>
            <a:ext cx="4100513" cy="554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74399571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26166947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28237955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3421695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417436661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474077609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44832999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1475" y="100013"/>
            <a:ext cx="2087563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0013"/>
            <a:ext cx="6111875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82681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vmlDrawing" Target="../drawings/vmlDrawing1.vml"/><Relationship Id="rId14" Type="http://schemas.openxmlformats.org/officeDocument/2006/relationships/oleObject" Target="../embeddings/oleObject1.bin"/><Relationship Id="rId15" Type="http://schemas.openxmlformats.org/officeDocument/2006/relationships/image" Target="../media/image3.wmf"/><Relationship Id="rId16" Type="http://schemas.openxmlformats.org/officeDocument/2006/relationships/image" Target="../media/image4.pn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vmlDrawing" Target="../drawings/vmlDrawing13.vml"/><Relationship Id="rId14" Type="http://schemas.openxmlformats.org/officeDocument/2006/relationships/oleObject" Target="../embeddings/oleObject13.bin"/><Relationship Id="rId15" Type="http://schemas.openxmlformats.org/officeDocument/2006/relationships/image" Target="../media/image3.wmf"/><Relationship Id="rId16" Type="http://schemas.openxmlformats.org/officeDocument/2006/relationships/image" Target="../media/image4.pn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3" Type="http://schemas.openxmlformats.org/officeDocument/2006/relationships/image" Target="../media/image6.png"/><Relationship Id="rId14" Type="http://schemas.openxmlformats.org/officeDocument/2006/relationships/image" Target="../media/image7.png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3" Type="http://schemas.openxmlformats.org/officeDocument/2006/relationships/image" Target="../media/image6.png"/><Relationship Id="rId14" Type="http://schemas.openxmlformats.org/officeDocument/2006/relationships/image" Target="../media/image7.png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/Relationships>
</file>

<file path=ppt/slideMasters/_rels/slideMaster1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43.xml"/><Relationship Id="rId12" Type="http://schemas.openxmlformats.org/officeDocument/2006/relationships/theme" Target="../theme/theme13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39.xml"/><Relationship Id="rId8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2.xml"/></Relationships>
</file>

<file path=ppt/slideMasters/_rels/slideMaster1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54.xml"/><Relationship Id="rId12" Type="http://schemas.openxmlformats.org/officeDocument/2006/relationships/theme" Target="../theme/theme14.xml"/><Relationship Id="rId13" Type="http://schemas.openxmlformats.org/officeDocument/2006/relationships/image" Target="../media/image8.png"/><Relationship Id="rId14" Type="http://schemas.openxmlformats.org/officeDocument/2006/relationships/image" Target="../media/image9.jpeg"/><Relationship Id="rId1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0.xml"/><Relationship Id="rId8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78B2F-0AB1-D941-BBF1-0B8386FAFD77}" type="datetimeFigureOut">
              <a:rPr lang="en-US" smtClean="0"/>
              <a:t>3/21/12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2C97B-95E8-034D-8C52-35847C7727F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1" descr="GSFC 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6" r="56537"/>
          <a:stretch>
            <a:fillRect/>
          </a:stretch>
        </p:blipFill>
        <p:spPr bwMode="auto">
          <a:xfrm>
            <a:off x="254794" y="215106"/>
            <a:ext cx="852998" cy="72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926" y="204250"/>
            <a:ext cx="1539848" cy="6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6262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4400">
              <a:defRPr/>
            </a:pPr>
            <a:fld id="{391E0CDB-7FF0-41DC-BC75-CEAC0BACC2B4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400"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4400"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914400">
              <a:defRPr/>
            </a:pPr>
            <a:fld id="{E02A2D8A-A9E0-45C7-9356-D121E39B998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400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171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142875"/>
            <a:ext cx="7305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7312" tIns="42862" rIns="87312" bIns="428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Arial font, 24 pt., bold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" y="1055688"/>
            <a:ext cx="8689975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7312" tIns="42862" rIns="87312" bIns="428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Arial font 20pt.</a:t>
            </a:r>
          </a:p>
          <a:p>
            <a:pPr lvl="1"/>
            <a:r>
              <a:rPr lang="en-US"/>
              <a:t>Arial font 18 pt</a:t>
            </a:r>
          </a:p>
          <a:p>
            <a:pPr lvl="2"/>
            <a:r>
              <a:rPr lang="en-US"/>
              <a:t>Arial font 16 pt. </a:t>
            </a:r>
          </a:p>
          <a:p>
            <a:pPr lvl="3"/>
            <a:r>
              <a:rPr lang="en-US"/>
              <a:t>Arial font 18 pt. </a:t>
            </a:r>
          </a:p>
          <a:p>
            <a:pPr lvl="4"/>
            <a:r>
              <a:rPr lang="en-US"/>
              <a:t>Arial font 18 pt.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85A07E53-221A-ED45-8F69-0A5FFC9631F2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1031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Document" r:id="rId14" imgW="1249200" imgH="1234440" progId="Word.Document.8">
                  <p:embed/>
                </p:oleObj>
              </mc:Choice>
              <mc:Fallback>
                <p:oleObj name="Document" r:id="rId14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 descr="NESC Logo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8B34B0DE-3B2C-314C-984F-2E5080DCFCDB}" type="slidenum">
              <a:rPr lang="en-US" b="1" smtClean="0">
                <a:latin typeface="Arial" charset="0"/>
                <a:ea typeface="ＭＳ Ｐゴシック" charset="0"/>
                <a:cs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b="1" smtClean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80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ＭＳ Ｐゴシック" pitchFamily="1" charset="-128"/>
          <a:cs typeface="ＭＳ Ｐゴシック" charset="-128"/>
        </a:defRPr>
      </a:lvl1pPr>
      <a:lvl2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2pPr>
      <a:lvl3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3pPr>
      <a:lvl4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4pPr>
      <a:lvl5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5pPr>
      <a:lvl6pPr marL="4572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177800" indent="-177800" algn="l" defTabSz="903288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SzPct val="100000"/>
        <a:buFont typeface="Wingdings" charset="0"/>
        <a:buChar char="§"/>
        <a:defRPr sz="2000" b="1">
          <a:solidFill>
            <a:schemeClr val="tx1"/>
          </a:solidFill>
          <a:latin typeface="+mn-lt"/>
          <a:ea typeface="ＭＳ Ｐゴシック" pitchFamily="1" charset="-128"/>
          <a:cs typeface="ＭＳ Ｐゴシック" charset="-128"/>
        </a:defRPr>
      </a:lvl1pPr>
      <a:lvl2pPr marL="635000" indent="-184150" algn="l" defTabSz="903288" rtl="0" eaLnBrk="0" fontAlgn="base" hangingPunct="0">
        <a:lnSpc>
          <a:spcPct val="85000"/>
        </a:lnSpc>
        <a:spcBef>
          <a:spcPct val="30000"/>
        </a:spcBef>
        <a:spcAft>
          <a:spcPct val="0"/>
        </a:spcAft>
        <a:buSzPct val="100000"/>
        <a:buFont typeface="Arial" charset="0"/>
        <a:buChar char="−"/>
        <a:defRPr sz="2000">
          <a:solidFill>
            <a:schemeClr val="tx1"/>
          </a:solidFill>
          <a:latin typeface="+mn-lt"/>
          <a:ea typeface="ＭＳ Ｐゴシック" pitchFamily="1" charset="-128"/>
        </a:defRPr>
      </a:lvl2pPr>
      <a:lvl3pPr marL="1092200" indent="-188913" algn="l" defTabSz="903288" rtl="0" eaLnBrk="0" fontAlgn="base" hangingPunct="0">
        <a:lnSpc>
          <a:spcPct val="85000"/>
        </a:lnSpc>
        <a:spcBef>
          <a:spcPct val="25000"/>
        </a:spcBef>
        <a:spcAft>
          <a:spcPct val="0"/>
        </a:spcAft>
        <a:buSzPct val="100000"/>
        <a:buChar char="•"/>
        <a:defRPr sz="1600" i="1">
          <a:solidFill>
            <a:schemeClr val="tx1"/>
          </a:solidFill>
          <a:latin typeface="+mn-lt"/>
          <a:ea typeface="ＭＳ Ｐゴシック" pitchFamily="1" charset="-128"/>
        </a:defRPr>
      </a:lvl3pPr>
      <a:lvl4pPr marL="1549400" indent="-195263" algn="l" defTabSz="9032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ＭＳ Ｐゴシック" pitchFamily="1" charset="-128"/>
        </a:defRPr>
      </a:lvl4pPr>
      <a:lvl5pPr marL="2006600" indent="-201613" algn="l" defTabSz="903288" rtl="0" eaLnBrk="0" fontAlgn="base" hangingPunct="0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  <a:ea typeface="ＭＳ Ｐゴシック" pitchFamily="1" charset="-128"/>
        </a:defRPr>
      </a:lvl5pPr>
      <a:lvl6pPr marL="24638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6pPr>
      <a:lvl7pPr marL="29210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7pPr>
      <a:lvl8pPr marL="33782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8pPr>
      <a:lvl9pPr marL="38354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142875"/>
            <a:ext cx="7305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7312" tIns="42862" rIns="87312" bIns="428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Arial font, 24 pt., bold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" y="1055688"/>
            <a:ext cx="8689975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7312" tIns="42862" rIns="87312" bIns="428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Arial font 20pt.</a:t>
            </a:r>
          </a:p>
          <a:p>
            <a:pPr lvl="1"/>
            <a:r>
              <a:rPr lang="en-US"/>
              <a:t>Arial font 18 pt</a:t>
            </a:r>
          </a:p>
          <a:p>
            <a:pPr lvl="2"/>
            <a:r>
              <a:rPr lang="en-US"/>
              <a:t>Arial font 16 pt. </a:t>
            </a:r>
          </a:p>
          <a:p>
            <a:pPr lvl="3"/>
            <a:r>
              <a:rPr lang="en-US"/>
              <a:t>Arial font 18 pt. </a:t>
            </a:r>
          </a:p>
          <a:p>
            <a:pPr lvl="4"/>
            <a:r>
              <a:rPr lang="en-US"/>
              <a:t>Arial font 18 pt.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351838" y="6453188"/>
            <a:ext cx="323850" cy="22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defTabSz="914400" fontAlgn="base">
              <a:spcBef>
                <a:spcPct val="50000"/>
              </a:spcBef>
              <a:spcAft>
                <a:spcPct val="0"/>
              </a:spcAft>
            </a:pPr>
            <a:fld id="{8ED97345-B135-314F-8EB4-C6745F5E5671}" type="slidenum">
              <a:rPr lang="en-US" sz="900" b="0" smtClean="0">
                <a:solidFill>
                  <a:srgbClr val="000000"/>
                </a:solidFill>
              </a:rPr>
              <a:pPr algn="r" defTabSz="914400" fontAlgn="base">
                <a:spcBef>
                  <a:spcPct val="50000"/>
                </a:spcBef>
                <a:spcAft>
                  <a:spcPct val="0"/>
                </a:spcAft>
              </a:pPr>
              <a:t>‹#›</a:t>
            </a:fld>
            <a:endParaRPr lang="en-US" sz="900" b="0" smtClean="0">
              <a:solidFill>
                <a:srgbClr val="000000"/>
              </a:solidFill>
            </a:endParaRPr>
          </a:p>
        </p:txBody>
      </p:sp>
      <p:grpSp>
        <p:nvGrpSpPr>
          <p:cNvPr id="1031" name="Group 5"/>
          <p:cNvGrpSpPr>
            <a:grpSpLocks/>
          </p:cNvGrpSpPr>
          <p:nvPr/>
        </p:nvGrpSpPr>
        <p:grpSpPr bwMode="auto">
          <a:xfrm>
            <a:off x="11113" y="838200"/>
            <a:ext cx="9132887" cy="152400"/>
            <a:chOff x="6" y="900"/>
            <a:chExt cx="5753" cy="96"/>
          </a:xfrm>
        </p:grpSpPr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6" y="900"/>
              <a:ext cx="5753" cy="47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6" y="972"/>
              <a:ext cx="5753" cy="24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8229600" y="0"/>
          <a:ext cx="914400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Document" r:id="rId14" imgW="1249200" imgH="1234440" progId="Word.Document.8">
                  <p:embed/>
                </p:oleObj>
              </mc:Choice>
              <mc:Fallback>
                <p:oleObj name="Document" r:id="rId14" imgW="1249200" imgH="12344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15"/>
                      <a:stretch>
                        <a:fillRect/>
                      </a:stretch>
                    </p:blipFill>
                    <p:spPr bwMode="auto">
                      <a:xfrm>
                        <a:off x="8229600" y="0"/>
                        <a:ext cx="914400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18FF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919191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2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 descr="NESC Logo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66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250825" y="6524625"/>
            <a:ext cx="8424863" cy="247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i="1" dirty="0">
                <a:solidFill>
                  <a:srgbClr val="000000"/>
                </a:solidFill>
                <a:latin typeface="Arial" pitchFamily="34" charset="0"/>
                <a:ea typeface="ＭＳ Ｐゴシック" charset="0"/>
                <a:cs typeface="ＭＳ Ｐゴシック" charset="0"/>
              </a:rPr>
              <a:t>2010 AIAA Guidance, Navigation &amp; Control Conference NASA Engineering &amp; Safety Center (NESC) Invited Session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FEC15E39-082C-8A46-894C-BE4A1D9DDC3E}" type="slidenum">
              <a:rPr lang="en-US" b="1" smtClean="0">
                <a:latin typeface="Arial" charset="0"/>
                <a:ea typeface="ＭＳ Ｐゴシック" charset="0"/>
                <a:cs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b="1" smtClean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71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ＭＳ Ｐゴシック" pitchFamily="1" charset="-128"/>
          <a:cs typeface="ＭＳ Ｐゴシック" charset="-128"/>
        </a:defRPr>
      </a:lvl1pPr>
      <a:lvl2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2pPr>
      <a:lvl3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3pPr>
      <a:lvl4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4pPr>
      <a:lvl5pPr algn="ctr" defTabSz="903288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1" charset="-128"/>
          <a:cs typeface="ＭＳ Ｐゴシック" charset="-128"/>
        </a:defRPr>
      </a:lvl5pPr>
      <a:lvl6pPr marL="4572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defTabSz="903288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177800" indent="-177800" algn="l" defTabSz="903288" rtl="0" eaLnBrk="0" fontAlgn="base" hangingPunct="0">
        <a:lnSpc>
          <a:spcPct val="85000"/>
        </a:lnSpc>
        <a:spcBef>
          <a:spcPct val="50000"/>
        </a:spcBef>
        <a:spcAft>
          <a:spcPct val="0"/>
        </a:spcAft>
        <a:buSzPct val="100000"/>
        <a:buFont typeface="Wingdings" charset="0"/>
        <a:buChar char="§"/>
        <a:defRPr sz="2000" b="1">
          <a:solidFill>
            <a:schemeClr val="tx1"/>
          </a:solidFill>
          <a:latin typeface="+mn-lt"/>
          <a:ea typeface="ＭＳ Ｐゴシック" pitchFamily="1" charset="-128"/>
          <a:cs typeface="ＭＳ Ｐゴシック" charset="-128"/>
        </a:defRPr>
      </a:lvl1pPr>
      <a:lvl2pPr marL="635000" indent="-184150" algn="l" defTabSz="903288" rtl="0" eaLnBrk="0" fontAlgn="base" hangingPunct="0">
        <a:lnSpc>
          <a:spcPct val="85000"/>
        </a:lnSpc>
        <a:spcBef>
          <a:spcPct val="30000"/>
        </a:spcBef>
        <a:spcAft>
          <a:spcPct val="0"/>
        </a:spcAft>
        <a:buSzPct val="100000"/>
        <a:buFont typeface="Arial" charset="0"/>
        <a:buChar char="−"/>
        <a:defRPr sz="2000">
          <a:solidFill>
            <a:schemeClr val="tx1"/>
          </a:solidFill>
          <a:latin typeface="+mn-lt"/>
          <a:ea typeface="ＭＳ Ｐゴシック" pitchFamily="1" charset="-128"/>
        </a:defRPr>
      </a:lvl2pPr>
      <a:lvl3pPr marL="1092200" indent="-188913" algn="l" defTabSz="903288" rtl="0" eaLnBrk="0" fontAlgn="base" hangingPunct="0">
        <a:lnSpc>
          <a:spcPct val="85000"/>
        </a:lnSpc>
        <a:spcBef>
          <a:spcPct val="25000"/>
        </a:spcBef>
        <a:spcAft>
          <a:spcPct val="0"/>
        </a:spcAft>
        <a:buSzPct val="100000"/>
        <a:buChar char="•"/>
        <a:defRPr sz="1600" i="1">
          <a:solidFill>
            <a:schemeClr val="tx1"/>
          </a:solidFill>
          <a:latin typeface="+mn-lt"/>
          <a:ea typeface="ＭＳ Ｐゴシック" pitchFamily="1" charset="-128"/>
        </a:defRPr>
      </a:lvl3pPr>
      <a:lvl4pPr marL="1549400" indent="-195263" algn="l" defTabSz="9032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ＭＳ Ｐゴシック" pitchFamily="1" charset="-128"/>
        </a:defRPr>
      </a:lvl4pPr>
      <a:lvl5pPr marL="2006600" indent="-201613" algn="l" defTabSz="903288" rtl="0" eaLnBrk="0" fontAlgn="base" hangingPunct="0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  <a:ea typeface="ＭＳ Ｐゴシック" pitchFamily="1" charset="-128"/>
        </a:defRPr>
      </a:lvl5pPr>
      <a:lvl6pPr marL="24638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6pPr>
      <a:lvl7pPr marL="29210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7pPr>
      <a:lvl8pPr marL="33782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8pPr>
      <a:lvl9pPr marL="3835400" indent="-201613" algn="l" defTabSz="903288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SzPct val="100000"/>
        <a:buChar char="•"/>
        <a:defRPr sz="14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C491528B-CFFA-40E8-8DFF-706F30BE6BAB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400">
                <a:defRPr/>
              </a:pPr>
              <a:t>3/21/12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27B1C552-B924-40E9-9191-9379647C6598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400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7701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976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3886200"/>
            <a:ext cx="7772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477000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AAS 07-277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6477000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fld id="{FEECC0CB-A802-E449-8075-D31E22FD71B1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 flipH="1">
            <a:off x="685800" y="609600"/>
            <a:ext cx="7772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032" name="Picture 8" descr="nasa-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128588"/>
            <a:ext cx="420687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jpl-logo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230188"/>
            <a:ext cx="53975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98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/>
  <p:txStyles>
    <p:titleStyle>
      <a:lvl1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3886200"/>
            <a:ext cx="7772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477000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AAS 07-277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6477000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fld id="{FEECC0CB-A802-E449-8075-D31E22FD71B1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 flipH="1">
            <a:off x="685800" y="609600"/>
            <a:ext cx="7772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032" name="Picture 8" descr="nasa-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128588"/>
            <a:ext cx="420687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jpl-logo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230188"/>
            <a:ext cx="53975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007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/>
  <p:txStyles>
    <p:titleStyle>
      <a:lvl1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2824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99071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3999440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682761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191744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793750" y="100013"/>
            <a:ext cx="753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55675"/>
            <a:ext cx="83518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5092" name="Rectangle 36"/>
          <p:cNvSpPr>
            <a:spLocks noChangeArrowheads="1"/>
          </p:cNvSpPr>
          <p:nvPr userDrawn="1"/>
        </p:nvSpPr>
        <p:spPr bwMode="auto">
          <a:xfrm rot="10800000" flipH="1">
            <a:off x="0" y="685800"/>
            <a:ext cx="9148763" cy="74613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3" name="Text Box 37"/>
          <p:cNvSpPr txBox="1">
            <a:spLocks noChangeArrowheads="1"/>
          </p:cNvSpPr>
          <p:nvPr userDrawn="1"/>
        </p:nvSpPr>
        <p:spPr bwMode="auto">
          <a:xfrm>
            <a:off x="7502525" y="733425"/>
            <a:ext cx="1693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solidFill>
                  <a:srgbClr val="000080"/>
                </a:solidFill>
                <a:latin typeface="Helvetica" charset="0"/>
                <a:ea typeface="Arial" charset="0"/>
                <a:cs typeface="Arial" charset="0"/>
              </a:rPr>
              <a:t>Mars Science Laboratory</a:t>
            </a:r>
          </a:p>
        </p:txBody>
      </p:sp>
      <p:pic>
        <p:nvPicPr>
          <p:cNvPr id="1030" name="Picture 38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" y="31750"/>
            <a:ext cx="8382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6" name="Rectangle 40"/>
          <p:cNvSpPr>
            <a:spLocks noChangeArrowheads="1"/>
          </p:cNvSpPr>
          <p:nvPr userDrawn="1"/>
        </p:nvSpPr>
        <p:spPr bwMode="auto">
          <a:xfrm>
            <a:off x="47625" y="6578600"/>
            <a:ext cx="1336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 smtClean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February 11, 2010</a:t>
            </a:r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32" name="Picture 41" descr="Latest Rover Logo"/>
          <p:cNvPicPr>
            <a:picLocks noChangeAspect="1" noChangeArrowheads="1"/>
          </p:cNvPicPr>
          <p:nvPr userDrawn="1"/>
        </p:nvPicPr>
        <p:blipFill>
          <a:blip r:embed="rId14"/>
          <a:srcRect l="11864" t="25711" r="11017" b="6908"/>
          <a:stretch>
            <a:fillRect/>
          </a:stretch>
        </p:blipFill>
        <p:spPr bwMode="auto">
          <a:xfrm>
            <a:off x="8334375" y="28575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98" name="Rectangle 42"/>
          <p:cNvSpPr>
            <a:spLocks noChangeArrowheads="1"/>
          </p:cNvSpPr>
          <p:nvPr userDrawn="1"/>
        </p:nvSpPr>
        <p:spPr bwMode="auto">
          <a:xfrm>
            <a:off x="7721600" y="6573838"/>
            <a:ext cx="1346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F. Abilleira - </a:t>
            </a:r>
            <a:fld id="{613399BD-DAB6-2546-AA32-6C7FB7B08AA8}" type="slidenum"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000" b="1" dirty="0">
              <a:solidFill>
                <a:srgbClr val="00008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80"/>
                </a:solidFill>
                <a:ea typeface="Arial" charset="0"/>
                <a:cs typeface="Arial" charset="0"/>
              </a:defRPr>
            </a:lvl1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>
                <a:latin typeface="Arial" charset="0"/>
              </a:rPr>
              <a:t>Contains JPL or Caltech proprietary information; not for public dissemination.</a:t>
            </a:r>
          </a:p>
        </p:txBody>
      </p:sp>
    </p:spTree>
    <p:extLst>
      <p:ext uri="{BB962C8B-B14F-4D97-AF65-F5344CB8AC3E}">
        <p14:creationId xmlns:p14="http://schemas.microsoft.com/office/powerpoint/2010/main" val="2496185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  <a:ea typeface="ＭＳ Ｐゴシック" charset="-128"/>
          <a:cs typeface="ＭＳ Ｐゴシック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 i="1">
          <a:solidFill>
            <a:schemeClr val="tx2"/>
          </a:solidFill>
          <a:latin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pitchFamily="-112" charset="-128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pitchFamily="-112" charset="-128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Relationship Id="rId2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9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image" Target="../media/image25.png"/><Relationship Id="rId1" Type="http://schemas.microsoft.com/office/2007/relationships/media" Target="../media/media1.mov"/><Relationship Id="rId2" Type="http://schemas.openxmlformats.org/officeDocument/2006/relationships/video" Target="../media/media1.mov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emf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emf"/><Relationship Id="rId3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6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7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8.e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jpl.nasa.gov/basics" TargetMode="External"/><Relationship Id="rId3" Type="http://schemas.openxmlformats.org/officeDocument/2006/relationships/hyperlink" Target="http://onlinelibrary.wiley.com/book/10.1002/9780470686652" TargetMode="Externa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960688"/>
            <a:ext cx="8534400" cy="1971675"/>
          </a:xfrm>
        </p:spPr>
        <p:txBody>
          <a:bodyPr/>
          <a:lstStyle/>
          <a:p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> NESC GN&amp;C </a:t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>Technical Discipline Team </a:t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>Webcast Series</a:t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 i="1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 sz="4400" i="1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sz="4400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 sz="4400">
                <a:latin typeface="Arial" charset="0"/>
                <a:ea typeface="ＭＳ Ｐゴシック" charset="0"/>
                <a:cs typeface="ＭＳ Ｐゴシック" charset="0"/>
              </a:rPr>
            </a:br>
            <a:endParaRPr lang="en-US" sz="440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694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620" y="578225"/>
            <a:ext cx="3409102" cy="231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Straight Connector 20"/>
          <p:cNvCxnSpPr/>
          <p:nvPr/>
        </p:nvCxnSpPr>
        <p:spPr>
          <a:xfrm>
            <a:off x="3810000" y="2895600"/>
            <a:ext cx="4724400" cy="1524000"/>
          </a:xfrm>
          <a:prstGeom prst="line">
            <a:avLst/>
          </a:prstGeom>
          <a:ln w="3175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114800" y="4419600"/>
          <a:ext cx="47244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  <a:gridCol w="1181100"/>
                <a:gridCol w="1181100"/>
              </a:tblGrid>
              <a:tr h="56388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Volume Control*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Polls</a:t>
                      </a:r>
                    </a:p>
                    <a:p>
                      <a:pPr algn="ctr"/>
                      <a:r>
                        <a:rPr lang="en-US" dirty="0" smtClean="0"/>
                        <a:t>(if any)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Ask a Question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Files</a:t>
                      </a:r>
                    </a:p>
                    <a:p>
                      <a:pPr algn="ctr"/>
                      <a:r>
                        <a:rPr lang="en-US" baseline="0" dirty="0" smtClean="0"/>
                        <a:t>(if any)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6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352800"/>
            <a:ext cx="4114800" cy="1066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7239000" y="3657600"/>
            <a:ext cx="457200" cy="533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65" name="TextBox 14"/>
          <p:cNvSpPr txBox="1">
            <a:spLocks noChangeArrowheads="1"/>
          </p:cNvSpPr>
          <p:nvPr/>
        </p:nvSpPr>
        <p:spPr bwMode="auto">
          <a:xfrm>
            <a:off x="4419600" y="5029200"/>
            <a:ext cx="2819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Calibri" pitchFamily="34" charset="0"/>
                <a:cs typeface="Arial" charset="0"/>
              </a:rPr>
              <a:t>*Hover your cursor over the speaker icon to </a:t>
            </a:r>
            <a:r>
              <a:rPr lang="en-US" sz="1400" dirty="0" smtClean="0">
                <a:solidFill>
                  <a:prstClr val="black"/>
                </a:solidFill>
                <a:latin typeface="Calibri" pitchFamily="34" charset="0"/>
                <a:cs typeface="Arial" charset="0"/>
              </a:rPr>
              <a:t>access the </a:t>
            </a:r>
            <a:r>
              <a:rPr lang="en-US" sz="1400" dirty="0">
                <a:solidFill>
                  <a:prstClr val="black"/>
                </a:solidFill>
                <a:latin typeface="Calibri" pitchFamily="34" charset="0"/>
                <a:cs typeface="Arial" charset="0"/>
              </a:rPr>
              <a:t>volume </a:t>
            </a:r>
            <a:r>
              <a:rPr lang="en-US" sz="1400" dirty="0" smtClean="0">
                <a:solidFill>
                  <a:prstClr val="black"/>
                </a:solidFill>
                <a:latin typeface="Calibri" pitchFamily="34" charset="0"/>
                <a:cs typeface="Arial" charset="0"/>
              </a:rPr>
              <a:t>slider</a:t>
            </a:r>
            <a:r>
              <a:rPr lang="en-US" sz="1400" dirty="0">
                <a:solidFill>
                  <a:prstClr val="black"/>
                </a:solidFill>
                <a:latin typeface="Calibri" pitchFamily="34" charset="0"/>
                <a:cs typeface="Arial" charset="0"/>
              </a:rPr>
              <a:t>.  </a:t>
            </a:r>
          </a:p>
        </p:txBody>
      </p:sp>
      <p:pic>
        <p:nvPicPr>
          <p:cNvPr id="206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2667000"/>
            <a:ext cx="881063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9" name="Straight Connector 18"/>
          <p:cNvCxnSpPr/>
          <p:nvPr/>
        </p:nvCxnSpPr>
        <p:spPr>
          <a:xfrm>
            <a:off x="3886200" y="2667000"/>
            <a:ext cx="4648200" cy="685800"/>
          </a:xfrm>
          <a:prstGeom prst="line">
            <a:avLst/>
          </a:prstGeom>
          <a:ln w="3175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971800" y="2895600"/>
            <a:ext cx="1447800" cy="1524000"/>
          </a:xfrm>
          <a:prstGeom prst="line">
            <a:avLst/>
          </a:prstGeom>
          <a:ln w="3175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971800" y="2667000"/>
            <a:ext cx="1447800" cy="685800"/>
          </a:xfrm>
          <a:prstGeom prst="line">
            <a:avLst/>
          </a:prstGeom>
          <a:ln w="3175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581400" y="2743200"/>
            <a:ext cx="76200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1430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05063"/>
            <a:ext cx="7772400" cy="1470025"/>
          </a:xfrm>
        </p:spPr>
        <p:txBody>
          <a:bodyPr/>
          <a:lstStyle/>
          <a:p>
            <a:r>
              <a:rPr lang="en-US" dirty="0" smtClean="0"/>
              <a:t>Deep Space Mission Design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78242"/>
            <a:ext cx="6400800" cy="1752600"/>
          </a:xfrm>
        </p:spPr>
        <p:txBody>
          <a:bodyPr/>
          <a:lstStyle/>
          <a:p>
            <a:r>
              <a:rPr lang="en-US" dirty="0" smtClean="0"/>
              <a:t>Dennis Byrnes</a:t>
            </a:r>
          </a:p>
          <a:p>
            <a:r>
              <a:rPr lang="en-US" dirty="0" smtClean="0"/>
              <a:t>Chief Engineer for Flight Dynamics</a:t>
            </a:r>
          </a:p>
          <a:p>
            <a:r>
              <a:rPr lang="en-US" dirty="0" smtClean="0"/>
              <a:t>JPL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115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So what is Mission Design anyway?</a:t>
            </a:r>
          </a:p>
          <a:p>
            <a:pPr lvl="1"/>
            <a:r>
              <a:rPr lang="en-US" dirty="0" smtClean="0"/>
              <a:t>Is it different from Mission Architecture?</a:t>
            </a:r>
          </a:p>
          <a:p>
            <a:pPr lvl="1"/>
            <a:r>
              <a:rPr lang="en-US" dirty="0" smtClean="0"/>
              <a:t>What about Mission Analysis, Mission Engineering, Navigation?</a:t>
            </a:r>
          </a:p>
          <a:p>
            <a:r>
              <a:rPr lang="en-US" dirty="0" smtClean="0"/>
              <a:t>Mission Design is a systems engineering discipline since it looks at the entirety of the mission. It is also a sub-system since it interacts with other sub-systems (spacecraft, power, </a:t>
            </a:r>
            <a:r>
              <a:rPr lang="en-US" dirty="0" err="1" smtClean="0"/>
              <a:t>comm</a:t>
            </a:r>
            <a:r>
              <a:rPr lang="en-US" dirty="0" smtClean="0"/>
              <a:t>, etc.</a:t>
            </a:r>
            <a:r>
              <a:rPr lang="en-US" dirty="0" smtClean="0"/>
              <a:t>)</a:t>
            </a:r>
          </a:p>
          <a:p>
            <a:r>
              <a:rPr lang="en-US" dirty="0" smtClean="0"/>
              <a:t>Mission Design, Navigation and GN&amp;C in general are all part of the field of Astrodynamics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106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We always start by asking lots of questions</a:t>
            </a:r>
          </a:p>
          <a:p>
            <a:pPr lvl="1"/>
            <a:r>
              <a:rPr lang="en-US" dirty="0" smtClean="0"/>
              <a:t>What Solar System body are we going to?</a:t>
            </a:r>
          </a:p>
          <a:p>
            <a:pPr lvl="1"/>
            <a:r>
              <a:rPr lang="en-US" dirty="0" smtClean="0"/>
              <a:t>Flyby? Orbiter? Lander? Combination?</a:t>
            </a:r>
          </a:p>
          <a:p>
            <a:pPr lvl="1"/>
            <a:r>
              <a:rPr lang="en-US" dirty="0" smtClean="0"/>
              <a:t>Are the science requirements specified?</a:t>
            </a:r>
          </a:p>
          <a:p>
            <a:pPr lvl="2"/>
            <a:r>
              <a:rPr lang="en-US" dirty="0" smtClean="0"/>
              <a:t>Do they come from a PI? A science group? A decadal survey?</a:t>
            </a:r>
          </a:p>
          <a:p>
            <a:pPr lvl="2"/>
            <a:r>
              <a:rPr lang="en-US" dirty="0" smtClean="0"/>
              <a:t>Do they want mission design feedback/interaction?</a:t>
            </a:r>
          </a:p>
          <a:p>
            <a:pPr lvl="1"/>
            <a:r>
              <a:rPr lang="en-US" dirty="0" smtClean="0"/>
              <a:t>What is the launch timeframe?</a:t>
            </a:r>
          </a:p>
          <a:p>
            <a:pPr lvl="1"/>
            <a:r>
              <a:rPr lang="en-US" dirty="0" smtClean="0"/>
              <a:t>What are the cost limitations?</a:t>
            </a:r>
          </a:p>
          <a:p>
            <a:pPr lvl="1"/>
            <a:r>
              <a:rPr lang="en-US" dirty="0" smtClean="0"/>
              <a:t>What kinds of trajectories are possible?</a:t>
            </a:r>
          </a:p>
          <a:p>
            <a:pPr lvl="1"/>
            <a:r>
              <a:rPr lang="en-US" dirty="0" smtClean="0"/>
              <a:t>Are there limits on total flight time?</a:t>
            </a:r>
          </a:p>
          <a:p>
            <a:pPr lvl="1"/>
            <a:r>
              <a:rPr lang="en-US" dirty="0" smtClean="0"/>
              <a:t>3-axis or spinner? Momentum wheels or thrusters or both? Instrument keep-out zones? Environmental considerations (radiation, dust storms, variable height atmosphere, land in a boulder field, …)</a:t>
            </a:r>
          </a:p>
          <a:p>
            <a:pPr lvl="1"/>
            <a:r>
              <a:rPr lang="en-US" dirty="0" smtClean="0"/>
              <a:t>Planetary protection – Earth and/or target body(</a:t>
            </a:r>
            <a:r>
              <a:rPr lang="en-US" dirty="0" err="1" smtClean="0"/>
              <a:t>ies</a:t>
            </a:r>
            <a:r>
              <a:rPr lang="en-US" dirty="0" smtClean="0"/>
              <a:t>)</a:t>
            </a:r>
          </a:p>
          <a:p>
            <a:r>
              <a:rPr lang="en-US" dirty="0" smtClean="0"/>
              <a:t>We try to think “out of the box.” </a:t>
            </a:r>
          </a:p>
          <a:p>
            <a:r>
              <a:rPr lang="en-US" dirty="0" smtClean="0"/>
              <a:t>We Do Trades!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834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is Mission Design Done?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start “pre-pre-Phase-A”</a:t>
            </a:r>
          </a:p>
          <a:p>
            <a:pPr lvl="1"/>
            <a:r>
              <a:rPr lang="en-US" dirty="0" smtClean="0"/>
              <a:t>Brainstorming, studies, “back-of-the-envelope” calculations, concepts, …</a:t>
            </a:r>
          </a:p>
          <a:p>
            <a:r>
              <a:rPr lang="en-US" dirty="0" smtClean="0"/>
              <a:t>Many managers think most mission design is in pre-Phase A and in Phases A&amp;B and nearly complete in Phase C.</a:t>
            </a:r>
          </a:p>
          <a:p>
            <a:r>
              <a:rPr lang="en-US" dirty="0" smtClean="0"/>
              <a:t>NOT TRUE!</a:t>
            </a:r>
          </a:p>
          <a:p>
            <a:r>
              <a:rPr lang="en-US" dirty="0" smtClean="0"/>
              <a:t>Mission design continues right to launch and for many missions up to the completion of an extended mission.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133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Orbit Transfers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21973" b="21973"/>
          <a:stretch>
            <a:fillRect/>
          </a:stretch>
        </p:blipFill>
        <p:spPr>
          <a:xfrm>
            <a:off x="457200" y="1600200"/>
            <a:ext cx="633413" cy="261938"/>
          </a:xfrm>
          <a:prstGeom prst="rightArrow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0566" y="1417638"/>
            <a:ext cx="9794565" cy="53791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907" t="8771" b="20223"/>
          <a:stretch/>
        </p:blipFill>
        <p:spPr>
          <a:xfrm>
            <a:off x="562939" y="1699580"/>
            <a:ext cx="8123861" cy="486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776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Mars Pork Chop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145" y="1593814"/>
            <a:ext cx="4065411" cy="52641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67" y="1593814"/>
            <a:ext cx="4063078" cy="526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44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2011_Type1.pdf"/>
          <p:cNvPicPr>
            <a:picLocks noChangeAspect="1"/>
          </p:cNvPicPr>
          <p:nvPr/>
        </p:nvPicPr>
        <p:blipFill>
          <a:blip r:embed="rId2"/>
          <a:srcRect l="6657" r="7735"/>
          <a:stretch>
            <a:fillRect/>
          </a:stretch>
        </p:blipFill>
        <p:spPr bwMode="auto">
          <a:xfrm>
            <a:off x="1358900" y="914400"/>
            <a:ext cx="6359525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2011 Type 1 Launch/Arrival Space</a:t>
            </a:r>
          </a:p>
        </p:txBody>
      </p:sp>
      <p:sp>
        <p:nvSpPr>
          <p:cNvPr id="2355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Contains JPL or Caltech proprietary information; not for public dissemination.</a:t>
            </a:r>
          </a:p>
        </p:txBody>
      </p:sp>
      <p:sp>
        <p:nvSpPr>
          <p:cNvPr id="23557" name="Freeform 18"/>
          <p:cNvSpPr>
            <a:spLocks/>
          </p:cNvSpPr>
          <p:nvPr/>
        </p:nvSpPr>
        <p:spPr bwMode="auto">
          <a:xfrm>
            <a:off x="5651500" y="3740150"/>
            <a:ext cx="1346200" cy="1441450"/>
          </a:xfrm>
          <a:custGeom>
            <a:avLst/>
            <a:gdLst>
              <a:gd name="T0" fmla="*/ 2147483647 w 1074"/>
              <a:gd name="T1" fmla="*/ 2147483647 h 1097"/>
              <a:gd name="T2" fmla="*/ 2147483647 w 1074"/>
              <a:gd name="T3" fmla="*/ 2147483647 h 1097"/>
              <a:gd name="T4" fmla="*/ 2147483647 w 1074"/>
              <a:gd name="T5" fmla="*/ 2147483647 h 1097"/>
              <a:gd name="T6" fmla="*/ 2147483647 w 1074"/>
              <a:gd name="T7" fmla="*/ 2147483647 h 1097"/>
              <a:gd name="T8" fmla="*/ 2147483647 w 1074"/>
              <a:gd name="T9" fmla="*/ 2147483647 h 1097"/>
              <a:gd name="T10" fmla="*/ 2147483647 w 1074"/>
              <a:gd name="T11" fmla="*/ 2147483647 h 1097"/>
              <a:gd name="T12" fmla="*/ 2147483647 w 1074"/>
              <a:gd name="T13" fmla="*/ 2147483647 h 1097"/>
              <a:gd name="T14" fmla="*/ 2147483647 w 1074"/>
              <a:gd name="T15" fmla="*/ 2147483647 h 1097"/>
              <a:gd name="T16" fmla="*/ 2147483647 w 1074"/>
              <a:gd name="T17" fmla="*/ 2147483647 h 109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74"/>
              <a:gd name="T28" fmla="*/ 0 h 1097"/>
              <a:gd name="T29" fmla="*/ 1074 w 1074"/>
              <a:gd name="T30" fmla="*/ 1097 h 109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74" h="1097">
                <a:moveTo>
                  <a:pt x="7" y="1038"/>
                </a:moveTo>
                <a:cubicBezTo>
                  <a:pt x="20" y="992"/>
                  <a:pt x="64" y="921"/>
                  <a:pt x="155" y="807"/>
                </a:cubicBezTo>
                <a:cubicBezTo>
                  <a:pt x="246" y="693"/>
                  <a:pt x="427" y="485"/>
                  <a:pt x="553" y="351"/>
                </a:cubicBezTo>
                <a:cubicBezTo>
                  <a:pt x="679" y="217"/>
                  <a:pt x="829" y="0"/>
                  <a:pt x="914" y="1"/>
                </a:cubicBezTo>
                <a:cubicBezTo>
                  <a:pt x="999" y="2"/>
                  <a:pt x="1055" y="178"/>
                  <a:pt x="1065" y="354"/>
                </a:cubicBezTo>
                <a:cubicBezTo>
                  <a:pt x="1065" y="544"/>
                  <a:pt x="1074" y="857"/>
                  <a:pt x="1024" y="1056"/>
                </a:cubicBezTo>
                <a:cubicBezTo>
                  <a:pt x="826" y="1067"/>
                  <a:pt x="672" y="1087"/>
                  <a:pt x="529" y="1092"/>
                </a:cubicBezTo>
                <a:cubicBezTo>
                  <a:pt x="386" y="1097"/>
                  <a:pt x="255" y="1094"/>
                  <a:pt x="168" y="1085"/>
                </a:cubicBezTo>
                <a:cubicBezTo>
                  <a:pt x="81" y="1076"/>
                  <a:pt x="0" y="1085"/>
                  <a:pt x="7" y="1038"/>
                </a:cubicBezTo>
                <a:close/>
              </a:path>
            </a:pathLst>
          </a:custGeom>
          <a:solidFill>
            <a:srgbClr val="00FF00">
              <a:alpha val="30196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58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 dirty="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= 6.1 km/s </a:t>
            </a:r>
            <a:r>
              <a:rPr lang="en-US" sz="1100" b="1" dirty="0" err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 dirty="0">
                <a:solidFill>
                  <a:srgbClr val="000000"/>
                </a:solidFill>
                <a:latin typeface="Arial" charset="0"/>
              </a:rPr>
              <a:t>E-</a:t>
            </a:r>
            <a:r>
              <a:rPr lang="en-US" sz="1100" b="1" baseline="-25000" dirty="0" err="1">
                <a:solidFill>
                  <a:srgbClr val="000000"/>
                </a:solidFill>
                <a:latin typeface="Arial" charset="0"/>
              </a:rPr>
              <a:t>Rel</a:t>
            </a: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 = ~5.9 km/s*</a:t>
            </a:r>
          </a:p>
        </p:txBody>
      </p:sp>
      <p:sp>
        <p:nvSpPr>
          <p:cNvPr id="23559" name="Text Box 5"/>
          <p:cNvSpPr txBox="1">
            <a:spLocks noChangeArrowheads="1"/>
          </p:cNvSpPr>
          <p:nvPr/>
        </p:nvSpPr>
        <p:spPr bwMode="auto">
          <a:xfrm>
            <a:off x="5976938" y="5643563"/>
            <a:ext cx="15001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= 6.1 km/s</a:t>
            </a:r>
          </a:p>
        </p:txBody>
      </p:sp>
      <p:sp>
        <p:nvSpPr>
          <p:cNvPr id="23560" name="Line 6"/>
          <p:cNvSpPr>
            <a:spLocks noChangeShapeType="1"/>
          </p:cNvSpPr>
          <p:nvPr/>
        </p:nvSpPr>
        <p:spPr bwMode="auto">
          <a:xfrm flipH="1" flipV="1">
            <a:off x="6665913" y="5168900"/>
            <a:ext cx="58737" cy="501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 flipH="1" flipV="1">
            <a:off x="5818188" y="4794250"/>
            <a:ext cx="915987" cy="885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2" name="Text Box 5"/>
          <p:cNvSpPr txBox="1">
            <a:spLocks noChangeArrowheads="1"/>
          </p:cNvSpPr>
          <p:nvPr/>
        </p:nvSpPr>
        <p:spPr bwMode="auto">
          <a:xfrm>
            <a:off x="6370638" y="2795588"/>
            <a:ext cx="11779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C</a:t>
            </a:r>
            <a:r>
              <a:rPr lang="en-US" sz="1400" b="1" baseline="-25000">
                <a:solidFill>
                  <a:srgbClr val="000000"/>
                </a:solidFill>
                <a:latin typeface="Arial" charset="0"/>
              </a:rPr>
              <a:t>3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= 20.1 km</a:t>
            </a:r>
            <a:r>
              <a:rPr lang="en-US" sz="1200" b="1" baseline="3000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/s</a:t>
            </a:r>
            <a:r>
              <a:rPr lang="en-US" sz="1200" b="1" baseline="30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23563" name="Line 6"/>
          <p:cNvSpPr>
            <a:spLocks noChangeShapeType="1"/>
          </p:cNvSpPr>
          <p:nvPr/>
        </p:nvSpPr>
        <p:spPr bwMode="auto">
          <a:xfrm flipH="1">
            <a:off x="6853238" y="3032125"/>
            <a:ext cx="206375" cy="709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4" name="Text Box 7"/>
          <p:cNvSpPr txBox="1">
            <a:spLocks noChangeArrowheads="1"/>
          </p:cNvSpPr>
          <p:nvPr/>
        </p:nvSpPr>
        <p:spPr bwMode="auto">
          <a:xfrm>
            <a:off x="1746250" y="6524625"/>
            <a:ext cx="5651500" cy="260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*V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 </a:t>
            </a:r>
          </a:p>
        </p:txBody>
      </p:sp>
      <p:sp>
        <p:nvSpPr>
          <p:cNvPr id="23565" name="TextBox 28"/>
          <p:cNvSpPr txBox="1">
            <a:spLocks noChangeArrowheads="1"/>
          </p:cNvSpPr>
          <p:nvPr/>
        </p:nvSpPr>
        <p:spPr bwMode="auto">
          <a:xfrm>
            <a:off x="7667625" y="1939925"/>
            <a:ext cx="1360488" cy="854075"/>
          </a:xfrm>
          <a:prstGeom prst="rect">
            <a:avLst/>
          </a:prstGeom>
          <a:solidFill>
            <a:srgbClr val="00FF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Available LD/AD space that meets both injected mass and entry speed requirements</a:t>
            </a:r>
          </a:p>
        </p:txBody>
      </p:sp>
      <p:sp>
        <p:nvSpPr>
          <p:cNvPr id="23566" name="Line 11"/>
          <p:cNvSpPr>
            <a:spLocks noChangeShapeType="1"/>
          </p:cNvSpPr>
          <p:nvPr/>
        </p:nvSpPr>
        <p:spPr bwMode="auto">
          <a:xfrm flipV="1">
            <a:off x="5105400" y="1400175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7" name="Text Box 12"/>
          <p:cNvSpPr txBox="1">
            <a:spLocks noChangeArrowheads="1"/>
          </p:cNvSpPr>
          <p:nvPr/>
        </p:nvSpPr>
        <p:spPr bwMode="auto">
          <a:xfrm>
            <a:off x="4541838" y="14589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cxnSp>
        <p:nvCxnSpPr>
          <p:cNvPr id="23568" name="Straight Arrow Connector 31"/>
          <p:cNvCxnSpPr>
            <a:cxnSpLocks noChangeShapeType="1"/>
          </p:cNvCxnSpPr>
          <p:nvPr/>
        </p:nvCxnSpPr>
        <p:spPr bwMode="auto">
          <a:xfrm rot="10800000" flipV="1">
            <a:off x="6448425" y="2816225"/>
            <a:ext cx="1782763" cy="1751013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 type="arrow" w="med" len="med"/>
          </a:ln>
        </p:spPr>
      </p:cxnSp>
      <p:cxnSp>
        <p:nvCxnSpPr>
          <p:cNvPr id="17" name="Straight Connector 25"/>
          <p:cNvCxnSpPr>
            <a:cxnSpLocks noChangeShapeType="1"/>
          </p:cNvCxnSpPr>
          <p:nvPr/>
        </p:nvCxnSpPr>
        <p:spPr bwMode="auto">
          <a:xfrm rot="10800000">
            <a:off x="1855788" y="3355975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1782763" y="3149600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70924" y="3923303"/>
            <a:ext cx="1311758" cy="707886"/>
          </a:xfrm>
          <a:prstGeom prst="rect">
            <a:avLst/>
          </a:prstGeom>
          <a:solidFill>
            <a:srgbClr val="FF0000">
              <a:alpha val="25000"/>
            </a:srgbClr>
          </a:solidFill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No LD/AD  available with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000" b="1" baseline="-25000" dirty="0" smtClean="0">
                <a:solidFill>
                  <a:srgbClr val="000000"/>
                </a:solidFill>
                <a:latin typeface="Arial" charset="0"/>
              </a:rPr>
              <a:t>E-</a:t>
            </a:r>
            <a:r>
              <a:rPr lang="en-US" sz="1000" b="1" baseline="-25000" dirty="0" err="1" smtClean="0">
                <a:solidFill>
                  <a:srgbClr val="000000"/>
                </a:solidFill>
                <a:latin typeface="Arial" charset="0"/>
              </a:rPr>
              <a:t>Rel</a:t>
            </a: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 = ~5.6 km/s in Type 1 region </a:t>
            </a:r>
            <a:endParaRPr lang="en-US" sz="1000" b="1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016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Contains JPL or Caltech proprietary information; not for public dissemination.</a:t>
            </a:r>
          </a:p>
        </p:txBody>
      </p:sp>
      <p:pic>
        <p:nvPicPr>
          <p:cNvPr id="21507" name="Picture 15" descr="TypeII_V5"/>
          <p:cNvPicPr>
            <a:picLocks noChangeAspect="1" noChangeArrowheads="1"/>
          </p:cNvPicPr>
          <p:nvPr/>
        </p:nvPicPr>
        <p:blipFill>
          <a:blip r:embed="rId3"/>
          <a:srcRect l="7074" r="8253"/>
          <a:stretch>
            <a:fillRect/>
          </a:stretch>
        </p:blipFill>
        <p:spPr bwMode="auto">
          <a:xfrm>
            <a:off x="1409700" y="908050"/>
            <a:ext cx="6292850" cy="594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2011 Type 2 Launch/Arrival Space </a:t>
            </a:r>
          </a:p>
        </p:txBody>
      </p:sp>
      <p:sp>
        <p:nvSpPr>
          <p:cNvPr id="21509" name="Freeform 4"/>
          <p:cNvSpPr>
            <a:spLocks noChangeAspect="1"/>
          </p:cNvSpPr>
          <p:nvPr/>
        </p:nvSpPr>
        <p:spPr bwMode="auto">
          <a:xfrm>
            <a:off x="2700338" y="2070100"/>
            <a:ext cx="3421062" cy="2789238"/>
          </a:xfrm>
          <a:custGeom>
            <a:avLst/>
            <a:gdLst>
              <a:gd name="T0" fmla="*/ 2147483647 w 2155"/>
              <a:gd name="T1" fmla="*/ 2147483647 h 1757"/>
              <a:gd name="T2" fmla="*/ 2147483647 w 2155"/>
              <a:gd name="T3" fmla="*/ 2147483647 h 1757"/>
              <a:gd name="T4" fmla="*/ 2147483647 w 2155"/>
              <a:gd name="T5" fmla="*/ 2147483647 h 1757"/>
              <a:gd name="T6" fmla="*/ 2147483647 w 2155"/>
              <a:gd name="T7" fmla="*/ 2147483647 h 1757"/>
              <a:gd name="T8" fmla="*/ 2147483647 w 2155"/>
              <a:gd name="T9" fmla="*/ 2147483647 h 1757"/>
              <a:gd name="T10" fmla="*/ 2147483647 w 2155"/>
              <a:gd name="T11" fmla="*/ 2147483647 h 1757"/>
              <a:gd name="T12" fmla="*/ 2147483647 w 2155"/>
              <a:gd name="T13" fmla="*/ 2147483647 h 1757"/>
              <a:gd name="T14" fmla="*/ 2147483647 w 2155"/>
              <a:gd name="T15" fmla="*/ 2147483647 h 1757"/>
              <a:gd name="T16" fmla="*/ 2147483647 w 2155"/>
              <a:gd name="T17" fmla="*/ 2147483647 h 1757"/>
              <a:gd name="T18" fmla="*/ 2147483647 w 2155"/>
              <a:gd name="T19" fmla="*/ 2147483647 h 1757"/>
              <a:gd name="T20" fmla="*/ 2147483647 w 2155"/>
              <a:gd name="T21" fmla="*/ 2147483647 h 1757"/>
              <a:gd name="T22" fmla="*/ 2147483647 w 2155"/>
              <a:gd name="T23" fmla="*/ 2147483647 h 1757"/>
              <a:gd name="T24" fmla="*/ 2147483647 w 2155"/>
              <a:gd name="T25" fmla="*/ 2147483647 h 1757"/>
              <a:gd name="T26" fmla="*/ 2147483647 w 2155"/>
              <a:gd name="T27" fmla="*/ 2147483647 h 1757"/>
              <a:gd name="T28" fmla="*/ 2147483647 w 2155"/>
              <a:gd name="T29" fmla="*/ 2147483647 h 1757"/>
              <a:gd name="T30" fmla="*/ 2147483647 w 2155"/>
              <a:gd name="T31" fmla="*/ 2147483647 h 175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155"/>
              <a:gd name="T49" fmla="*/ 0 h 1757"/>
              <a:gd name="T50" fmla="*/ 2155 w 2155"/>
              <a:gd name="T51" fmla="*/ 1757 h 175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155" h="1757">
                <a:moveTo>
                  <a:pt x="16" y="1757"/>
                </a:moveTo>
                <a:cubicBezTo>
                  <a:pt x="0" y="1698"/>
                  <a:pt x="18" y="1554"/>
                  <a:pt x="24" y="1447"/>
                </a:cubicBezTo>
                <a:cubicBezTo>
                  <a:pt x="30" y="1340"/>
                  <a:pt x="32" y="1246"/>
                  <a:pt x="53" y="1114"/>
                </a:cubicBezTo>
                <a:cubicBezTo>
                  <a:pt x="75" y="982"/>
                  <a:pt x="115" y="770"/>
                  <a:pt x="157" y="657"/>
                </a:cubicBezTo>
                <a:cubicBezTo>
                  <a:pt x="248" y="586"/>
                  <a:pt x="413" y="452"/>
                  <a:pt x="557" y="367"/>
                </a:cubicBezTo>
                <a:cubicBezTo>
                  <a:pt x="701" y="282"/>
                  <a:pt x="870" y="206"/>
                  <a:pt x="1023" y="148"/>
                </a:cubicBezTo>
                <a:cubicBezTo>
                  <a:pt x="1176" y="90"/>
                  <a:pt x="1328" y="38"/>
                  <a:pt x="1472" y="19"/>
                </a:cubicBezTo>
                <a:cubicBezTo>
                  <a:pt x="1616" y="0"/>
                  <a:pt x="1785" y="16"/>
                  <a:pt x="1888" y="35"/>
                </a:cubicBezTo>
                <a:cubicBezTo>
                  <a:pt x="1991" y="54"/>
                  <a:pt x="2049" y="97"/>
                  <a:pt x="2091" y="136"/>
                </a:cubicBezTo>
                <a:cubicBezTo>
                  <a:pt x="2132" y="175"/>
                  <a:pt x="2155" y="184"/>
                  <a:pt x="2135" y="272"/>
                </a:cubicBezTo>
                <a:cubicBezTo>
                  <a:pt x="2116" y="360"/>
                  <a:pt x="2029" y="522"/>
                  <a:pt x="1974" y="663"/>
                </a:cubicBezTo>
                <a:cubicBezTo>
                  <a:pt x="1919" y="804"/>
                  <a:pt x="1863" y="972"/>
                  <a:pt x="1803" y="1120"/>
                </a:cubicBezTo>
                <a:cubicBezTo>
                  <a:pt x="1743" y="1268"/>
                  <a:pt x="1721" y="1470"/>
                  <a:pt x="1612" y="1552"/>
                </a:cubicBezTo>
                <a:cubicBezTo>
                  <a:pt x="1503" y="1634"/>
                  <a:pt x="1289" y="1597"/>
                  <a:pt x="1151" y="1612"/>
                </a:cubicBezTo>
                <a:cubicBezTo>
                  <a:pt x="1014" y="1627"/>
                  <a:pt x="973" y="1617"/>
                  <a:pt x="784" y="1641"/>
                </a:cubicBezTo>
                <a:cubicBezTo>
                  <a:pt x="595" y="1665"/>
                  <a:pt x="173" y="1734"/>
                  <a:pt x="16" y="1757"/>
                </a:cubicBezTo>
                <a:close/>
              </a:path>
            </a:pathLst>
          </a:custGeom>
          <a:solidFill>
            <a:srgbClr val="00FF00">
              <a:alpha val="2509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0" name="Text Box 5"/>
          <p:cNvSpPr txBox="1">
            <a:spLocks noChangeArrowheads="1"/>
          </p:cNvSpPr>
          <p:nvPr/>
        </p:nvSpPr>
        <p:spPr bwMode="auto">
          <a:xfrm>
            <a:off x="6502400" y="2506663"/>
            <a:ext cx="1095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DLA = 28.5 deg</a:t>
            </a:r>
          </a:p>
        </p:txBody>
      </p:sp>
      <p:sp>
        <p:nvSpPr>
          <p:cNvPr id="21511" name="Line 6"/>
          <p:cNvSpPr>
            <a:spLocks noChangeShapeType="1"/>
          </p:cNvSpPr>
          <p:nvPr/>
        </p:nvSpPr>
        <p:spPr bwMode="auto">
          <a:xfrm flipH="1">
            <a:off x="4730750" y="2644775"/>
            <a:ext cx="179387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2" name="Text Box 7"/>
          <p:cNvSpPr txBox="1">
            <a:spLocks noChangeArrowheads="1"/>
          </p:cNvSpPr>
          <p:nvPr/>
        </p:nvSpPr>
        <p:spPr bwMode="auto">
          <a:xfrm>
            <a:off x="1746250" y="6505575"/>
            <a:ext cx="5651500" cy="260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*V</a:t>
            </a:r>
            <a:r>
              <a:rPr lang="en-US" sz="1100" b="1" baseline="-25000" dirty="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100" b="1" dirty="0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 </a:t>
            </a:r>
          </a:p>
        </p:txBody>
      </p:sp>
      <p:sp>
        <p:nvSpPr>
          <p:cNvPr id="21513" name="Line 11"/>
          <p:cNvSpPr>
            <a:spLocks noChangeShapeType="1"/>
          </p:cNvSpPr>
          <p:nvPr/>
        </p:nvSpPr>
        <p:spPr bwMode="auto">
          <a:xfrm flipV="1">
            <a:off x="3927475" y="1411288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4" name="Text Box 12"/>
          <p:cNvSpPr txBox="1">
            <a:spLocks noChangeArrowheads="1"/>
          </p:cNvSpPr>
          <p:nvPr/>
        </p:nvSpPr>
        <p:spPr bwMode="auto">
          <a:xfrm>
            <a:off x="3376613" y="1458913"/>
            <a:ext cx="1120775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open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(10/22)</a:t>
            </a:r>
          </a:p>
        </p:txBody>
      </p:sp>
      <p:sp>
        <p:nvSpPr>
          <p:cNvPr id="21515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= 5.8 km/s </a:t>
            </a:r>
            <a:r>
              <a:rPr lang="en-US" sz="1100" b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E-Rel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= ~5.6 km/s*</a:t>
            </a:r>
          </a:p>
        </p:txBody>
      </p:sp>
      <p:sp>
        <p:nvSpPr>
          <p:cNvPr id="21516" name="Text Box 5"/>
          <p:cNvSpPr txBox="1">
            <a:spLocks noChangeArrowheads="1"/>
          </p:cNvSpPr>
          <p:nvPr/>
        </p:nvSpPr>
        <p:spPr bwMode="auto">
          <a:xfrm>
            <a:off x="6292850" y="3032125"/>
            <a:ext cx="1176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C</a:t>
            </a:r>
            <a:r>
              <a:rPr lang="en-US" sz="1400" b="1" baseline="-25000">
                <a:solidFill>
                  <a:srgbClr val="000000"/>
                </a:solidFill>
                <a:latin typeface="Arial" charset="0"/>
              </a:rPr>
              <a:t>3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= 20.1 km</a:t>
            </a:r>
            <a:r>
              <a:rPr lang="en-US" sz="1200" b="1" baseline="3000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/s</a:t>
            </a:r>
            <a:r>
              <a:rPr lang="en-US" sz="1200" b="1" baseline="30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21517" name="Line 6"/>
          <p:cNvSpPr>
            <a:spLocks noChangeShapeType="1"/>
          </p:cNvSpPr>
          <p:nvPr/>
        </p:nvSpPr>
        <p:spPr bwMode="auto">
          <a:xfrm flipH="1">
            <a:off x="2738438" y="3203575"/>
            <a:ext cx="3554412" cy="1071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8" name="Line 6"/>
          <p:cNvSpPr>
            <a:spLocks noChangeShapeType="1"/>
          </p:cNvSpPr>
          <p:nvPr/>
        </p:nvSpPr>
        <p:spPr bwMode="auto">
          <a:xfrm flipH="1">
            <a:off x="5487988" y="3203575"/>
            <a:ext cx="804862" cy="8620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9" name="Line 11"/>
          <p:cNvSpPr>
            <a:spLocks noChangeShapeType="1"/>
          </p:cNvSpPr>
          <p:nvPr/>
        </p:nvSpPr>
        <p:spPr bwMode="auto">
          <a:xfrm flipV="1">
            <a:off x="5105400" y="1400175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20" name="Text Box 12"/>
          <p:cNvSpPr txBox="1">
            <a:spLocks noChangeArrowheads="1"/>
          </p:cNvSpPr>
          <p:nvPr/>
        </p:nvSpPr>
        <p:spPr bwMode="auto">
          <a:xfrm>
            <a:off x="4541838" y="14589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sp>
        <p:nvSpPr>
          <p:cNvPr id="21521" name="Text Box 5"/>
          <p:cNvSpPr txBox="1">
            <a:spLocks noChangeArrowheads="1"/>
          </p:cNvSpPr>
          <p:nvPr/>
        </p:nvSpPr>
        <p:spPr bwMode="auto">
          <a:xfrm>
            <a:off x="0" y="1528763"/>
            <a:ext cx="15017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= 5.8 km/s</a:t>
            </a:r>
          </a:p>
        </p:txBody>
      </p:sp>
      <p:sp>
        <p:nvSpPr>
          <p:cNvPr id="21522" name="Line 6"/>
          <p:cNvSpPr>
            <a:spLocks noChangeShapeType="1"/>
          </p:cNvSpPr>
          <p:nvPr/>
        </p:nvSpPr>
        <p:spPr bwMode="auto">
          <a:xfrm>
            <a:off x="1374775" y="1747838"/>
            <a:ext cx="2144713" cy="3017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23" name="Line 6"/>
          <p:cNvSpPr>
            <a:spLocks noChangeShapeType="1"/>
          </p:cNvSpPr>
          <p:nvPr/>
        </p:nvSpPr>
        <p:spPr bwMode="auto">
          <a:xfrm>
            <a:off x="1363663" y="1747838"/>
            <a:ext cx="2306637" cy="862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24" name="TextBox 20"/>
          <p:cNvSpPr txBox="1">
            <a:spLocks noChangeArrowheads="1"/>
          </p:cNvSpPr>
          <p:nvPr/>
        </p:nvSpPr>
        <p:spPr bwMode="auto">
          <a:xfrm>
            <a:off x="3503613" y="5021263"/>
            <a:ext cx="1985962" cy="406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Possible MSL Launch Days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Contingent on Juno’s Launch</a:t>
            </a:r>
          </a:p>
        </p:txBody>
      </p:sp>
      <p:cxnSp>
        <p:nvCxnSpPr>
          <p:cNvPr id="21525" name="Straight Arrow Connector 31"/>
          <p:cNvCxnSpPr>
            <a:cxnSpLocks noChangeShapeType="1"/>
          </p:cNvCxnSpPr>
          <p:nvPr/>
        </p:nvCxnSpPr>
        <p:spPr bwMode="auto">
          <a:xfrm flipV="1">
            <a:off x="3927475" y="4892675"/>
            <a:ext cx="1176338" cy="127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21526" name="Rectangle 32"/>
          <p:cNvSpPr>
            <a:spLocks noChangeArrowheads="1"/>
          </p:cNvSpPr>
          <p:nvPr/>
        </p:nvSpPr>
        <p:spPr bwMode="auto">
          <a:xfrm>
            <a:off x="465138" y="2165350"/>
            <a:ext cx="184150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27" name="TextBox 34"/>
          <p:cNvSpPr txBox="1">
            <a:spLocks noChangeArrowheads="1"/>
          </p:cNvSpPr>
          <p:nvPr/>
        </p:nvSpPr>
        <p:spPr bwMode="auto">
          <a:xfrm>
            <a:off x="134938" y="2076450"/>
            <a:ext cx="1362075" cy="854075"/>
          </a:xfrm>
          <a:prstGeom prst="rect">
            <a:avLst/>
          </a:prstGeom>
          <a:solidFill>
            <a:srgbClr val="00FF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00"/>
                </a:solidFill>
                <a:latin typeface="Arial" charset="0"/>
              </a:rPr>
              <a:t>Available LD/AD space that meets both injected mass and entry speed requirements</a:t>
            </a:r>
          </a:p>
        </p:txBody>
      </p:sp>
      <p:cxnSp>
        <p:nvCxnSpPr>
          <p:cNvPr id="21528" name="Straight Arrow Connector 38"/>
          <p:cNvCxnSpPr>
            <a:cxnSpLocks noChangeShapeType="1"/>
            <a:stCxn id="21527" idx="3"/>
          </p:cNvCxnSpPr>
          <p:nvPr/>
        </p:nvCxnSpPr>
        <p:spPr bwMode="auto">
          <a:xfrm>
            <a:off x="1497013" y="2503488"/>
            <a:ext cx="2254969" cy="723806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arrow" w="med" len="med"/>
          </a:ln>
        </p:spPr>
      </p:cxnSp>
      <p:cxnSp>
        <p:nvCxnSpPr>
          <p:cNvPr id="25" name="Straight Connector 25"/>
          <p:cNvCxnSpPr>
            <a:cxnSpLocks noChangeShapeType="1"/>
          </p:cNvCxnSpPr>
          <p:nvPr/>
        </p:nvCxnSpPr>
        <p:spPr bwMode="auto">
          <a:xfrm rot="10800000">
            <a:off x="1855788" y="3355975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26" name="TextBox 27"/>
          <p:cNvSpPr txBox="1">
            <a:spLocks noChangeArrowheads="1"/>
          </p:cNvSpPr>
          <p:nvPr/>
        </p:nvSpPr>
        <p:spPr bwMode="auto">
          <a:xfrm>
            <a:off x="1782763" y="3149600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  <p:sp>
        <p:nvSpPr>
          <p:cNvPr id="29" name="Freeform 28"/>
          <p:cNvSpPr/>
          <p:nvPr/>
        </p:nvSpPr>
        <p:spPr bwMode="auto">
          <a:xfrm>
            <a:off x="3915112" y="3367105"/>
            <a:ext cx="1806078" cy="1293248"/>
          </a:xfrm>
          <a:custGeom>
            <a:avLst/>
            <a:gdLst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363298"/>
              <a:gd name="connsiteY0" fmla="*/ 213599 h 1714621"/>
              <a:gd name="connsiteX1" fmla="*/ 1363298 w 1363298"/>
              <a:gd name="connsiteY1" fmla="*/ 225250 h 1714621"/>
              <a:gd name="connsiteX2" fmla="*/ 1339994 w 1363298"/>
              <a:gd name="connsiteY2" fmla="*/ 1436941 h 1714621"/>
              <a:gd name="connsiteX3" fmla="*/ 827300 w 1363298"/>
              <a:gd name="connsiteY3" fmla="*/ 1448592 h 1714621"/>
              <a:gd name="connsiteX4" fmla="*/ 174782 w 1363298"/>
              <a:gd name="connsiteY4" fmla="*/ 1506847 h 1714621"/>
              <a:gd name="connsiteX5" fmla="*/ 198086 w 1363298"/>
              <a:gd name="connsiteY5" fmla="*/ 213599 h 1714621"/>
              <a:gd name="connsiteX0" fmla="*/ 198086 w 1363298"/>
              <a:gd name="connsiteY0" fmla="*/ 0 h 1501022"/>
              <a:gd name="connsiteX1" fmla="*/ 1363298 w 1363298"/>
              <a:gd name="connsiteY1" fmla="*/ 11651 h 1501022"/>
              <a:gd name="connsiteX2" fmla="*/ 1339994 w 1363298"/>
              <a:gd name="connsiteY2" fmla="*/ 1223342 h 1501022"/>
              <a:gd name="connsiteX3" fmla="*/ 827300 w 1363298"/>
              <a:gd name="connsiteY3" fmla="*/ 1234993 h 1501022"/>
              <a:gd name="connsiteX4" fmla="*/ 174782 w 1363298"/>
              <a:gd name="connsiteY4" fmla="*/ 1293248 h 1501022"/>
              <a:gd name="connsiteX5" fmla="*/ 198086 w 1363298"/>
              <a:gd name="connsiteY5" fmla="*/ 0 h 1501022"/>
              <a:gd name="connsiteX0" fmla="*/ 23304 w 1188516"/>
              <a:gd name="connsiteY0" fmla="*/ 0 h 1501022"/>
              <a:gd name="connsiteX1" fmla="*/ 1188516 w 1188516"/>
              <a:gd name="connsiteY1" fmla="*/ 11651 h 1501022"/>
              <a:gd name="connsiteX2" fmla="*/ 1165212 w 1188516"/>
              <a:gd name="connsiteY2" fmla="*/ 1223342 h 1501022"/>
              <a:gd name="connsiteX3" fmla="*/ 652518 w 1188516"/>
              <a:gd name="connsiteY3" fmla="*/ 1234993 h 1501022"/>
              <a:gd name="connsiteX4" fmla="*/ 0 w 1188516"/>
              <a:gd name="connsiteY4" fmla="*/ 1293248 h 1501022"/>
              <a:gd name="connsiteX5" fmla="*/ 23304 w 1188516"/>
              <a:gd name="connsiteY5" fmla="*/ 0 h 1501022"/>
              <a:gd name="connsiteX0" fmla="*/ 23304 w 1188516"/>
              <a:gd name="connsiteY0" fmla="*/ 0 h 1427232"/>
              <a:gd name="connsiteX1" fmla="*/ 1188516 w 1188516"/>
              <a:gd name="connsiteY1" fmla="*/ 11651 h 1427232"/>
              <a:gd name="connsiteX2" fmla="*/ 1165212 w 1188516"/>
              <a:gd name="connsiteY2" fmla="*/ 1223342 h 1427232"/>
              <a:gd name="connsiteX3" fmla="*/ 652518 w 1188516"/>
              <a:gd name="connsiteY3" fmla="*/ 1234993 h 1427232"/>
              <a:gd name="connsiteX4" fmla="*/ 0 w 1188516"/>
              <a:gd name="connsiteY4" fmla="*/ 1293248 h 1427232"/>
              <a:gd name="connsiteX5" fmla="*/ 23304 w 1188516"/>
              <a:gd name="connsiteY5" fmla="*/ 0 h 1427232"/>
              <a:gd name="connsiteX0" fmla="*/ 23304 w 1188516"/>
              <a:gd name="connsiteY0" fmla="*/ 0 h 1427232"/>
              <a:gd name="connsiteX1" fmla="*/ 1188516 w 1188516"/>
              <a:gd name="connsiteY1" fmla="*/ 11651 h 1427232"/>
              <a:gd name="connsiteX2" fmla="*/ 1165212 w 1188516"/>
              <a:gd name="connsiteY2" fmla="*/ 1223342 h 1427232"/>
              <a:gd name="connsiteX3" fmla="*/ 652518 w 1188516"/>
              <a:gd name="connsiteY3" fmla="*/ 1234993 h 1427232"/>
              <a:gd name="connsiteX4" fmla="*/ 0 w 1188516"/>
              <a:gd name="connsiteY4" fmla="*/ 1293248 h 1427232"/>
              <a:gd name="connsiteX5" fmla="*/ 23304 w 1188516"/>
              <a:gd name="connsiteY5" fmla="*/ 0 h 1427232"/>
              <a:gd name="connsiteX0" fmla="*/ 23304 w 1188516"/>
              <a:gd name="connsiteY0" fmla="*/ 0 h 1349561"/>
              <a:gd name="connsiteX1" fmla="*/ 1188516 w 1188516"/>
              <a:gd name="connsiteY1" fmla="*/ 11651 h 1349561"/>
              <a:gd name="connsiteX2" fmla="*/ 1165212 w 1188516"/>
              <a:gd name="connsiteY2" fmla="*/ 1223342 h 1349561"/>
              <a:gd name="connsiteX3" fmla="*/ 652518 w 1188516"/>
              <a:gd name="connsiteY3" fmla="*/ 1234993 h 1349561"/>
              <a:gd name="connsiteX4" fmla="*/ 0 w 1188516"/>
              <a:gd name="connsiteY4" fmla="*/ 1293248 h 1349561"/>
              <a:gd name="connsiteX5" fmla="*/ 23304 w 1188516"/>
              <a:gd name="connsiteY5" fmla="*/ 0 h 1349561"/>
              <a:gd name="connsiteX0" fmla="*/ 23304 w 1188516"/>
              <a:gd name="connsiteY0" fmla="*/ 0 h 1293248"/>
              <a:gd name="connsiteX1" fmla="*/ 1188516 w 1188516"/>
              <a:gd name="connsiteY1" fmla="*/ 11651 h 1293248"/>
              <a:gd name="connsiteX2" fmla="*/ 1165212 w 1188516"/>
              <a:gd name="connsiteY2" fmla="*/ 1223342 h 1293248"/>
              <a:gd name="connsiteX3" fmla="*/ 652518 w 1188516"/>
              <a:gd name="connsiteY3" fmla="*/ 1234993 h 1293248"/>
              <a:gd name="connsiteX4" fmla="*/ 0 w 1188516"/>
              <a:gd name="connsiteY4" fmla="*/ 1293248 h 1293248"/>
              <a:gd name="connsiteX5" fmla="*/ 23304 w 1188516"/>
              <a:gd name="connsiteY5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165212 w 1806078"/>
              <a:gd name="connsiteY2" fmla="*/ 1223342 h 1293248"/>
              <a:gd name="connsiteX3" fmla="*/ 652518 w 1806078"/>
              <a:gd name="connsiteY3" fmla="*/ 1234993 h 1293248"/>
              <a:gd name="connsiteX4" fmla="*/ 0 w 1806078"/>
              <a:gd name="connsiteY4" fmla="*/ 1293248 h 1293248"/>
              <a:gd name="connsiteX5" fmla="*/ 23304 w 1806078"/>
              <a:gd name="connsiteY5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165212 w 1806078"/>
              <a:gd name="connsiteY3" fmla="*/ 1223342 h 1293248"/>
              <a:gd name="connsiteX4" fmla="*/ 652518 w 1806078"/>
              <a:gd name="connsiteY4" fmla="*/ 1234993 h 1293248"/>
              <a:gd name="connsiteX5" fmla="*/ 0 w 1806078"/>
              <a:gd name="connsiteY5" fmla="*/ 1293248 h 1293248"/>
              <a:gd name="connsiteX6" fmla="*/ 23304 w 1806078"/>
              <a:gd name="connsiteY6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73400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73400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433210 w 1806078"/>
              <a:gd name="connsiteY4" fmla="*/ 1130135 h 1293248"/>
              <a:gd name="connsiteX5" fmla="*/ 1165212 w 1806078"/>
              <a:gd name="connsiteY5" fmla="*/ 1223342 h 1293248"/>
              <a:gd name="connsiteX6" fmla="*/ 652518 w 1806078"/>
              <a:gd name="connsiteY6" fmla="*/ 1234993 h 1293248"/>
              <a:gd name="connsiteX7" fmla="*/ 0 w 1806078"/>
              <a:gd name="connsiteY7" fmla="*/ 1293248 h 1293248"/>
              <a:gd name="connsiteX8" fmla="*/ 23304 w 1806078"/>
              <a:gd name="connsiteY8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433210 w 1806078"/>
              <a:gd name="connsiteY4" fmla="*/ 1130135 h 1293248"/>
              <a:gd name="connsiteX5" fmla="*/ 1165212 w 1806078"/>
              <a:gd name="connsiteY5" fmla="*/ 1223342 h 1293248"/>
              <a:gd name="connsiteX6" fmla="*/ 652518 w 1806078"/>
              <a:gd name="connsiteY6" fmla="*/ 1234993 h 1293248"/>
              <a:gd name="connsiteX7" fmla="*/ 0 w 1806078"/>
              <a:gd name="connsiteY7" fmla="*/ 1293248 h 1293248"/>
              <a:gd name="connsiteX8" fmla="*/ 23304 w 1806078"/>
              <a:gd name="connsiteY8" fmla="*/ 0 h 1293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06078" h="1293248">
                <a:moveTo>
                  <a:pt x="23304" y="0"/>
                </a:moveTo>
                <a:lnTo>
                  <a:pt x="1806078" y="11651"/>
                </a:lnTo>
                <a:lnTo>
                  <a:pt x="1573036" y="722354"/>
                </a:lnTo>
                <a:cubicBezTo>
                  <a:pt x="1573036" y="726238"/>
                  <a:pt x="1526427" y="823328"/>
                  <a:pt x="1433210" y="1130135"/>
                </a:cubicBezTo>
                <a:lnTo>
                  <a:pt x="1433210" y="1130135"/>
                </a:lnTo>
                <a:cubicBezTo>
                  <a:pt x="1388544" y="1145670"/>
                  <a:pt x="1295327" y="1205866"/>
                  <a:pt x="1165212" y="1223342"/>
                </a:cubicBezTo>
                <a:lnTo>
                  <a:pt x="652518" y="1234993"/>
                </a:lnTo>
                <a:cubicBezTo>
                  <a:pt x="458316" y="1246644"/>
                  <a:pt x="223333" y="1256354"/>
                  <a:pt x="0" y="1293248"/>
                </a:cubicBezTo>
                <a:lnTo>
                  <a:pt x="23304" y="0"/>
                </a:lnTo>
                <a:close/>
              </a:path>
            </a:pathLst>
          </a:custGeom>
          <a:solidFill>
            <a:schemeClr val="accent2">
              <a:lumMod val="50000"/>
              <a:alpha val="50000"/>
            </a:schemeClr>
          </a:solidFill>
          <a:ln w="1905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pitchFamily="-112" charset="0"/>
            </a:endParaRPr>
          </a:p>
        </p:txBody>
      </p:sp>
      <p:sp>
        <p:nvSpPr>
          <p:cNvPr id="30" name="TextBox 34"/>
          <p:cNvSpPr txBox="1">
            <a:spLocks noChangeArrowheads="1"/>
          </p:cNvSpPr>
          <p:nvPr/>
        </p:nvSpPr>
        <p:spPr bwMode="auto">
          <a:xfrm>
            <a:off x="159165" y="4687187"/>
            <a:ext cx="1362075" cy="1169551"/>
          </a:xfrm>
          <a:prstGeom prst="rect">
            <a:avLst/>
          </a:prstGeom>
          <a:solidFill>
            <a:schemeClr val="accent6">
              <a:lumMod val="60000"/>
              <a:lumOff val="40000"/>
              <a:alpha val="25098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00"/>
                </a:solidFill>
                <a:latin typeface="Arial" charset="0"/>
              </a:rPr>
              <a:t>Available LD/AD space that</a:t>
            </a: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 satisfies injected mass, entry speed, launch pad turn around and Ls constraints</a:t>
            </a:r>
            <a:endParaRPr lang="en-US" sz="1000" b="1" dirty="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32" name="Straight Arrow Connector 38"/>
          <p:cNvCxnSpPr>
            <a:cxnSpLocks noChangeShapeType="1"/>
            <a:stCxn id="30" idx="3"/>
          </p:cNvCxnSpPr>
          <p:nvPr/>
        </p:nvCxnSpPr>
        <p:spPr bwMode="auto">
          <a:xfrm flipV="1">
            <a:off x="1521240" y="4171017"/>
            <a:ext cx="2650218" cy="1100946"/>
          </a:xfrm>
          <a:prstGeom prst="straightConnector1">
            <a:avLst/>
          </a:prstGeom>
          <a:noFill/>
          <a:ln w="19050">
            <a:solidFill>
              <a:schemeClr val="accent2">
                <a:lumMod val="60000"/>
                <a:lumOff val="40000"/>
              </a:schemeClr>
            </a:solidFill>
            <a:round/>
            <a:headEnd/>
            <a:tailEnd type="arrow" w="med" len="med"/>
          </a:ln>
        </p:spPr>
      </p:cxnSp>
      <p:sp>
        <p:nvSpPr>
          <p:cNvPr id="36" name="Freeform 35"/>
          <p:cNvSpPr/>
          <p:nvPr/>
        </p:nvSpPr>
        <p:spPr bwMode="auto">
          <a:xfrm>
            <a:off x="5103629" y="3368043"/>
            <a:ext cx="594258" cy="1222404"/>
          </a:xfrm>
          <a:custGeom>
            <a:avLst/>
            <a:gdLst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553616"/>
              <a:gd name="connsiteY0" fmla="*/ 213599 h 1714621"/>
              <a:gd name="connsiteX1" fmla="*/ 1363298 w 1553616"/>
              <a:gd name="connsiteY1" fmla="*/ 225250 h 1714621"/>
              <a:gd name="connsiteX2" fmla="*/ 1339994 w 1553616"/>
              <a:gd name="connsiteY2" fmla="*/ 1436941 h 1714621"/>
              <a:gd name="connsiteX3" fmla="*/ 827300 w 1553616"/>
              <a:gd name="connsiteY3" fmla="*/ 1448592 h 1714621"/>
              <a:gd name="connsiteX4" fmla="*/ 174782 w 1553616"/>
              <a:gd name="connsiteY4" fmla="*/ 1506847 h 1714621"/>
              <a:gd name="connsiteX5" fmla="*/ 198086 w 1553616"/>
              <a:gd name="connsiteY5" fmla="*/ 213599 h 1714621"/>
              <a:gd name="connsiteX0" fmla="*/ 198086 w 1363298"/>
              <a:gd name="connsiteY0" fmla="*/ 213599 h 1714621"/>
              <a:gd name="connsiteX1" fmla="*/ 1363298 w 1363298"/>
              <a:gd name="connsiteY1" fmla="*/ 225250 h 1714621"/>
              <a:gd name="connsiteX2" fmla="*/ 1339994 w 1363298"/>
              <a:gd name="connsiteY2" fmla="*/ 1436941 h 1714621"/>
              <a:gd name="connsiteX3" fmla="*/ 827300 w 1363298"/>
              <a:gd name="connsiteY3" fmla="*/ 1448592 h 1714621"/>
              <a:gd name="connsiteX4" fmla="*/ 174782 w 1363298"/>
              <a:gd name="connsiteY4" fmla="*/ 1506847 h 1714621"/>
              <a:gd name="connsiteX5" fmla="*/ 198086 w 1363298"/>
              <a:gd name="connsiteY5" fmla="*/ 213599 h 1714621"/>
              <a:gd name="connsiteX0" fmla="*/ 198086 w 1363298"/>
              <a:gd name="connsiteY0" fmla="*/ 0 h 1501022"/>
              <a:gd name="connsiteX1" fmla="*/ 1363298 w 1363298"/>
              <a:gd name="connsiteY1" fmla="*/ 11651 h 1501022"/>
              <a:gd name="connsiteX2" fmla="*/ 1339994 w 1363298"/>
              <a:gd name="connsiteY2" fmla="*/ 1223342 h 1501022"/>
              <a:gd name="connsiteX3" fmla="*/ 827300 w 1363298"/>
              <a:gd name="connsiteY3" fmla="*/ 1234993 h 1501022"/>
              <a:gd name="connsiteX4" fmla="*/ 174782 w 1363298"/>
              <a:gd name="connsiteY4" fmla="*/ 1293248 h 1501022"/>
              <a:gd name="connsiteX5" fmla="*/ 198086 w 1363298"/>
              <a:gd name="connsiteY5" fmla="*/ 0 h 1501022"/>
              <a:gd name="connsiteX0" fmla="*/ 23304 w 1188516"/>
              <a:gd name="connsiteY0" fmla="*/ 0 h 1501022"/>
              <a:gd name="connsiteX1" fmla="*/ 1188516 w 1188516"/>
              <a:gd name="connsiteY1" fmla="*/ 11651 h 1501022"/>
              <a:gd name="connsiteX2" fmla="*/ 1165212 w 1188516"/>
              <a:gd name="connsiteY2" fmla="*/ 1223342 h 1501022"/>
              <a:gd name="connsiteX3" fmla="*/ 652518 w 1188516"/>
              <a:gd name="connsiteY3" fmla="*/ 1234993 h 1501022"/>
              <a:gd name="connsiteX4" fmla="*/ 0 w 1188516"/>
              <a:gd name="connsiteY4" fmla="*/ 1293248 h 1501022"/>
              <a:gd name="connsiteX5" fmla="*/ 23304 w 1188516"/>
              <a:gd name="connsiteY5" fmla="*/ 0 h 1501022"/>
              <a:gd name="connsiteX0" fmla="*/ 23304 w 1188516"/>
              <a:gd name="connsiteY0" fmla="*/ 0 h 1427232"/>
              <a:gd name="connsiteX1" fmla="*/ 1188516 w 1188516"/>
              <a:gd name="connsiteY1" fmla="*/ 11651 h 1427232"/>
              <a:gd name="connsiteX2" fmla="*/ 1165212 w 1188516"/>
              <a:gd name="connsiteY2" fmla="*/ 1223342 h 1427232"/>
              <a:gd name="connsiteX3" fmla="*/ 652518 w 1188516"/>
              <a:gd name="connsiteY3" fmla="*/ 1234993 h 1427232"/>
              <a:gd name="connsiteX4" fmla="*/ 0 w 1188516"/>
              <a:gd name="connsiteY4" fmla="*/ 1293248 h 1427232"/>
              <a:gd name="connsiteX5" fmla="*/ 23304 w 1188516"/>
              <a:gd name="connsiteY5" fmla="*/ 0 h 1427232"/>
              <a:gd name="connsiteX0" fmla="*/ 23304 w 1188516"/>
              <a:gd name="connsiteY0" fmla="*/ 0 h 1427232"/>
              <a:gd name="connsiteX1" fmla="*/ 1188516 w 1188516"/>
              <a:gd name="connsiteY1" fmla="*/ 11651 h 1427232"/>
              <a:gd name="connsiteX2" fmla="*/ 1165212 w 1188516"/>
              <a:gd name="connsiteY2" fmla="*/ 1223342 h 1427232"/>
              <a:gd name="connsiteX3" fmla="*/ 652518 w 1188516"/>
              <a:gd name="connsiteY3" fmla="*/ 1234993 h 1427232"/>
              <a:gd name="connsiteX4" fmla="*/ 0 w 1188516"/>
              <a:gd name="connsiteY4" fmla="*/ 1293248 h 1427232"/>
              <a:gd name="connsiteX5" fmla="*/ 23304 w 1188516"/>
              <a:gd name="connsiteY5" fmla="*/ 0 h 1427232"/>
              <a:gd name="connsiteX0" fmla="*/ 23304 w 1188516"/>
              <a:gd name="connsiteY0" fmla="*/ 0 h 1349561"/>
              <a:gd name="connsiteX1" fmla="*/ 1188516 w 1188516"/>
              <a:gd name="connsiteY1" fmla="*/ 11651 h 1349561"/>
              <a:gd name="connsiteX2" fmla="*/ 1165212 w 1188516"/>
              <a:gd name="connsiteY2" fmla="*/ 1223342 h 1349561"/>
              <a:gd name="connsiteX3" fmla="*/ 652518 w 1188516"/>
              <a:gd name="connsiteY3" fmla="*/ 1234993 h 1349561"/>
              <a:gd name="connsiteX4" fmla="*/ 0 w 1188516"/>
              <a:gd name="connsiteY4" fmla="*/ 1293248 h 1349561"/>
              <a:gd name="connsiteX5" fmla="*/ 23304 w 1188516"/>
              <a:gd name="connsiteY5" fmla="*/ 0 h 1349561"/>
              <a:gd name="connsiteX0" fmla="*/ 23304 w 1188516"/>
              <a:gd name="connsiteY0" fmla="*/ 0 h 1293248"/>
              <a:gd name="connsiteX1" fmla="*/ 1188516 w 1188516"/>
              <a:gd name="connsiteY1" fmla="*/ 11651 h 1293248"/>
              <a:gd name="connsiteX2" fmla="*/ 1165212 w 1188516"/>
              <a:gd name="connsiteY2" fmla="*/ 1223342 h 1293248"/>
              <a:gd name="connsiteX3" fmla="*/ 652518 w 1188516"/>
              <a:gd name="connsiteY3" fmla="*/ 1234993 h 1293248"/>
              <a:gd name="connsiteX4" fmla="*/ 0 w 1188516"/>
              <a:gd name="connsiteY4" fmla="*/ 1293248 h 1293248"/>
              <a:gd name="connsiteX5" fmla="*/ 23304 w 1188516"/>
              <a:gd name="connsiteY5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165212 w 1806078"/>
              <a:gd name="connsiteY2" fmla="*/ 1223342 h 1293248"/>
              <a:gd name="connsiteX3" fmla="*/ 652518 w 1806078"/>
              <a:gd name="connsiteY3" fmla="*/ 1234993 h 1293248"/>
              <a:gd name="connsiteX4" fmla="*/ 0 w 1806078"/>
              <a:gd name="connsiteY4" fmla="*/ 1293248 h 1293248"/>
              <a:gd name="connsiteX5" fmla="*/ 23304 w 1806078"/>
              <a:gd name="connsiteY5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165212 w 1806078"/>
              <a:gd name="connsiteY3" fmla="*/ 1223342 h 1293248"/>
              <a:gd name="connsiteX4" fmla="*/ 652518 w 1806078"/>
              <a:gd name="connsiteY4" fmla="*/ 1234993 h 1293248"/>
              <a:gd name="connsiteX5" fmla="*/ 0 w 1806078"/>
              <a:gd name="connsiteY5" fmla="*/ 1293248 h 1293248"/>
              <a:gd name="connsiteX6" fmla="*/ 23304 w 1806078"/>
              <a:gd name="connsiteY6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73400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73400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433210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165212 w 1806078"/>
              <a:gd name="connsiteY4" fmla="*/ 1223342 h 1293248"/>
              <a:gd name="connsiteX5" fmla="*/ 652518 w 1806078"/>
              <a:gd name="connsiteY5" fmla="*/ 1234993 h 1293248"/>
              <a:gd name="connsiteX6" fmla="*/ 0 w 1806078"/>
              <a:gd name="connsiteY6" fmla="*/ 1293248 h 1293248"/>
              <a:gd name="connsiteX7" fmla="*/ 23304 w 1806078"/>
              <a:gd name="connsiteY7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433210 w 1806078"/>
              <a:gd name="connsiteY4" fmla="*/ 1130135 h 1293248"/>
              <a:gd name="connsiteX5" fmla="*/ 1165212 w 1806078"/>
              <a:gd name="connsiteY5" fmla="*/ 1223342 h 1293248"/>
              <a:gd name="connsiteX6" fmla="*/ 652518 w 1806078"/>
              <a:gd name="connsiteY6" fmla="*/ 1234993 h 1293248"/>
              <a:gd name="connsiteX7" fmla="*/ 0 w 1806078"/>
              <a:gd name="connsiteY7" fmla="*/ 1293248 h 1293248"/>
              <a:gd name="connsiteX8" fmla="*/ 23304 w 1806078"/>
              <a:gd name="connsiteY8" fmla="*/ 0 h 1293248"/>
              <a:gd name="connsiteX0" fmla="*/ 23304 w 1806078"/>
              <a:gd name="connsiteY0" fmla="*/ 0 h 1293248"/>
              <a:gd name="connsiteX1" fmla="*/ 1806078 w 1806078"/>
              <a:gd name="connsiteY1" fmla="*/ 11651 h 1293248"/>
              <a:gd name="connsiteX2" fmla="*/ 1573036 w 1806078"/>
              <a:gd name="connsiteY2" fmla="*/ 722354 h 1293248"/>
              <a:gd name="connsiteX3" fmla="*/ 1433210 w 1806078"/>
              <a:gd name="connsiteY3" fmla="*/ 1130135 h 1293248"/>
              <a:gd name="connsiteX4" fmla="*/ 1433210 w 1806078"/>
              <a:gd name="connsiteY4" fmla="*/ 1130135 h 1293248"/>
              <a:gd name="connsiteX5" fmla="*/ 1165212 w 1806078"/>
              <a:gd name="connsiteY5" fmla="*/ 1223342 h 1293248"/>
              <a:gd name="connsiteX6" fmla="*/ 652518 w 1806078"/>
              <a:gd name="connsiteY6" fmla="*/ 1234993 h 1293248"/>
              <a:gd name="connsiteX7" fmla="*/ 0 w 1806078"/>
              <a:gd name="connsiteY7" fmla="*/ 1293248 h 1293248"/>
              <a:gd name="connsiteX8" fmla="*/ 23304 w 1806078"/>
              <a:gd name="connsiteY8" fmla="*/ 0 h 1293248"/>
              <a:gd name="connsiteX0" fmla="*/ 23304 w 3483152"/>
              <a:gd name="connsiteY0" fmla="*/ 0 h 1293248"/>
              <a:gd name="connsiteX1" fmla="*/ 3483152 w 3483152"/>
              <a:gd name="connsiteY1" fmla="*/ 11651 h 1293248"/>
              <a:gd name="connsiteX2" fmla="*/ 1573036 w 3483152"/>
              <a:gd name="connsiteY2" fmla="*/ 722354 h 1293248"/>
              <a:gd name="connsiteX3" fmla="*/ 1433210 w 3483152"/>
              <a:gd name="connsiteY3" fmla="*/ 1130135 h 1293248"/>
              <a:gd name="connsiteX4" fmla="*/ 1433210 w 3483152"/>
              <a:gd name="connsiteY4" fmla="*/ 1130135 h 1293248"/>
              <a:gd name="connsiteX5" fmla="*/ 1165212 w 3483152"/>
              <a:gd name="connsiteY5" fmla="*/ 1223342 h 1293248"/>
              <a:gd name="connsiteX6" fmla="*/ 652518 w 3483152"/>
              <a:gd name="connsiteY6" fmla="*/ 1234993 h 1293248"/>
              <a:gd name="connsiteX7" fmla="*/ 0 w 3483152"/>
              <a:gd name="connsiteY7" fmla="*/ 1293248 h 1293248"/>
              <a:gd name="connsiteX8" fmla="*/ 23304 w 3483152"/>
              <a:gd name="connsiteY8" fmla="*/ 0 h 1293248"/>
              <a:gd name="connsiteX0" fmla="*/ 23304 w 3483152"/>
              <a:gd name="connsiteY0" fmla="*/ 0 h 1293248"/>
              <a:gd name="connsiteX1" fmla="*/ 3483152 w 3483152"/>
              <a:gd name="connsiteY1" fmla="*/ 11651 h 1293248"/>
              <a:gd name="connsiteX2" fmla="*/ 1573035 w 3483152"/>
              <a:gd name="connsiteY2" fmla="*/ 722354 h 1293248"/>
              <a:gd name="connsiteX3" fmla="*/ 1433210 w 3483152"/>
              <a:gd name="connsiteY3" fmla="*/ 1130135 h 1293248"/>
              <a:gd name="connsiteX4" fmla="*/ 1433210 w 3483152"/>
              <a:gd name="connsiteY4" fmla="*/ 1130135 h 1293248"/>
              <a:gd name="connsiteX5" fmla="*/ 1165212 w 3483152"/>
              <a:gd name="connsiteY5" fmla="*/ 1223342 h 1293248"/>
              <a:gd name="connsiteX6" fmla="*/ 652518 w 3483152"/>
              <a:gd name="connsiteY6" fmla="*/ 1234993 h 1293248"/>
              <a:gd name="connsiteX7" fmla="*/ 0 w 3483152"/>
              <a:gd name="connsiteY7" fmla="*/ 1293248 h 1293248"/>
              <a:gd name="connsiteX8" fmla="*/ 23304 w 3483152"/>
              <a:gd name="connsiteY8" fmla="*/ 0 h 1293248"/>
              <a:gd name="connsiteX0" fmla="*/ 23304 w 3483152"/>
              <a:gd name="connsiteY0" fmla="*/ 0 h 1293248"/>
              <a:gd name="connsiteX1" fmla="*/ 3483152 w 3483152"/>
              <a:gd name="connsiteY1" fmla="*/ 11651 h 1293248"/>
              <a:gd name="connsiteX2" fmla="*/ 1573035 w 3483152"/>
              <a:gd name="connsiteY2" fmla="*/ 722354 h 1293248"/>
              <a:gd name="connsiteX3" fmla="*/ 1433210 w 3483152"/>
              <a:gd name="connsiteY3" fmla="*/ 1130135 h 1293248"/>
              <a:gd name="connsiteX4" fmla="*/ 1433210 w 3483152"/>
              <a:gd name="connsiteY4" fmla="*/ 1130135 h 1293248"/>
              <a:gd name="connsiteX5" fmla="*/ 1165212 w 3483152"/>
              <a:gd name="connsiteY5" fmla="*/ 1223342 h 1293248"/>
              <a:gd name="connsiteX6" fmla="*/ 652518 w 3483152"/>
              <a:gd name="connsiteY6" fmla="*/ 1234993 h 1293248"/>
              <a:gd name="connsiteX7" fmla="*/ 0 w 3483152"/>
              <a:gd name="connsiteY7" fmla="*/ 1293248 h 1293248"/>
              <a:gd name="connsiteX8" fmla="*/ 23304 w 3483152"/>
              <a:gd name="connsiteY8" fmla="*/ 0 h 1293248"/>
              <a:gd name="connsiteX0" fmla="*/ 23304 w 3483152"/>
              <a:gd name="connsiteY0" fmla="*/ 0 h 1293248"/>
              <a:gd name="connsiteX1" fmla="*/ 3483152 w 3483152"/>
              <a:gd name="connsiteY1" fmla="*/ 11651 h 1293248"/>
              <a:gd name="connsiteX2" fmla="*/ 1573035 w 3483152"/>
              <a:gd name="connsiteY2" fmla="*/ 722354 h 1293248"/>
              <a:gd name="connsiteX3" fmla="*/ 1612566 w 3483152"/>
              <a:gd name="connsiteY3" fmla="*/ 700567 h 1293248"/>
              <a:gd name="connsiteX4" fmla="*/ 1433210 w 3483152"/>
              <a:gd name="connsiteY4" fmla="*/ 1130135 h 1293248"/>
              <a:gd name="connsiteX5" fmla="*/ 1433210 w 3483152"/>
              <a:gd name="connsiteY5" fmla="*/ 1130135 h 1293248"/>
              <a:gd name="connsiteX6" fmla="*/ 1165212 w 3483152"/>
              <a:gd name="connsiteY6" fmla="*/ 1223342 h 1293248"/>
              <a:gd name="connsiteX7" fmla="*/ 652518 w 3483152"/>
              <a:gd name="connsiteY7" fmla="*/ 1234993 h 1293248"/>
              <a:gd name="connsiteX8" fmla="*/ 0 w 3483152"/>
              <a:gd name="connsiteY8" fmla="*/ 1293248 h 1293248"/>
              <a:gd name="connsiteX9" fmla="*/ 23304 w 3483152"/>
              <a:gd name="connsiteY9" fmla="*/ 0 h 1293248"/>
              <a:gd name="connsiteX0" fmla="*/ 23304 w 3483152"/>
              <a:gd name="connsiteY0" fmla="*/ 0 h 1293248"/>
              <a:gd name="connsiteX1" fmla="*/ 3483152 w 3483152"/>
              <a:gd name="connsiteY1" fmla="*/ 11651 h 1293248"/>
              <a:gd name="connsiteX2" fmla="*/ 1573035 w 3483152"/>
              <a:gd name="connsiteY2" fmla="*/ 722354 h 1293248"/>
              <a:gd name="connsiteX3" fmla="*/ 1612566 w 3483152"/>
              <a:gd name="connsiteY3" fmla="*/ 700567 h 1293248"/>
              <a:gd name="connsiteX4" fmla="*/ 1433210 w 3483152"/>
              <a:gd name="connsiteY4" fmla="*/ 1130135 h 1293248"/>
              <a:gd name="connsiteX5" fmla="*/ 1433210 w 3483152"/>
              <a:gd name="connsiteY5" fmla="*/ 1130135 h 1293248"/>
              <a:gd name="connsiteX6" fmla="*/ 1165212 w 3483152"/>
              <a:gd name="connsiteY6" fmla="*/ 1223342 h 1293248"/>
              <a:gd name="connsiteX7" fmla="*/ 652518 w 3483152"/>
              <a:gd name="connsiteY7" fmla="*/ 1234993 h 1293248"/>
              <a:gd name="connsiteX8" fmla="*/ 0 w 3483152"/>
              <a:gd name="connsiteY8" fmla="*/ 1293248 h 1293248"/>
              <a:gd name="connsiteX9" fmla="*/ 23304 w 3483152"/>
              <a:gd name="connsiteY9" fmla="*/ 0 h 1293248"/>
              <a:gd name="connsiteX0" fmla="*/ 1433210 w 3483152"/>
              <a:gd name="connsiteY0" fmla="*/ 1130135 h 1293248"/>
              <a:gd name="connsiteX1" fmla="*/ 1433210 w 3483152"/>
              <a:gd name="connsiteY1" fmla="*/ 1130135 h 1293248"/>
              <a:gd name="connsiteX2" fmla="*/ 1165212 w 3483152"/>
              <a:gd name="connsiteY2" fmla="*/ 1223342 h 1293248"/>
              <a:gd name="connsiteX3" fmla="*/ 652518 w 3483152"/>
              <a:gd name="connsiteY3" fmla="*/ 1234993 h 1293248"/>
              <a:gd name="connsiteX4" fmla="*/ 0 w 3483152"/>
              <a:gd name="connsiteY4" fmla="*/ 1293248 h 1293248"/>
              <a:gd name="connsiteX5" fmla="*/ 23304 w 3483152"/>
              <a:gd name="connsiteY5" fmla="*/ 0 h 1293248"/>
              <a:gd name="connsiteX6" fmla="*/ 3483152 w 3483152"/>
              <a:gd name="connsiteY6" fmla="*/ 11651 h 1293248"/>
              <a:gd name="connsiteX7" fmla="*/ 1573035 w 3483152"/>
              <a:gd name="connsiteY7" fmla="*/ 722354 h 1293248"/>
              <a:gd name="connsiteX8" fmla="*/ 2118752 w 3483152"/>
              <a:gd name="connsiteY8" fmla="*/ 795497 h 1293248"/>
              <a:gd name="connsiteX0" fmla="*/ 1433210 w 3483152"/>
              <a:gd name="connsiteY0" fmla="*/ 1130135 h 1293248"/>
              <a:gd name="connsiteX1" fmla="*/ 1433210 w 3483152"/>
              <a:gd name="connsiteY1" fmla="*/ 1130135 h 1293248"/>
              <a:gd name="connsiteX2" fmla="*/ 1165212 w 3483152"/>
              <a:gd name="connsiteY2" fmla="*/ 1223342 h 1293248"/>
              <a:gd name="connsiteX3" fmla="*/ 652518 w 3483152"/>
              <a:gd name="connsiteY3" fmla="*/ 1234993 h 1293248"/>
              <a:gd name="connsiteX4" fmla="*/ 0 w 3483152"/>
              <a:gd name="connsiteY4" fmla="*/ 1293248 h 1293248"/>
              <a:gd name="connsiteX5" fmla="*/ 23304 w 3483152"/>
              <a:gd name="connsiteY5" fmla="*/ 0 h 1293248"/>
              <a:gd name="connsiteX6" fmla="*/ 3483152 w 3483152"/>
              <a:gd name="connsiteY6" fmla="*/ 11651 h 1293248"/>
              <a:gd name="connsiteX7" fmla="*/ 2118752 w 3483152"/>
              <a:gd name="connsiteY7" fmla="*/ 795497 h 1293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3152" h="1293248">
                <a:moveTo>
                  <a:pt x="1433210" y="1130135"/>
                </a:moveTo>
                <a:lnTo>
                  <a:pt x="1433210" y="1130135"/>
                </a:lnTo>
                <a:cubicBezTo>
                  <a:pt x="1388544" y="1145670"/>
                  <a:pt x="1295327" y="1205866"/>
                  <a:pt x="1165212" y="1223342"/>
                </a:cubicBezTo>
                <a:lnTo>
                  <a:pt x="652518" y="1234993"/>
                </a:lnTo>
                <a:cubicBezTo>
                  <a:pt x="458316" y="1246644"/>
                  <a:pt x="223333" y="1256354"/>
                  <a:pt x="0" y="1293248"/>
                </a:cubicBezTo>
                <a:lnTo>
                  <a:pt x="23304" y="0"/>
                </a:lnTo>
                <a:lnTo>
                  <a:pt x="3483152" y="11651"/>
                </a:lnTo>
                <a:lnTo>
                  <a:pt x="2118752" y="795497"/>
                </a:lnTo>
              </a:path>
            </a:pathLst>
          </a:custGeom>
          <a:solidFill>
            <a:schemeClr val="accent2">
              <a:lumMod val="50000"/>
              <a:alpha val="50000"/>
            </a:schemeClr>
          </a:solidFill>
          <a:ln w="1905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pitchFamily="-112" charset="0"/>
            </a:endParaRPr>
          </a:p>
        </p:txBody>
      </p:sp>
      <p:sp>
        <p:nvSpPr>
          <p:cNvPr id="37" name="TextBox 34"/>
          <p:cNvSpPr txBox="1">
            <a:spLocks noChangeArrowheads="1"/>
          </p:cNvSpPr>
          <p:nvPr/>
        </p:nvSpPr>
        <p:spPr bwMode="auto">
          <a:xfrm>
            <a:off x="7712013" y="4326950"/>
            <a:ext cx="1362075" cy="553998"/>
          </a:xfrm>
          <a:prstGeom prst="rect">
            <a:avLst/>
          </a:prstGeom>
          <a:solidFill>
            <a:srgbClr val="0000FF">
              <a:alpha val="6500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Significant Injected mass degradation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rgbClr val="000000"/>
                </a:solidFill>
                <a:latin typeface="Arial" charset="0"/>
              </a:rPr>
              <a:t>(DLA &gt; 35 deg)</a:t>
            </a:r>
            <a:endParaRPr lang="en-US" sz="1000" b="1" dirty="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38" name="Straight Arrow Connector 38"/>
          <p:cNvCxnSpPr>
            <a:cxnSpLocks noChangeShapeType="1"/>
            <a:stCxn id="37" idx="1"/>
          </p:cNvCxnSpPr>
          <p:nvPr/>
        </p:nvCxnSpPr>
        <p:spPr bwMode="auto">
          <a:xfrm rot="10800000">
            <a:off x="5336673" y="3844791"/>
            <a:ext cx="2375341" cy="759158"/>
          </a:xfrm>
          <a:prstGeom prst="straightConnector1">
            <a:avLst/>
          </a:prstGeom>
          <a:noFill/>
          <a:ln w="19050">
            <a:solidFill>
              <a:schemeClr val="accent2">
                <a:lumMod val="75000"/>
              </a:schemeClr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1518486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7" descr="Oct22_Pork-Chop_Type2TS1.pdf"/>
          <p:cNvPicPr>
            <a:picLocks noChangeAspect="1"/>
          </p:cNvPicPr>
          <p:nvPr/>
        </p:nvPicPr>
        <p:blipFill>
          <a:blip r:embed="rId3"/>
          <a:srcRect l="6873" r="8447"/>
          <a:stretch>
            <a:fillRect/>
          </a:stretch>
        </p:blipFill>
        <p:spPr bwMode="auto">
          <a:xfrm>
            <a:off x="1387475" y="914400"/>
            <a:ext cx="6291263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 2 Launch Period (TS1, 25°N – 20°N</a:t>
            </a:r>
            <a:r>
              <a:rPr lang="en-US">
                <a:solidFill>
                  <a:srgbClr val="FF0000"/>
                </a:solidFill>
              </a:rPr>
              <a:t>*</a:t>
            </a:r>
            <a:r>
              <a:rPr lang="en-US"/>
              <a:t>)</a:t>
            </a:r>
          </a:p>
        </p:txBody>
      </p:sp>
      <p:sp>
        <p:nvSpPr>
          <p:cNvPr id="36868" name="Text Box 68"/>
          <p:cNvSpPr txBox="1">
            <a:spLocks noChangeArrowheads="1"/>
          </p:cNvSpPr>
          <p:nvPr/>
        </p:nvSpPr>
        <p:spPr bwMode="auto">
          <a:xfrm>
            <a:off x="4256088" y="4249738"/>
            <a:ext cx="571500" cy="244475"/>
          </a:xfrm>
          <a:prstGeom prst="rect">
            <a:avLst/>
          </a:prstGeom>
          <a:solidFill>
            <a:srgbClr val="B0FCBD"/>
          </a:solidFill>
          <a:ln w="9525">
            <a:noFill/>
            <a:miter lim="800000"/>
            <a:headEnd/>
            <a:tailEnd/>
          </a:ln>
        </p:spPr>
        <p:txBody>
          <a:bodyPr wrap="none"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24 Days</a:t>
            </a:r>
          </a:p>
        </p:txBody>
      </p:sp>
      <p:sp>
        <p:nvSpPr>
          <p:cNvPr id="36869" name="Line 69"/>
          <p:cNvSpPr>
            <a:spLocks noChangeShapeType="1"/>
          </p:cNvSpPr>
          <p:nvPr/>
        </p:nvSpPr>
        <p:spPr bwMode="auto">
          <a:xfrm flipV="1">
            <a:off x="3929063" y="4194175"/>
            <a:ext cx="1181100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0" name="Text Box 88"/>
          <p:cNvSpPr txBox="1">
            <a:spLocks noChangeArrowheads="1"/>
          </p:cNvSpPr>
          <p:nvPr/>
        </p:nvSpPr>
        <p:spPr bwMode="auto">
          <a:xfrm>
            <a:off x="7707313" y="1328738"/>
            <a:ext cx="13573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FF0000"/>
                </a:solidFill>
                <a:latin typeface="Helvetica" charset="0"/>
              </a:rPr>
              <a:t>*Includes Mawrth.</a:t>
            </a:r>
          </a:p>
        </p:txBody>
      </p:sp>
      <p:sp>
        <p:nvSpPr>
          <p:cNvPr id="36871" name="Line 11"/>
          <p:cNvSpPr>
            <a:spLocks noChangeShapeType="1"/>
          </p:cNvSpPr>
          <p:nvPr/>
        </p:nvSpPr>
        <p:spPr bwMode="auto">
          <a:xfrm flipV="1">
            <a:off x="3927475" y="1411288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2" name="Text Box 12"/>
          <p:cNvSpPr txBox="1">
            <a:spLocks noChangeArrowheads="1"/>
          </p:cNvSpPr>
          <p:nvPr/>
        </p:nvSpPr>
        <p:spPr bwMode="auto">
          <a:xfrm>
            <a:off x="3376613" y="1458913"/>
            <a:ext cx="1120775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open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(10/22)</a:t>
            </a:r>
          </a:p>
        </p:txBody>
      </p:sp>
      <p:sp>
        <p:nvSpPr>
          <p:cNvPr id="36873" name="Line 11"/>
          <p:cNvSpPr>
            <a:spLocks noChangeShapeType="1"/>
          </p:cNvSpPr>
          <p:nvPr/>
        </p:nvSpPr>
        <p:spPr bwMode="auto">
          <a:xfrm flipV="1">
            <a:off x="5105400" y="1400175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4" name="Text Box 12"/>
          <p:cNvSpPr txBox="1">
            <a:spLocks noChangeArrowheads="1"/>
          </p:cNvSpPr>
          <p:nvPr/>
        </p:nvSpPr>
        <p:spPr bwMode="auto">
          <a:xfrm>
            <a:off x="4541838" y="14589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sp>
        <p:nvSpPr>
          <p:cNvPr id="36875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= 5.8 km/s </a:t>
            </a:r>
            <a:r>
              <a:rPr lang="en-US" sz="1100" b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E-Rel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= ~5.6 km/s**</a:t>
            </a:r>
          </a:p>
        </p:txBody>
      </p:sp>
      <p:sp>
        <p:nvSpPr>
          <p:cNvPr id="36876" name="TextBox 33"/>
          <p:cNvSpPr txBox="1">
            <a:spLocks noChangeArrowheads="1"/>
          </p:cNvSpPr>
          <p:nvPr/>
        </p:nvSpPr>
        <p:spPr bwMode="auto">
          <a:xfrm>
            <a:off x="3313113" y="3751263"/>
            <a:ext cx="547687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10/22</a:t>
            </a:r>
          </a:p>
        </p:txBody>
      </p:sp>
      <p:sp>
        <p:nvSpPr>
          <p:cNvPr id="36877" name="TextBox 34"/>
          <p:cNvSpPr txBox="1">
            <a:spLocks noChangeArrowheads="1"/>
          </p:cNvSpPr>
          <p:nvPr/>
        </p:nvSpPr>
        <p:spPr bwMode="auto">
          <a:xfrm>
            <a:off x="5210175" y="3067050"/>
            <a:ext cx="549275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11/14</a:t>
            </a:r>
          </a:p>
        </p:txBody>
      </p:sp>
      <p:cxnSp>
        <p:nvCxnSpPr>
          <p:cNvPr id="36878" name="Straight Connector 36"/>
          <p:cNvCxnSpPr>
            <a:cxnSpLocks noChangeShapeType="1"/>
          </p:cNvCxnSpPr>
          <p:nvPr/>
        </p:nvCxnSpPr>
        <p:spPr bwMode="auto">
          <a:xfrm rot="16200000" flipH="1">
            <a:off x="3844132" y="4012406"/>
            <a:ext cx="88900" cy="587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1" name="Straight Connector 40"/>
          <p:cNvCxnSpPr/>
          <p:nvPr/>
        </p:nvCxnSpPr>
        <p:spPr bwMode="auto">
          <a:xfrm rot="5400000" flipH="1" flipV="1">
            <a:off x="5145088" y="3322637"/>
            <a:ext cx="77788" cy="49213"/>
          </a:xfrm>
          <a:prstGeom prst="line">
            <a:avLst/>
          </a:prstGeom>
          <a:ln w="9525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6880" name="Text Box 7"/>
          <p:cNvSpPr txBox="1">
            <a:spLocks noChangeArrowheads="1"/>
          </p:cNvSpPr>
          <p:nvPr/>
        </p:nvSpPr>
        <p:spPr bwMode="auto">
          <a:xfrm>
            <a:off x="1746250" y="6524625"/>
            <a:ext cx="5651500" cy="260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**V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 </a:t>
            </a:r>
          </a:p>
        </p:txBody>
      </p:sp>
      <p:cxnSp>
        <p:nvCxnSpPr>
          <p:cNvPr id="17" name="Straight Connector 25"/>
          <p:cNvCxnSpPr>
            <a:cxnSpLocks noChangeShapeType="1"/>
          </p:cNvCxnSpPr>
          <p:nvPr/>
        </p:nvCxnSpPr>
        <p:spPr bwMode="auto">
          <a:xfrm rot="10800000">
            <a:off x="1855788" y="3355975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1782763" y="3149600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</p:spTree>
    <p:extLst>
      <p:ext uri="{BB962C8B-B14F-4D97-AF65-F5344CB8AC3E}">
        <p14:creationId xmlns:p14="http://schemas.microsoft.com/office/powerpoint/2010/main" val="1570085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3" descr="Oct22_Pork-Chop_Type2TS2.pdf"/>
          <p:cNvPicPr>
            <a:picLocks noChangeAspect="1"/>
          </p:cNvPicPr>
          <p:nvPr/>
        </p:nvPicPr>
        <p:blipFill>
          <a:blip r:embed="rId3"/>
          <a:srcRect l="6944" r="8774"/>
          <a:stretch>
            <a:fillRect/>
          </a:stretch>
        </p:blipFill>
        <p:spPr bwMode="auto">
          <a:xfrm>
            <a:off x="1387475" y="914400"/>
            <a:ext cx="6262688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 2 Launch Period (TS2, 20°N – 5°N</a:t>
            </a:r>
            <a:r>
              <a:rPr lang="en-US">
                <a:solidFill>
                  <a:srgbClr val="FF0000"/>
                </a:solidFill>
              </a:rPr>
              <a:t>*</a:t>
            </a:r>
            <a:r>
              <a:rPr lang="en-US"/>
              <a:t>)</a:t>
            </a:r>
          </a:p>
        </p:txBody>
      </p:sp>
      <p:sp>
        <p:nvSpPr>
          <p:cNvPr id="38916" name="Text Box 68"/>
          <p:cNvSpPr txBox="1">
            <a:spLocks noChangeArrowheads="1"/>
          </p:cNvSpPr>
          <p:nvPr/>
        </p:nvSpPr>
        <p:spPr bwMode="auto">
          <a:xfrm>
            <a:off x="4256088" y="4249738"/>
            <a:ext cx="571500" cy="244475"/>
          </a:xfrm>
          <a:prstGeom prst="rect">
            <a:avLst/>
          </a:prstGeom>
          <a:solidFill>
            <a:srgbClr val="B0FCBD"/>
          </a:solidFill>
          <a:ln w="9525">
            <a:noFill/>
            <a:miter lim="800000"/>
            <a:headEnd/>
            <a:tailEnd/>
          </a:ln>
        </p:spPr>
        <p:txBody>
          <a:bodyPr wrap="none"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24 Days</a:t>
            </a:r>
          </a:p>
        </p:txBody>
      </p:sp>
      <p:sp>
        <p:nvSpPr>
          <p:cNvPr id="38917" name="Line 69"/>
          <p:cNvSpPr>
            <a:spLocks noChangeShapeType="1"/>
          </p:cNvSpPr>
          <p:nvPr/>
        </p:nvSpPr>
        <p:spPr bwMode="auto">
          <a:xfrm flipV="1">
            <a:off x="3929063" y="4194175"/>
            <a:ext cx="1181100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8" name="Line 11"/>
          <p:cNvSpPr>
            <a:spLocks noChangeShapeType="1"/>
          </p:cNvSpPr>
          <p:nvPr/>
        </p:nvSpPr>
        <p:spPr bwMode="auto">
          <a:xfrm flipV="1">
            <a:off x="3927475" y="1411288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9" name="Text Box 12"/>
          <p:cNvSpPr txBox="1">
            <a:spLocks noChangeArrowheads="1"/>
          </p:cNvSpPr>
          <p:nvPr/>
        </p:nvSpPr>
        <p:spPr bwMode="auto">
          <a:xfrm>
            <a:off x="3376613" y="1458913"/>
            <a:ext cx="1120775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open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(10/22)</a:t>
            </a:r>
          </a:p>
        </p:txBody>
      </p:sp>
      <p:sp>
        <p:nvSpPr>
          <p:cNvPr id="38920" name="Line 11"/>
          <p:cNvSpPr>
            <a:spLocks noChangeShapeType="1"/>
          </p:cNvSpPr>
          <p:nvPr/>
        </p:nvSpPr>
        <p:spPr bwMode="auto">
          <a:xfrm flipV="1">
            <a:off x="5105400" y="1400175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1" name="Text Box 12"/>
          <p:cNvSpPr txBox="1">
            <a:spLocks noChangeArrowheads="1"/>
          </p:cNvSpPr>
          <p:nvPr/>
        </p:nvSpPr>
        <p:spPr bwMode="auto">
          <a:xfrm>
            <a:off x="4541838" y="14589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sp>
        <p:nvSpPr>
          <p:cNvPr id="38922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= 5.8 km/s </a:t>
            </a:r>
            <a:r>
              <a:rPr lang="en-US" sz="1100" b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E-Rel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= ~5.6 km/s**</a:t>
            </a:r>
          </a:p>
        </p:txBody>
      </p:sp>
      <p:sp>
        <p:nvSpPr>
          <p:cNvPr id="38923" name="Text Box 88"/>
          <p:cNvSpPr txBox="1">
            <a:spLocks noChangeArrowheads="1"/>
          </p:cNvSpPr>
          <p:nvPr/>
        </p:nvSpPr>
        <p:spPr bwMode="auto">
          <a:xfrm>
            <a:off x="7707313" y="1328738"/>
            <a:ext cx="13573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 smtClean="0">
                <a:solidFill>
                  <a:srgbClr val="FF0000"/>
                </a:solidFill>
                <a:latin typeface="Helvetica" charset="0"/>
              </a:rPr>
              <a:t>*Includes Syrtis (possible candidate landing site).</a:t>
            </a:r>
            <a:endParaRPr lang="en-US" sz="1000" b="1" dirty="0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38924" name="TextBox 16"/>
          <p:cNvSpPr txBox="1">
            <a:spLocks noChangeArrowheads="1"/>
          </p:cNvSpPr>
          <p:nvPr/>
        </p:nvSpPr>
        <p:spPr bwMode="auto">
          <a:xfrm>
            <a:off x="3303588" y="3711575"/>
            <a:ext cx="547687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10/22</a:t>
            </a:r>
          </a:p>
        </p:txBody>
      </p:sp>
      <p:sp>
        <p:nvSpPr>
          <p:cNvPr id="38925" name="TextBox 17"/>
          <p:cNvSpPr txBox="1">
            <a:spLocks noChangeArrowheads="1"/>
          </p:cNvSpPr>
          <p:nvPr/>
        </p:nvSpPr>
        <p:spPr bwMode="auto">
          <a:xfrm>
            <a:off x="5200650" y="3154363"/>
            <a:ext cx="549275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11/14</a:t>
            </a:r>
          </a:p>
        </p:txBody>
      </p:sp>
      <p:cxnSp>
        <p:nvCxnSpPr>
          <p:cNvPr id="38926" name="Straight Connector 18"/>
          <p:cNvCxnSpPr>
            <a:cxnSpLocks noChangeShapeType="1"/>
          </p:cNvCxnSpPr>
          <p:nvPr/>
        </p:nvCxnSpPr>
        <p:spPr bwMode="auto">
          <a:xfrm rot="16200000" flipH="1">
            <a:off x="3834607" y="3972719"/>
            <a:ext cx="88900" cy="587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0" name="Straight Connector 19"/>
          <p:cNvCxnSpPr/>
          <p:nvPr/>
        </p:nvCxnSpPr>
        <p:spPr bwMode="auto">
          <a:xfrm rot="5400000" flipH="1" flipV="1">
            <a:off x="5134769" y="3410744"/>
            <a:ext cx="79375" cy="49213"/>
          </a:xfrm>
          <a:prstGeom prst="line">
            <a:avLst/>
          </a:prstGeom>
          <a:ln w="9525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8928" name="Text Box 7"/>
          <p:cNvSpPr txBox="1">
            <a:spLocks noChangeArrowheads="1"/>
          </p:cNvSpPr>
          <p:nvPr/>
        </p:nvSpPr>
        <p:spPr bwMode="auto">
          <a:xfrm>
            <a:off x="1746250" y="6524625"/>
            <a:ext cx="5651500" cy="260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**V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 </a:t>
            </a:r>
          </a:p>
        </p:txBody>
      </p:sp>
      <p:cxnSp>
        <p:nvCxnSpPr>
          <p:cNvPr id="17" name="Straight Connector 25"/>
          <p:cNvCxnSpPr>
            <a:cxnSpLocks noChangeShapeType="1"/>
          </p:cNvCxnSpPr>
          <p:nvPr/>
        </p:nvCxnSpPr>
        <p:spPr bwMode="auto">
          <a:xfrm rot="10800000">
            <a:off x="1855788" y="3355975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1782763" y="3149600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</p:spTree>
    <p:extLst>
      <p:ext uri="{BB962C8B-B14F-4D97-AF65-F5344CB8AC3E}">
        <p14:creationId xmlns:p14="http://schemas.microsoft.com/office/powerpoint/2010/main" val="2770099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6" descr="Oct22_Pork-Chop_Type2TS3.pdf"/>
          <p:cNvPicPr>
            <a:picLocks noChangeAspect="1"/>
          </p:cNvPicPr>
          <p:nvPr/>
        </p:nvPicPr>
        <p:blipFill>
          <a:blip r:embed="rId3"/>
          <a:srcRect l="6679" r="8112"/>
          <a:stretch>
            <a:fillRect/>
          </a:stretch>
        </p:blipFill>
        <p:spPr bwMode="auto">
          <a:xfrm>
            <a:off x="1368425" y="914400"/>
            <a:ext cx="63309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 2 Launch Period (TS3, 5°N – 27°S</a:t>
            </a:r>
            <a:r>
              <a:rPr lang="en-US">
                <a:solidFill>
                  <a:srgbClr val="FF0000"/>
                </a:solidFill>
              </a:rPr>
              <a:t>*</a:t>
            </a:r>
            <a:r>
              <a:rPr lang="en-US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0964" name="Text Box 68"/>
          <p:cNvSpPr txBox="1">
            <a:spLocks noChangeArrowheads="1"/>
          </p:cNvSpPr>
          <p:nvPr/>
        </p:nvSpPr>
        <p:spPr bwMode="auto">
          <a:xfrm>
            <a:off x="4256088" y="4249738"/>
            <a:ext cx="571500" cy="244475"/>
          </a:xfrm>
          <a:prstGeom prst="rect">
            <a:avLst/>
          </a:prstGeom>
          <a:solidFill>
            <a:srgbClr val="B0FCBD"/>
          </a:solidFill>
          <a:ln w="9525">
            <a:noFill/>
            <a:miter lim="800000"/>
            <a:headEnd/>
            <a:tailEnd/>
          </a:ln>
        </p:spPr>
        <p:txBody>
          <a:bodyPr wrap="none"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24 Days</a:t>
            </a:r>
          </a:p>
        </p:txBody>
      </p:sp>
      <p:sp>
        <p:nvSpPr>
          <p:cNvPr id="40965" name="Line 69"/>
          <p:cNvSpPr>
            <a:spLocks noChangeShapeType="1"/>
          </p:cNvSpPr>
          <p:nvPr/>
        </p:nvSpPr>
        <p:spPr bwMode="auto">
          <a:xfrm flipV="1">
            <a:off x="3929063" y="4194175"/>
            <a:ext cx="1181100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6" name="Line 11"/>
          <p:cNvSpPr>
            <a:spLocks noChangeShapeType="1"/>
          </p:cNvSpPr>
          <p:nvPr/>
        </p:nvSpPr>
        <p:spPr bwMode="auto">
          <a:xfrm flipV="1">
            <a:off x="3927475" y="1411288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7" name="Text Box 12"/>
          <p:cNvSpPr txBox="1">
            <a:spLocks noChangeArrowheads="1"/>
          </p:cNvSpPr>
          <p:nvPr/>
        </p:nvSpPr>
        <p:spPr bwMode="auto">
          <a:xfrm>
            <a:off x="3376613" y="1458913"/>
            <a:ext cx="1120775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open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(10/22)</a:t>
            </a:r>
          </a:p>
        </p:txBody>
      </p:sp>
      <p:sp>
        <p:nvSpPr>
          <p:cNvPr id="40968" name="Line 11"/>
          <p:cNvSpPr>
            <a:spLocks noChangeShapeType="1"/>
          </p:cNvSpPr>
          <p:nvPr/>
        </p:nvSpPr>
        <p:spPr bwMode="auto">
          <a:xfrm flipV="1">
            <a:off x="5105400" y="1400175"/>
            <a:ext cx="0" cy="47879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9" name="Text Box 12"/>
          <p:cNvSpPr txBox="1">
            <a:spLocks noChangeArrowheads="1"/>
          </p:cNvSpPr>
          <p:nvPr/>
        </p:nvSpPr>
        <p:spPr bwMode="auto">
          <a:xfrm>
            <a:off x="4541838" y="14589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sp>
        <p:nvSpPr>
          <p:cNvPr id="40970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= 5.8 km/s </a:t>
            </a:r>
            <a:r>
              <a:rPr lang="en-US" sz="1100" b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E-Rel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= ~5.6 km/s**</a:t>
            </a:r>
          </a:p>
        </p:txBody>
      </p:sp>
      <p:sp>
        <p:nvSpPr>
          <p:cNvPr id="40971" name="Text Box 88"/>
          <p:cNvSpPr txBox="1">
            <a:spLocks noChangeArrowheads="1"/>
          </p:cNvSpPr>
          <p:nvPr/>
        </p:nvSpPr>
        <p:spPr bwMode="auto">
          <a:xfrm>
            <a:off x="7707313" y="1328738"/>
            <a:ext cx="13573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FF0000"/>
                </a:solidFill>
                <a:latin typeface="Helvetica" charset="0"/>
              </a:rPr>
              <a:t>*Includes Gale,</a:t>
            </a:r>
            <a:r>
              <a:rPr lang="en-US" sz="1000" b="1" dirty="0" smtClean="0">
                <a:solidFill>
                  <a:srgbClr val="FF0000"/>
                </a:solidFill>
                <a:latin typeface="Helvetica" charset="0"/>
              </a:rPr>
              <a:t> Margaritifer (possible candidate landing site), Eberswalde</a:t>
            </a:r>
            <a:r>
              <a:rPr lang="en-US" sz="1000" b="1" dirty="0">
                <a:solidFill>
                  <a:srgbClr val="FF0000"/>
                </a:solidFill>
                <a:latin typeface="Helvetica" charset="0"/>
              </a:rPr>
              <a:t>, and Holden landing sites.</a:t>
            </a:r>
          </a:p>
        </p:txBody>
      </p:sp>
      <p:sp>
        <p:nvSpPr>
          <p:cNvPr id="40972" name="TextBox 17"/>
          <p:cNvSpPr txBox="1">
            <a:spLocks noChangeArrowheads="1"/>
          </p:cNvSpPr>
          <p:nvPr/>
        </p:nvSpPr>
        <p:spPr bwMode="auto">
          <a:xfrm>
            <a:off x="3303588" y="3622675"/>
            <a:ext cx="547687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10/22</a:t>
            </a:r>
          </a:p>
        </p:txBody>
      </p:sp>
      <p:sp>
        <p:nvSpPr>
          <p:cNvPr id="40973" name="TextBox 18"/>
          <p:cNvSpPr txBox="1">
            <a:spLocks noChangeArrowheads="1"/>
          </p:cNvSpPr>
          <p:nvPr/>
        </p:nvSpPr>
        <p:spPr bwMode="auto">
          <a:xfrm>
            <a:off x="5210175" y="3578225"/>
            <a:ext cx="549275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11/14</a:t>
            </a:r>
          </a:p>
        </p:txBody>
      </p:sp>
      <p:cxnSp>
        <p:nvCxnSpPr>
          <p:cNvPr id="40974" name="Straight Connector 19"/>
          <p:cNvCxnSpPr>
            <a:cxnSpLocks noChangeShapeType="1"/>
          </p:cNvCxnSpPr>
          <p:nvPr/>
        </p:nvCxnSpPr>
        <p:spPr bwMode="auto">
          <a:xfrm rot="16200000" flipH="1">
            <a:off x="3834607" y="3883819"/>
            <a:ext cx="88900" cy="587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1" name="Straight Connector 20"/>
          <p:cNvCxnSpPr/>
          <p:nvPr/>
        </p:nvCxnSpPr>
        <p:spPr bwMode="auto">
          <a:xfrm rot="5400000" flipH="1" flipV="1">
            <a:off x="5144294" y="3834606"/>
            <a:ext cx="79375" cy="49213"/>
          </a:xfrm>
          <a:prstGeom prst="line">
            <a:avLst/>
          </a:prstGeom>
          <a:ln w="9525"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0976" name="Text Box 7"/>
          <p:cNvSpPr txBox="1">
            <a:spLocks noChangeArrowheads="1"/>
          </p:cNvSpPr>
          <p:nvPr/>
        </p:nvSpPr>
        <p:spPr bwMode="auto">
          <a:xfrm>
            <a:off x="1746250" y="6524625"/>
            <a:ext cx="5651500" cy="260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**V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 </a:t>
            </a:r>
          </a:p>
        </p:txBody>
      </p:sp>
      <p:cxnSp>
        <p:nvCxnSpPr>
          <p:cNvPr id="17" name="Straight Connector 25"/>
          <p:cNvCxnSpPr>
            <a:cxnSpLocks noChangeShapeType="1"/>
          </p:cNvCxnSpPr>
          <p:nvPr/>
        </p:nvCxnSpPr>
        <p:spPr bwMode="auto">
          <a:xfrm rot="10800000">
            <a:off x="1855788" y="3355975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1782763" y="3149600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</p:spTree>
    <p:extLst>
      <p:ext uri="{BB962C8B-B14F-4D97-AF65-F5344CB8AC3E}">
        <p14:creationId xmlns:p14="http://schemas.microsoft.com/office/powerpoint/2010/main" val="2298278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2011_MSL_Type1_MRO-ODY_LP.ep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464" y="1005840"/>
            <a:ext cx="7307071" cy="5852160"/>
          </a:xfrm>
          <a:prstGeom prst="rect">
            <a:avLst/>
          </a:prstGeom>
        </p:spPr>
      </p:pic>
      <p:sp>
        <p:nvSpPr>
          <p:cNvPr id="30723" name="Footer Placeholder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Contains JPL or Caltech proprietary information; not for public dissemination.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 1B </a:t>
            </a:r>
            <a:r>
              <a:rPr lang="en-US" dirty="0"/>
              <a:t>Launch Period (25°N – 27°S</a:t>
            </a:r>
            <a:r>
              <a:rPr lang="en-US" dirty="0">
                <a:solidFill>
                  <a:srgbClr val="FF0000"/>
                </a:solidFill>
              </a:rPr>
              <a:t>*</a:t>
            </a:r>
            <a:r>
              <a:rPr lang="en-US" dirty="0"/>
              <a:t>)</a:t>
            </a:r>
          </a:p>
        </p:txBody>
      </p:sp>
      <p:sp>
        <p:nvSpPr>
          <p:cNvPr id="30725" name="Text Box 88"/>
          <p:cNvSpPr txBox="1">
            <a:spLocks noChangeArrowheads="1"/>
          </p:cNvSpPr>
          <p:nvPr/>
        </p:nvSpPr>
        <p:spPr bwMode="auto">
          <a:xfrm>
            <a:off x="7786688" y="1481138"/>
            <a:ext cx="13573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FF0000"/>
                </a:solidFill>
                <a:latin typeface="Helvetica" charset="0"/>
              </a:rPr>
              <a:t>*Includes Mawrth,</a:t>
            </a:r>
            <a:r>
              <a:rPr lang="en-US" sz="1000" b="1" dirty="0" smtClean="0">
                <a:solidFill>
                  <a:srgbClr val="FF0000"/>
                </a:solidFill>
                <a:latin typeface="Helvetica" charset="0"/>
              </a:rPr>
              <a:t> NE Syrtis, Gale</a:t>
            </a:r>
            <a:r>
              <a:rPr lang="en-US" sz="1000" b="1" dirty="0">
                <a:solidFill>
                  <a:srgbClr val="FF0000"/>
                </a:solidFill>
                <a:latin typeface="Helvetica" charset="0"/>
              </a:rPr>
              <a:t>,</a:t>
            </a:r>
            <a:r>
              <a:rPr lang="en-US" sz="1000" b="1" dirty="0" smtClean="0">
                <a:solidFill>
                  <a:srgbClr val="FF0000"/>
                </a:solidFill>
                <a:latin typeface="Helvetica" charset="0"/>
              </a:rPr>
              <a:t> E Margaritifer, Eberswalde</a:t>
            </a:r>
            <a:r>
              <a:rPr lang="en-US" sz="1000" b="1" dirty="0">
                <a:solidFill>
                  <a:srgbClr val="FF0000"/>
                </a:solidFill>
                <a:latin typeface="Helvetica" charset="0"/>
              </a:rPr>
              <a:t>, and Holden landing sites.</a:t>
            </a:r>
          </a:p>
        </p:txBody>
      </p:sp>
      <p:sp>
        <p:nvSpPr>
          <p:cNvPr id="30726" name="Footer Placeholder 3"/>
          <p:cNvSpPr txBox="1">
            <a:spLocks/>
          </p:cNvSpPr>
          <p:nvPr/>
        </p:nvSpPr>
        <p:spPr bwMode="auto">
          <a:xfrm>
            <a:off x="1968500" y="6580188"/>
            <a:ext cx="5178425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80"/>
                </a:solidFill>
                <a:latin typeface="Arial" charset="0"/>
                <a:ea typeface="Arial" charset="0"/>
                <a:cs typeface="Arial" charset="0"/>
              </a:rPr>
              <a:t>Contains JPL or Caltech proprietary information; not for public dissemination.</a:t>
            </a:r>
          </a:p>
        </p:txBody>
      </p:sp>
      <p:sp>
        <p:nvSpPr>
          <p:cNvPr id="30727" name="Text Box 13"/>
          <p:cNvSpPr txBox="1">
            <a:spLocks noChangeArrowheads="1"/>
          </p:cNvSpPr>
          <p:nvPr/>
        </p:nvSpPr>
        <p:spPr bwMode="auto">
          <a:xfrm>
            <a:off x="1976438" y="5794375"/>
            <a:ext cx="302736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>
                <a:solidFill>
                  <a:srgbClr val="000000"/>
                </a:solidFill>
                <a:latin typeface="Arial" charset="0"/>
              </a:rPr>
              <a:t>V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E-Inertial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= 6.1 km/s </a:t>
            </a:r>
            <a:r>
              <a:rPr lang="en-US" sz="1100" b="1">
                <a:solidFill>
                  <a:srgbClr val="000000"/>
                </a:solidFill>
                <a:latin typeface="Arial" charset="0"/>
                <a:sym typeface="Symbol" charset="2"/>
              </a:rPr>
              <a:t>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V</a:t>
            </a:r>
            <a:r>
              <a:rPr lang="en-US" sz="1100" b="1" baseline="-25000">
                <a:solidFill>
                  <a:srgbClr val="000000"/>
                </a:solidFill>
                <a:latin typeface="Arial" charset="0"/>
              </a:rPr>
              <a:t>E-Rel</a:t>
            </a:r>
            <a:r>
              <a:rPr lang="en-US" sz="1100" b="1">
                <a:solidFill>
                  <a:srgbClr val="000000"/>
                </a:solidFill>
                <a:latin typeface="Arial" charset="0"/>
              </a:rPr>
              <a:t> = ~5.9 km/s**</a:t>
            </a:r>
          </a:p>
        </p:txBody>
      </p:sp>
      <p:sp>
        <p:nvSpPr>
          <p:cNvPr id="30728" name="Line 11"/>
          <p:cNvSpPr>
            <a:spLocks noChangeShapeType="1"/>
          </p:cNvSpPr>
          <p:nvPr/>
        </p:nvSpPr>
        <p:spPr bwMode="auto">
          <a:xfrm flipV="1">
            <a:off x="5096933" y="1591733"/>
            <a:ext cx="16934" cy="4613276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9" name="Text Box 12"/>
          <p:cNvSpPr txBox="1">
            <a:spLocks noChangeArrowheads="1"/>
          </p:cNvSpPr>
          <p:nvPr/>
        </p:nvSpPr>
        <p:spPr bwMode="auto">
          <a:xfrm>
            <a:off x="4538132" y="1738313"/>
            <a:ext cx="1122362" cy="71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78 days after </a:t>
            </a:r>
            <a:r>
              <a:rPr lang="en-US" sz="1000" b="1" u="sng">
                <a:solidFill>
                  <a:srgbClr val="000000"/>
                </a:solidFill>
                <a:latin typeface="Arial" charset="0"/>
              </a:rPr>
              <a:t>close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of Juno launch period (11/13)</a:t>
            </a:r>
          </a:p>
        </p:txBody>
      </p:sp>
      <p:sp>
        <p:nvSpPr>
          <p:cNvPr id="30730" name="TextBox 39"/>
          <p:cNvSpPr txBox="1">
            <a:spLocks noChangeArrowheads="1"/>
          </p:cNvSpPr>
          <p:nvPr/>
        </p:nvSpPr>
        <p:spPr bwMode="auto">
          <a:xfrm>
            <a:off x="5423954" y="3786695"/>
            <a:ext cx="547688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11/25</a:t>
            </a:r>
          </a:p>
        </p:txBody>
      </p:sp>
      <p:sp>
        <p:nvSpPr>
          <p:cNvPr id="30731" name="TextBox 40"/>
          <p:cNvSpPr txBox="1">
            <a:spLocks noChangeArrowheads="1"/>
          </p:cNvSpPr>
          <p:nvPr/>
        </p:nvSpPr>
        <p:spPr bwMode="auto">
          <a:xfrm>
            <a:off x="6644742" y="3783520"/>
            <a:ext cx="549275" cy="25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12/18</a:t>
            </a:r>
          </a:p>
        </p:txBody>
      </p:sp>
      <p:cxnSp>
        <p:nvCxnSpPr>
          <p:cNvPr id="30732" name="Straight Connector 41"/>
          <p:cNvCxnSpPr>
            <a:cxnSpLocks noChangeShapeType="1"/>
          </p:cNvCxnSpPr>
          <p:nvPr/>
        </p:nvCxnSpPr>
        <p:spPr bwMode="auto">
          <a:xfrm rot="16200000" flipH="1">
            <a:off x="5624773" y="4877594"/>
            <a:ext cx="88900" cy="58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30734" name="Text Box 87"/>
          <p:cNvSpPr txBox="1">
            <a:spLocks noChangeArrowheads="1"/>
          </p:cNvSpPr>
          <p:nvPr/>
        </p:nvSpPr>
        <p:spPr bwMode="auto">
          <a:xfrm>
            <a:off x="1604963" y="6457950"/>
            <a:ext cx="6202362" cy="396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**V</a:t>
            </a:r>
            <a:r>
              <a:rPr lang="en-US" sz="1000" b="1" baseline="-25000">
                <a:solidFill>
                  <a:srgbClr val="000000"/>
                </a:solidFill>
                <a:latin typeface="Arial" charset="0"/>
              </a:rPr>
              <a:t>E</a:t>
            </a:r>
            <a:r>
              <a:rPr lang="en-US" sz="1000" b="1">
                <a:solidFill>
                  <a:srgbClr val="000000"/>
                </a:solidFill>
                <a:latin typeface="Arial" charset="0"/>
              </a:rPr>
              <a:t> values correspond to prograde entries and vary as a function of latitude.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30736" name="Line 69"/>
          <p:cNvSpPr>
            <a:spLocks noChangeShapeType="1"/>
          </p:cNvSpPr>
          <p:nvPr/>
        </p:nvSpPr>
        <p:spPr bwMode="auto">
          <a:xfrm flipV="1">
            <a:off x="5688537" y="4766730"/>
            <a:ext cx="1228729" cy="53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5" name="Straight Connector 24"/>
          <p:cNvCxnSpPr>
            <a:endCxn id="30730" idx="2"/>
          </p:cNvCxnSpPr>
          <p:nvPr/>
        </p:nvCxnSpPr>
        <p:spPr bwMode="auto">
          <a:xfrm rot="5400000" flipH="1" flipV="1">
            <a:off x="5212146" y="4509682"/>
            <a:ext cx="954638" cy="16665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/>
          <p:cNvCxnSpPr>
            <a:endCxn id="30731" idx="2"/>
          </p:cNvCxnSpPr>
          <p:nvPr/>
        </p:nvCxnSpPr>
        <p:spPr bwMode="auto">
          <a:xfrm rot="5400000" flipH="1" flipV="1">
            <a:off x="6443650" y="4511138"/>
            <a:ext cx="949347" cy="2113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735" name="Text Box 68"/>
          <p:cNvSpPr txBox="1">
            <a:spLocks noChangeArrowheads="1"/>
          </p:cNvSpPr>
          <p:nvPr/>
        </p:nvSpPr>
        <p:spPr bwMode="auto">
          <a:xfrm>
            <a:off x="6036729" y="4643965"/>
            <a:ext cx="571500" cy="244475"/>
          </a:xfrm>
          <a:prstGeom prst="rect">
            <a:avLst/>
          </a:prstGeom>
          <a:solidFill>
            <a:srgbClr val="B0FC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5720" rIns="45720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srgbClr val="000000"/>
                </a:solidFill>
                <a:latin typeface="Arial" charset="0"/>
              </a:rPr>
              <a:t>24 Days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00584" y="5223932"/>
            <a:ext cx="875482" cy="369332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Max. C3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~ 20.0 km</a:t>
            </a:r>
            <a:r>
              <a:rPr lang="en-US" sz="900" b="1" baseline="30000" dirty="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/s</a:t>
            </a:r>
            <a:r>
              <a:rPr lang="en-US" sz="900" b="1" baseline="30000" dirty="0" smtClean="0">
                <a:solidFill>
                  <a:srgbClr val="000000"/>
                </a:solidFill>
                <a:latin typeface="Arial" charset="0"/>
              </a:rPr>
              <a:t>2</a:t>
            </a:r>
            <a:endParaRPr lang="en-US" sz="900" b="1" baseline="30000" dirty="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9" name="Straight Connector 28"/>
          <p:cNvCxnSpPr>
            <a:stCxn id="27" idx="0"/>
          </p:cNvCxnSpPr>
          <p:nvPr/>
        </p:nvCxnSpPr>
        <p:spPr bwMode="auto">
          <a:xfrm rot="16200000" flipV="1">
            <a:off x="6867733" y="5053340"/>
            <a:ext cx="211664" cy="12952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4742288" y="4428066"/>
            <a:ext cx="783074" cy="369332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Max. </a:t>
            </a:r>
            <a:r>
              <a:rPr lang="en-US" sz="900" b="1" dirty="0" err="1" smtClean="0">
                <a:solidFill>
                  <a:srgbClr val="000000"/>
                </a:solidFill>
                <a:latin typeface="Arial" charset="0"/>
              </a:rPr>
              <a:t>Vrel</a:t>
            </a: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~ 5.9 km/s</a:t>
            </a:r>
            <a:endParaRPr lang="en-US" sz="900" b="1" baseline="30000" dirty="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34" name="Straight Connector 33"/>
          <p:cNvCxnSpPr/>
          <p:nvPr/>
        </p:nvCxnSpPr>
        <p:spPr bwMode="auto">
          <a:xfrm rot="16200000" flipV="1">
            <a:off x="5507397" y="4810104"/>
            <a:ext cx="211665" cy="175726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TextBox 37"/>
          <p:cNvSpPr txBox="1"/>
          <p:nvPr/>
        </p:nvSpPr>
        <p:spPr>
          <a:xfrm>
            <a:off x="7048132" y="4455074"/>
            <a:ext cx="875482" cy="369332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Max. DLA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00" b="1" dirty="0" smtClean="0">
                <a:solidFill>
                  <a:srgbClr val="000000"/>
                </a:solidFill>
                <a:latin typeface="Arial" charset="0"/>
              </a:rPr>
              <a:t>~ 17.0 deg</a:t>
            </a:r>
            <a:endParaRPr lang="en-US" sz="900" b="1" baseline="30000" dirty="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39" name="Straight Connector 38"/>
          <p:cNvCxnSpPr/>
          <p:nvPr/>
        </p:nvCxnSpPr>
        <p:spPr bwMode="auto">
          <a:xfrm rot="5400000">
            <a:off x="6887107" y="4834057"/>
            <a:ext cx="191668" cy="147563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5"/>
          <p:cNvCxnSpPr>
            <a:cxnSpLocks noChangeShapeType="1"/>
          </p:cNvCxnSpPr>
          <p:nvPr/>
        </p:nvCxnSpPr>
        <p:spPr bwMode="auto">
          <a:xfrm rot="10800000">
            <a:off x="1855788" y="3466423"/>
            <a:ext cx="5756275" cy="7938"/>
          </a:xfrm>
          <a:prstGeom prst="line">
            <a:avLst/>
          </a:prstGeom>
          <a:noFill/>
          <a:ln w="19050">
            <a:solidFill>
              <a:srgbClr val="000090"/>
            </a:solidFill>
            <a:prstDash val="sysDash"/>
            <a:round/>
            <a:headEnd/>
            <a:tailEnd/>
          </a:ln>
        </p:spPr>
      </p:cxn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782763" y="3260048"/>
            <a:ext cx="6937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90"/>
                </a:solidFill>
                <a:latin typeface="Arial" charset="0"/>
              </a:rPr>
              <a:t>Ls = 170</a:t>
            </a:r>
          </a:p>
        </p:txBody>
      </p:sp>
    </p:spTree>
    <p:extLst>
      <p:ext uri="{BB962C8B-B14F-4D97-AF65-F5344CB8AC3E}">
        <p14:creationId xmlns:p14="http://schemas.microsoft.com/office/powerpoint/2010/main" val="1156437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MRO </a:t>
            </a:r>
            <a:r>
              <a:rPr lang="en-US" dirty="0" err="1" smtClean="0"/>
              <a:t>Aerobraking</a:t>
            </a:r>
            <a:endParaRPr lang="en-US" dirty="0"/>
          </a:p>
        </p:txBody>
      </p:sp>
      <p:pic>
        <p:nvPicPr>
          <p:cNvPr id="3" name="Picture 2" descr="MRO-Aerobrak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865" y="1572255"/>
            <a:ext cx="6729352" cy="523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70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Genesis</a:t>
            </a:r>
            <a:endParaRPr lang="en-US" dirty="0"/>
          </a:p>
        </p:txBody>
      </p:sp>
      <p:pic>
        <p:nvPicPr>
          <p:cNvPr id="3" name="Picture 2" descr="Genesis_Mission_Trajectory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7" y="1417638"/>
            <a:ext cx="7546848" cy="465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80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42371"/>
            <a:ext cx="7772400" cy="1470025"/>
          </a:xfrm>
        </p:spPr>
        <p:txBody>
          <a:bodyPr/>
          <a:lstStyle/>
          <a:p>
            <a:r>
              <a:rPr lang="en-US" dirty="0" smtClean="0"/>
              <a:t>Dawn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Mission to the two Largest Main Belt Asteroids - Vesta and Ceres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345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dawn_traj-H.264_960x720_30fps_3kbs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8155" y="1162256"/>
            <a:ext cx="7343728" cy="550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534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ttle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0" y="2819400"/>
            <a:ext cx="5384801" cy="4038600"/>
          </a:xfrm>
          <a:prstGeom prst="rect">
            <a:avLst/>
          </a:prstGeom>
        </p:spPr>
      </p:pic>
      <p:pic>
        <p:nvPicPr>
          <p:cNvPr id="5" name="Picture 4" descr="bottle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283203" cy="396240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85800" y="304800"/>
            <a:ext cx="7772400" cy="6858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FFFF"/>
                </a:solidFill>
                <a:latin typeface="Calibri"/>
              </a:rPr>
              <a:t>Final HAMO to LAMO Transfer Design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81000" y="5181600"/>
            <a:ext cx="4953000" cy="9144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solidFill>
                  <a:srgbClr val="FFFFFF"/>
                </a:solidFill>
                <a:latin typeface="Calibri"/>
              </a:rPr>
              <a:t>Greg Whiffen, Dan Parcher, John Smith</a:t>
            </a:r>
          </a:p>
          <a:p>
            <a:pPr marL="0" indent="0" algn="ctr" defTabSz="9144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solidFill>
                  <a:srgbClr val="FFFFFF"/>
                </a:solidFill>
                <a:latin typeface="Calibri"/>
              </a:rPr>
              <a:t>11/7/2011</a:t>
            </a:r>
          </a:p>
        </p:txBody>
      </p:sp>
    </p:spTree>
    <p:extLst>
      <p:ext uri="{BB962C8B-B14F-4D97-AF65-F5344CB8AC3E}">
        <p14:creationId xmlns:p14="http://schemas.microsoft.com/office/powerpoint/2010/main" val="3501371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2L6-001_traj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24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2L6-001_traj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48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2L6-001_traj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53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2L6-001_traj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8600" y="304800"/>
            <a:ext cx="1736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</a:rPr>
              <a:t>Thrust Vectors!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051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GRAIL</a:t>
            </a:r>
            <a:br>
              <a:rPr lang="en-US" dirty="0" smtClean="0"/>
            </a:br>
            <a:r>
              <a:rPr lang="en-US" sz="2400" dirty="0" smtClean="0"/>
              <a:t>(Gravity Recovery and Interior Laboratory)</a:t>
            </a:r>
            <a:endParaRPr lang="en-US" sz="2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Or </a:t>
            </a:r>
          </a:p>
          <a:p>
            <a:r>
              <a:rPr lang="en-US" dirty="0" smtClean="0"/>
              <a:t>GRACE at the Moon!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877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GRAIL Mission Timeline</a:t>
            </a:r>
          </a:p>
        </p:txBody>
      </p:sp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1524000" y="4237038"/>
            <a:ext cx="4152900" cy="2136775"/>
          </a:xfrm>
        </p:spPr>
        <p:txBody>
          <a:bodyPr/>
          <a:lstStyle/>
          <a:p>
            <a:pPr marL="0" indent="0" fontAlgn="base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/>
            </a:pPr>
            <a:r>
              <a:rPr lang="en-US" sz="1800" dirty="0" smtClean="0">
                <a:latin typeface="Arial" charset="0"/>
                <a:ea typeface="ＭＳ Ｐゴシック" charset="0"/>
                <a:cs typeface="ＭＳ Ｐゴシック" charset="0"/>
              </a:rPr>
              <a:t>Mission Phases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 smtClean="0">
                <a:latin typeface="Arial" charset="0"/>
                <a:ea typeface="ＭＳ Ｐゴシック" charset="0"/>
                <a:cs typeface="ＭＳ Ｐゴシック" charset="0"/>
              </a:rPr>
              <a:t>Launch </a:t>
            </a: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Trans-Lunar Cruise (TLC) 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Lunar Orbit Insertion (LOI) 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Orbit Period Reduction (OPR) 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Transition to Science Formation (TSF) 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Science Phase</a:t>
            </a:r>
          </a:p>
          <a:p>
            <a:pPr marL="396875" indent="-285750" fontAlgn="base">
              <a:lnSpc>
                <a:spcPct val="100000"/>
              </a:lnSpc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en-US" sz="1400" dirty="0">
                <a:latin typeface="Arial" charset="0"/>
                <a:ea typeface="ＭＳ Ｐゴシック" charset="0"/>
                <a:cs typeface="ＭＳ Ｐゴシック" charset="0"/>
              </a:rPr>
              <a:t>Decommissioning Phase</a:t>
            </a:r>
          </a:p>
        </p:txBody>
      </p:sp>
      <p:pic>
        <p:nvPicPr>
          <p:cNvPr id="11267" name="Picture 11" descr="LSR2_8.5x11_Timeline_Minimalist.t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0938"/>
            <a:ext cx="91440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delta-7920H-10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2470150"/>
            <a:ext cx="427037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2605088"/>
            <a:ext cx="2205038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8" descr="Figure 11b(new) - GRAIL_SIR_OPR_Phase-for_Paper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7" r="39494"/>
          <a:stretch>
            <a:fillRect/>
          </a:stretch>
        </p:blipFill>
        <p:spPr bwMode="auto">
          <a:xfrm>
            <a:off x="4724400" y="2689225"/>
            <a:ext cx="1392238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 descr="CDR_Science_Beta_Angle_Views_v2.t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188" y="2786063"/>
            <a:ext cx="2179637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LSR2_Heliocentric_View-with_one_LP.t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25" y="4183063"/>
            <a:ext cx="24130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430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720725" y="69850"/>
            <a:ext cx="7699375" cy="615950"/>
          </a:xfrm>
        </p:spPr>
        <p:txBody>
          <a:bodyPr/>
          <a:lstStyle/>
          <a:p>
            <a:pPr eaLnBrk="1" hangingPunct="1"/>
            <a:r>
              <a:rPr lang="en-US" sz="2400">
                <a:latin typeface="Arial" charset="0"/>
                <a:ea typeface="ＭＳ Ｐゴシック" charset="0"/>
                <a:cs typeface="ＭＳ Ｐゴシック" charset="0"/>
              </a:rPr>
              <a:t>Orbiter Separation Strategy – 2009 MDNAV PR (1 of 2)</a:t>
            </a:r>
          </a:p>
        </p:txBody>
      </p:sp>
      <p:pic>
        <p:nvPicPr>
          <p:cNvPr id="2560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890588"/>
            <a:ext cx="813117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9"/>
          <p:cNvSpPr txBox="1">
            <a:spLocks noChangeArrowheads="1"/>
          </p:cNvSpPr>
          <p:nvPr/>
        </p:nvSpPr>
        <p:spPr bwMode="auto">
          <a:xfrm>
            <a:off x="1660525" y="4268788"/>
            <a:ext cx="862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latin typeface="Calibri" charset="0"/>
              </a:rPr>
              <a:t>OTM-B1</a:t>
            </a:r>
          </a:p>
        </p:txBody>
      </p:sp>
      <p:sp>
        <p:nvSpPr>
          <p:cNvPr id="25604" name="TextBox 10"/>
          <p:cNvSpPr txBox="1">
            <a:spLocks noChangeArrowheads="1"/>
          </p:cNvSpPr>
          <p:nvPr/>
        </p:nvSpPr>
        <p:spPr bwMode="auto">
          <a:xfrm>
            <a:off x="3963988" y="2371725"/>
            <a:ext cx="8636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latin typeface="Calibri" charset="0"/>
              </a:rPr>
              <a:t>OTM-B2</a:t>
            </a:r>
          </a:p>
        </p:txBody>
      </p:sp>
      <p:sp>
        <p:nvSpPr>
          <p:cNvPr id="25605" name="TextBox 11"/>
          <p:cNvSpPr txBox="1">
            <a:spLocks noChangeArrowheads="1"/>
          </p:cNvSpPr>
          <p:nvPr/>
        </p:nvSpPr>
        <p:spPr bwMode="auto">
          <a:xfrm>
            <a:off x="1168400" y="4757738"/>
            <a:ext cx="8429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latin typeface="Calibri" charset="0"/>
              </a:rPr>
              <a:t>TSM-B3</a:t>
            </a:r>
          </a:p>
        </p:txBody>
      </p:sp>
      <p:pic>
        <p:nvPicPr>
          <p:cNvPr id="25606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1139825"/>
            <a:ext cx="128746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TextBox 10"/>
          <p:cNvSpPr txBox="1">
            <a:spLocks noChangeArrowheads="1"/>
          </p:cNvSpPr>
          <p:nvPr/>
        </p:nvSpPr>
        <p:spPr bwMode="auto">
          <a:xfrm>
            <a:off x="1382713" y="4479925"/>
            <a:ext cx="355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latin typeface="Calibri" charset="0"/>
              </a:rPr>
              <a:t>75</a:t>
            </a:r>
          </a:p>
        </p:txBody>
      </p:sp>
      <p:sp>
        <p:nvSpPr>
          <p:cNvPr id="25608" name="TextBox 11"/>
          <p:cNvSpPr txBox="1">
            <a:spLocks noChangeArrowheads="1"/>
          </p:cNvSpPr>
          <p:nvPr/>
        </p:nvSpPr>
        <p:spPr bwMode="auto">
          <a:xfrm>
            <a:off x="2271713" y="4605338"/>
            <a:ext cx="3571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latin typeface="Calibri" charset="0"/>
              </a:rPr>
              <a:t>85</a:t>
            </a:r>
          </a:p>
        </p:txBody>
      </p:sp>
      <p:sp>
        <p:nvSpPr>
          <p:cNvPr id="25609" name="TextBox 12"/>
          <p:cNvSpPr txBox="1">
            <a:spLocks noChangeArrowheads="1"/>
          </p:cNvSpPr>
          <p:nvPr/>
        </p:nvSpPr>
        <p:spPr bwMode="auto">
          <a:xfrm>
            <a:off x="4176713" y="2874963"/>
            <a:ext cx="4413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latin typeface="Calibri" charset="0"/>
              </a:rPr>
              <a:t>225</a:t>
            </a:r>
          </a:p>
        </p:txBody>
      </p:sp>
      <p:sp>
        <p:nvSpPr>
          <p:cNvPr id="25610" name="TextBox 13"/>
          <p:cNvSpPr txBox="1">
            <a:spLocks noChangeArrowheads="1"/>
          </p:cNvSpPr>
          <p:nvPr/>
        </p:nvSpPr>
        <p:spPr bwMode="auto">
          <a:xfrm>
            <a:off x="7042150" y="4864100"/>
            <a:ext cx="3556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latin typeface="Calibri" charset="0"/>
              </a:rPr>
              <a:t>65</a:t>
            </a:r>
          </a:p>
        </p:txBody>
      </p:sp>
      <p:grpSp>
        <p:nvGrpSpPr>
          <p:cNvPr id="25611" name="Group 10"/>
          <p:cNvGrpSpPr>
            <a:grpSpLocks/>
          </p:cNvGrpSpPr>
          <p:nvPr/>
        </p:nvGrpSpPr>
        <p:grpSpPr bwMode="auto">
          <a:xfrm>
            <a:off x="1254125" y="1069975"/>
            <a:ext cx="5327650" cy="4248150"/>
            <a:chOff x="1396012" y="1069624"/>
            <a:chExt cx="5326827" cy="4248583"/>
          </a:xfrm>
        </p:grpSpPr>
        <p:sp>
          <p:nvSpPr>
            <p:cNvPr id="25612" name="TextBox 11"/>
            <p:cNvSpPr txBox="1">
              <a:spLocks noChangeArrowheads="1"/>
            </p:cNvSpPr>
            <p:nvPr/>
          </p:nvSpPr>
          <p:spPr bwMode="auto">
            <a:xfrm>
              <a:off x="3144480" y="5041208"/>
              <a:ext cx="357835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200">
                  <a:latin typeface="Calibri" charset="0"/>
                </a:rPr>
                <a:t>Lower bound on separation distance (for science)</a:t>
              </a:r>
            </a:p>
          </p:txBody>
        </p:sp>
        <p:sp>
          <p:nvSpPr>
            <p:cNvPr id="25613" name="TextBox 11"/>
            <p:cNvSpPr txBox="1">
              <a:spLocks noChangeArrowheads="1"/>
            </p:cNvSpPr>
            <p:nvPr/>
          </p:nvSpPr>
          <p:spPr bwMode="auto">
            <a:xfrm>
              <a:off x="1396012" y="1579227"/>
              <a:ext cx="160537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200">
                  <a:latin typeface="Calibri" charset="0"/>
                </a:rPr>
                <a:t>Upper bound on separation distance (for multipath and link margin)</a:t>
              </a:r>
            </a:p>
          </p:txBody>
        </p:sp>
        <p:sp>
          <p:nvSpPr>
            <p:cNvPr id="25614" name="TextBox 11"/>
            <p:cNvSpPr txBox="1">
              <a:spLocks noChangeArrowheads="1"/>
            </p:cNvSpPr>
            <p:nvPr/>
          </p:nvSpPr>
          <p:spPr bwMode="auto">
            <a:xfrm>
              <a:off x="1788196" y="1069624"/>
              <a:ext cx="207499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200">
                  <a:latin typeface="Calibri" charset="0"/>
                </a:rPr>
                <a:t>Actual multipath constraint</a:t>
              </a: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rot="16200000" flipH="1">
              <a:off x="3299094" y="1345909"/>
              <a:ext cx="284192" cy="239675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triangle" w="med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4631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395412"/>
            <a:ext cx="7772400" cy="1470025"/>
          </a:xfrm>
        </p:spPr>
        <p:txBody>
          <a:bodyPr/>
          <a:lstStyle/>
          <a:p>
            <a:r>
              <a:rPr lang="en-US" dirty="0" smtClean="0"/>
              <a:t>Galileo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131353"/>
            <a:ext cx="6400800" cy="1752600"/>
          </a:xfrm>
        </p:spPr>
        <p:txBody>
          <a:bodyPr/>
          <a:lstStyle/>
          <a:p>
            <a:r>
              <a:rPr lang="en-US" dirty="0" smtClean="0"/>
              <a:t>A Mission to Jupiter</a:t>
            </a:r>
          </a:p>
          <a:p>
            <a:r>
              <a:rPr lang="en-US" dirty="0" smtClean="0"/>
              <a:t>Probe (1995)</a:t>
            </a:r>
          </a:p>
          <a:p>
            <a:r>
              <a:rPr lang="en-US" dirty="0" smtClean="0"/>
              <a:t>Orbiter (1995 – 2003)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419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2988" t="8226" r="13454" b="7904"/>
          <a:stretch/>
        </p:blipFill>
        <p:spPr>
          <a:xfrm>
            <a:off x="2737555" y="1505186"/>
            <a:ext cx="3311407" cy="489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91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335" r="3118" b="9510"/>
          <a:stretch/>
        </p:blipFill>
        <p:spPr>
          <a:xfrm>
            <a:off x="887213" y="1417638"/>
            <a:ext cx="7223010" cy="4732810"/>
          </a:xfrm>
        </p:spPr>
      </p:pic>
    </p:spTree>
    <p:extLst>
      <p:ext uri="{BB962C8B-B14F-4D97-AF65-F5344CB8AC3E}">
        <p14:creationId xmlns:p14="http://schemas.microsoft.com/office/powerpoint/2010/main" val="539303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43" t="5758" b="12517"/>
          <a:stretch/>
        </p:blipFill>
        <p:spPr>
          <a:xfrm>
            <a:off x="530014" y="1230090"/>
            <a:ext cx="7655413" cy="4880355"/>
          </a:xfrm>
        </p:spPr>
      </p:pic>
    </p:spTree>
    <p:extLst>
      <p:ext uri="{BB962C8B-B14F-4D97-AF65-F5344CB8AC3E}">
        <p14:creationId xmlns:p14="http://schemas.microsoft.com/office/powerpoint/2010/main" val="1116918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865" r="2457" b="14556"/>
          <a:stretch/>
        </p:blipFill>
        <p:spPr>
          <a:xfrm>
            <a:off x="747209" y="1417638"/>
            <a:ext cx="7603020" cy="4732810"/>
          </a:xfrm>
        </p:spPr>
      </p:pic>
    </p:spTree>
    <p:extLst>
      <p:ext uri="{BB962C8B-B14F-4D97-AF65-F5344CB8AC3E}">
        <p14:creationId xmlns:p14="http://schemas.microsoft.com/office/powerpoint/2010/main" val="353187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550" r="1241" b="14782"/>
          <a:stretch/>
        </p:blipFill>
        <p:spPr>
          <a:xfrm>
            <a:off x="905274" y="1320096"/>
            <a:ext cx="7684962" cy="4730345"/>
          </a:xfrm>
        </p:spPr>
      </p:pic>
    </p:spTree>
    <p:extLst>
      <p:ext uri="{BB962C8B-B14F-4D97-AF65-F5344CB8AC3E}">
        <p14:creationId xmlns:p14="http://schemas.microsoft.com/office/powerpoint/2010/main" val="126174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18" t="9739" r="6447" b="5624"/>
          <a:stretch/>
        </p:blipFill>
        <p:spPr>
          <a:xfrm>
            <a:off x="555037" y="959556"/>
            <a:ext cx="7883407" cy="580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12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747" t="9329" r="2317" b="7545"/>
          <a:stretch/>
        </p:blipFill>
        <p:spPr>
          <a:xfrm>
            <a:off x="282222" y="1157111"/>
            <a:ext cx="8523111" cy="570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24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60" t="7448" r="8124" b="1557"/>
          <a:stretch/>
        </p:blipFill>
        <p:spPr>
          <a:xfrm>
            <a:off x="987778" y="1157111"/>
            <a:ext cx="7375407" cy="549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341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260" t="5062" r="6501" b="11235"/>
          <a:stretch/>
        </p:blipFill>
        <p:spPr>
          <a:xfrm>
            <a:off x="1053630" y="1486371"/>
            <a:ext cx="7027334" cy="497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75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91" t="3063" r="1664" b="2890"/>
          <a:stretch/>
        </p:blipFill>
        <p:spPr>
          <a:xfrm>
            <a:off x="907119" y="1203075"/>
            <a:ext cx="7648447" cy="543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46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140" b="9042"/>
          <a:stretch/>
        </p:blipFill>
        <p:spPr>
          <a:xfrm>
            <a:off x="1127219" y="1520111"/>
            <a:ext cx="7693023" cy="5220380"/>
          </a:xfrm>
        </p:spPr>
      </p:pic>
    </p:spTree>
    <p:extLst>
      <p:ext uri="{BB962C8B-B14F-4D97-AF65-F5344CB8AC3E}">
        <p14:creationId xmlns:p14="http://schemas.microsoft.com/office/powerpoint/2010/main" val="4234451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50" t="7148" r="1415" b="5627"/>
          <a:stretch/>
        </p:blipFill>
        <p:spPr>
          <a:xfrm>
            <a:off x="1100029" y="1417638"/>
            <a:ext cx="7500206" cy="5056549"/>
          </a:xfrm>
        </p:spPr>
      </p:pic>
    </p:spTree>
    <p:extLst>
      <p:ext uri="{BB962C8B-B14F-4D97-AF65-F5344CB8AC3E}">
        <p14:creationId xmlns:p14="http://schemas.microsoft.com/office/powerpoint/2010/main" val="34136093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539177"/>
            <a:ext cx="8229600" cy="1143000"/>
          </a:xfrm>
        </p:spPr>
        <p:txBody>
          <a:bodyPr/>
          <a:lstStyle/>
          <a:p>
            <a:r>
              <a:rPr lang="en-US" dirty="0" smtClean="0"/>
              <a:t>The Future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924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Helvetica" charset="0"/>
              </a:rPr>
              <a:t>Thrusts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371600" y="2895600"/>
            <a:ext cx="2514600" cy="5429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FF0000"/>
                </a:solidFill>
                <a:latin typeface="+mj-lt"/>
                <a:ea typeface="+mn-ea"/>
                <a:cs typeface="+mn-cs"/>
              </a:rPr>
              <a:t>Efficiently explore multiple encounter tour designs</a:t>
            </a:r>
          </a:p>
        </p:txBody>
      </p:sp>
      <p:pic>
        <p:nvPicPr>
          <p:cNvPr id="46083" name="Picture 18" descr="entire_tou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19200"/>
            <a:ext cx="34290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26" descr="jso-ellip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"/>
          <a:stretch>
            <a:fillRect/>
          </a:stretch>
        </p:blipFill>
        <p:spPr bwMode="auto">
          <a:xfrm>
            <a:off x="5846763" y="3733800"/>
            <a:ext cx="1773237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5237163" y="5715000"/>
            <a:ext cx="3190875" cy="5238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FF0000"/>
                </a:solidFill>
                <a:latin typeface="+mj-lt"/>
                <a:ea typeface="+mn-ea"/>
                <a:cs typeface="+mn-cs"/>
              </a:rPr>
              <a:t>Design innovative and efficient low energy transfers, captures, and orbits</a:t>
            </a:r>
          </a:p>
        </p:txBody>
      </p:sp>
      <p:pic>
        <p:nvPicPr>
          <p:cNvPr id="4608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0"/>
            <a:ext cx="2514600" cy="16986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1209675" y="5715000"/>
            <a:ext cx="2778125" cy="5429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FF0000"/>
                </a:solidFill>
                <a:latin typeface="+mj-lt"/>
                <a:ea typeface="+mn-ea"/>
                <a:cs typeface="+mn-cs"/>
              </a:rPr>
              <a:t>Close-proximity trajectory design for small-body missions</a:t>
            </a:r>
          </a:p>
        </p:txBody>
      </p:sp>
      <p:pic>
        <p:nvPicPr>
          <p:cNvPr id="46088" name="Picture 6" descr="ExecS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295400"/>
            <a:ext cx="25146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5257800" y="2895600"/>
            <a:ext cx="3124200" cy="5429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FF0000"/>
                </a:solidFill>
                <a:latin typeface="+mj-lt"/>
                <a:ea typeface="+mn-ea"/>
                <a:cs typeface="+mn-cs"/>
              </a:rPr>
              <a:t>Design trajectories for missions that involve multiple spacecraft elements</a:t>
            </a:r>
          </a:p>
        </p:txBody>
      </p:sp>
      <p:sp>
        <p:nvSpPr>
          <p:cNvPr id="46090" name="TextBox 11"/>
          <p:cNvSpPr txBox="1">
            <a:spLocks noChangeArrowheads="1"/>
          </p:cNvSpPr>
          <p:nvPr/>
        </p:nvSpPr>
        <p:spPr bwMode="auto">
          <a:xfrm>
            <a:off x="1592263" y="3017838"/>
            <a:ext cx="1841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798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14–22 Months of SEP Thrusting Efficiently Increase Energy with Respect to Earth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 l="9277" t="24001" r="3865" b="10875"/>
          <a:stretch>
            <a:fillRect/>
          </a:stretch>
        </p:blipFill>
        <p:spPr bwMode="auto">
          <a:xfrm>
            <a:off x="0" y="1708638"/>
            <a:ext cx="9144000" cy="385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157"/>
          <p:cNvSpPr txBox="1">
            <a:spLocks noChangeArrowheads="1"/>
          </p:cNvSpPr>
          <p:nvPr/>
        </p:nvSpPr>
        <p:spPr bwMode="auto">
          <a:xfrm>
            <a:off x="0" y="5562600"/>
            <a:ext cx="41909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/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Exterior and interior leveraging transfers increase the C</a:t>
            </a:r>
            <a:r>
              <a:rPr lang="en-US" sz="1600" i="1" baseline="-25000" dirty="0">
                <a:solidFill>
                  <a:srgbClr val="FFC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3</a:t>
            </a:r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 for an outbound or inbound flyby 14–16 mo. after escape</a:t>
            </a:r>
          </a:p>
        </p:txBody>
      </p:sp>
      <p:sp>
        <p:nvSpPr>
          <p:cNvPr id="5" name="TextBox 159"/>
          <p:cNvSpPr txBox="1">
            <a:spLocks noChangeArrowheads="1"/>
          </p:cNvSpPr>
          <p:nvPr/>
        </p:nvSpPr>
        <p:spPr bwMode="auto">
          <a:xfrm>
            <a:off x="4724401" y="5583238"/>
            <a:ext cx="41909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/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Similar transfers are available 6 mo. earlier, introducing primary and backup launch opportunities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1/31/2012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22433-8A1E-4001-A803-26ADE4D6C9D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Landau et al.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44356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7B9E55-7749-CD4B-8EB4-4C1DF89B1298}" type="slidenum">
              <a:rPr lang="en-US">
                <a:solidFill>
                  <a:srgbClr val="000000"/>
                </a:solidFill>
              </a:rPr>
              <a:pPr/>
              <a:t>43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Gravity-Assist Tours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Used with great success by missions from Mariner 10 through Galileo and Cassini</a:t>
            </a:r>
          </a:p>
          <a:p>
            <a:r>
              <a:rPr lang="en-US"/>
              <a:t>Enables orbit diversity for minimal propellant</a:t>
            </a:r>
          </a:p>
          <a:p>
            <a:r>
              <a:rPr lang="en-US"/>
              <a:t>Gravity-Assists are an enabling technology for outer planet missions</a:t>
            </a:r>
          </a:p>
        </p:txBody>
      </p:sp>
      <p:pic>
        <p:nvPicPr>
          <p:cNvPr id="3076" name="Picture 4" descr="JSO-tour-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914400"/>
            <a:ext cx="3309938" cy="25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140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AAS 07-277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BC80D2-ACED-A047-8F22-487D75CBE7E0}" type="slidenum">
              <a:rPr lang="en-US">
                <a:solidFill>
                  <a:srgbClr val="000000"/>
                </a:solidFill>
              </a:rPr>
              <a:pPr/>
              <a:t>44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Pathfinding Problem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The possible sequences of flybys quickly becomes overwhelming</a:t>
            </a:r>
          </a:p>
          <a:p>
            <a:r>
              <a:rPr lang="en-US"/>
              <a:t>Many solutions, but only a few </a:t>
            </a:r>
            <a:r>
              <a:rPr lang="ja-JP" altLang="en-US"/>
              <a:t>“</a:t>
            </a:r>
            <a:r>
              <a:rPr lang="en-US"/>
              <a:t>gems</a:t>
            </a:r>
            <a:r>
              <a:rPr lang="ja-JP" altLang="en-US"/>
              <a:t>”</a:t>
            </a:r>
            <a:endParaRPr lang="en-US"/>
          </a:p>
          <a:p>
            <a:r>
              <a:rPr lang="en-US"/>
              <a:t>Pathfinding is the problem of picking through the possible combinations to find a good tour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990600"/>
            <a:ext cx="28067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384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19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2"/>
          <p:cNvSpPr txBox="1">
            <a:spLocks noChangeArrowheads="1"/>
          </p:cNvSpPr>
          <p:nvPr/>
        </p:nvSpPr>
        <p:spPr bwMode="auto">
          <a:xfrm>
            <a:off x="148806" y="146949"/>
            <a:ext cx="8625236" cy="6832641"/>
          </a:xfrm>
          <a:prstGeom prst="rect">
            <a:avLst/>
          </a:prstGeom>
          <a:noFill/>
          <a:ln w="127000">
            <a:solidFill>
              <a:srgbClr val="C0C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 kern="1200" dirty="0">
              <a:latin typeface="Arial" charset="0"/>
            </a:endParaRPr>
          </a:p>
          <a:p>
            <a:r>
              <a:rPr lang="en-US" sz="3200" b="1" kern="1200" dirty="0">
                <a:latin typeface="Arial" charset="0"/>
              </a:rPr>
              <a:t>Global Trajectory Optimization Competition:</a:t>
            </a:r>
          </a:p>
          <a:p>
            <a:endParaRPr lang="en-US" sz="3200" b="1" kern="1200" dirty="0">
              <a:latin typeface="Arial" charset="0"/>
            </a:endParaRPr>
          </a:p>
          <a:p>
            <a:r>
              <a:rPr lang="en-US" kern="1200" dirty="0">
                <a:latin typeface="Arial" charset="0"/>
              </a:rPr>
              <a:t>Worldwide competition sponsored by the Advanced Concepts Team from the European Space Agency</a:t>
            </a:r>
          </a:p>
          <a:p>
            <a:r>
              <a:rPr lang="en-US" kern="1200" dirty="0">
                <a:latin typeface="Arial" charset="0"/>
              </a:rPr>
              <a:t>The problem was a low-thrust mission to impact a specified asteroid</a:t>
            </a:r>
          </a:p>
          <a:p>
            <a:r>
              <a:rPr lang="en-US" kern="1200" dirty="0">
                <a:latin typeface="Arial" charset="0"/>
              </a:rPr>
              <a:t>Our team from JPL won the competition</a:t>
            </a:r>
          </a:p>
          <a:p>
            <a:r>
              <a:rPr lang="en-US" kern="1200" dirty="0">
                <a:latin typeface="Arial" charset="0"/>
              </a:rPr>
              <a:t>MALTO was a key component of our optimization strategy</a:t>
            </a:r>
          </a:p>
          <a:p>
            <a:endParaRPr lang="en-US" kern="1200" dirty="0">
              <a:latin typeface="Arial" charset="0"/>
            </a:endParaRPr>
          </a:p>
          <a:p>
            <a:r>
              <a:rPr lang="en-US" b="1" kern="1200" dirty="0">
                <a:latin typeface="Arial" charset="0"/>
              </a:rPr>
              <a:t>Winning entry from JPL</a:t>
            </a:r>
            <a:endParaRPr lang="en-US" kern="1200" dirty="0">
              <a:latin typeface="Arial" charset="0"/>
            </a:endParaRPr>
          </a:p>
          <a:p>
            <a:r>
              <a:rPr lang="en-US" kern="1200" dirty="0">
                <a:latin typeface="Arial" charset="0"/>
              </a:rPr>
              <a:t>Trajectory path:</a:t>
            </a:r>
          </a:p>
          <a:p>
            <a:r>
              <a:rPr lang="en-US" kern="1200" dirty="0">
                <a:latin typeface="Arial" charset="0"/>
              </a:rPr>
              <a:t>Earth</a:t>
            </a:r>
          </a:p>
          <a:p>
            <a:r>
              <a:rPr lang="en-US" kern="1200" dirty="0">
                <a:latin typeface="Arial" charset="0"/>
              </a:rPr>
              <a:t>Venus</a:t>
            </a:r>
          </a:p>
          <a:p>
            <a:r>
              <a:rPr lang="en-US" kern="1200" dirty="0">
                <a:latin typeface="Arial" charset="0"/>
              </a:rPr>
              <a:t>Earth</a:t>
            </a:r>
          </a:p>
          <a:p>
            <a:r>
              <a:rPr lang="en-US" kern="1200" dirty="0">
                <a:latin typeface="Arial" charset="0"/>
              </a:rPr>
              <a:t>Earth</a:t>
            </a:r>
          </a:p>
          <a:p>
            <a:r>
              <a:rPr lang="en-US" kern="1200" dirty="0">
                <a:latin typeface="Arial" charset="0"/>
              </a:rPr>
              <a:t>Earth</a:t>
            </a:r>
          </a:p>
          <a:p>
            <a:r>
              <a:rPr lang="en-US" kern="1200" dirty="0">
                <a:latin typeface="Arial" charset="0"/>
              </a:rPr>
              <a:t>Jupiter</a:t>
            </a:r>
          </a:p>
          <a:p>
            <a:r>
              <a:rPr lang="en-US" kern="1200" dirty="0">
                <a:latin typeface="Arial" charset="0"/>
              </a:rPr>
              <a:t>Saturn</a:t>
            </a:r>
          </a:p>
          <a:p>
            <a:r>
              <a:rPr lang="en-US" kern="1200" dirty="0">
                <a:latin typeface="Arial" charset="0"/>
              </a:rPr>
              <a:t>Jupiter</a:t>
            </a:r>
          </a:p>
          <a:p>
            <a:r>
              <a:rPr lang="en-US" kern="1200" dirty="0">
                <a:latin typeface="Arial" charset="0"/>
              </a:rPr>
              <a:t>Asteroid</a:t>
            </a:r>
          </a:p>
          <a:p>
            <a:endParaRPr lang="en-US" kern="1200" dirty="0">
              <a:latin typeface="Arial" charset="0"/>
            </a:endParaRPr>
          </a:p>
        </p:txBody>
      </p:sp>
      <p:pic>
        <p:nvPicPr>
          <p:cNvPr id="5" name="Picture 4" descr="gto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3" t="15813" r="17305" b="20125"/>
          <a:stretch>
            <a:fillRect/>
          </a:stretch>
        </p:blipFill>
        <p:spPr bwMode="auto">
          <a:xfrm>
            <a:off x="4079875" y="3428991"/>
            <a:ext cx="4222660" cy="342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33CC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328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 Material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Website: “Basics of Space Flight”</a:t>
            </a:r>
          </a:p>
          <a:p>
            <a:pPr lvl="1"/>
            <a:r>
              <a:rPr lang="en-US" dirty="0" smtClean="0">
                <a:hlinkClick r:id="rId2"/>
              </a:rPr>
              <a:t>http://www.jpl.nasa.gov/basics</a:t>
            </a:r>
            <a:endParaRPr lang="en-US" dirty="0" smtClean="0"/>
          </a:p>
          <a:p>
            <a:r>
              <a:rPr lang="en-US" dirty="0" smtClean="0"/>
              <a:t>Encyclopedia of Aerospace Engineering, J. Wiley &amp; Sons, 10</a:t>
            </a:r>
            <a:r>
              <a:rPr lang="en-US" baseline="30000" dirty="0" smtClean="0"/>
              <a:t>th</a:t>
            </a:r>
            <a:r>
              <a:rPr lang="en-US" dirty="0" smtClean="0"/>
              <a:t> edition. (All NASA sites have institutional access)</a:t>
            </a:r>
          </a:p>
          <a:p>
            <a:pPr lvl="1"/>
            <a:r>
              <a:rPr lang="en-US" dirty="0">
                <a:hlinkClick r:id="rId3"/>
              </a:rPr>
              <a:t>http://onlinelibrary.wiley.com/</a:t>
            </a:r>
            <a:r>
              <a:rPr lang="en-US" dirty="0" smtClean="0">
                <a:hlinkClick r:id="rId3"/>
              </a:rPr>
              <a:t>book/10.1002</a:t>
            </a:r>
            <a:r>
              <a:rPr lang="en-US" dirty="0">
                <a:hlinkClick r:id="rId3"/>
              </a:rPr>
              <a:t>/</a:t>
            </a:r>
            <a:r>
              <a:rPr lang="en-US" dirty="0" smtClean="0">
                <a:hlinkClick r:id="rId3"/>
              </a:rPr>
              <a:t>9780470686652</a:t>
            </a:r>
            <a:r>
              <a:rPr lang="en-US" dirty="0" smtClean="0"/>
              <a:t>  (table of contents)</a:t>
            </a:r>
          </a:p>
          <a:p>
            <a:pPr lvl="2"/>
            <a:r>
              <a:rPr lang="en-US" dirty="0" smtClean="0"/>
              <a:t>Dynamics and Control</a:t>
            </a:r>
          </a:p>
          <a:p>
            <a:pPr lvl="3"/>
            <a:r>
              <a:rPr lang="en-US" dirty="0" smtClean="0"/>
              <a:t>Trajectory and Orbital Mechanics</a:t>
            </a:r>
          </a:p>
          <a:p>
            <a:pPr lvl="4"/>
            <a:r>
              <a:rPr lang="en-US" dirty="0" smtClean="0"/>
              <a:t>Orbital Mechanics Fundamentals</a:t>
            </a:r>
          </a:p>
          <a:p>
            <a:pPr lvl="4"/>
            <a:r>
              <a:rPr lang="en-US" dirty="0" smtClean="0"/>
              <a:t>Mission Design and Trajectory Optimization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602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719" y="1902119"/>
            <a:ext cx="8229600" cy="2669881"/>
          </a:xfrm>
        </p:spPr>
        <p:txBody>
          <a:bodyPr>
            <a:normAutofit/>
          </a:bodyPr>
          <a:lstStyle/>
          <a:p>
            <a:r>
              <a:rPr lang="en-US" dirty="0" smtClean="0"/>
              <a:t>Questions?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Answers!</a:t>
            </a:r>
            <a:br>
              <a:rPr lang="en-US" dirty="0" smtClean="0"/>
            </a:br>
            <a:r>
              <a:rPr lang="en-US" sz="3200" dirty="0" err="1"/>
              <a:t>d</a:t>
            </a:r>
            <a:r>
              <a:rPr lang="en-US" sz="3200" dirty="0" err="1" smtClean="0"/>
              <a:t>ennis.v.byrnes@jpl.nasa.gov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27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908175" y="836613"/>
            <a:ext cx="12817475" cy="684212"/>
          </a:xfrm>
        </p:spPr>
        <p:txBody>
          <a:bodyPr/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 Upcoming NESC GN&amp;C Webcasts</a:t>
            </a:r>
            <a:br>
              <a:rPr lang="en-US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 i="1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 i="1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/>
            </a:r>
            <a:br>
              <a:rPr lang="en-US">
                <a:latin typeface="Arial" charset="0"/>
                <a:ea typeface="ＭＳ Ｐゴシック" charset="0"/>
                <a:cs typeface="ＭＳ Ｐゴシック" charset="0"/>
              </a:rPr>
            </a:br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-396875" y="657225"/>
            <a:ext cx="9144000" cy="784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ja-JP" altLang="en-US" sz="2400" b="1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400" b="1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Fundamentals of Launch Vehicle Flight Control</a:t>
            </a:r>
            <a:r>
              <a:rPr lang="ja-JP" altLang="en-US" sz="2400" b="1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400" b="1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, John Rakoczy (MSFC), on 16 May 2012 </a:t>
            </a: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Fundamentals of Spacecraft  Attitude Control</a:t>
            </a: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, on 18 July 2012</a:t>
            </a: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Fundamentals of Aircraft Flight Control</a:t>
            </a: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, on 19 September 2012 </a:t>
            </a: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Fundamentals of Adaptive Control</a:t>
            </a: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, Irene Gregory (LaRC), on 21 November 2012</a:t>
            </a: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endParaRPr lang="en-US" sz="2400" b="1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-360363" y="5408613"/>
            <a:ext cx="9144001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2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</a:pP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Fundamentals of Spacecraft Attitude Determination</a:t>
            </a:r>
            <a:r>
              <a:rPr lang="ja-JP" alt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US" sz="2400" b="1" smtClean="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, Prof. John Crassidis (Univ. of Buffalo), on 16 January  2013 </a:t>
            </a:r>
          </a:p>
        </p:txBody>
      </p:sp>
    </p:spTree>
    <p:extLst>
      <p:ext uri="{BB962C8B-B14F-4D97-AF65-F5344CB8AC3E}">
        <p14:creationId xmlns:p14="http://schemas.microsoft.com/office/powerpoint/2010/main" val="1067636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ESC 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SC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NESC 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SC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SC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SC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_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_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3_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5_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MSL_BDD_MDNAV">
  <a:themeElements>
    <a:clrScheme name="">
      <a:dk1>
        <a:srgbClr val="000000"/>
      </a:dk1>
      <a:lt1>
        <a:srgbClr val="CC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E2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L_BDD_MDNA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MSL_BDD_MDNA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L_BDD_MDNA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L_BDD_MDNA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3260</TotalTime>
  <Words>1639</Words>
  <Application>Microsoft Macintosh PowerPoint</Application>
  <PresentationFormat>On-screen Show (4:3)</PresentationFormat>
  <Paragraphs>231</Paragraphs>
  <Slides>49</Slides>
  <Notes>8</Notes>
  <HiddenSlides>0</HiddenSlides>
  <MMClips>1</MMClips>
  <ScaleCrop>false</ScaleCrop>
  <HeadingPairs>
    <vt:vector size="6" baseType="variant">
      <vt:variant>
        <vt:lpstr>Theme</vt:lpstr>
      </vt:variant>
      <vt:variant>
        <vt:i4>14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4" baseType="lpstr">
      <vt:lpstr>Office Theme</vt:lpstr>
      <vt:lpstr>1_Office Theme</vt:lpstr>
      <vt:lpstr>NESC Template</vt:lpstr>
      <vt:lpstr>1_NESC Template</vt:lpstr>
      <vt:lpstr>2_Office Theme</vt:lpstr>
      <vt:lpstr>3_Office Theme</vt:lpstr>
      <vt:lpstr>Blank Presentation</vt:lpstr>
      <vt:lpstr>1_Blank Presentation</vt:lpstr>
      <vt:lpstr>MSL_BDD_MDNAV</vt:lpstr>
      <vt:lpstr>1_MSL_BDD_MDNAV</vt:lpstr>
      <vt:lpstr>2_MSL_BDD_MDNAV</vt:lpstr>
      <vt:lpstr>3_MSL_BDD_MDNAV</vt:lpstr>
      <vt:lpstr>5_MSL_BDD_MDNAV</vt:lpstr>
      <vt:lpstr>4_MSL_BDD_MDNAV</vt:lpstr>
      <vt:lpstr>Document</vt:lpstr>
      <vt:lpstr>  NESC GN&amp;C  Technical Discipline Team  Webcast Series    </vt:lpstr>
      <vt:lpstr>PowerPoint Presentation</vt:lpstr>
      <vt:lpstr>Deep Space Mission Design</vt:lpstr>
      <vt:lpstr>Introduction</vt:lpstr>
      <vt:lpstr>What do we do?</vt:lpstr>
      <vt:lpstr>When is Mission Design Done?</vt:lpstr>
      <vt:lpstr>Orbit Transfers</vt:lpstr>
      <vt:lpstr>Mars Pork Chop</vt:lpstr>
      <vt:lpstr>2011 Type 1 Launch/Arrival Space</vt:lpstr>
      <vt:lpstr>2011 Type 2 Launch/Arrival Space </vt:lpstr>
      <vt:lpstr>Type 2 Launch Period (TS1, 25°N – 20°N*)</vt:lpstr>
      <vt:lpstr>Type 2 Launch Period (TS2, 20°N – 5°N*)</vt:lpstr>
      <vt:lpstr>Type 2 Launch Period (TS3, 5°N – 27°S*)</vt:lpstr>
      <vt:lpstr>Type 1B Launch Period (25°N – 27°S*)</vt:lpstr>
      <vt:lpstr>MRO Aerobraking</vt:lpstr>
      <vt:lpstr>Genesis</vt:lpstr>
      <vt:lpstr>Dawn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GRAIL (Gravity Recovery and Interior Laboratory)</vt:lpstr>
      <vt:lpstr>GRAIL Mission Timeline</vt:lpstr>
      <vt:lpstr>Orbiter Separation Strategy – 2009 MDNAV PR (1 of 2)</vt:lpstr>
      <vt:lpstr>Galileo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Future</vt:lpstr>
      <vt:lpstr>Thrusts</vt:lpstr>
      <vt:lpstr>14–22 Months of SEP Thrusting Efficiently Increase Energy with Respect to Earth</vt:lpstr>
      <vt:lpstr>Gravity-Assist Tours</vt:lpstr>
      <vt:lpstr>Pathfinding Problem</vt:lpstr>
      <vt:lpstr>PowerPoint Presentation</vt:lpstr>
      <vt:lpstr>PowerPoint Presentation</vt:lpstr>
      <vt:lpstr>Reference Material</vt:lpstr>
      <vt:lpstr>Questions?  Answers! dennis.v.byrnes@jpl.nasa.gov</vt:lpstr>
      <vt:lpstr>  Upcoming NESC GN&amp;C Webcasts    </vt:lpstr>
    </vt:vector>
  </TitlesOfParts>
  <Company>JPL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Deep Space Mission Design</dc:title>
  <dc:creator>Dennis Byrnes</dc:creator>
  <cp:lastModifiedBy>Dennis Byrnes</cp:lastModifiedBy>
  <cp:revision>48</cp:revision>
  <dcterms:created xsi:type="dcterms:W3CDTF">2012-03-05T19:46:40Z</dcterms:created>
  <dcterms:modified xsi:type="dcterms:W3CDTF">2012-03-21T14:08:54Z</dcterms:modified>
</cp:coreProperties>
</file>