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4" r:id="rId2"/>
    <p:sldId id="265" r:id="rId3"/>
    <p:sldId id="269" r:id="rId4"/>
    <p:sldId id="274" r:id="rId5"/>
    <p:sldId id="273" r:id="rId6"/>
    <p:sldId id="272" r:id="rId7"/>
    <p:sldId id="275" r:id="rId8"/>
    <p:sldId id="267" r:id="rId9"/>
    <p:sldId id="270" r:id="rId10"/>
    <p:sldId id="271" r:id="rId11"/>
    <p:sldId id="276" r:id="rId12"/>
    <p:sldId id="27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D8056-A967-4C5A-90D0-7DFB2CAECF44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E2994-B354-4077-8E7F-D7CE5BC577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535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2E2994-B354-4077-8E7F-D7CE5BC5770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54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GFSSP 7.01 -- Tutorial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73125" y="1300163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16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Tutorial – 2</a:t>
            </a: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SIMULATION OF FLUID TRANSIENT FOLLOWING SUDDEN VALVE CLOSURE</a:t>
            </a:r>
            <a:r>
              <a:rPr lang="en-US" sz="32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/>
            </a:r>
            <a:br>
              <a:rPr lang="en-US" sz="32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</a:br>
            <a:endParaRPr lang="en-US" sz="32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1563688" y="4318000"/>
            <a:ext cx="7391400" cy="1752600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</p:txBody>
      </p:sp>
      <p:sp>
        <p:nvSpPr>
          <p:cNvPr id="100358" name="Text Box 53"/>
          <p:cNvSpPr txBox="1">
            <a:spLocks noChangeArrowheads="1"/>
          </p:cNvSpPr>
          <p:nvPr/>
        </p:nvSpPr>
        <p:spPr bwMode="auto">
          <a:xfrm>
            <a:off x="6829425" y="5124450"/>
            <a:ext cx="581025" cy="238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grpSp>
        <p:nvGrpSpPr>
          <p:cNvPr id="6" name="Group 59"/>
          <p:cNvGrpSpPr>
            <a:grpSpLocks/>
          </p:cNvGrpSpPr>
          <p:nvPr/>
        </p:nvGrpSpPr>
        <p:grpSpPr bwMode="auto">
          <a:xfrm>
            <a:off x="2033588" y="2781300"/>
            <a:ext cx="5481637" cy="2171700"/>
            <a:chOff x="601" y="2168"/>
            <a:chExt cx="3453" cy="1368"/>
          </a:xfrm>
        </p:grpSpPr>
        <p:sp>
          <p:nvSpPr>
            <p:cNvPr id="100360" name="Rectangle 13"/>
            <p:cNvSpPr>
              <a:spLocks noChangeArrowheads="1"/>
            </p:cNvSpPr>
            <p:nvPr/>
          </p:nvSpPr>
          <p:spPr bwMode="auto">
            <a:xfrm>
              <a:off x="601" y="3421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 </a:t>
              </a:r>
              <a:endParaRPr lang="en-US" sz="1200"/>
            </a:p>
          </p:txBody>
        </p:sp>
        <p:sp>
          <p:nvSpPr>
            <p:cNvPr id="100361" name="Rectangle 14"/>
            <p:cNvSpPr>
              <a:spLocks noChangeArrowheads="1"/>
            </p:cNvSpPr>
            <p:nvPr/>
          </p:nvSpPr>
          <p:spPr bwMode="auto">
            <a:xfrm>
              <a:off x="603" y="2426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 </a:t>
              </a:r>
              <a:endParaRPr lang="en-US" sz="1200"/>
            </a:p>
          </p:txBody>
        </p:sp>
        <p:sp>
          <p:nvSpPr>
            <p:cNvPr id="100362" name="Rectangle 15"/>
            <p:cNvSpPr>
              <a:spLocks noChangeArrowheads="1"/>
            </p:cNvSpPr>
            <p:nvPr/>
          </p:nvSpPr>
          <p:spPr bwMode="auto">
            <a:xfrm>
              <a:off x="603" y="2416"/>
              <a:ext cx="664" cy="801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363" name="Rectangle 16"/>
            <p:cNvSpPr>
              <a:spLocks noChangeArrowheads="1"/>
            </p:cNvSpPr>
            <p:nvPr/>
          </p:nvSpPr>
          <p:spPr bwMode="auto">
            <a:xfrm>
              <a:off x="1265" y="3089"/>
              <a:ext cx="2101" cy="59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3327" y="3025"/>
              <a:ext cx="161" cy="167"/>
              <a:chOff x="9193" y="3626"/>
              <a:chExt cx="403" cy="417"/>
            </a:xfrm>
          </p:grpSpPr>
          <p:sp>
            <p:nvSpPr>
              <p:cNvPr id="100381" name="Freeform 18"/>
              <p:cNvSpPr>
                <a:spLocks/>
              </p:cNvSpPr>
              <p:nvPr/>
            </p:nvSpPr>
            <p:spPr bwMode="auto">
              <a:xfrm>
                <a:off x="9193" y="3626"/>
                <a:ext cx="403" cy="417"/>
              </a:xfrm>
              <a:custGeom>
                <a:avLst/>
                <a:gdLst>
                  <a:gd name="T0" fmla="*/ 203 w 403"/>
                  <a:gd name="T1" fmla="*/ 0 h 417"/>
                  <a:gd name="T2" fmla="*/ 161 w 403"/>
                  <a:gd name="T3" fmla="*/ 4 h 417"/>
                  <a:gd name="T4" fmla="*/ 124 w 403"/>
                  <a:gd name="T5" fmla="*/ 16 h 417"/>
                  <a:gd name="T6" fmla="*/ 90 w 403"/>
                  <a:gd name="T7" fmla="*/ 34 h 417"/>
                  <a:gd name="T8" fmla="*/ 60 w 403"/>
                  <a:gd name="T9" fmla="*/ 60 h 417"/>
                  <a:gd name="T10" fmla="*/ 35 w 403"/>
                  <a:gd name="T11" fmla="*/ 92 h 417"/>
                  <a:gd name="T12" fmla="*/ 16 w 403"/>
                  <a:gd name="T13" fmla="*/ 126 h 417"/>
                  <a:gd name="T14" fmla="*/ 5 w 403"/>
                  <a:gd name="T15" fmla="*/ 166 h 417"/>
                  <a:gd name="T16" fmla="*/ 0 w 403"/>
                  <a:gd name="T17" fmla="*/ 207 h 417"/>
                  <a:gd name="T18" fmla="*/ 5 w 403"/>
                  <a:gd name="T19" fmla="*/ 249 h 417"/>
                  <a:gd name="T20" fmla="*/ 16 w 403"/>
                  <a:gd name="T21" fmla="*/ 288 h 417"/>
                  <a:gd name="T22" fmla="*/ 35 w 403"/>
                  <a:gd name="T23" fmla="*/ 325 h 417"/>
                  <a:gd name="T24" fmla="*/ 60 w 403"/>
                  <a:gd name="T25" fmla="*/ 354 h 417"/>
                  <a:gd name="T26" fmla="*/ 90 w 403"/>
                  <a:gd name="T27" fmla="*/ 380 h 417"/>
                  <a:gd name="T28" fmla="*/ 124 w 403"/>
                  <a:gd name="T29" fmla="*/ 401 h 417"/>
                  <a:gd name="T30" fmla="*/ 161 w 403"/>
                  <a:gd name="T31" fmla="*/ 412 h 417"/>
                  <a:gd name="T32" fmla="*/ 203 w 403"/>
                  <a:gd name="T33" fmla="*/ 417 h 417"/>
                  <a:gd name="T34" fmla="*/ 244 w 403"/>
                  <a:gd name="T35" fmla="*/ 412 h 417"/>
                  <a:gd name="T36" fmla="*/ 281 w 403"/>
                  <a:gd name="T37" fmla="*/ 401 h 417"/>
                  <a:gd name="T38" fmla="*/ 316 w 403"/>
                  <a:gd name="T39" fmla="*/ 380 h 417"/>
                  <a:gd name="T40" fmla="*/ 346 w 403"/>
                  <a:gd name="T41" fmla="*/ 354 h 417"/>
                  <a:gd name="T42" fmla="*/ 369 w 403"/>
                  <a:gd name="T43" fmla="*/ 325 h 417"/>
                  <a:gd name="T44" fmla="*/ 387 w 403"/>
                  <a:gd name="T45" fmla="*/ 288 h 417"/>
                  <a:gd name="T46" fmla="*/ 399 w 403"/>
                  <a:gd name="T47" fmla="*/ 249 h 417"/>
                  <a:gd name="T48" fmla="*/ 403 w 403"/>
                  <a:gd name="T49" fmla="*/ 207 h 417"/>
                  <a:gd name="T50" fmla="*/ 399 w 403"/>
                  <a:gd name="T51" fmla="*/ 166 h 417"/>
                  <a:gd name="T52" fmla="*/ 387 w 403"/>
                  <a:gd name="T53" fmla="*/ 126 h 417"/>
                  <a:gd name="T54" fmla="*/ 369 w 403"/>
                  <a:gd name="T55" fmla="*/ 92 h 417"/>
                  <a:gd name="T56" fmla="*/ 346 w 403"/>
                  <a:gd name="T57" fmla="*/ 60 h 417"/>
                  <a:gd name="T58" fmla="*/ 316 w 403"/>
                  <a:gd name="T59" fmla="*/ 34 h 417"/>
                  <a:gd name="T60" fmla="*/ 281 w 403"/>
                  <a:gd name="T61" fmla="*/ 16 h 417"/>
                  <a:gd name="T62" fmla="*/ 244 w 403"/>
                  <a:gd name="T63" fmla="*/ 4 h 417"/>
                  <a:gd name="T64" fmla="*/ 203 w 403"/>
                  <a:gd name="T65" fmla="*/ 0 h 41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03"/>
                  <a:gd name="T100" fmla="*/ 0 h 417"/>
                  <a:gd name="T101" fmla="*/ 403 w 403"/>
                  <a:gd name="T102" fmla="*/ 417 h 41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03" h="417">
                    <a:moveTo>
                      <a:pt x="203" y="0"/>
                    </a:moveTo>
                    <a:lnTo>
                      <a:pt x="161" y="4"/>
                    </a:lnTo>
                    <a:lnTo>
                      <a:pt x="124" y="16"/>
                    </a:lnTo>
                    <a:lnTo>
                      <a:pt x="90" y="34"/>
                    </a:lnTo>
                    <a:lnTo>
                      <a:pt x="60" y="60"/>
                    </a:lnTo>
                    <a:lnTo>
                      <a:pt x="35" y="92"/>
                    </a:lnTo>
                    <a:lnTo>
                      <a:pt x="16" y="126"/>
                    </a:lnTo>
                    <a:lnTo>
                      <a:pt x="5" y="166"/>
                    </a:lnTo>
                    <a:lnTo>
                      <a:pt x="0" y="207"/>
                    </a:lnTo>
                    <a:lnTo>
                      <a:pt x="5" y="249"/>
                    </a:lnTo>
                    <a:lnTo>
                      <a:pt x="16" y="288"/>
                    </a:lnTo>
                    <a:lnTo>
                      <a:pt x="35" y="325"/>
                    </a:lnTo>
                    <a:lnTo>
                      <a:pt x="60" y="354"/>
                    </a:lnTo>
                    <a:lnTo>
                      <a:pt x="90" y="380"/>
                    </a:lnTo>
                    <a:lnTo>
                      <a:pt x="124" y="401"/>
                    </a:lnTo>
                    <a:lnTo>
                      <a:pt x="161" y="412"/>
                    </a:lnTo>
                    <a:lnTo>
                      <a:pt x="203" y="417"/>
                    </a:lnTo>
                    <a:lnTo>
                      <a:pt x="244" y="412"/>
                    </a:lnTo>
                    <a:lnTo>
                      <a:pt x="281" y="401"/>
                    </a:lnTo>
                    <a:lnTo>
                      <a:pt x="316" y="380"/>
                    </a:lnTo>
                    <a:lnTo>
                      <a:pt x="346" y="354"/>
                    </a:lnTo>
                    <a:lnTo>
                      <a:pt x="369" y="325"/>
                    </a:lnTo>
                    <a:lnTo>
                      <a:pt x="387" y="288"/>
                    </a:lnTo>
                    <a:lnTo>
                      <a:pt x="399" y="249"/>
                    </a:lnTo>
                    <a:lnTo>
                      <a:pt x="403" y="207"/>
                    </a:lnTo>
                    <a:lnTo>
                      <a:pt x="399" y="166"/>
                    </a:lnTo>
                    <a:lnTo>
                      <a:pt x="387" y="126"/>
                    </a:lnTo>
                    <a:lnTo>
                      <a:pt x="369" y="92"/>
                    </a:lnTo>
                    <a:lnTo>
                      <a:pt x="346" y="60"/>
                    </a:lnTo>
                    <a:lnTo>
                      <a:pt x="316" y="34"/>
                    </a:lnTo>
                    <a:lnTo>
                      <a:pt x="281" y="16"/>
                    </a:lnTo>
                    <a:lnTo>
                      <a:pt x="244" y="4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82" name="Freeform 19"/>
              <p:cNvSpPr>
                <a:spLocks/>
              </p:cNvSpPr>
              <p:nvPr/>
            </p:nvSpPr>
            <p:spPr bwMode="auto">
              <a:xfrm>
                <a:off x="9193" y="3626"/>
                <a:ext cx="403" cy="417"/>
              </a:xfrm>
              <a:custGeom>
                <a:avLst/>
                <a:gdLst>
                  <a:gd name="T0" fmla="*/ 203 w 403"/>
                  <a:gd name="T1" fmla="*/ 0 h 417"/>
                  <a:gd name="T2" fmla="*/ 161 w 403"/>
                  <a:gd name="T3" fmla="*/ 4 h 417"/>
                  <a:gd name="T4" fmla="*/ 124 w 403"/>
                  <a:gd name="T5" fmla="*/ 16 h 417"/>
                  <a:gd name="T6" fmla="*/ 90 w 403"/>
                  <a:gd name="T7" fmla="*/ 34 h 417"/>
                  <a:gd name="T8" fmla="*/ 60 w 403"/>
                  <a:gd name="T9" fmla="*/ 60 h 417"/>
                  <a:gd name="T10" fmla="*/ 35 w 403"/>
                  <a:gd name="T11" fmla="*/ 92 h 417"/>
                  <a:gd name="T12" fmla="*/ 16 w 403"/>
                  <a:gd name="T13" fmla="*/ 126 h 417"/>
                  <a:gd name="T14" fmla="*/ 5 w 403"/>
                  <a:gd name="T15" fmla="*/ 166 h 417"/>
                  <a:gd name="T16" fmla="*/ 0 w 403"/>
                  <a:gd name="T17" fmla="*/ 207 h 417"/>
                  <a:gd name="T18" fmla="*/ 5 w 403"/>
                  <a:gd name="T19" fmla="*/ 249 h 417"/>
                  <a:gd name="T20" fmla="*/ 16 w 403"/>
                  <a:gd name="T21" fmla="*/ 288 h 417"/>
                  <a:gd name="T22" fmla="*/ 35 w 403"/>
                  <a:gd name="T23" fmla="*/ 325 h 417"/>
                  <a:gd name="T24" fmla="*/ 60 w 403"/>
                  <a:gd name="T25" fmla="*/ 354 h 417"/>
                  <a:gd name="T26" fmla="*/ 90 w 403"/>
                  <a:gd name="T27" fmla="*/ 380 h 417"/>
                  <a:gd name="T28" fmla="*/ 124 w 403"/>
                  <a:gd name="T29" fmla="*/ 401 h 417"/>
                  <a:gd name="T30" fmla="*/ 161 w 403"/>
                  <a:gd name="T31" fmla="*/ 412 h 417"/>
                  <a:gd name="T32" fmla="*/ 203 w 403"/>
                  <a:gd name="T33" fmla="*/ 417 h 417"/>
                  <a:gd name="T34" fmla="*/ 244 w 403"/>
                  <a:gd name="T35" fmla="*/ 412 h 417"/>
                  <a:gd name="T36" fmla="*/ 281 w 403"/>
                  <a:gd name="T37" fmla="*/ 401 h 417"/>
                  <a:gd name="T38" fmla="*/ 316 w 403"/>
                  <a:gd name="T39" fmla="*/ 380 h 417"/>
                  <a:gd name="T40" fmla="*/ 346 w 403"/>
                  <a:gd name="T41" fmla="*/ 354 h 417"/>
                  <a:gd name="T42" fmla="*/ 369 w 403"/>
                  <a:gd name="T43" fmla="*/ 325 h 417"/>
                  <a:gd name="T44" fmla="*/ 387 w 403"/>
                  <a:gd name="T45" fmla="*/ 288 h 417"/>
                  <a:gd name="T46" fmla="*/ 399 w 403"/>
                  <a:gd name="T47" fmla="*/ 249 h 417"/>
                  <a:gd name="T48" fmla="*/ 403 w 403"/>
                  <a:gd name="T49" fmla="*/ 207 h 417"/>
                  <a:gd name="T50" fmla="*/ 399 w 403"/>
                  <a:gd name="T51" fmla="*/ 166 h 417"/>
                  <a:gd name="T52" fmla="*/ 387 w 403"/>
                  <a:gd name="T53" fmla="*/ 126 h 417"/>
                  <a:gd name="T54" fmla="*/ 369 w 403"/>
                  <a:gd name="T55" fmla="*/ 92 h 417"/>
                  <a:gd name="T56" fmla="*/ 346 w 403"/>
                  <a:gd name="T57" fmla="*/ 60 h 417"/>
                  <a:gd name="T58" fmla="*/ 316 w 403"/>
                  <a:gd name="T59" fmla="*/ 34 h 417"/>
                  <a:gd name="T60" fmla="*/ 281 w 403"/>
                  <a:gd name="T61" fmla="*/ 16 h 417"/>
                  <a:gd name="T62" fmla="*/ 244 w 403"/>
                  <a:gd name="T63" fmla="*/ 4 h 417"/>
                  <a:gd name="T64" fmla="*/ 203 w 403"/>
                  <a:gd name="T65" fmla="*/ 0 h 41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03"/>
                  <a:gd name="T100" fmla="*/ 0 h 417"/>
                  <a:gd name="T101" fmla="*/ 403 w 403"/>
                  <a:gd name="T102" fmla="*/ 417 h 41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03" h="417">
                    <a:moveTo>
                      <a:pt x="203" y="0"/>
                    </a:moveTo>
                    <a:lnTo>
                      <a:pt x="161" y="4"/>
                    </a:lnTo>
                    <a:lnTo>
                      <a:pt x="124" y="16"/>
                    </a:lnTo>
                    <a:lnTo>
                      <a:pt x="90" y="34"/>
                    </a:lnTo>
                    <a:lnTo>
                      <a:pt x="60" y="60"/>
                    </a:lnTo>
                    <a:lnTo>
                      <a:pt x="35" y="92"/>
                    </a:lnTo>
                    <a:lnTo>
                      <a:pt x="16" y="126"/>
                    </a:lnTo>
                    <a:lnTo>
                      <a:pt x="5" y="166"/>
                    </a:lnTo>
                    <a:lnTo>
                      <a:pt x="0" y="207"/>
                    </a:lnTo>
                    <a:lnTo>
                      <a:pt x="5" y="249"/>
                    </a:lnTo>
                    <a:lnTo>
                      <a:pt x="16" y="288"/>
                    </a:lnTo>
                    <a:lnTo>
                      <a:pt x="35" y="325"/>
                    </a:lnTo>
                    <a:lnTo>
                      <a:pt x="60" y="354"/>
                    </a:lnTo>
                    <a:lnTo>
                      <a:pt x="90" y="380"/>
                    </a:lnTo>
                    <a:lnTo>
                      <a:pt x="124" y="401"/>
                    </a:lnTo>
                    <a:lnTo>
                      <a:pt x="161" y="412"/>
                    </a:lnTo>
                    <a:lnTo>
                      <a:pt x="203" y="417"/>
                    </a:lnTo>
                    <a:lnTo>
                      <a:pt x="244" y="412"/>
                    </a:lnTo>
                    <a:lnTo>
                      <a:pt x="281" y="401"/>
                    </a:lnTo>
                    <a:lnTo>
                      <a:pt x="316" y="380"/>
                    </a:lnTo>
                    <a:lnTo>
                      <a:pt x="346" y="354"/>
                    </a:lnTo>
                    <a:lnTo>
                      <a:pt x="369" y="325"/>
                    </a:lnTo>
                    <a:lnTo>
                      <a:pt x="387" y="288"/>
                    </a:lnTo>
                    <a:lnTo>
                      <a:pt x="399" y="249"/>
                    </a:lnTo>
                    <a:lnTo>
                      <a:pt x="403" y="207"/>
                    </a:lnTo>
                    <a:lnTo>
                      <a:pt x="399" y="166"/>
                    </a:lnTo>
                    <a:lnTo>
                      <a:pt x="387" y="126"/>
                    </a:lnTo>
                    <a:lnTo>
                      <a:pt x="369" y="92"/>
                    </a:lnTo>
                    <a:lnTo>
                      <a:pt x="346" y="60"/>
                    </a:lnTo>
                    <a:lnTo>
                      <a:pt x="316" y="34"/>
                    </a:lnTo>
                    <a:lnTo>
                      <a:pt x="281" y="16"/>
                    </a:lnTo>
                    <a:lnTo>
                      <a:pt x="244" y="4"/>
                    </a:lnTo>
                    <a:lnTo>
                      <a:pt x="203" y="0"/>
                    </a:lnTo>
                    <a:close/>
                  </a:path>
                </a:pathLst>
              </a:custGeom>
              <a:noFill/>
              <a:ln w="889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83" name="Line 20"/>
              <p:cNvSpPr>
                <a:spLocks noChangeShapeType="1"/>
              </p:cNvSpPr>
              <p:nvPr/>
            </p:nvSpPr>
            <p:spPr bwMode="auto">
              <a:xfrm>
                <a:off x="9253" y="3686"/>
                <a:ext cx="286" cy="294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384" name="Line 21"/>
              <p:cNvSpPr>
                <a:spLocks noChangeShapeType="1"/>
              </p:cNvSpPr>
              <p:nvPr/>
            </p:nvSpPr>
            <p:spPr bwMode="auto">
              <a:xfrm flipV="1">
                <a:off x="9253" y="3686"/>
                <a:ext cx="286" cy="294"/>
              </a:xfrm>
              <a:prstGeom prst="line">
                <a:avLst/>
              </a:prstGeom>
              <a:noFill/>
              <a:ln w="889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0365" name="Line 22"/>
            <p:cNvSpPr>
              <a:spLocks noChangeShapeType="1"/>
            </p:cNvSpPr>
            <p:nvPr/>
          </p:nvSpPr>
          <p:spPr bwMode="auto">
            <a:xfrm>
              <a:off x="1265" y="3245"/>
              <a:ext cx="1" cy="16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366" name="Line 23"/>
            <p:cNvSpPr>
              <a:spLocks noChangeShapeType="1"/>
            </p:cNvSpPr>
            <p:nvPr/>
          </p:nvSpPr>
          <p:spPr bwMode="auto">
            <a:xfrm>
              <a:off x="3413" y="3217"/>
              <a:ext cx="1" cy="16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367" name="Line 24"/>
            <p:cNvSpPr>
              <a:spLocks noChangeShapeType="1"/>
            </p:cNvSpPr>
            <p:nvPr/>
          </p:nvSpPr>
          <p:spPr bwMode="auto">
            <a:xfrm>
              <a:off x="1271" y="3331"/>
              <a:ext cx="945" cy="1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368" name="Line 25"/>
            <p:cNvSpPr>
              <a:spLocks noChangeShapeType="1"/>
            </p:cNvSpPr>
            <p:nvPr/>
          </p:nvSpPr>
          <p:spPr bwMode="auto">
            <a:xfrm>
              <a:off x="2659" y="3314"/>
              <a:ext cx="755" cy="0"/>
            </a:xfrm>
            <a:prstGeom prst="line">
              <a:avLst/>
            </a:prstGeom>
            <a:noFill/>
            <a:ln w="889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369" name="Rectangle 26"/>
            <p:cNvSpPr>
              <a:spLocks noChangeArrowheads="1"/>
            </p:cNvSpPr>
            <p:nvPr/>
          </p:nvSpPr>
          <p:spPr bwMode="auto">
            <a:xfrm>
              <a:off x="2251" y="3234"/>
              <a:ext cx="363" cy="144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370" name="Rectangle 27"/>
            <p:cNvSpPr>
              <a:spLocks noChangeArrowheads="1"/>
            </p:cNvSpPr>
            <p:nvPr/>
          </p:nvSpPr>
          <p:spPr bwMode="auto">
            <a:xfrm>
              <a:off x="2309" y="3264"/>
              <a:ext cx="227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400 ft</a:t>
              </a:r>
              <a:endParaRPr lang="en-US" sz="1200"/>
            </a:p>
          </p:txBody>
        </p:sp>
        <p:sp>
          <p:nvSpPr>
            <p:cNvPr id="100371" name="Rectangle 28"/>
            <p:cNvSpPr>
              <a:spLocks noChangeArrowheads="1"/>
            </p:cNvSpPr>
            <p:nvPr/>
          </p:nvSpPr>
          <p:spPr bwMode="auto">
            <a:xfrm>
              <a:off x="2526" y="3264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 </a:t>
              </a:r>
              <a:endParaRPr lang="en-US" sz="1200"/>
            </a:p>
          </p:txBody>
        </p:sp>
        <p:sp>
          <p:nvSpPr>
            <p:cNvPr id="100372" name="Rectangle 29"/>
            <p:cNvSpPr>
              <a:spLocks noChangeArrowheads="1"/>
            </p:cNvSpPr>
            <p:nvPr/>
          </p:nvSpPr>
          <p:spPr bwMode="auto">
            <a:xfrm>
              <a:off x="2435" y="2842"/>
              <a:ext cx="755" cy="145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373" name="Rectangle 30"/>
            <p:cNvSpPr>
              <a:spLocks noChangeArrowheads="1"/>
            </p:cNvSpPr>
            <p:nvPr/>
          </p:nvSpPr>
          <p:spPr bwMode="auto">
            <a:xfrm>
              <a:off x="2526" y="2893"/>
              <a:ext cx="6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D</a:t>
              </a:r>
              <a:endParaRPr lang="en-US" sz="1200"/>
            </a:p>
          </p:txBody>
        </p:sp>
        <p:sp>
          <p:nvSpPr>
            <p:cNvPr id="100374" name="Rectangle 31"/>
            <p:cNvSpPr>
              <a:spLocks noChangeArrowheads="1"/>
            </p:cNvSpPr>
            <p:nvPr/>
          </p:nvSpPr>
          <p:spPr bwMode="auto">
            <a:xfrm>
              <a:off x="2634" y="2893"/>
              <a:ext cx="46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 = 0.25 inch</a:t>
              </a:r>
              <a:endParaRPr lang="en-US" sz="1200"/>
            </a:p>
          </p:txBody>
        </p:sp>
        <p:sp>
          <p:nvSpPr>
            <p:cNvPr id="100375" name="Rectangle 32"/>
            <p:cNvSpPr>
              <a:spLocks noChangeArrowheads="1"/>
            </p:cNvSpPr>
            <p:nvPr/>
          </p:nvSpPr>
          <p:spPr bwMode="auto">
            <a:xfrm>
              <a:off x="3000" y="2872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 </a:t>
              </a:r>
              <a:endParaRPr lang="en-US" sz="1200"/>
            </a:p>
          </p:txBody>
        </p:sp>
        <p:sp>
          <p:nvSpPr>
            <p:cNvPr id="100376" name="Rectangle 33"/>
            <p:cNvSpPr>
              <a:spLocks noChangeArrowheads="1"/>
            </p:cNvSpPr>
            <p:nvPr/>
          </p:nvSpPr>
          <p:spPr bwMode="auto">
            <a:xfrm>
              <a:off x="621" y="2848"/>
              <a:ext cx="576" cy="311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377" name="Rectangle 34"/>
            <p:cNvSpPr>
              <a:spLocks noChangeArrowheads="1"/>
            </p:cNvSpPr>
            <p:nvPr/>
          </p:nvSpPr>
          <p:spPr bwMode="auto">
            <a:xfrm>
              <a:off x="679" y="2881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 </a:t>
              </a:r>
              <a:endParaRPr lang="en-US" sz="1200"/>
            </a:p>
          </p:txBody>
        </p:sp>
        <p:sp>
          <p:nvSpPr>
            <p:cNvPr id="100378" name="Rectangle 35"/>
            <p:cNvSpPr>
              <a:spLocks noChangeArrowheads="1"/>
            </p:cNvSpPr>
            <p:nvPr/>
          </p:nvSpPr>
          <p:spPr bwMode="auto">
            <a:xfrm>
              <a:off x="3488" y="2686"/>
              <a:ext cx="566" cy="260"/>
            </a:xfrm>
            <a:prstGeom prst="rect">
              <a:avLst/>
            </a:prstGeom>
            <a:solidFill>
              <a:srgbClr val="FFFFFF"/>
            </a:solidFill>
            <a:ln w="889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379" name="Rectangle 36"/>
            <p:cNvSpPr>
              <a:spLocks noChangeArrowheads="1"/>
            </p:cNvSpPr>
            <p:nvPr/>
          </p:nvSpPr>
          <p:spPr bwMode="auto">
            <a:xfrm>
              <a:off x="3547" y="2720"/>
              <a:ext cx="2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>
                  <a:solidFill>
                    <a:srgbClr val="000000"/>
                  </a:solidFill>
                </a:rPr>
                <a:t> </a:t>
              </a:r>
              <a:endParaRPr lang="en-US" sz="1200"/>
            </a:p>
          </p:txBody>
        </p:sp>
        <p:sp>
          <p:nvSpPr>
            <p:cNvPr id="100380" name="Text Box 58"/>
            <p:cNvSpPr txBox="1">
              <a:spLocks noChangeArrowheads="1"/>
            </p:cNvSpPr>
            <p:nvPr/>
          </p:nvSpPr>
          <p:spPr bwMode="auto">
            <a:xfrm>
              <a:off x="2573" y="2168"/>
              <a:ext cx="490" cy="19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1200"/>
            </a:p>
          </p:txBody>
        </p:sp>
      </p:grp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90800" y="762000"/>
            <a:ext cx="42672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STUDY OF THE RESULTS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Arial" charset="0"/>
              </a:rPr>
              <a:t>Plot pressure and flowrate history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  <a:defRPr/>
            </a:pPr>
            <a:r>
              <a:rPr lang="en-US" sz="1800" kern="0" dirty="0">
                <a:latin typeface="Arial" charset="0"/>
              </a:rPr>
              <a:t>Peak pressure approximately 620 </a:t>
            </a:r>
            <a:r>
              <a:rPr lang="en-US" sz="1800" kern="0" dirty="0" err="1">
                <a:latin typeface="Arial" charset="0"/>
              </a:rPr>
              <a:t>psia</a:t>
            </a:r>
            <a:endParaRPr lang="en-US" sz="1800" kern="0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Arial" charset="0"/>
              </a:rPr>
              <a:t>Estimate the predicted period of oscillation and compare with the following formula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  <a:defRPr/>
            </a:pPr>
            <a:r>
              <a:rPr lang="en-US" sz="1800" kern="0" dirty="0">
                <a:latin typeface="Arial" charset="0"/>
              </a:rPr>
              <a:t>Period of Oscillation = 4L/a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  <a:defRPr/>
            </a:pPr>
            <a:r>
              <a:rPr lang="en-US" sz="1800" kern="0" dirty="0">
                <a:latin typeface="Arial" charset="0"/>
              </a:rPr>
              <a:t>Where L = length of the pipe </a:t>
            </a:r>
            <a:r>
              <a:rPr lang="en-US" sz="1800" kern="0" dirty="0" smtClean="0">
                <a:latin typeface="Arial" charset="0"/>
              </a:rPr>
              <a:t>= 400 ft</a:t>
            </a:r>
            <a:endParaRPr lang="en-US" sz="1800" kern="0" dirty="0">
              <a:latin typeface="Arial" charset="0"/>
            </a:endParaRPr>
          </a:p>
          <a:p>
            <a:pPr marL="742950" lvl="1" indent="-285750" algn="l">
              <a:spcBef>
                <a:spcPct val="20000"/>
              </a:spcBef>
              <a:buFontTx/>
              <a:buChar char="–"/>
              <a:defRPr/>
            </a:pPr>
            <a:r>
              <a:rPr lang="en-US" sz="1800" kern="0" dirty="0">
                <a:latin typeface="Arial" charset="0"/>
              </a:rPr>
              <a:t>And a = Speed of sound = 2462 ft/sec for LOX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Arial" charset="0"/>
              </a:rPr>
              <a:t>Plot </a:t>
            </a:r>
            <a:r>
              <a:rPr lang="en-US" sz="2000" kern="0" dirty="0" smtClean="0">
                <a:latin typeface="Arial" charset="0"/>
              </a:rPr>
              <a:t>density (RHO6) and compressibility (Z6) history and </a:t>
            </a:r>
            <a:r>
              <a:rPr lang="en-US" sz="2000" kern="0" dirty="0">
                <a:latin typeface="Arial" charset="0"/>
              </a:rPr>
              <a:t>note variation of compressibility with time</a:t>
            </a:r>
          </a:p>
          <a:p>
            <a:pPr marL="342900" indent="-342900" algn="l">
              <a:spcBef>
                <a:spcPct val="20000"/>
              </a:spcBef>
              <a:defRPr/>
            </a:pPr>
            <a:endParaRPr lang="en-US" sz="2000" kern="0" dirty="0"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19200" y="457200"/>
            <a:ext cx="6934200" cy="6096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Challenge Problem 2</a:t>
            </a:r>
          </a:p>
          <a:p>
            <a:pPr algn="ctr"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Draining a Water Heater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5800" y="1524000"/>
            <a:ext cx="7772400" cy="4800600"/>
          </a:xfrm>
          <a:prstGeom prst="rect">
            <a:avLst/>
          </a:prstGeom>
        </p:spPr>
        <p:txBody>
          <a:bodyPr/>
          <a:lstStyle/>
          <a:p>
            <a:r>
              <a:rPr lang="en-US" sz="2000" dirty="0"/>
              <a:t>An insulated, electrically heated water heater contains 190 kg of liquid water at 60 °C when a power outage occurs.  If water is withdrawn from the heater tank at a steady rate of 0.2 kg/s, how long will it take for the temperature of the water in the tank to drop from 60 to 35 °C?  Assume that cold water enters the tank at 10 °C, and that the tank is well insulated.</a:t>
            </a:r>
          </a:p>
          <a:p>
            <a:pPr marL="342900" indent="-342900" algn="l">
              <a:spcBef>
                <a:spcPct val="20000"/>
              </a:spcBef>
              <a:defRPr/>
            </a:pPr>
            <a:endParaRPr lang="en-US" sz="2000" kern="0" dirty="0"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" name="Picture 7" descr="WaterHeaterCanva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3282856"/>
            <a:ext cx="1491615" cy="3214688"/>
          </a:xfrm>
          <a:prstGeom prst="rect">
            <a:avLst/>
          </a:prstGeom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286000" y="3733800"/>
            <a:ext cx="1903413" cy="738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Fixed flow 0.2 kg/s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 = 5 cm</a:t>
            </a:r>
            <a:r>
              <a:rPr kumimoji="0" lang="en-US" altLang="en-US" sz="11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2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285999" y="4890348"/>
            <a:ext cx="1903413" cy="7381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Exit restriction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 = 5 cm</a:t>
            </a:r>
            <a:r>
              <a:rPr kumimoji="0" lang="en-US" altLang="en-US" sz="1100" b="0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2</a:t>
            </a: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, C</a:t>
            </a:r>
            <a:r>
              <a:rPr kumimoji="0" lang="en-US" altLang="en-US" sz="1100" b="0" i="0" u="none" strike="noStrike" cap="none" normalizeH="0" baseline="-2500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L</a:t>
            </a:r>
            <a:r>
              <a:rPr kumimoji="0" lang="en-US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= 1.0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720756" y="3526631"/>
            <a:ext cx="1903413" cy="4143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Cold Water Source, 10 °C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686299" y="4343400"/>
            <a:ext cx="1903413" cy="5591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Water heater, initially 60 °C,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Volume 0.193 m</a:t>
            </a:r>
            <a:r>
              <a:rPr kumimoji="0" lang="en-US" altLang="en-US" sz="11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3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997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19200" y="457200"/>
            <a:ext cx="6934200" cy="6096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Challenge Problem 2</a:t>
            </a:r>
          </a:p>
          <a:p>
            <a:pPr algn="ctr"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Draining a Water Heater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5800" y="1524000"/>
            <a:ext cx="7772400" cy="4800600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Hints: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SI </a:t>
            </a:r>
            <a:r>
              <a:rPr lang="en-US" sz="2000" dirty="0"/>
              <a:t>units can be enabled from the Advanced menu.  When entering parameters, you may need to multiply or divide by some power of 10.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The </a:t>
            </a:r>
            <a:r>
              <a:rPr lang="en-US" sz="2000" dirty="0"/>
              <a:t>Fixed Flow branch option can be used to specify the flow rate in this simple system.  A reasonable pressure value may be assumed at the boundaries (e.g. 101.3 </a:t>
            </a:r>
            <a:r>
              <a:rPr lang="en-US" sz="2000" dirty="0" err="1"/>
              <a:t>kPa</a:t>
            </a:r>
            <a:r>
              <a:rPr lang="en-US" sz="2000" dirty="0"/>
              <a:t>).  The Fixed Flow branch will then act as a pump to raise the driving pressure enough to maintain the specified flow rate of 0.2 kg/s.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This </a:t>
            </a:r>
            <a:r>
              <a:rPr lang="en-US" sz="2000" dirty="0"/>
              <a:t>problem is Example 7.3 of </a:t>
            </a:r>
            <a:r>
              <a:rPr lang="en-US" sz="2000" u="sng" dirty="0"/>
              <a:t>Introduction to Chemical Engineering Thermodynamics, 5</a:t>
            </a:r>
            <a:r>
              <a:rPr lang="en-US" sz="2000" u="sng" baseline="30000" dirty="0"/>
              <a:t>th</a:t>
            </a:r>
            <a:r>
              <a:rPr lang="en-US" sz="2000" u="sng" dirty="0"/>
              <a:t> ed.</a:t>
            </a:r>
            <a:r>
              <a:rPr lang="en-US" sz="2000" dirty="0"/>
              <a:t> by Smith et al.  The answer given in the text is 658.5 seconds, assuming constant properties.  How does GFSSP’s answer compare?</a:t>
            </a:r>
            <a:endParaRPr lang="en-US" sz="2000" kern="0" dirty="0"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07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2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673100" y="914400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FLUID TRANSIENT SCHEMATIC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01382" name="Text Box 5"/>
          <p:cNvSpPr txBox="1">
            <a:spLocks noChangeArrowheads="1"/>
          </p:cNvSpPr>
          <p:nvPr/>
        </p:nvSpPr>
        <p:spPr bwMode="auto">
          <a:xfrm>
            <a:off x="765175" y="4049713"/>
            <a:ext cx="8001000" cy="1158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Arial" charset="0"/>
              </a:rPr>
              <a:t>Problem Considered: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>
                <a:latin typeface="Arial" charset="0"/>
              </a:rPr>
              <a:t>Time dependent Pressure and Flow rate history during and after valve closure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1862138" y="2459038"/>
            <a:ext cx="5718175" cy="914400"/>
            <a:chOff x="1173" y="1549"/>
            <a:chExt cx="3602" cy="576"/>
          </a:xfrm>
        </p:grpSpPr>
        <p:sp>
          <p:nvSpPr>
            <p:cNvPr id="101384" name="Rectangle 9"/>
            <p:cNvSpPr>
              <a:spLocks noChangeArrowheads="1"/>
            </p:cNvSpPr>
            <p:nvPr/>
          </p:nvSpPr>
          <p:spPr bwMode="auto">
            <a:xfrm>
              <a:off x="1173" y="1549"/>
              <a:ext cx="589" cy="46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385" name="Rectangle 10"/>
            <p:cNvSpPr>
              <a:spLocks noChangeArrowheads="1"/>
            </p:cNvSpPr>
            <p:nvPr/>
          </p:nvSpPr>
          <p:spPr bwMode="auto">
            <a:xfrm>
              <a:off x="1762" y="1941"/>
              <a:ext cx="2344" cy="3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386" name="AutoShape 11"/>
            <p:cNvSpPr>
              <a:spLocks noChangeArrowheads="1"/>
            </p:cNvSpPr>
            <p:nvPr/>
          </p:nvSpPr>
          <p:spPr bwMode="auto">
            <a:xfrm>
              <a:off x="3927" y="1907"/>
              <a:ext cx="143" cy="97"/>
            </a:xfrm>
            <a:prstGeom prst="flowChartSummingJunct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387" name="Line 12"/>
            <p:cNvSpPr>
              <a:spLocks noChangeShapeType="1"/>
            </p:cNvSpPr>
            <p:nvPr/>
          </p:nvSpPr>
          <p:spPr bwMode="auto">
            <a:xfrm>
              <a:off x="1762" y="2031"/>
              <a:ext cx="0" cy="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388" name="Line 13"/>
            <p:cNvSpPr>
              <a:spLocks noChangeShapeType="1"/>
            </p:cNvSpPr>
            <p:nvPr/>
          </p:nvSpPr>
          <p:spPr bwMode="auto">
            <a:xfrm>
              <a:off x="4004" y="2011"/>
              <a:ext cx="0" cy="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389" name="Line 14"/>
            <p:cNvSpPr>
              <a:spLocks noChangeShapeType="1"/>
            </p:cNvSpPr>
            <p:nvPr/>
          </p:nvSpPr>
          <p:spPr bwMode="auto">
            <a:xfrm>
              <a:off x="1767" y="2081"/>
              <a:ext cx="83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390" name="Line 15"/>
            <p:cNvSpPr>
              <a:spLocks noChangeShapeType="1"/>
            </p:cNvSpPr>
            <p:nvPr/>
          </p:nvSpPr>
          <p:spPr bwMode="auto">
            <a:xfrm>
              <a:off x="3000" y="2071"/>
              <a:ext cx="9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391" name="Text Box 16"/>
            <p:cNvSpPr txBox="1">
              <a:spLocks noChangeArrowheads="1"/>
            </p:cNvSpPr>
            <p:nvPr/>
          </p:nvSpPr>
          <p:spPr bwMode="auto">
            <a:xfrm>
              <a:off x="2637" y="2025"/>
              <a:ext cx="322" cy="8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/>
                <a:t>400 ft</a:t>
              </a:r>
            </a:p>
          </p:txBody>
        </p:sp>
        <p:sp>
          <p:nvSpPr>
            <p:cNvPr id="101392" name="Text Box 17"/>
            <p:cNvSpPr txBox="1">
              <a:spLocks noChangeArrowheads="1"/>
            </p:cNvSpPr>
            <p:nvPr/>
          </p:nvSpPr>
          <p:spPr bwMode="auto">
            <a:xfrm>
              <a:off x="2801" y="1797"/>
              <a:ext cx="670" cy="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/>
                <a:t>D = 0.25 inch</a:t>
              </a:r>
            </a:p>
          </p:txBody>
        </p:sp>
        <p:sp>
          <p:nvSpPr>
            <p:cNvPr id="101393" name="Text Box 18"/>
            <p:cNvSpPr txBox="1">
              <a:spLocks noChangeArrowheads="1"/>
            </p:cNvSpPr>
            <p:nvPr/>
          </p:nvSpPr>
          <p:spPr bwMode="auto">
            <a:xfrm>
              <a:off x="3737" y="1706"/>
              <a:ext cx="502" cy="1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200"/>
            </a:p>
          </p:txBody>
        </p:sp>
        <p:sp>
          <p:nvSpPr>
            <p:cNvPr id="101394" name="Text Box 19"/>
            <p:cNvSpPr txBox="1">
              <a:spLocks noChangeArrowheads="1"/>
            </p:cNvSpPr>
            <p:nvPr/>
          </p:nvSpPr>
          <p:spPr bwMode="auto">
            <a:xfrm>
              <a:off x="1245" y="1549"/>
              <a:ext cx="528" cy="4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8746" tIns="49373" rIns="98746" bIns="49373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b="1">
                  <a:solidFill>
                    <a:srgbClr val="000066"/>
                  </a:solidFill>
                  <a:latin typeface="Arial" charset="0"/>
                </a:rPr>
                <a:t>Liquid Oxygen at 500 psia and 200 R</a:t>
              </a:r>
            </a:p>
          </p:txBody>
        </p:sp>
        <p:sp>
          <p:nvSpPr>
            <p:cNvPr id="101395" name="Text Box 20"/>
            <p:cNvSpPr txBox="1">
              <a:spLocks noChangeArrowheads="1"/>
            </p:cNvSpPr>
            <p:nvPr/>
          </p:nvSpPr>
          <p:spPr bwMode="auto">
            <a:xfrm>
              <a:off x="1845" y="1741"/>
              <a:ext cx="816" cy="19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8746" tIns="49373" rIns="98746" bIns="49373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400" b="1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01396" name="Text Box 21"/>
            <p:cNvSpPr txBox="1">
              <a:spLocks noChangeArrowheads="1"/>
            </p:cNvSpPr>
            <p:nvPr/>
          </p:nvSpPr>
          <p:spPr bwMode="auto">
            <a:xfrm>
              <a:off x="1797" y="1741"/>
              <a:ext cx="960" cy="1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8746" tIns="49373" rIns="98746" bIns="49373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b="1">
                  <a:solidFill>
                    <a:srgbClr val="000066"/>
                  </a:solidFill>
                  <a:latin typeface="Arial" charset="0"/>
                </a:rPr>
                <a:t>Flowrate = 0.1 lb/s</a:t>
              </a:r>
            </a:p>
          </p:txBody>
        </p:sp>
        <p:sp>
          <p:nvSpPr>
            <p:cNvPr id="101397" name="Text Box 22"/>
            <p:cNvSpPr txBox="1">
              <a:spLocks noChangeArrowheads="1"/>
            </p:cNvSpPr>
            <p:nvPr/>
          </p:nvSpPr>
          <p:spPr bwMode="auto">
            <a:xfrm>
              <a:off x="3457" y="1589"/>
              <a:ext cx="1318" cy="2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8746" tIns="49373" rIns="98746" bIns="49373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b="1">
                  <a:solidFill>
                    <a:srgbClr val="000066"/>
                  </a:solidFill>
                  <a:latin typeface="Arial" charset="0"/>
                </a:rPr>
                <a:t>Valve closes in 100 milliseconds</a:t>
              </a:r>
            </a:p>
          </p:txBody>
        </p:sp>
        <p:sp>
          <p:nvSpPr>
            <p:cNvPr id="101398" name="Text Box 23"/>
            <p:cNvSpPr txBox="1">
              <a:spLocks noChangeArrowheads="1"/>
            </p:cNvSpPr>
            <p:nvPr/>
          </p:nvSpPr>
          <p:spPr bwMode="auto">
            <a:xfrm>
              <a:off x="4197" y="1885"/>
              <a:ext cx="576" cy="1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8746" tIns="49373" rIns="98746" bIns="49373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b="1">
                  <a:solidFill>
                    <a:srgbClr val="000066"/>
                  </a:solidFill>
                  <a:latin typeface="Arial" charset="0"/>
                </a:rPr>
                <a:t>450 psia</a:t>
              </a:r>
            </a:p>
          </p:txBody>
        </p:sp>
      </p:grp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876853"/>
            <a:ext cx="3763804" cy="24803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" y="3385007"/>
            <a:ext cx="4301490" cy="28346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100" y="961390"/>
            <a:ext cx="4301490" cy="283464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105478" name="Text Box 3"/>
          <p:cNvSpPr txBox="1">
            <a:spLocks noChangeArrowheads="1"/>
          </p:cNvSpPr>
          <p:nvPr/>
        </p:nvSpPr>
        <p:spPr bwMode="auto">
          <a:xfrm>
            <a:off x="457200" y="914400"/>
            <a:ext cx="4191000" cy="235449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Input File:  Tut2.dat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Output File:  Tut2.out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Check </a:t>
            </a:r>
            <a:r>
              <a:rPr lang="en-US" u="sng" dirty="0" smtClean="0"/>
              <a:t>Save Information</a:t>
            </a:r>
            <a:r>
              <a:rPr lang="en-US" dirty="0" smtClean="0"/>
              <a:t> to save the steady-state solution in the restart files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Fluid is </a:t>
            </a:r>
            <a:r>
              <a:rPr lang="en-US" dirty="0" err="1" smtClean="0"/>
              <a:t>LOx</a:t>
            </a:r>
            <a:endParaRPr lang="en-US" sz="2000" dirty="0" smtClean="0">
              <a:latin typeface="Arial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endParaRPr lang="en-US" sz="2000" dirty="0">
              <a:latin typeface="Arial" charset="0"/>
            </a:endParaRPr>
          </a:p>
        </p:txBody>
      </p:sp>
      <p:sp>
        <p:nvSpPr>
          <p:cNvPr id="7" name="Rectangle 2050"/>
          <p:cNvSpPr txBox="1">
            <a:spLocks noChangeArrowheads="1"/>
          </p:cNvSpPr>
          <p:nvPr/>
        </p:nvSpPr>
        <p:spPr>
          <a:xfrm>
            <a:off x="1600200" y="228600"/>
            <a:ext cx="5638800" cy="533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1:  Build </a:t>
            </a:r>
            <a:r>
              <a:rPr lang="en-US" sz="2400" b="1" u="sng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Steady State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Model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257800" y="1447800"/>
            <a:ext cx="19050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1000" y="4876800"/>
            <a:ext cx="12954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707142" y="4876800"/>
            <a:ext cx="685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3525838"/>
            <a:ext cx="2933700" cy="3038475"/>
          </a:xfrm>
          <a:prstGeom prst="rect">
            <a:avLst/>
          </a:prstGeom>
        </p:spPr>
      </p:pic>
      <p:pic>
        <p:nvPicPr>
          <p:cNvPr id="53" name="Picture 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62200"/>
            <a:ext cx="8450262" cy="1143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pic>
        <p:nvPicPr>
          <p:cNvPr id="102406" name="Picture 20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371600"/>
            <a:ext cx="8759825" cy="8477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4" name="Rectangle 61"/>
          <p:cNvSpPr>
            <a:spLocks noChangeArrowheads="1"/>
          </p:cNvSpPr>
          <p:nvPr/>
        </p:nvSpPr>
        <p:spPr bwMode="auto">
          <a:xfrm>
            <a:off x="533400" y="3810000"/>
            <a:ext cx="3810000" cy="255454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latin typeface="Arial" charset="0"/>
              </a:rPr>
              <a:t>Build the model on the canvas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latin typeface="Arial" charset="0"/>
              </a:rPr>
              <a:t>Set boundary conditions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latin typeface="Arial" charset="0"/>
              </a:rPr>
              <a:t>Set pipe and restriction parameters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>
                <a:latin typeface="Arial" charset="0"/>
              </a:rPr>
              <a:t>Assume smooth pipe (</a:t>
            </a:r>
            <a:r>
              <a:rPr lang="el-GR" sz="2000" dirty="0" smtClean="0">
                <a:latin typeface="Arial" charset="0"/>
              </a:rPr>
              <a:t>ε</a:t>
            </a:r>
            <a:r>
              <a:rPr lang="en-US" sz="2000" dirty="0" smtClean="0">
                <a:latin typeface="Arial" charset="0"/>
              </a:rPr>
              <a:t>=0)</a:t>
            </a:r>
          </a:p>
          <a:p>
            <a:pPr>
              <a:spcBef>
                <a:spcPct val="50000"/>
              </a:spcBef>
            </a:pPr>
            <a:endParaRPr lang="en-US" sz="2000" dirty="0">
              <a:latin typeface="Arial" charset="0"/>
            </a:endParaRPr>
          </a:p>
        </p:txBody>
      </p:sp>
      <p:sp>
        <p:nvSpPr>
          <p:cNvPr id="9" name="Rectangle 2050"/>
          <p:cNvSpPr txBox="1">
            <a:spLocks noChangeArrowheads="1"/>
          </p:cNvSpPr>
          <p:nvPr/>
        </p:nvSpPr>
        <p:spPr>
          <a:xfrm>
            <a:off x="1219200" y="228600"/>
            <a:ext cx="6477000" cy="533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1:  Build </a:t>
            </a:r>
            <a:r>
              <a:rPr lang="en-US" sz="2400" b="1" u="sng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Steady State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Model (cont.)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019800" y="3886200"/>
            <a:ext cx="685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850" y="1172051"/>
            <a:ext cx="3409950" cy="26384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12" y="2688114"/>
            <a:ext cx="4829175" cy="375285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105478" name="Text Box 3"/>
          <p:cNvSpPr txBox="1">
            <a:spLocks noChangeArrowheads="1"/>
          </p:cNvSpPr>
          <p:nvPr/>
        </p:nvSpPr>
        <p:spPr bwMode="auto">
          <a:xfrm>
            <a:off x="381000" y="1295400"/>
            <a:ext cx="4191000" cy="147732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Run the steady state model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Check that the flowrate is ≈0.1 </a:t>
            </a:r>
            <a:r>
              <a:rPr lang="en-US" dirty="0" err="1" smtClean="0"/>
              <a:t>lb</a:t>
            </a:r>
            <a:r>
              <a:rPr lang="en-US" baseline="-25000" dirty="0" err="1" smtClean="0"/>
              <a:t>m</a:t>
            </a:r>
            <a:r>
              <a:rPr lang="en-US" dirty="0" smtClean="0"/>
              <a:t>/s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Note that the results have been saved in the restart files</a:t>
            </a:r>
            <a:endParaRPr lang="en-US" sz="2000" dirty="0" smtClean="0">
              <a:latin typeface="Arial" charset="0"/>
            </a:endParaRPr>
          </a:p>
        </p:txBody>
      </p:sp>
      <p:sp>
        <p:nvSpPr>
          <p:cNvPr id="7" name="Rectangle 2050"/>
          <p:cNvSpPr txBox="1">
            <a:spLocks noChangeArrowheads="1"/>
          </p:cNvSpPr>
          <p:nvPr/>
        </p:nvSpPr>
        <p:spPr>
          <a:xfrm>
            <a:off x="1447800" y="228600"/>
            <a:ext cx="6019800" cy="533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1:  Build </a:t>
            </a:r>
            <a:r>
              <a:rPr lang="en-US" sz="2400" b="1" u="sng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Steady State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Model (cont.)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311390" y="2034064"/>
            <a:ext cx="129540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62000" y="3293110"/>
            <a:ext cx="1143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12" y="3207495"/>
            <a:ext cx="4839176" cy="3188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612" y="1002774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105478" name="Text Box 3"/>
          <p:cNvSpPr txBox="1">
            <a:spLocks noChangeArrowheads="1"/>
          </p:cNvSpPr>
          <p:nvPr/>
        </p:nvSpPr>
        <p:spPr bwMode="auto">
          <a:xfrm>
            <a:off x="457200" y="914400"/>
            <a:ext cx="4038600" cy="1892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>
                <a:latin typeface="Arial" charset="0"/>
              </a:rPr>
              <a:t>Convert the model to transient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dirty="0" smtClean="0">
                <a:latin typeface="Arial" charset="0"/>
              </a:rPr>
              <a:t>Time step = 0.02 s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dirty="0" smtClean="0">
                <a:latin typeface="Arial" charset="0"/>
              </a:rPr>
              <a:t>Run time = 1.0 s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dirty="0" smtClean="0">
                <a:latin typeface="Arial" charset="0"/>
              </a:rPr>
              <a:t>Check Valve Open/Close Unsteady Option</a:t>
            </a:r>
            <a:endParaRPr lang="en-US" sz="2000" dirty="0" smtClean="0">
              <a:latin typeface="Arial" charset="0"/>
            </a:endParaRPr>
          </a:p>
        </p:txBody>
      </p:sp>
      <p:sp>
        <p:nvSpPr>
          <p:cNvPr id="12" name="Rectangle 2050"/>
          <p:cNvSpPr txBox="1">
            <a:spLocks noChangeArrowheads="1"/>
          </p:cNvSpPr>
          <p:nvPr/>
        </p:nvSpPr>
        <p:spPr>
          <a:xfrm>
            <a:off x="1981200" y="228600"/>
            <a:ext cx="4876800" cy="533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2:  Build </a:t>
            </a:r>
            <a:r>
              <a:rPr lang="en-US" sz="2400" b="1" u="sng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Transient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Model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162800" y="1292685"/>
            <a:ext cx="9144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029200" y="1483185"/>
            <a:ext cx="9144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619625" y="2493930"/>
            <a:ext cx="7620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52688" y="5670638"/>
            <a:ext cx="9144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4766882" y="4694284"/>
            <a:ext cx="3886200" cy="110799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Check Transient Term Active on Circuit Options page</a:t>
            </a:r>
            <a:endParaRPr lang="en-US" sz="2000" dirty="0" smtClean="0">
              <a:latin typeface="Arial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endParaRPr lang="en-US" sz="2000" dirty="0">
              <a:latin typeface="Arial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8320" y="4170680"/>
            <a:ext cx="2346960" cy="24307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12" y="3143885"/>
            <a:ext cx="4839176" cy="31889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958215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105478" name="Text Box 3"/>
          <p:cNvSpPr txBox="1">
            <a:spLocks noChangeArrowheads="1"/>
          </p:cNvSpPr>
          <p:nvPr/>
        </p:nvSpPr>
        <p:spPr bwMode="auto">
          <a:xfrm>
            <a:off x="457200" y="914400"/>
            <a:ext cx="3733800" cy="235449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Uncheck SAVE restart file box</a:t>
            </a:r>
          </a:p>
          <a:p>
            <a:pPr marL="0"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Check READ restart file box</a:t>
            </a:r>
          </a:p>
          <a:p>
            <a:pPr marL="0"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Check </a:t>
            </a:r>
            <a:r>
              <a:rPr lang="en-US" dirty="0" err="1" smtClean="0">
                <a:latin typeface="Arial" charset="0"/>
              </a:rPr>
              <a:t>Winplot</a:t>
            </a:r>
            <a:r>
              <a:rPr lang="en-US" dirty="0" smtClean="0">
                <a:latin typeface="Arial" charset="0"/>
              </a:rPr>
              <a:t> output</a:t>
            </a:r>
          </a:p>
          <a:p>
            <a:pPr marL="0"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 smtClean="0">
                <a:latin typeface="Arial" charset="0"/>
              </a:rPr>
              <a:t>Create history files for both boundary nodes</a:t>
            </a:r>
            <a:endParaRPr lang="en-US" sz="2000" dirty="0" smtClean="0">
              <a:latin typeface="Arial" charset="0"/>
            </a:endParaRPr>
          </a:p>
          <a:p>
            <a:pPr lvl="1">
              <a:spcBef>
                <a:spcPct val="50000"/>
              </a:spcBef>
              <a:buFontTx/>
              <a:buChar char="•"/>
            </a:pPr>
            <a:endParaRPr lang="en-US" sz="2000" dirty="0">
              <a:latin typeface="Arial" charset="0"/>
            </a:endParaRPr>
          </a:p>
        </p:txBody>
      </p:sp>
      <p:sp>
        <p:nvSpPr>
          <p:cNvPr id="12" name="Rectangle 2050"/>
          <p:cNvSpPr txBox="1">
            <a:spLocks noChangeArrowheads="1"/>
          </p:cNvSpPr>
          <p:nvPr/>
        </p:nvSpPr>
        <p:spPr>
          <a:xfrm>
            <a:off x="1447800" y="228600"/>
            <a:ext cx="6019800" cy="533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2:  Build </a:t>
            </a:r>
            <a:r>
              <a:rPr lang="en-US" sz="2400" b="1" u="sng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Transient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Model (cont.)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724400" y="2819400"/>
            <a:ext cx="762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62000" y="3810000"/>
            <a:ext cx="762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019800" y="4882515"/>
            <a:ext cx="1143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4343400"/>
            <a:ext cx="22479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70" y="3930650"/>
            <a:ext cx="4335780" cy="153924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53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pic>
        <p:nvPicPr>
          <p:cNvPr id="10343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3733800"/>
            <a:ext cx="3263900" cy="2644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03432" name="Text Box 7"/>
          <p:cNvSpPr txBox="1">
            <a:spLocks noChangeArrowheads="1"/>
          </p:cNvSpPr>
          <p:nvPr/>
        </p:nvSpPr>
        <p:spPr bwMode="auto">
          <a:xfrm>
            <a:off x="419100" y="1106491"/>
            <a:ext cx="3657600" cy="28623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>
                <a:latin typeface="Arial" charset="0"/>
              </a:rPr>
              <a:t>Open the Valve Open/Close dialog box from the Advanced menu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>
                <a:latin typeface="Arial" charset="0"/>
              </a:rPr>
              <a:t>To represent the valve closing, the area of Branch 67 will vary as a function of time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>
                <a:latin typeface="Arial" charset="0"/>
              </a:rPr>
              <a:t>Type the name of the valve history file in the dialog box, then press the “e” button to edit</a:t>
            </a:r>
            <a:endParaRPr lang="en-US" dirty="0"/>
          </a:p>
        </p:txBody>
      </p:sp>
      <p:grpSp>
        <p:nvGrpSpPr>
          <p:cNvPr id="9" name="Group 2053"/>
          <p:cNvGrpSpPr>
            <a:grpSpLocks/>
          </p:cNvGrpSpPr>
          <p:nvPr/>
        </p:nvGrpSpPr>
        <p:grpSpPr bwMode="auto">
          <a:xfrm>
            <a:off x="5181600" y="1371600"/>
            <a:ext cx="3784600" cy="2155825"/>
            <a:chOff x="-3" y="630"/>
            <a:chExt cx="3720" cy="2942"/>
          </a:xfrm>
        </p:grpSpPr>
        <p:grpSp>
          <p:nvGrpSpPr>
            <p:cNvPr id="10" name="Group 2054"/>
            <p:cNvGrpSpPr>
              <a:grpSpLocks/>
            </p:cNvGrpSpPr>
            <p:nvPr/>
          </p:nvGrpSpPr>
          <p:grpSpPr bwMode="auto">
            <a:xfrm>
              <a:off x="0" y="633"/>
              <a:ext cx="3714" cy="2936"/>
              <a:chOff x="0" y="633"/>
              <a:chExt cx="3714" cy="2936"/>
            </a:xfrm>
          </p:grpSpPr>
          <p:grpSp>
            <p:nvGrpSpPr>
              <p:cNvPr id="12" name="Group 2055"/>
              <p:cNvGrpSpPr>
                <a:grpSpLocks/>
              </p:cNvGrpSpPr>
              <p:nvPr/>
            </p:nvGrpSpPr>
            <p:grpSpPr bwMode="auto">
              <a:xfrm>
                <a:off x="0" y="633"/>
                <a:ext cx="1857" cy="518"/>
                <a:chOff x="0" y="633"/>
                <a:chExt cx="1857" cy="518"/>
              </a:xfrm>
            </p:grpSpPr>
            <p:sp>
              <p:nvSpPr>
                <p:cNvPr id="52" name="Rectangle 2056"/>
                <p:cNvSpPr>
                  <a:spLocks noChangeArrowheads="1"/>
                </p:cNvSpPr>
                <p:nvPr/>
              </p:nvSpPr>
              <p:spPr bwMode="auto">
                <a:xfrm>
                  <a:off x="43" y="633"/>
                  <a:ext cx="1771" cy="518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dirty="0" smtClean="0">
                      <a:cs typeface="Times New Roman" pitchFamily="18" charset="0"/>
                    </a:rPr>
                    <a:t>Time  (Sec</a:t>
                  </a:r>
                  <a:r>
                    <a:rPr lang="en-US" sz="1200" dirty="0">
                      <a:cs typeface="Times New Roman" pitchFamily="18" charset="0"/>
                    </a:rPr>
                    <a:t>)	</a:t>
                  </a:r>
                </a:p>
                <a:p>
                  <a:endParaRPr lang="en-US" dirty="0"/>
                </a:p>
              </p:txBody>
            </p:sp>
            <p:sp>
              <p:nvSpPr>
                <p:cNvPr id="55" name="Rectangle 2057"/>
                <p:cNvSpPr>
                  <a:spLocks noChangeArrowheads="1"/>
                </p:cNvSpPr>
                <p:nvPr/>
              </p:nvSpPr>
              <p:spPr bwMode="auto">
                <a:xfrm>
                  <a:off x="0" y="633"/>
                  <a:ext cx="185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" name="Group 2058"/>
              <p:cNvGrpSpPr>
                <a:grpSpLocks/>
              </p:cNvGrpSpPr>
              <p:nvPr/>
            </p:nvGrpSpPr>
            <p:grpSpPr bwMode="auto">
              <a:xfrm>
                <a:off x="1857" y="633"/>
                <a:ext cx="1857" cy="518"/>
                <a:chOff x="1857" y="633"/>
                <a:chExt cx="1857" cy="518"/>
              </a:xfrm>
            </p:grpSpPr>
            <p:sp>
              <p:nvSpPr>
                <p:cNvPr id="50" name="Rectangle 2059"/>
                <p:cNvSpPr>
                  <a:spLocks noChangeArrowheads="1"/>
                </p:cNvSpPr>
                <p:nvPr/>
              </p:nvSpPr>
              <p:spPr bwMode="auto">
                <a:xfrm>
                  <a:off x="1900" y="633"/>
                  <a:ext cx="1771" cy="518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dirty="0" smtClean="0">
                      <a:cs typeface="Times New Roman" pitchFamily="18" charset="0"/>
                    </a:rPr>
                    <a:t>Area  (in</a:t>
                  </a:r>
                  <a:r>
                    <a:rPr lang="en-US" sz="1200" baseline="30000" dirty="0" smtClean="0">
                      <a:cs typeface="Times New Roman" pitchFamily="18" charset="0"/>
                    </a:rPr>
                    <a:t>2</a:t>
                  </a:r>
                  <a:r>
                    <a:rPr lang="en-US" sz="1200" dirty="0">
                      <a:cs typeface="Times New Roman" pitchFamily="18" charset="0"/>
                    </a:rPr>
                    <a:t>)</a:t>
                  </a:r>
                </a:p>
                <a:p>
                  <a:endParaRPr lang="en-US" dirty="0"/>
                </a:p>
              </p:txBody>
            </p:sp>
            <p:sp>
              <p:nvSpPr>
                <p:cNvPr id="51" name="Rectangle 2060"/>
                <p:cNvSpPr>
                  <a:spLocks noChangeArrowheads="1"/>
                </p:cNvSpPr>
                <p:nvPr/>
              </p:nvSpPr>
              <p:spPr bwMode="auto">
                <a:xfrm>
                  <a:off x="1857" y="633"/>
                  <a:ext cx="185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" name="Group 2061"/>
              <p:cNvGrpSpPr>
                <a:grpSpLocks/>
              </p:cNvGrpSpPr>
              <p:nvPr/>
            </p:nvGrpSpPr>
            <p:grpSpPr bwMode="auto">
              <a:xfrm>
                <a:off x="0" y="1151"/>
                <a:ext cx="1857" cy="403"/>
                <a:chOff x="0" y="1151"/>
                <a:chExt cx="1857" cy="403"/>
              </a:xfrm>
            </p:grpSpPr>
            <p:sp>
              <p:nvSpPr>
                <p:cNvPr id="48" name="Rectangle 2062"/>
                <p:cNvSpPr>
                  <a:spLocks noChangeArrowheads="1"/>
                </p:cNvSpPr>
                <p:nvPr/>
              </p:nvSpPr>
              <p:spPr bwMode="auto">
                <a:xfrm>
                  <a:off x="43" y="1151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cs typeface="Times New Roman" pitchFamily="18" charset="0"/>
                    </a:rPr>
                    <a:t>0.00</a:t>
                  </a:r>
                </a:p>
                <a:p>
                  <a:endParaRPr lang="en-US"/>
                </a:p>
              </p:txBody>
            </p:sp>
            <p:sp>
              <p:nvSpPr>
                <p:cNvPr id="49" name="Rectangle 2063"/>
                <p:cNvSpPr>
                  <a:spLocks noChangeArrowheads="1"/>
                </p:cNvSpPr>
                <p:nvPr/>
              </p:nvSpPr>
              <p:spPr bwMode="auto">
                <a:xfrm>
                  <a:off x="0" y="1151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" name="Group 2064"/>
              <p:cNvGrpSpPr>
                <a:grpSpLocks/>
              </p:cNvGrpSpPr>
              <p:nvPr/>
            </p:nvGrpSpPr>
            <p:grpSpPr bwMode="auto">
              <a:xfrm>
                <a:off x="1857" y="1151"/>
                <a:ext cx="1857" cy="403"/>
                <a:chOff x="1857" y="1151"/>
                <a:chExt cx="1857" cy="403"/>
              </a:xfrm>
            </p:grpSpPr>
            <p:sp>
              <p:nvSpPr>
                <p:cNvPr id="46" name="Rectangle 2065"/>
                <p:cNvSpPr>
                  <a:spLocks noChangeArrowheads="1"/>
                </p:cNvSpPr>
                <p:nvPr/>
              </p:nvSpPr>
              <p:spPr bwMode="auto">
                <a:xfrm>
                  <a:off x="1900" y="1151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cs typeface="Times New Roman" pitchFamily="18" charset="0"/>
                    </a:rPr>
                    <a:t>0.0491</a:t>
                  </a:r>
                </a:p>
                <a:p>
                  <a:endParaRPr lang="en-US"/>
                </a:p>
              </p:txBody>
            </p:sp>
            <p:sp>
              <p:nvSpPr>
                <p:cNvPr id="47" name="Rectangle 2066"/>
                <p:cNvSpPr>
                  <a:spLocks noChangeArrowheads="1"/>
                </p:cNvSpPr>
                <p:nvPr/>
              </p:nvSpPr>
              <p:spPr bwMode="auto">
                <a:xfrm>
                  <a:off x="1857" y="1151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" name="Group 2067"/>
              <p:cNvGrpSpPr>
                <a:grpSpLocks/>
              </p:cNvGrpSpPr>
              <p:nvPr/>
            </p:nvGrpSpPr>
            <p:grpSpPr bwMode="auto">
              <a:xfrm>
                <a:off x="0" y="1554"/>
                <a:ext cx="1857" cy="403"/>
                <a:chOff x="0" y="1554"/>
                <a:chExt cx="1857" cy="403"/>
              </a:xfrm>
            </p:grpSpPr>
            <p:sp>
              <p:nvSpPr>
                <p:cNvPr id="44" name="Rectangle 2068"/>
                <p:cNvSpPr>
                  <a:spLocks noChangeArrowheads="1"/>
                </p:cNvSpPr>
                <p:nvPr/>
              </p:nvSpPr>
              <p:spPr bwMode="auto">
                <a:xfrm>
                  <a:off x="43" y="1554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cs typeface="Times New Roman" pitchFamily="18" charset="0"/>
                    </a:rPr>
                    <a:t>0.02</a:t>
                  </a:r>
                </a:p>
                <a:p>
                  <a:endParaRPr lang="en-US"/>
                </a:p>
              </p:txBody>
            </p:sp>
            <p:sp>
              <p:nvSpPr>
                <p:cNvPr id="45" name="Rectangle 2069"/>
                <p:cNvSpPr>
                  <a:spLocks noChangeArrowheads="1"/>
                </p:cNvSpPr>
                <p:nvPr/>
              </p:nvSpPr>
              <p:spPr bwMode="auto">
                <a:xfrm>
                  <a:off x="0" y="1554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2070"/>
              <p:cNvGrpSpPr>
                <a:grpSpLocks/>
              </p:cNvGrpSpPr>
              <p:nvPr/>
            </p:nvGrpSpPr>
            <p:grpSpPr bwMode="auto">
              <a:xfrm>
                <a:off x="1857" y="1554"/>
                <a:ext cx="1857" cy="403"/>
                <a:chOff x="1857" y="1554"/>
                <a:chExt cx="1857" cy="403"/>
              </a:xfrm>
            </p:grpSpPr>
            <p:sp>
              <p:nvSpPr>
                <p:cNvPr id="42" name="Rectangle 2071"/>
                <p:cNvSpPr>
                  <a:spLocks noChangeArrowheads="1"/>
                </p:cNvSpPr>
                <p:nvPr/>
              </p:nvSpPr>
              <p:spPr bwMode="auto">
                <a:xfrm>
                  <a:off x="1900" y="1554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cs typeface="Times New Roman" pitchFamily="18" charset="0"/>
                    </a:rPr>
                    <a:t>0.0164</a:t>
                  </a:r>
                </a:p>
                <a:p>
                  <a:endParaRPr lang="en-US"/>
                </a:p>
              </p:txBody>
            </p:sp>
            <p:sp>
              <p:nvSpPr>
                <p:cNvPr id="43" name="Rectangle 2072"/>
                <p:cNvSpPr>
                  <a:spLocks noChangeArrowheads="1"/>
                </p:cNvSpPr>
                <p:nvPr/>
              </p:nvSpPr>
              <p:spPr bwMode="auto">
                <a:xfrm>
                  <a:off x="1857" y="1554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2073"/>
              <p:cNvGrpSpPr>
                <a:grpSpLocks/>
              </p:cNvGrpSpPr>
              <p:nvPr/>
            </p:nvGrpSpPr>
            <p:grpSpPr bwMode="auto">
              <a:xfrm>
                <a:off x="0" y="1957"/>
                <a:ext cx="1857" cy="403"/>
                <a:chOff x="0" y="1957"/>
                <a:chExt cx="1857" cy="403"/>
              </a:xfrm>
            </p:grpSpPr>
            <p:sp>
              <p:nvSpPr>
                <p:cNvPr id="40" name="Rectangle 2074"/>
                <p:cNvSpPr>
                  <a:spLocks noChangeArrowheads="1"/>
                </p:cNvSpPr>
                <p:nvPr/>
              </p:nvSpPr>
              <p:spPr bwMode="auto">
                <a:xfrm>
                  <a:off x="43" y="1957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cs typeface="Times New Roman" pitchFamily="18" charset="0"/>
                    </a:rPr>
                    <a:t>0.04</a:t>
                  </a:r>
                </a:p>
                <a:p>
                  <a:endParaRPr lang="en-US"/>
                </a:p>
              </p:txBody>
            </p:sp>
            <p:sp>
              <p:nvSpPr>
                <p:cNvPr id="41" name="Rectangle 2075"/>
                <p:cNvSpPr>
                  <a:spLocks noChangeArrowheads="1"/>
                </p:cNvSpPr>
                <p:nvPr/>
              </p:nvSpPr>
              <p:spPr bwMode="auto">
                <a:xfrm>
                  <a:off x="0" y="1957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oup 2076"/>
              <p:cNvGrpSpPr>
                <a:grpSpLocks/>
              </p:cNvGrpSpPr>
              <p:nvPr/>
            </p:nvGrpSpPr>
            <p:grpSpPr bwMode="auto">
              <a:xfrm>
                <a:off x="1857" y="1957"/>
                <a:ext cx="1857" cy="403"/>
                <a:chOff x="1857" y="1957"/>
                <a:chExt cx="1857" cy="403"/>
              </a:xfrm>
            </p:grpSpPr>
            <p:sp>
              <p:nvSpPr>
                <p:cNvPr id="38" name="Rectangle 2077"/>
                <p:cNvSpPr>
                  <a:spLocks noChangeArrowheads="1"/>
                </p:cNvSpPr>
                <p:nvPr/>
              </p:nvSpPr>
              <p:spPr bwMode="auto">
                <a:xfrm>
                  <a:off x="1900" y="1957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dirty="0" smtClean="0">
                      <a:cs typeface="Times New Roman" pitchFamily="18" charset="0"/>
                    </a:rPr>
                    <a:t>0.00545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endParaRPr lang="en-US" dirty="0"/>
                </a:p>
              </p:txBody>
            </p:sp>
            <p:sp>
              <p:nvSpPr>
                <p:cNvPr id="39" name="Rectangle 2078"/>
                <p:cNvSpPr>
                  <a:spLocks noChangeArrowheads="1"/>
                </p:cNvSpPr>
                <p:nvPr/>
              </p:nvSpPr>
              <p:spPr bwMode="auto">
                <a:xfrm>
                  <a:off x="1857" y="1957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" name="Group 2079"/>
              <p:cNvGrpSpPr>
                <a:grpSpLocks/>
              </p:cNvGrpSpPr>
              <p:nvPr/>
            </p:nvGrpSpPr>
            <p:grpSpPr bwMode="auto">
              <a:xfrm>
                <a:off x="0" y="2360"/>
                <a:ext cx="1857" cy="403"/>
                <a:chOff x="0" y="2360"/>
                <a:chExt cx="1857" cy="403"/>
              </a:xfrm>
            </p:grpSpPr>
            <p:sp>
              <p:nvSpPr>
                <p:cNvPr id="36" name="Rectangle 2080"/>
                <p:cNvSpPr>
                  <a:spLocks noChangeArrowheads="1"/>
                </p:cNvSpPr>
                <p:nvPr/>
              </p:nvSpPr>
              <p:spPr bwMode="auto">
                <a:xfrm>
                  <a:off x="43" y="2360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cs typeface="Times New Roman" pitchFamily="18" charset="0"/>
                    </a:rPr>
                    <a:t>0.06</a:t>
                  </a:r>
                </a:p>
                <a:p>
                  <a:endParaRPr lang="en-US"/>
                </a:p>
              </p:txBody>
            </p:sp>
            <p:sp>
              <p:nvSpPr>
                <p:cNvPr id="37" name="Rectangle 2081"/>
                <p:cNvSpPr>
                  <a:spLocks noChangeArrowheads="1"/>
                </p:cNvSpPr>
                <p:nvPr/>
              </p:nvSpPr>
              <p:spPr bwMode="auto">
                <a:xfrm>
                  <a:off x="0" y="2360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" name="Group 2082"/>
              <p:cNvGrpSpPr>
                <a:grpSpLocks/>
              </p:cNvGrpSpPr>
              <p:nvPr/>
            </p:nvGrpSpPr>
            <p:grpSpPr bwMode="auto">
              <a:xfrm>
                <a:off x="1857" y="2360"/>
                <a:ext cx="1857" cy="403"/>
                <a:chOff x="1857" y="2360"/>
                <a:chExt cx="1857" cy="403"/>
              </a:xfrm>
            </p:grpSpPr>
            <p:sp>
              <p:nvSpPr>
                <p:cNvPr id="34" name="Rectangle 2083"/>
                <p:cNvSpPr>
                  <a:spLocks noChangeArrowheads="1"/>
                </p:cNvSpPr>
                <p:nvPr/>
              </p:nvSpPr>
              <p:spPr bwMode="auto">
                <a:xfrm>
                  <a:off x="1900" y="2360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dirty="0" smtClean="0">
                      <a:cs typeface="Times New Roman" pitchFamily="18" charset="0"/>
                    </a:rPr>
                    <a:t>0.00182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endParaRPr lang="en-US" dirty="0"/>
                </a:p>
              </p:txBody>
            </p:sp>
            <p:sp>
              <p:nvSpPr>
                <p:cNvPr id="35" name="Rectangle 2084"/>
                <p:cNvSpPr>
                  <a:spLocks noChangeArrowheads="1"/>
                </p:cNvSpPr>
                <p:nvPr/>
              </p:nvSpPr>
              <p:spPr bwMode="auto">
                <a:xfrm>
                  <a:off x="1857" y="2360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2" name="Group 2085"/>
              <p:cNvGrpSpPr>
                <a:grpSpLocks/>
              </p:cNvGrpSpPr>
              <p:nvPr/>
            </p:nvGrpSpPr>
            <p:grpSpPr bwMode="auto">
              <a:xfrm>
                <a:off x="0" y="2763"/>
                <a:ext cx="1857" cy="403"/>
                <a:chOff x="0" y="2763"/>
                <a:chExt cx="1857" cy="403"/>
              </a:xfrm>
            </p:grpSpPr>
            <p:sp>
              <p:nvSpPr>
                <p:cNvPr id="32" name="Rectangle 2086"/>
                <p:cNvSpPr>
                  <a:spLocks noChangeArrowheads="1"/>
                </p:cNvSpPr>
                <p:nvPr/>
              </p:nvSpPr>
              <p:spPr bwMode="auto">
                <a:xfrm>
                  <a:off x="43" y="2763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cs typeface="Times New Roman" pitchFamily="18" charset="0"/>
                    </a:rPr>
                    <a:t>0.08</a:t>
                  </a:r>
                </a:p>
                <a:p>
                  <a:endParaRPr lang="en-US"/>
                </a:p>
              </p:txBody>
            </p:sp>
            <p:sp>
              <p:nvSpPr>
                <p:cNvPr id="33" name="Rectangle 2087"/>
                <p:cNvSpPr>
                  <a:spLocks noChangeArrowheads="1"/>
                </p:cNvSpPr>
                <p:nvPr/>
              </p:nvSpPr>
              <p:spPr bwMode="auto">
                <a:xfrm>
                  <a:off x="0" y="2763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2088"/>
              <p:cNvGrpSpPr>
                <a:grpSpLocks/>
              </p:cNvGrpSpPr>
              <p:nvPr/>
            </p:nvGrpSpPr>
            <p:grpSpPr bwMode="auto">
              <a:xfrm>
                <a:off x="1857" y="2763"/>
                <a:ext cx="1857" cy="403"/>
                <a:chOff x="1857" y="2763"/>
                <a:chExt cx="1857" cy="403"/>
              </a:xfrm>
            </p:grpSpPr>
            <p:sp>
              <p:nvSpPr>
                <p:cNvPr id="30" name="Rectangle 2089"/>
                <p:cNvSpPr>
                  <a:spLocks noChangeArrowheads="1"/>
                </p:cNvSpPr>
                <p:nvPr/>
              </p:nvSpPr>
              <p:spPr bwMode="auto">
                <a:xfrm>
                  <a:off x="1900" y="2763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 dirty="0" smtClean="0">
                      <a:cs typeface="Times New Roman" pitchFamily="18" charset="0"/>
                    </a:rPr>
                    <a:t>0.00061</a:t>
                  </a:r>
                  <a:endParaRPr lang="en-US" sz="1200" dirty="0">
                    <a:cs typeface="Times New Roman" pitchFamily="18" charset="0"/>
                  </a:endParaRPr>
                </a:p>
                <a:p>
                  <a:endParaRPr lang="en-US" dirty="0"/>
                </a:p>
              </p:txBody>
            </p:sp>
            <p:sp>
              <p:nvSpPr>
                <p:cNvPr id="31" name="Rectangle 2090"/>
                <p:cNvSpPr>
                  <a:spLocks noChangeArrowheads="1"/>
                </p:cNvSpPr>
                <p:nvPr/>
              </p:nvSpPr>
              <p:spPr bwMode="auto">
                <a:xfrm>
                  <a:off x="1857" y="2763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" name="Group 2091"/>
              <p:cNvGrpSpPr>
                <a:grpSpLocks/>
              </p:cNvGrpSpPr>
              <p:nvPr/>
            </p:nvGrpSpPr>
            <p:grpSpPr bwMode="auto">
              <a:xfrm>
                <a:off x="0" y="3166"/>
                <a:ext cx="1857" cy="403"/>
                <a:chOff x="0" y="3166"/>
                <a:chExt cx="1857" cy="403"/>
              </a:xfrm>
            </p:grpSpPr>
            <p:sp>
              <p:nvSpPr>
                <p:cNvPr id="28" name="Rectangle 2092"/>
                <p:cNvSpPr>
                  <a:spLocks noChangeArrowheads="1"/>
                </p:cNvSpPr>
                <p:nvPr/>
              </p:nvSpPr>
              <p:spPr bwMode="auto">
                <a:xfrm>
                  <a:off x="43" y="3166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cs typeface="Times New Roman" pitchFamily="18" charset="0"/>
                    </a:rPr>
                    <a:t>0.10</a:t>
                  </a:r>
                </a:p>
                <a:p>
                  <a:endParaRPr lang="en-US"/>
                </a:p>
              </p:txBody>
            </p:sp>
            <p:sp>
              <p:nvSpPr>
                <p:cNvPr id="29" name="Rectangle 2093"/>
                <p:cNvSpPr>
                  <a:spLocks noChangeArrowheads="1"/>
                </p:cNvSpPr>
                <p:nvPr/>
              </p:nvSpPr>
              <p:spPr bwMode="auto">
                <a:xfrm>
                  <a:off x="0" y="3166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oup 2094"/>
              <p:cNvGrpSpPr>
                <a:grpSpLocks/>
              </p:cNvGrpSpPr>
              <p:nvPr/>
            </p:nvGrpSpPr>
            <p:grpSpPr bwMode="auto">
              <a:xfrm>
                <a:off x="1857" y="3166"/>
                <a:ext cx="1857" cy="403"/>
                <a:chOff x="1857" y="3166"/>
                <a:chExt cx="1857" cy="403"/>
              </a:xfrm>
            </p:grpSpPr>
            <p:sp>
              <p:nvSpPr>
                <p:cNvPr id="26" name="Rectangle 2095"/>
                <p:cNvSpPr>
                  <a:spLocks noChangeArrowheads="1"/>
                </p:cNvSpPr>
                <p:nvPr/>
              </p:nvSpPr>
              <p:spPr bwMode="auto">
                <a:xfrm>
                  <a:off x="1900" y="3166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sz="1200">
                      <a:cs typeface="Times New Roman" pitchFamily="18" charset="0"/>
                    </a:rPr>
                    <a:t>0.00</a:t>
                  </a:r>
                </a:p>
                <a:p>
                  <a:endParaRPr lang="en-US"/>
                </a:p>
              </p:txBody>
            </p:sp>
            <p:sp>
              <p:nvSpPr>
                <p:cNvPr id="27" name="Rectangle 2096"/>
                <p:cNvSpPr>
                  <a:spLocks noChangeArrowheads="1"/>
                </p:cNvSpPr>
                <p:nvPr/>
              </p:nvSpPr>
              <p:spPr bwMode="auto">
                <a:xfrm>
                  <a:off x="1857" y="3166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1" name="Rectangle 2097"/>
            <p:cNvSpPr>
              <a:spLocks noChangeArrowheads="1"/>
            </p:cNvSpPr>
            <p:nvPr/>
          </p:nvSpPr>
          <p:spPr bwMode="auto">
            <a:xfrm>
              <a:off x="-3" y="630"/>
              <a:ext cx="3720" cy="2942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6" name="Text Box 2098"/>
          <p:cNvSpPr txBox="1">
            <a:spLocks noChangeArrowheads="1"/>
          </p:cNvSpPr>
          <p:nvPr/>
        </p:nvSpPr>
        <p:spPr bwMode="auto">
          <a:xfrm>
            <a:off x="5638800" y="990600"/>
            <a:ext cx="30480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Arial" charset="0"/>
              </a:rPr>
              <a:t>Valve Closure History</a:t>
            </a:r>
          </a:p>
        </p:txBody>
      </p:sp>
      <p:sp>
        <p:nvSpPr>
          <p:cNvPr id="57" name="Rectangle 2050"/>
          <p:cNvSpPr txBox="1">
            <a:spLocks noChangeArrowheads="1"/>
          </p:cNvSpPr>
          <p:nvPr/>
        </p:nvSpPr>
        <p:spPr>
          <a:xfrm>
            <a:off x="1447800" y="228600"/>
            <a:ext cx="6019800" cy="533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2:  Build </a:t>
            </a:r>
            <a:r>
              <a:rPr lang="en-US" sz="2400" b="1" u="sng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Transient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Model (cont.)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4053840" y="4700270"/>
            <a:ext cx="7620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2834640" y="4154925"/>
            <a:ext cx="1219200" cy="685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Slide Number Placeholder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1" name="Text Box 7"/>
          <p:cNvSpPr txBox="1">
            <a:spLocks noChangeArrowheads="1"/>
          </p:cNvSpPr>
          <p:nvPr/>
        </p:nvSpPr>
        <p:spPr bwMode="auto">
          <a:xfrm>
            <a:off x="914400" y="5490448"/>
            <a:ext cx="3657600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Arial" charset="0"/>
              </a:rPr>
              <a:t>Don’t forget to click “Accept”!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2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8" name="Rectangle 2050"/>
          <p:cNvSpPr txBox="1">
            <a:spLocks noChangeArrowheads="1"/>
          </p:cNvSpPr>
          <p:nvPr/>
        </p:nvSpPr>
        <p:spPr>
          <a:xfrm>
            <a:off x="2438400" y="381000"/>
            <a:ext cx="4038600" cy="5334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Pressure History at Valve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Picture 8" descr="P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9950"/>
            <a:ext cx="9144000" cy="5178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726</Words>
  <Application>Microsoft Office PowerPoint</Application>
  <PresentationFormat>On-screen Show (4:3)</PresentationFormat>
  <Paragraphs>126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NASA/ODIN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LeclaAC</dc:creator>
  <cp:lastModifiedBy>Leclair, Andre C. (MSFC-ER43)</cp:lastModifiedBy>
  <cp:revision>102</cp:revision>
  <dcterms:created xsi:type="dcterms:W3CDTF">2010-06-11T14:26:00Z</dcterms:created>
  <dcterms:modified xsi:type="dcterms:W3CDTF">2015-09-16T15:43:05Z</dcterms:modified>
</cp:coreProperties>
</file>