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sldIdLst>
    <p:sldId id="477" r:id="rId3"/>
    <p:sldId id="475" r:id="rId4"/>
    <p:sldId id="384" r:id="rId5"/>
    <p:sldId id="361" r:id="rId6"/>
    <p:sldId id="401" r:id="rId7"/>
    <p:sldId id="327" r:id="rId8"/>
    <p:sldId id="434" r:id="rId9"/>
    <p:sldId id="323" r:id="rId10"/>
    <p:sldId id="426" r:id="rId11"/>
    <p:sldId id="397" r:id="rId12"/>
    <p:sldId id="469" r:id="rId13"/>
    <p:sldId id="473" r:id="rId14"/>
    <p:sldId id="424" r:id="rId15"/>
    <p:sldId id="425" r:id="rId16"/>
    <p:sldId id="405" r:id="rId17"/>
    <p:sldId id="407" r:id="rId18"/>
    <p:sldId id="408" r:id="rId19"/>
    <p:sldId id="409" r:id="rId20"/>
    <p:sldId id="410" r:id="rId21"/>
    <p:sldId id="382" r:id="rId22"/>
    <p:sldId id="470" r:id="rId23"/>
    <p:sldId id="462" r:id="rId24"/>
    <p:sldId id="352" r:id="rId25"/>
    <p:sldId id="316" r:id="rId26"/>
    <p:sldId id="365" r:id="rId27"/>
    <p:sldId id="471" r:id="rId28"/>
    <p:sldId id="472" r:id="rId29"/>
    <p:sldId id="438" r:id="rId30"/>
    <p:sldId id="443" r:id="rId31"/>
    <p:sldId id="444" r:id="rId32"/>
    <p:sldId id="366" r:id="rId33"/>
    <p:sldId id="363" r:id="rId34"/>
    <p:sldId id="399" r:id="rId35"/>
    <p:sldId id="376" r:id="rId36"/>
    <p:sldId id="383" r:id="rId37"/>
    <p:sldId id="435" r:id="rId38"/>
    <p:sldId id="436" r:id="rId39"/>
    <p:sldId id="455" r:id="rId40"/>
    <p:sldId id="450" r:id="rId41"/>
    <p:sldId id="451" r:id="rId42"/>
    <p:sldId id="452" r:id="rId43"/>
    <p:sldId id="453" r:id="rId44"/>
    <p:sldId id="454" r:id="rId45"/>
    <p:sldId id="369" r:id="rId46"/>
    <p:sldId id="406" r:id="rId47"/>
    <p:sldId id="312" r:id="rId48"/>
    <p:sldId id="417" r:id="rId49"/>
    <p:sldId id="371" r:id="rId50"/>
    <p:sldId id="378" r:id="rId51"/>
    <p:sldId id="379" r:id="rId52"/>
    <p:sldId id="403" r:id="rId53"/>
    <p:sldId id="412" r:id="rId54"/>
    <p:sldId id="413" r:id="rId55"/>
    <p:sldId id="427" r:id="rId56"/>
    <p:sldId id="431" r:id="rId57"/>
    <p:sldId id="377" r:id="rId58"/>
    <p:sldId id="476" r:id="rId5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7D8"/>
    <a:srgbClr val="FDF9E3"/>
    <a:srgbClr val="FEFCF0"/>
    <a:srgbClr val="FEFFE5"/>
    <a:srgbClr val="FFFFFF"/>
    <a:srgbClr val="F8F8F8"/>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2" autoAdjust="0"/>
    <p:restoredTop sz="86173" autoAdjust="0"/>
  </p:normalViewPr>
  <p:slideViewPr>
    <p:cSldViewPr snapToGrid="0">
      <p:cViewPr varScale="1">
        <p:scale>
          <a:sx n="100" d="100"/>
          <a:sy n="100" d="100"/>
        </p:scale>
        <p:origin x="1662" y="7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2424"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1.wmf"/><Relationship Id="rId1" Type="http://schemas.openxmlformats.org/officeDocument/2006/relationships/image" Target="../media/image6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17170B6-142B-41F5-9F9E-F4A16D2B1DE6}" type="datetimeFigureOut">
              <a:rPr lang="en-US" smtClean="0"/>
              <a:t>1/18/2017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744CB0-712A-43F3-932D-4F1264DB6C7F}" type="slidenum">
              <a:rPr lang="en-US" smtClean="0"/>
              <a:t>‹#›</a:t>
            </a:fld>
            <a:endParaRPr lang="en-US" dirty="0"/>
          </a:p>
        </p:txBody>
      </p:sp>
    </p:spTree>
    <p:extLst>
      <p:ext uri="{BB962C8B-B14F-4D97-AF65-F5344CB8AC3E}">
        <p14:creationId xmlns:p14="http://schemas.microsoft.com/office/powerpoint/2010/main" val="25693666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8" Type="http://schemas.openxmlformats.org/officeDocument/2006/relationships/hyperlink" Target="http://en.wikipedia.org/wiki/Mathematics" TargetMode="External"/><Relationship Id="rId13" Type="http://schemas.openxmlformats.org/officeDocument/2006/relationships/hyperlink" Target="http://en.wikipedia.org/wiki/Classical_mechanics" TargetMode="External"/><Relationship Id="rId18" Type="http://schemas.openxmlformats.org/officeDocument/2006/relationships/hyperlink" Target="http://en.wikipedia.org/wiki/Willard_Gibbs" TargetMode="External"/><Relationship Id="rId3" Type="http://schemas.openxmlformats.org/officeDocument/2006/relationships/hyperlink" Target="http://en.wikipedia.org/wiki/Mathematical_model" TargetMode="External"/><Relationship Id="rId7" Type="http://schemas.openxmlformats.org/officeDocument/2006/relationships/hyperlink" Target="http://en.wikipedia.org/wiki/Butterfly_effect" TargetMode="External"/><Relationship Id="rId12" Type="http://schemas.openxmlformats.org/officeDocument/2006/relationships/hyperlink" Target="http://en.wikipedia.org/wiki/System" TargetMode="External"/><Relationship Id="rId17" Type="http://schemas.openxmlformats.org/officeDocument/2006/relationships/hyperlink" Target="http://en.wikipedia.org/wiki/Henri_Poincar%C3%A9" TargetMode="External"/><Relationship Id="rId2" Type="http://schemas.openxmlformats.org/officeDocument/2006/relationships/slide" Target="../slides/slide3.xml"/><Relationship Id="rId16" Type="http://schemas.openxmlformats.org/officeDocument/2006/relationships/hyperlink" Target="http://en.wikipedia.org/wiki/Ludwig_Boltzmann" TargetMode="External"/><Relationship Id="rId1" Type="http://schemas.openxmlformats.org/officeDocument/2006/relationships/notesMaster" Target="../notesMasters/notesMaster1.xml"/><Relationship Id="rId6" Type="http://schemas.openxmlformats.org/officeDocument/2006/relationships/hyperlink" Target="http://en.wikipedia.org/wiki/Dynamical_system_(definition)" TargetMode="External"/><Relationship Id="rId11" Type="http://schemas.openxmlformats.org/officeDocument/2006/relationships/hyperlink" Target="http://en.wikipedia.org/wiki/Space_(mathematics)" TargetMode="External"/><Relationship Id="rId5" Type="http://schemas.openxmlformats.org/officeDocument/2006/relationships/hyperlink" Target="http://en.wikipedia.org/wiki/Chaos_theory" TargetMode="External"/><Relationship Id="rId15" Type="http://schemas.openxmlformats.org/officeDocument/2006/relationships/hyperlink" Target="http://en.wikipedia.org/wiki/Momentum" TargetMode="External"/><Relationship Id="rId10" Type="http://schemas.openxmlformats.org/officeDocument/2006/relationships/hyperlink" Target="http://en.wikipedia.org/wiki/Dynamical_system" TargetMode="External"/><Relationship Id="rId19" Type="http://schemas.openxmlformats.org/officeDocument/2006/relationships/hyperlink" Target="http://en.wikipedia.org/wiki/Phase_space#cite_note-1" TargetMode="External"/><Relationship Id="rId4" Type="http://schemas.openxmlformats.org/officeDocument/2006/relationships/hyperlink" Target="http://en.wikipedia.org/wiki/Initial_condition" TargetMode="External"/><Relationship Id="rId9" Type="http://schemas.openxmlformats.org/officeDocument/2006/relationships/hyperlink" Target="http://en.wikipedia.org/wiki/Physics" TargetMode="External"/><Relationship Id="rId14" Type="http://schemas.openxmlformats.org/officeDocument/2006/relationships/hyperlink" Target="http://en.wikipedia.org/wiki/Position_(vector)"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n.wikipedia.org/wiki/Chaos_theory"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8" Type="http://schemas.openxmlformats.org/officeDocument/2006/relationships/hyperlink" Target="http://en.wikipedia.org/wiki/Centrifugal_force" TargetMode="External"/><Relationship Id="rId3" Type="http://schemas.openxmlformats.org/officeDocument/2006/relationships/hyperlink" Target="http://en.wikipedia.org/wiki/Solar_System" TargetMode="External"/><Relationship Id="rId7" Type="http://schemas.openxmlformats.org/officeDocument/2006/relationships/hyperlink" Target="http://en.wikipedia.org/wiki/Jacobi_integral#cite_note-BnF-1" TargetMode="External"/><Relationship Id="rId2" Type="http://schemas.openxmlformats.org/officeDocument/2006/relationships/slide" Target="../slides/slide8.xml"/><Relationship Id="rId1" Type="http://schemas.openxmlformats.org/officeDocument/2006/relationships/notesMaster" Target="../notesMasters/notesMaster1.xml"/><Relationship Id="rId6" Type="http://schemas.openxmlformats.org/officeDocument/2006/relationships/hyperlink" Target="http://en.wikipedia.org/wiki/Circular_restricted_three-body_problem" TargetMode="External"/><Relationship Id="rId11" Type="http://schemas.openxmlformats.org/officeDocument/2006/relationships/hyperlink" Target="http://en.wikipedia.org/wiki/Kinetic_energy" TargetMode="External"/><Relationship Id="rId5" Type="http://schemas.openxmlformats.org/officeDocument/2006/relationships/hyperlink" Target="http://en.wikipedia.org/wiki/Carl_Gustav_Jacob_Jacobi" TargetMode="External"/><Relationship Id="rId10" Type="http://schemas.openxmlformats.org/officeDocument/2006/relationships/hyperlink" Target="http://en.wikipedia.org/wiki/Gravitational_potential" TargetMode="External"/><Relationship Id="rId4" Type="http://schemas.openxmlformats.org/officeDocument/2006/relationships/hyperlink" Target="http://en.wikipedia.org/wiki/Lagrange_points" TargetMode="External"/><Relationship Id="rId9" Type="http://schemas.openxmlformats.org/officeDocument/2006/relationships/hyperlink" Target="http://en.wikipedia.org/wiki/Potential_energy"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en.wikipedia.org/wiki/Carl_Gustav_Jacob_Jacobi" TargetMode="External"/><Relationship Id="rId2" Type="http://schemas.openxmlformats.org/officeDocument/2006/relationships/slide" Target="../slides/slide15.xml"/><Relationship Id="rId1" Type="http://schemas.openxmlformats.org/officeDocument/2006/relationships/notesMaster" Target="../notesMasters/notesMaster1.xml"/><Relationship Id="rId5" Type="http://schemas.openxmlformats.org/officeDocument/2006/relationships/hyperlink" Target="https://en.wikipedia.org/wiki/Jacobi_integral#cite_note-BnF-1" TargetMode="External"/><Relationship Id="rId4" Type="http://schemas.openxmlformats.org/officeDocument/2006/relationships/hyperlink" Target="https://en.wikipedia.org/wiki/Circular_restricted_three-body_problem" TargetMode="Externa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7744CB0-712A-43F3-932D-4F1264DB6C7F}" type="slidenum">
              <a:rPr lang="en-US" smtClean="0"/>
              <a:t>2</a:t>
            </a:fld>
            <a:endParaRPr lang="en-US" dirty="0"/>
          </a:p>
        </p:txBody>
      </p:sp>
    </p:spTree>
    <p:extLst>
      <p:ext uri="{BB962C8B-B14F-4D97-AF65-F5344CB8AC3E}">
        <p14:creationId xmlns:p14="http://schemas.microsoft.com/office/powerpoint/2010/main" val="2388455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Examples include the </a:t>
            </a:r>
            <a:r>
              <a:rPr lang="en-US" dirty="0" smtClean="0">
                <a:hlinkClick r:id="rId3" tooltip="Mathematical model"/>
              </a:rPr>
              <a:t>mathematical models</a:t>
            </a:r>
            <a:r>
              <a:rPr lang="en-US" dirty="0" smtClean="0"/>
              <a:t> that describe the swinging of a clock pendulum, the flow of water in a pipe, and the number of fish each spring in a lake.</a:t>
            </a:r>
          </a:p>
          <a:p>
            <a:endParaRPr lang="en-US" dirty="0" smtClean="0"/>
          </a:p>
          <a:p>
            <a:r>
              <a:rPr lang="en-US" dirty="0" smtClean="0"/>
              <a:t>The system's evolving state over time traces a path (a </a:t>
            </a:r>
            <a:r>
              <a:rPr lang="en-US" b="1" dirty="0" smtClean="0"/>
              <a:t>phase space trajectory</a:t>
            </a:r>
            <a:r>
              <a:rPr lang="en-US" dirty="0" smtClean="0"/>
              <a:t> for the system) through the high-dimensional space. The phase space trajectory represents the set of states compatible with starting from one particular </a:t>
            </a:r>
            <a:r>
              <a:rPr lang="en-US" dirty="0" smtClean="0">
                <a:hlinkClick r:id="rId4" tooltip="Initial condition"/>
              </a:rPr>
              <a:t>initial condition</a:t>
            </a:r>
            <a:r>
              <a:rPr lang="en-US" dirty="0" smtClean="0"/>
              <a:t>, located in the full phase space that represents the set of states compatible with starting from </a:t>
            </a:r>
            <a:r>
              <a:rPr lang="en-US" i="1" dirty="0" smtClean="0"/>
              <a:t>any</a:t>
            </a:r>
            <a:r>
              <a:rPr lang="en-US" dirty="0" smtClean="0"/>
              <a:t> initial condition. </a:t>
            </a:r>
          </a:p>
          <a:p>
            <a:endParaRPr lang="en-US" dirty="0" smtClean="0"/>
          </a:p>
          <a:p>
            <a:r>
              <a:rPr lang="en-US" dirty="0" smtClean="0">
                <a:hlinkClick r:id="rId5" tooltip="Chaos theory"/>
              </a:rPr>
              <a:t>Chaos theory</a:t>
            </a:r>
            <a:r>
              <a:rPr lang="en-US" dirty="0" smtClean="0"/>
              <a:t> describes the behavior of certain </a:t>
            </a:r>
            <a:r>
              <a:rPr lang="en-US" dirty="0" smtClean="0">
                <a:hlinkClick r:id="rId6" tooltip="Dynamical system (definition)"/>
              </a:rPr>
              <a:t>dynamical systems</a:t>
            </a:r>
            <a:r>
              <a:rPr lang="en-US" dirty="0" smtClean="0"/>
              <a:t> – that is, systems whose state evolves with time – that may exhibit dynamics that are highly sensitive to initial conditions (popularly referred to as the </a:t>
            </a:r>
            <a:r>
              <a:rPr lang="en-US" dirty="0" smtClean="0">
                <a:hlinkClick r:id="rId7" tooltip="Butterfly effect"/>
              </a:rPr>
              <a:t>butterfly effect</a:t>
            </a:r>
            <a:r>
              <a:rPr lang="en-US" dirty="0" smtClean="0"/>
              <a:t>). </a:t>
            </a:r>
          </a:p>
          <a:p>
            <a:r>
              <a:rPr lang="en-US" dirty="0" smtClean="0"/>
              <a:t>In </a:t>
            </a:r>
            <a:r>
              <a:rPr lang="en-US" dirty="0" smtClean="0">
                <a:hlinkClick r:id="rId8" tooltip="Mathematics"/>
              </a:rPr>
              <a:t>mathematics</a:t>
            </a:r>
            <a:r>
              <a:rPr lang="en-US" dirty="0" smtClean="0"/>
              <a:t> and </a:t>
            </a:r>
            <a:r>
              <a:rPr lang="en-US" dirty="0" smtClean="0">
                <a:hlinkClick r:id="rId9" tooltip="Physics"/>
              </a:rPr>
              <a:t>physics</a:t>
            </a:r>
            <a:r>
              <a:rPr lang="en-US" dirty="0" smtClean="0"/>
              <a:t>, a </a:t>
            </a:r>
            <a:r>
              <a:rPr lang="en-US" b="1" dirty="0" smtClean="0"/>
              <a:t>phase space</a:t>
            </a:r>
            <a:r>
              <a:rPr lang="en-US" dirty="0" smtClean="0"/>
              <a:t> of a </a:t>
            </a:r>
            <a:r>
              <a:rPr lang="en-US" dirty="0" smtClean="0">
                <a:hlinkClick r:id="rId10" tooltip="Dynamical system"/>
              </a:rPr>
              <a:t>dynamical system</a:t>
            </a:r>
            <a:r>
              <a:rPr lang="en-US" dirty="0" smtClean="0"/>
              <a:t> is a </a:t>
            </a:r>
            <a:r>
              <a:rPr lang="en-US" dirty="0" smtClean="0">
                <a:hlinkClick r:id="rId11" tooltip="Space (mathematics)"/>
              </a:rPr>
              <a:t>space</a:t>
            </a:r>
            <a:r>
              <a:rPr lang="en-US" dirty="0" smtClean="0"/>
              <a:t> in which all possible states of a </a:t>
            </a:r>
            <a:r>
              <a:rPr lang="en-US" dirty="0" smtClean="0">
                <a:hlinkClick r:id="rId12" tooltip="System"/>
              </a:rPr>
              <a:t>system</a:t>
            </a:r>
            <a:r>
              <a:rPr lang="en-US" dirty="0" smtClean="0"/>
              <a:t> are represented, with each possible state of the system corresponding to one unique point in the phase space. For </a:t>
            </a:r>
            <a:r>
              <a:rPr lang="en-US" dirty="0" smtClean="0">
                <a:hlinkClick r:id="rId13" tooltip="Classical mechanics"/>
              </a:rPr>
              <a:t>mechanical systems</a:t>
            </a:r>
            <a:r>
              <a:rPr lang="en-US" dirty="0" smtClean="0"/>
              <a:t>, the phase space usually consists of all possible values of </a:t>
            </a:r>
            <a:r>
              <a:rPr lang="en-US" dirty="0" smtClean="0">
                <a:hlinkClick r:id="rId14" tooltip="Position (vector)"/>
              </a:rPr>
              <a:t>position</a:t>
            </a:r>
            <a:r>
              <a:rPr lang="en-US" dirty="0" smtClean="0"/>
              <a:t> and </a:t>
            </a:r>
            <a:r>
              <a:rPr lang="en-US" dirty="0" smtClean="0">
                <a:hlinkClick r:id="rId15" tooltip="Momentum"/>
              </a:rPr>
              <a:t>momentum</a:t>
            </a:r>
            <a:r>
              <a:rPr lang="en-US" dirty="0" smtClean="0"/>
              <a:t> variables. The concept of phase space was developed in the late 19th century by </a:t>
            </a:r>
            <a:r>
              <a:rPr lang="en-US" dirty="0" smtClean="0">
                <a:hlinkClick r:id="rId16" tooltip="Ludwig Boltzmann"/>
              </a:rPr>
              <a:t>Ludwig Boltzmann</a:t>
            </a:r>
            <a:r>
              <a:rPr lang="en-US" dirty="0" smtClean="0"/>
              <a:t>, </a:t>
            </a:r>
            <a:r>
              <a:rPr lang="en-US" dirty="0" smtClean="0">
                <a:hlinkClick r:id="rId17" tooltip="Henri Poincaré"/>
              </a:rPr>
              <a:t>Henri Poincaré</a:t>
            </a:r>
            <a:r>
              <a:rPr lang="en-US" dirty="0" smtClean="0"/>
              <a:t>, and </a:t>
            </a:r>
            <a:r>
              <a:rPr lang="en-US" dirty="0" smtClean="0">
                <a:hlinkClick r:id="rId18" tooltip="Willard Gibbs"/>
              </a:rPr>
              <a:t>Willard Gibbs</a:t>
            </a:r>
            <a:r>
              <a:rPr lang="en-US" dirty="0" smtClean="0"/>
              <a:t>.</a:t>
            </a:r>
            <a:r>
              <a:rPr lang="en-US" baseline="30000" dirty="0" smtClean="0">
                <a:hlinkClick r:id="rId19"/>
              </a:rPr>
              <a:t>[1]</a:t>
            </a:r>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3</a:t>
            </a:fld>
            <a:endParaRPr lang="en-US" dirty="0"/>
          </a:p>
        </p:txBody>
      </p:sp>
    </p:spTree>
    <p:extLst>
      <p:ext uri="{BB962C8B-B14F-4D97-AF65-F5344CB8AC3E}">
        <p14:creationId xmlns:p14="http://schemas.microsoft.com/office/powerpoint/2010/main" val="12188835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Dynamical system is a concept in mathematics to describe how quantities (like the states of a particle) follow some rule and evolve over time. </a:t>
            </a:r>
          </a:p>
          <a:p>
            <a:endParaRPr lang="en-US" dirty="0" smtClean="0"/>
          </a:p>
          <a:p>
            <a:r>
              <a:rPr lang="en-US" sz="1200" kern="1200" dirty="0" smtClean="0">
                <a:solidFill>
                  <a:schemeClr val="tx1"/>
                </a:solidFill>
                <a:effectLst/>
                <a:latin typeface="+mn-lt"/>
                <a:ea typeface="+mn-ea"/>
                <a:cs typeface="+mn-cs"/>
              </a:rPr>
              <a:t>Dynamical systems </a:t>
            </a:r>
            <a:r>
              <a:rPr lang="en-US" sz="1200" kern="1200" dirty="0" smtClean="0">
                <a:solidFill>
                  <a:schemeClr val="tx1"/>
                </a:solidFill>
                <a:effectLst/>
                <a:latin typeface="+mn-lt"/>
                <a:ea typeface="+mn-ea"/>
                <a:cs typeface="+mn-cs"/>
                <a:sym typeface="Wingdings"/>
              </a:rPr>
              <a:t></a:t>
            </a:r>
            <a:r>
              <a:rPr lang="en-US" sz="1200" kern="1200" dirty="0" smtClean="0">
                <a:solidFill>
                  <a:schemeClr val="tx1"/>
                </a:solidFill>
                <a:effectLst/>
                <a:latin typeface="+mn-lt"/>
                <a:ea typeface="+mn-ea"/>
                <a:cs typeface="+mn-cs"/>
              </a:rPr>
              <a:t> the evolution of quantities over time. Evolution can occur smoothly over time of in discrete time steps. </a:t>
            </a:r>
          </a:p>
          <a:p>
            <a:r>
              <a:rPr lang="en-US" sz="1200" kern="1200" dirty="0" smtClean="0">
                <a:solidFill>
                  <a:schemeClr val="tx1"/>
                </a:solidFill>
                <a:effectLst/>
                <a:latin typeface="+mn-lt"/>
                <a:ea typeface="+mn-ea"/>
                <a:cs typeface="+mn-cs"/>
              </a:rPr>
              <a:t>If model as a discrete dynamical system, essentially take snapshots of system at sequence of times once a year or every millisecond (does not have to be even steps even). Must specify a ‘rule’ that determines, given an initial state, what future snapshots must be.</a:t>
            </a:r>
          </a:p>
          <a:p>
            <a:endParaRPr lang="en-US" dirty="0" smtClean="0"/>
          </a:p>
          <a:p>
            <a:r>
              <a:rPr lang="en-US" dirty="0" smtClean="0"/>
              <a:t>It is notable for having </a:t>
            </a:r>
            <a:r>
              <a:rPr lang="en-US" dirty="0" smtClean="0">
                <a:hlinkClick r:id="rId3" tooltip="Chaos theory"/>
              </a:rPr>
              <a:t>chaotic</a:t>
            </a:r>
            <a:r>
              <a:rPr lang="en-US" dirty="0" smtClean="0"/>
              <a:t> solutions for certain parameter values and initial conditions. In particular, the Lorenz attractor is a set of chaotic solutions of the Lorenz system which, when plotted, resemble a butterfly or figure eight.</a:t>
            </a:r>
          </a:p>
          <a:p>
            <a:endParaRPr lang="en-US" dirty="0" smtClean="0"/>
          </a:p>
          <a:p>
            <a:r>
              <a:rPr lang="en-US" dirty="0" smtClean="0"/>
              <a:t>Describing the quality of something in size, appearance, value, etc. Such adjectives can be submodified by words such as </a:t>
            </a:r>
            <a:r>
              <a:rPr lang="en-US" i="1" dirty="0" smtClean="0"/>
              <a:t>very</a:t>
            </a:r>
            <a:r>
              <a:rPr lang="en-US" dirty="0" smtClean="0"/>
              <a:t> and have comparative and superlative forms.</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7744CB0-712A-43F3-932D-4F1264DB6C7F}" type="slidenum">
              <a:rPr lang="en-US" smtClean="0"/>
              <a:t>5</a:t>
            </a:fld>
            <a:endParaRPr lang="en-US" dirty="0"/>
          </a:p>
        </p:txBody>
      </p:sp>
    </p:spTree>
    <p:extLst>
      <p:ext uri="{BB962C8B-B14F-4D97-AF65-F5344CB8AC3E}">
        <p14:creationId xmlns:p14="http://schemas.microsoft.com/office/powerpoint/2010/main" val="3799605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023413-58DE-4CF5-B0E3-3F45FF32511C}" type="slidenum">
              <a:rPr lang="en-US" smtClean="0"/>
              <a:t>6</a:t>
            </a:fld>
            <a:endParaRPr lang="en-US" dirty="0"/>
          </a:p>
        </p:txBody>
      </p:sp>
    </p:spTree>
    <p:extLst>
      <p:ext uri="{BB962C8B-B14F-4D97-AF65-F5344CB8AC3E}">
        <p14:creationId xmlns:p14="http://schemas.microsoft.com/office/powerpoint/2010/main" val="24084237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7</a:t>
            </a:fld>
            <a:endParaRPr lang="en-US" dirty="0"/>
          </a:p>
        </p:txBody>
      </p:sp>
    </p:spTree>
    <p:extLst>
      <p:ext uri="{BB962C8B-B14F-4D97-AF65-F5344CB8AC3E}">
        <p14:creationId xmlns:p14="http://schemas.microsoft.com/office/powerpoint/2010/main" val="313167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circular restricted three-body problem is a valid approximation of elliptical orbits found in the </a:t>
            </a:r>
            <a:r>
              <a:rPr lang="en-US" dirty="0" smtClean="0">
                <a:hlinkClick r:id="rId3" tooltip="Solar System"/>
              </a:rPr>
              <a:t>Solar System</a:t>
            </a:r>
            <a:r>
              <a:rPr lang="en-US" dirty="0" smtClean="0"/>
              <a:t>, and this can be visualized as a combination of the potentials due to the gravity of the two primary bodies along with the centrifugal effect from their rotation (Coriolis effects are dynamic and not shown). The </a:t>
            </a:r>
            <a:r>
              <a:rPr lang="en-US" dirty="0" smtClean="0">
                <a:hlinkClick r:id="rId4" tooltip="Lagrange points"/>
              </a:rPr>
              <a:t>Lagrange points</a:t>
            </a:r>
            <a:r>
              <a:rPr lang="en-US" dirty="0" smtClean="0"/>
              <a:t> can then be seen as the five places where the gradient on the resultant surface is zero (shown as blue lines) indicating that the forces are in balance there.</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Three-body problem: an analytical solution does not exist. So we have a ‘rule’ for the evolution in terms of a set of nonlinear differential equations. But the rule is deterministic, that is, for one particular initial state only one set of future states evolves. We do not have a complete solution; we cannot solve those equations so we do not know the states for all initial conditions and for times past, present and future. We know some particular equilibrium solutions (libration points) and we have successfully determined – and learned to compute -- some periodic solutions of which there is an infinite number.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effectLst/>
            </a:endParaRPr>
          </a:p>
          <a:p>
            <a:r>
              <a:rPr lang="en-US" sz="1200" kern="1200" dirty="0" smtClean="0">
                <a:solidFill>
                  <a:schemeClr val="tx1"/>
                </a:solidFill>
                <a:effectLst/>
                <a:latin typeface="+mn-lt"/>
                <a:ea typeface="+mn-ea"/>
                <a:cs typeface="+mn-cs"/>
              </a:rPr>
              <a:t>We can choose the units of mass, distance and time so that the gravitational constant is 1, and the period of the circular orbits is 2π. . We can study the dynamics relative to a co-rotating system of coordinates  for which the positions of the primaries relative to this system are … The motion of the infinitesimal particle relative to the co-rotating frame is described by the second order differential equations:</a:t>
            </a:r>
            <a:endParaRPr lang="en-US" dirty="0" smtClean="0">
              <a:effectLst/>
            </a:endParaRPr>
          </a:p>
          <a:p>
            <a:endParaRPr lang="en-US" sz="1200" kern="1200" dirty="0" smtClean="0">
              <a:solidFill>
                <a:schemeClr val="tx1"/>
              </a:solidFill>
              <a:effectLst/>
              <a:latin typeface="+mn-lt"/>
              <a:ea typeface="+mn-ea"/>
              <a:cs typeface="+mn-cs"/>
            </a:endParaRPr>
          </a:p>
          <a:p>
            <a:r>
              <a:rPr lang="en-US" b="1" dirty="0" smtClean="0"/>
              <a:t>The Jacobi Constant</a:t>
            </a:r>
            <a:r>
              <a:rPr lang="en-US" dirty="0" smtClean="0"/>
              <a:t>; named after </a:t>
            </a:r>
            <a:r>
              <a:rPr lang="en-US" dirty="0" smtClean="0">
                <a:hlinkClick r:id="rId5" tooltip="Carl Gustav Jacob Jacobi"/>
              </a:rPr>
              <a:t>Carl Gustav Jacob Jacobi</a:t>
            </a:r>
            <a:r>
              <a:rPr lang="en-US" dirty="0" smtClean="0"/>
              <a:t>) is the only known conserved quantity for the </a:t>
            </a:r>
            <a:r>
              <a:rPr lang="en-US" dirty="0" smtClean="0">
                <a:hlinkClick r:id="rId6" tooltip="Circular restricted three-body problem"/>
              </a:rPr>
              <a:t>circular restricted three-body problem</a:t>
            </a:r>
            <a:r>
              <a:rPr lang="en-US" dirty="0" smtClean="0"/>
              <a:t>.</a:t>
            </a:r>
            <a:r>
              <a:rPr lang="en-US" baseline="30000" dirty="0" smtClean="0">
                <a:hlinkClick r:id="rId7"/>
              </a:rPr>
              <a:t>[1]</a:t>
            </a:r>
            <a:r>
              <a:rPr lang="en-US" dirty="0" smtClean="0"/>
              <a:t> Unlike in the two-body problem, the energy and momentum of the system are not conserved separately and a general analytical solution is not possible. The integral has been used to derive numerous solutions in special cases.</a:t>
            </a:r>
          </a:p>
          <a:p>
            <a:endParaRPr lang="en-US" dirty="0" smtClean="0"/>
          </a:p>
          <a:p>
            <a:r>
              <a:rPr lang="en-US" dirty="0" smtClean="0"/>
              <a:t>Note that the Jacobi integral is minus twice the total energy per unit mass in the rotating frame of reference: the first term relates to </a:t>
            </a:r>
            <a:r>
              <a:rPr lang="en-US" dirty="0" smtClean="0">
                <a:hlinkClick r:id="rId8" tooltip="Centrifugal force"/>
              </a:rPr>
              <a:t>centrifugal</a:t>
            </a:r>
            <a:r>
              <a:rPr lang="en-US" dirty="0" smtClean="0"/>
              <a:t> </a:t>
            </a:r>
            <a:r>
              <a:rPr lang="en-US" dirty="0" smtClean="0">
                <a:hlinkClick r:id="rId9" tooltip="Potential energy"/>
              </a:rPr>
              <a:t>potential energy</a:t>
            </a:r>
            <a:r>
              <a:rPr lang="en-US" dirty="0" smtClean="0"/>
              <a:t>, the second represents </a:t>
            </a:r>
            <a:r>
              <a:rPr lang="en-US" dirty="0" smtClean="0">
                <a:hlinkClick r:id="rId10" tooltip="Gravitational potential"/>
              </a:rPr>
              <a:t>gravitational potential</a:t>
            </a:r>
            <a:r>
              <a:rPr lang="en-US" dirty="0" smtClean="0"/>
              <a:t> and the third is the </a:t>
            </a:r>
            <a:r>
              <a:rPr lang="en-US" dirty="0" smtClean="0">
                <a:hlinkClick r:id="rId11" tooltip="Kinetic energy"/>
              </a:rPr>
              <a:t>kinetic energy</a:t>
            </a:r>
            <a:r>
              <a:rPr lang="en-US" dirty="0" smtClean="0"/>
              <a:t>. In this system of reference, the forces that act on the particle are the two gravitational attractions, the centrifugal force and the Coriolis force. Since the first three can be derived from potentials and the last one is perpendicular to the trajectory, they are all conservative, so the energy measured in this system of reference (and hence, the Jacobi integral) is a constant of motion.</a:t>
            </a:r>
          </a:p>
          <a:p>
            <a:endParaRPr lang="en-US" sz="1200" kern="1200" dirty="0" smtClean="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7744CB0-712A-43F3-932D-4F1264DB6C7F}" type="slidenum">
              <a:rPr lang="en-US" smtClean="0"/>
              <a:t>8</a:t>
            </a:fld>
            <a:endParaRPr lang="en-US" dirty="0"/>
          </a:p>
        </p:txBody>
      </p:sp>
    </p:spTree>
    <p:extLst>
      <p:ext uri="{BB962C8B-B14F-4D97-AF65-F5344CB8AC3E}">
        <p14:creationId xmlns:p14="http://schemas.microsoft.com/office/powerpoint/2010/main" val="22751120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Need to convey the idea from the CRTPB</a:t>
            </a:r>
            <a:r>
              <a:rPr lang="en-US" baseline="0" dirty="0" smtClean="0"/>
              <a:t> to Libration Points. Solution of quantic equations to solve the precise location of the point.  These give rise to the CRTPB for orbits about these locations.</a:t>
            </a:r>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10</a:t>
            </a:fld>
            <a:endParaRPr lang="en-US" dirty="0"/>
          </a:p>
        </p:txBody>
      </p:sp>
    </p:spTree>
    <p:extLst>
      <p:ext uri="{BB962C8B-B14F-4D97-AF65-F5344CB8AC3E}">
        <p14:creationId xmlns:p14="http://schemas.microsoft.com/office/powerpoint/2010/main" val="2364085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Talk to the CRTBP concept (eqn) and a full ephemeris modeling</a:t>
            </a:r>
          </a:p>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11</a:t>
            </a:fld>
            <a:endParaRPr lang="en-US" dirty="0"/>
          </a:p>
        </p:txBody>
      </p:sp>
    </p:spTree>
    <p:extLst>
      <p:ext uri="{BB962C8B-B14F-4D97-AF65-F5344CB8AC3E}">
        <p14:creationId xmlns:p14="http://schemas.microsoft.com/office/powerpoint/2010/main" val="2689409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Talk to the CRTBP concept (eqn) and a full ephemeris modeling</a:t>
            </a:r>
          </a:p>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12</a:t>
            </a:fld>
            <a:endParaRPr lang="en-US" dirty="0"/>
          </a:p>
        </p:txBody>
      </p:sp>
    </p:spTree>
    <p:extLst>
      <p:ext uri="{BB962C8B-B14F-4D97-AF65-F5344CB8AC3E}">
        <p14:creationId xmlns:p14="http://schemas.microsoft.com/office/powerpoint/2010/main" val="20152831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ct val="0"/>
              </a:spcBef>
              <a:spcAft>
                <a:spcPts val="0"/>
              </a:spcAft>
              <a:buClrTx/>
              <a:buSzTx/>
              <a:buFontTx/>
              <a:buNone/>
              <a:tabLst/>
              <a:defRPr/>
            </a:pPr>
            <a:endParaRPr lang="en-US" baseline="0" dirty="0" smtClean="0"/>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D85706-3A4C-4871-94FB-02C7F8182F04}" type="slidenum">
              <a:rPr lang="en-US" smtClean="0"/>
              <a:pPr fontAlgn="base">
                <a:spcBef>
                  <a:spcPct val="0"/>
                </a:spcBef>
                <a:spcAft>
                  <a:spcPct val="0"/>
                </a:spcAft>
                <a:defRPr/>
              </a:pPr>
              <a:t>13</a:t>
            </a:fld>
            <a:endParaRPr lang="en-US" dirty="0" smtClean="0"/>
          </a:p>
        </p:txBody>
      </p:sp>
    </p:spTree>
    <p:extLst>
      <p:ext uri="{BB962C8B-B14F-4D97-AF65-F5344CB8AC3E}">
        <p14:creationId xmlns:p14="http://schemas.microsoft.com/office/powerpoint/2010/main" val="2034574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baseline="0" dirty="0" smtClean="0"/>
              <a:t>Lastly, we show three families of 3:1, 3:2, and 3:4 resonant orbits. Notice again the formation of three loops, which indicate that the spacecraft completes 3 revolutions around the Earth in approximately the time the Moon completes 1, 2 and 4. </a:t>
            </a:r>
          </a:p>
          <a:p>
            <a:pPr eaLnBrk="1" hangingPunct="1">
              <a:spcBef>
                <a:spcPct val="0"/>
              </a:spcBef>
            </a:pPr>
            <a:endParaRPr lang="en-US" baseline="0" dirty="0" smtClean="0"/>
          </a:p>
          <a:p>
            <a:pPr eaLnBrk="1" hangingPunct="1">
              <a:spcBef>
                <a:spcPct val="0"/>
              </a:spcBef>
            </a:pPr>
            <a:r>
              <a:rPr lang="en-US" baseline="0" dirty="0" smtClean="0"/>
              <a:t>The three-dimensional 3:1 resonant orbits have already proven to be useful in a mission scenario. IBEX is currently located in this long term stable Earth orbit in resonance with the Moon. The selection of this particular orbit was primarily based on the stability factor. </a:t>
            </a:r>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D85706-3A4C-4871-94FB-02C7F8182F04}" type="slidenum">
              <a:rPr lang="en-US" smtClean="0"/>
              <a:pPr fontAlgn="base">
                <a:spcBef>
                  <a:spcPct val="0"/>
                </a:spcBef>
                <a:spcAft>
                  <a:spcPct val="0"/>
                </a:spcAft>
                <a:defRPr/>
              </a:pPr>
              <a:t>14</a:t>
            </a:fld>
            <a:endParaRPr lang="en-US" dirty="0" smtClean="0"/>
          </a:p>
        </p:txBody>
      </p:sp>
    </p:spTree>
    <p:extLst>
      <p:ext uri="{BB962C8B-B14F-4D97-AF65-F5344CB8AC3E}">
        <p14:creationId xmlns:p14="http://schemas.microsoft.com/office/powerpoint/2010/main" val="314226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energy manifold</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is 3-dimensional, and its projection onto the configuration space is called a Hill’s region. Its boundary is a zero</a:t>
            </a:r>
          </a:p>
          <a:p>
            <a:r>
              <a:rPr lang="en-US" sz="1200" kern="1200" dirty="0" smtClean="0">
                <a:solidFill>
                  <a:schemeClr val="tx1"/>
                </a:solidFill>
                <a:effectLst/>
                <a:latin typeface="+mn-lt"/>
                <a:ea typeface="+mn-ea"/>
                <a:cs typeface="+mn-cs"/>
              </a:rPr>
              <a:t>velocity surface. The topology of Hill’s regions depends on the energy level. Each trajectory is confined to the Hill’s region for the corresponding energy level.</a:t>
            </a:r>
          </a:p>
          <a:p>
            <a:endParaRPr lang="en-US" dirty="0" smtClean="0"/>
          </a:p>
          <a:p>
            <a:r>
              <a:rPr lang="en-US" sz="1200" b="0" i="0" u="none" strike="noStrike" kern="1200" baseline="0" dirty="0" smtClean="0">
                <a:solidFill>
                  <a:schemeClr val="tx1"/>
                </a:solidFill>
                <a:latin typeface="+mn-lt"/>
                <a:ea typeface="+mn-ea"/>
                <a:cs typeface="+mn-cs"/>
              </a:rPr>
              <a:t>Zero velocity curves are introd</a:t>
            </a:r>
          </a:p>
          <a:p>
            <a:r>
              <a:rPr lang="en-US" b="1" dirty="0" smtClean="0"/>
              <a:t>The Jacobi Constant</a:t>
            </a:r>
            <a:r>
              <a:rPr lang="en-US" dirty="0" smtClean="0"/>
              <a:t>; named after </a:t>
            </a:r>
            <a:r>
              <a:rPr lang="en-US" dirty="0" smtClean="0">
                <a:hlinkClick r:id="rId3" tooltip="Carl Gustav Jacob Jacobi"/>
              </a:rPr>
              <a:t>Carl Gustav Jacob Jacobi</a:t>
            </a:r>
            <a:r>
              <a:rPr lang="en-US" dirty="0" smtClean="0"/>
              <a:t>) is the only known conserved quantity for the </a:t>
            </a:r>
            <a:r>
              <a:rPr lang="en-US" dirty="0" smtClean="0">
                <a:hlinkClick r:id="rId4" tooltip="Circular restricted three-body problem"/>
              </a:rPr>
              <a:t>circular restricted three-body problem</a:t>
            </a:r>
            <a:r>
              <a:rPr lang="en-US" dirty="0" smtClean="0"/>
              <a:t>.</a:t>
            </a:r>
            <a:r>
              <a:rPr lang="en-US" baseline="30000" dirty="0" smtClean="0">
                <a:hlinkClick r:id="rId5"/>
              </a:rPr>
              <a:t>[1]</a:t>
            </a:r>
            <a:r>
              <a:rPr lang="en-US" dirty="0" smtClean="0"/>
              <a:t> Unlike in the two-body problem, the energy and momentum of the system are not conserved separately and a general analytical solution is not possible. The integral has been used to derive numerous solutions in special cases.</a:t>
            </a:r>
            <a:r>
              <a:rPr lang="en-US" sz="1200" b="0" i="0" u="none" strike="noStrike" kern="1200" baseline="0" dirty="0" smtClean="0">
                <a:solidFill>
                  <a:schemeClr val="tx1"/>
                </a:solidFill>
                <a:latin typeface="+mn-lt"/>
                <a:ea typeface="+mn-ea"/>
                <a:cs typeface="+mn-cs"/>
              </a:rPr>
              <a:t>uced as a qualitative method of gaining information about the motion without actually solving the differential equations.</a:t>
            </a:r>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15</a:t>
            </a:fld>
            <a:endParaRPr lang="en-US" dirty="0"/>
          </a:p>
        </p:txBody>
      </p:sp>
    </p:spTree>
    <p:extLst>
      <p:ext uri="{BB962C8B-B14F-4D97-AF65-F5344CB8AC3E}">
        <p14:creationId xmlns:p14="http://schemas.microsoft.com/office/powerpoint/2010/main" val="31663592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16</a:t>
            </a:fld>
            <a:endParaRPr lang="en-US" dirty="0"/>
          </a:p>
        </p:txBody>
      </p:sp>
    </p:spTree>
    <p:extLst>
      <p:ext uri="{BB962C8B-B14F-4D97-AF65-F5344CB8AC3E}">
        <p14:creationId xmlns:p14="http://schemas.microsoft.com/office/powerpoint/2010/main" val="18137389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17</a:t>
            </a:fld>
            <a:endParaRPr lang="en-US" dirty="0"/>
          </a:p>
        </p:txBody>
      </p:sp>
    </p:spTree>
    <p:extLst>
      <p:ext uri="{BB962C8B-B14F-4D97-AF65-F5344CB8AC3E}">
        <p14:creationId xmlns:p14="http://schemas.microsoft.com/office/powerpoint/2010/main" val="1813738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Manifolds: We do not know the complete evolution of the states but, given the particular solutions we have (points, periodic solutions, etc.) The next logical step is to determine if the natural flow in the system has some structure. If the system does not originate (initial conditions) on one of the known particular solutions, is the evolution at all predictable? Does the evolution of the states follow some pattern? Can it be predicted? Since the  points/orbits are saddles, there is flow toward and away from these structures (manifolds) and it is the natural place to start to seek understanding of the natural flow of the system. We have examined how the flows evolve and continue to learn how they are connected/linked and how we can exploit that natural flow for space vehicles.</a:t>
            </a:r>
          </a:p>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20</a:t>
            </a:fld>
            <a:endParaRPr lang="en-US" dirty="0"/>
          </a:p>
        </p:txBody>
      </p:sp>
    </p:spTree>
    <p:extLst>
      <p:ext uri="{BB962C8B-B14F-4D97-AF65-F5344CB8AC3E}">
        <p14:creationId xmlns:p14="http://schemas.microsoft.com/office/powerpoint/2010/main" val="29666436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15E5D7-87E0-4CF5-8A5B-A6445116D4E4}" type="slidenum">
              <a:rPr lang="en-US" altLang="en-US"/>
              <a:pPr/>
              <a:t>21</a:t>
            </a:fld>
            <a:endParaRPr lang="en-US" altLang="en-US" dirty="0"/>
          </a:p>
        </p:txBody>
      </p:sp>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p:txBody>
          <a:bodyPr/>
          <a:lstStyle/>
          <a:p>
            <a:endParaRPr lang="en-US" altLang="en-US" dirty="0"/>
          </a:p>
        </p:txBody>
      </p:sp>
    </p:spTree>
    <p:extLst>
      <p:ext uri="{BB962C8B-B14F-4D97-AF65-F5344CB8AC3E}">
        <p14:creationId xmlns:p14="http://schemas.microsoft.com/office/powerpoint/2010/main" val="5042539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baseline="0" dirty="0" smtClean="0"/>
          </a:p>
        </p:txBody>
      </p:sp>
      <p:sp>
        <p:nvSpPr>
          <p:cNvPr id="2253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5D85706-3A4C-4871-94FB-02C7F8182F04}" type="slidenum">
              <a:rPr lang="en-US" smtClean="0"/>
              <a:pPr fontAlgn="base">
                <a:spcBef>
                  <a:spcPct val="0"/>
                </a:spcBef>
                <a:spcAft>
                  <a:spcPct val="0"/>
                </a:spcAft>
                <a:defRPr/>
              </a:pPr>
              <a:t>23</a:t>
            </a:fld>
            <a:endParaRPr lang="en-US" dirty="0" smtClean="0"/>
          </a:p>
        </p:txBody>
      </p:sp>
    </p:spTree>
    <p:extLst>
      <p:ext uri="{BB962C8B-B14F-4D97-AF65-F5344CB8AC3E}">
        <p14:creationId xmlns:p14="http://schemas.microsoft.com/office/powerpoint/2010/main" val="21502094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33</a:t>
            </a:fld>
            <a:endParaRPr lang="en-US" dirty="0"/>
          </a:p>
        </p:txBody>
      </p:sp>
    </p:spTree>
    <p:extLst>
      <p:ext uri="{BB962C8B-B14F-4D97-AF65-F5344CB8AC3E}">
        <p14:creationId xmlns:p14="http://schemas.microsoft.com/office/powerpoint/2010/main" val="23235969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7744CB0-712A-43F3-932D-4F1264DB6C7F}" type="slidenum">
              <a:rPr lang="en-US" smtClean="0"/>
              <a:t>44</a:t>
            </a:fld>
            <a:endParaRPr lang="en-US" dirty="0"/>
          </a:p>
        </p:txBody>
      </p:sp>
    </p:spTree>
    <p:extLst>
      <p:ext uri="{BB962C8B-B14F-4D97-AF65-F5344CB8AC3E}">
        <p14:creationId xmlns:p14="http://schemas.microsoft.com/office/powerpoint/2010/main" val="42647719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2449F89-EF33-4238-8115-E8A90FB07CF8}" type="slidenum">
              <a:rPr lang="en-US" smtClean="0"/>
              <a:t>46</a:t>
            </a:fld>
            <a:endParaRPr lang="en-US" dirty="0"/>
          </a:p>
        </p:txBody>
      </p:sp>
    </p:spTree>
    <p:extLst>
      <p:ext uri="{BB962C8B-B14F-4D97-AF65-F5344CB8AC3E}">
        <p14:creationId xmlns:p14="http://schemas.microsoft.com/office/powerpoint/2010/main" val="34257714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68413F6-042A-4D30-97A1-407E4F22E63C}" type="slidenum">
              <a:rPr lang="en-US" smtClean="0"/>
              <a:t>53</a:t>
            </a:fld>
            <a:endParaRPr lang="en-US" dirty="0"/>
          </a:p>
        </p:txBody>
      </p:sp>
    </p:spTree>
    <p:extLst>
      <p:ext uri="{BB962C8B-B14F-4D97-AF65-F5344CB8AC3E}">
        <p14:creationId xmlns:p14="http://schemas.microsoft.com/office/powerpoint/2010/main" val="29754301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FEA26D0-3235-49A6-B979-F86CE3852E76}" type="datetime1">
              <a:rPr lang="en-US" smtClean="0"/>
              <a:t>1/18/2017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10166158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2B6C17-5158-4BAD-9966-97CC39E5108E}" type="datetime1">
              <a:rPr lang="en-US" smtClean="0"/>
              <a:t>1/18/2017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270693332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85A790-4F14-4F5B-A949-F33459D40486}" type="datetime1">
              <a:rPr lang="en-US" smtClean="0"/>
              <a:t>1/18/2017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089693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1F7602-41BA-4552-AB65-EE68B802B862}" type="datetime1">
              <a:rPr lang="en-US" smtClean="0"/>
              <a:t>1/18/2017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254514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03C2B5-B1B6-4F57-87DC-F287C0DF1A69}" type="datetime1">
              <a:rPr lang="en-US" smtClean="0"/>
              <a:t>1/18/2017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2576803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7FAF98-9495-4967-823D-6E084C78543B}" type="datetime1">
              <a:rPr lang="en-US" smtClean="0"/>
              <a:t>1/18/2017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276024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9F4F97-90E3-44CE-8FB8-A09A8C52A3B5}" type="datetime1">
              <a:rPr lang="en-US" smtClean="0"/>
              <a:t>1/18/2017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1066708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C103D4-25A4-4968-A454-671C4A488E17}" type="datetime1">
              <a:rPr lang="en-US" smtClean="0"/>
              <a:t>1/18/2017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213745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B36AF46-6605-4C43-B22B-8310466FD87E}" type="datetime1">
              <a:rPr lang="en-US" smtClean="0"/>
              <a:t>1/18/2017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2203590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877C35-F8A6-4972-92F4-E0B7AE2B6507}" type="datetime1">
              <a:rPr lang="en-US" smtClean="0"/>
              <a:t>1/18/2017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3849618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ED9BE5B-4FCD-41AD-98FE-7DC0072A47C4}" type="datetime1">
              <a:rPr lang="en-US" smtClean="0"/>
              <a:t>1/18/2017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89506E5-468D-4A41-A8C8-D7A816AB4C27}" type="slidenum">
              <a:rPr lang="en-US" smtClean="0"/>
              <a:t>‹#›</a:t>
            </a:fld>
            <a:endParaRPr lang="en-US" dirty="0"/>
          </a:p>
        </p:txBody>
      </p:sp>
    </p:spTree>
    <p:extLst>
      <p:ext uri="{BB962C8B-B14F-4D97-AF65-F5344CB8AC3E}">
        <p14:creationId xmlns:p14="http://schemas.microsoft.com/office/powerpoint/2010/main" val="2995110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47270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033843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342118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149131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6615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457950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314414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185944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697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862288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6397966-3D8B-45FD-9E11-9AB169DA1817}" type="datetimeFigureOut">
              <a:rPr lang="en-US" smtClean="0">
                <a:solidFill>
                  <a:prstClr val="black">
                    <a:tint val="75000"/>
                  </a:prstClr>
                </a:solidFill>
              </a:rPr>
              <a:pPr/>
              <a:t>1/18/2017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C9BAA1F-5FFC-4F49-B420-CEDF7C8E748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72481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14Goddard%20w_rocket.gif%20%20%20%20%20%20%20%20%20%20%20%20%20%20%20%20%20%20%20%20%20%20%20%20%20%20%20%20%20%20%20%20%20%20%20%20%20%20%20%20%20%20%200000158E%0eSTAAC%20Graphics%20%20%20%20%20%20%20%20%20%20%20%20%20%20%20%20%20B29BEE7D:" TargetMode="Externa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0cMeatball.gif%20%20%20%20%20%20%20%20%20%20%20%20%20%20%20%20%20%20%20%20%20%20%20%20%20%20%20%20%20%20%20%20%20%20%20%20%20%20%20%20%20%20%20%20%20%20%20%20%20%20%2000001A46%0cMacintosh%20HD%20%20%20%20%20%20%20%20%20%20%20%20%20%20%20%20%20%20%20ABA78158:" TargetMode="Externa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bg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3026A-922E-44C2-90A8-EF1B51D2E5E1}" type="datetime1">
              <a:rPr lang="en-US" smtClean="0"/>
              <a:t>1/18/2017</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9506E5-468D-4A41-A8C8-D7A816AB4C27}" type="slidenum">
              <a:rPr lang="en-US" smtClean="0"/>
              <a:t>‹#›</a:t>
            </a:fld>
            <a:endParaRPr lang="en-US" dirty="0"/>
          </a:p>
        </p:txBody>
      </p:sp>
      <p:sp>
        <p:nvSpPr>
          <p:cNvPr id="7" name="Line 24"/>
          <p:cNvSpPr>
            <a:spLocks noChangeShapeType="1"/>
          </p:cNvSpPr>
          <p:nvPr userDrawn="1"/>
        </p:nvSpPr>
        <p:spPr bwMode="auto">
          <a:xfrm>
            <a:off x="908418" y="789140"/>
            <a:ext cx="7300913" cy="12700"/>
          </a:xfrm>
          <a:prstGeom prst="line">
            <a:avLst/>
          </a:prstGeom>
          <a:noFill/>
          <a:ln w="25400">
            <a:solidFill>
              <a:srgbClr val="004E97"/>
            </a:solidFill>
            <a:round/>
            <a:headEnd/>
            <a:tailEnd/>
          </a:ln>
          <a:effectLst/>
        </p:spPr>
        <p:txBody>
          <a:bodyPr/>
          <a:lstStyle/>
          <a:p>
            <a:pPr algn="ctr" eaLnBrk="0" fontAlgn="base" hangingPunct="0">
              <a:spcBef>
                <a:spcPct val="0"/>
              </a:spcBef>
              <a:spcAft>
                <a:spcPct val="0"/>
              </a:spcAft>
              <a:defRPr/>
            </a:pPr>
            <a:endParaRPr lang="en-US" sz="1200" b="1" dirty="0">
              <a:solidFill>
                <a:srgbClr val="000000"/>
              </a:solidFill>
            </a:endParaRPr>
          </a:p>
        </p:txBody>
      </p:sp>
      <p:grpSp>
        <p:nvGrpSpPr>
          <p:cNvPr id="8" name="Group 7"/>
          <p:cNvGrpSpPr>
            <a:grpSpLocks/>
          </p:cNvGrpSpPr>
          <p:nvPr userDrawn="1"/>
        </p:nvGrpSpPr>
        <p:grpSpPr bwMode="auto">
          <a:xfrm>
            <a:off x="0" y="60388"/>
            <a:ext cx="917104" cy="700177"/>
            <a:chOff x="0" y="140677"/>
            <a:chExt cx="1245854" cy="966205"/>
          </a:xfrm>
        </p:grpSpPr>
        <p:pic>
          <p:nvPicPr>
            <p:cNvPr id="9" name="Picture 2" descr="Meatball.gif                                                   00001A46Macintosh HD                   ABA78158:"/>
            <p:cNvPicPr>
              <a:picLocks noChangeAspect="1" noChangeArrowheads="1"/>
            </p:cNvPicPr>
            <p:nvPr/>
          </p:nvPicPr>
          <p:blipFill>
            <a:blip r:embed="rId13" r:link="rId14" cstate="print">
              <a:extLst>
                <a:ext uri="{28A0092B-C50C-407E-A947-70E740481C1C}">
                  <a14:useLocalDpi xmlns:a14="http://schemas.microsoft.com/office/drawing/2010/main" val="0"/>
                </a:ext>
              </a:extLst>
            </a:blip>
            <a:srcRect/>
            <a:stretch>
              <a:fillRect/>
            </a:stretch>
          </p:blipFill>
          <p:spPr bwMode="auto">
            <a:xfrm>
              <a:off x="164124" y="140677"/>
              <a:ext cx="953476" cy="837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6"/>
            <p:cNvSpPr txBox="1">
              <a:spLocks noChangeArrowheads="1"/>
            </p:cNvSpPr>
            <p:nvPr/>
          </p:nvSpPr>
          <p:spPr bwMode="auto">
            <a:xfrm>
              <a:off x="0" y="921693"/>
              <a:ext cx="1245854" cy="185189"/>
            </a:xfrm>
            <a:prstGeom prst="rect">
              <a:avLst/>
            </a:prstGeom>
            <a:noFill/>
            <a:ln w="9525">
              <a:noFill/>
              <a:miter lim="800000"/>
              <a:headEnd/>
              <a:tailEnd/>
            </a:ln>
          </p:spPr>
          <p:txBody>
            <a:bodyPr wrap="none">
              <a:spAutoFit/>
            </a:bodyPr>
            <a:lstStyle/>
            <a:p>
              <a:pPr fontAlgn="auto">
                <a:spcBef>
                  <a:spcPts val="0"/>
                </a:spcBef>
                <a:spcAft>
                  <a:spcPts val="0"/>
                </a:spcAft>
                <a:defRPr/>
              </a:pPr>
              <a:r>
                <a:rPr lang="en-US" sz="600" b="1" dirty="0">
                  <a:latin typeface="+mn-lt"/>
                  <a:cs typeface="+mn-cs"/>
                </a:rPr>
                <a:t>Goddard Space Flight Center</a:t>
              </a:r>
            </a:p>
          </p:txBody>
        </p:sp>
      </p:grpSp>
      <p:pic>
        <p:nvPicPr>
          <p:cNvPr id="11" name="Picture 24" descr="Goddard w_rocket.gif                                           0000158ESTAAC Graphics                 B29BEE7D:"/>
          <p:cNvPicPr>
            <a:picLocks noChangeAspect="1" noChangeArrowheads="1"/>
          </p:cNvPicPr>
          <p:nvPr userDrawn="1"/>
        </p:nvPicPr>
        <p:blipFill>
          <a:blip r:embed="rId15" r:link="rId16">
            <a:lum bright="-8000" contrast="8000"/>
            <a:extLst>
              <a:ext uri="{28A0092B-C50C-407E-A947-70E740481C1C}">
                <a14:useLocalDpi xmlns:a14="http://schemas.microsoft.com/office/drawing/2010/main" val="0"/>
              </a:ext>
            </a:extLst>
          </a:blip>
          <a:srcRect/>
          <a:stretch>
            <a:fillRect/>
          </a:stretch>
        </p:blipFill>
        <p:spPr bwMode="auto">
          <a:xfrm>
            <a:off x="8449962" y="127686"/>
            <a:ext cx="511175"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40729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E6397966-3D8B-45FD-9E11-9AB169DA1817}" type="datetimeFigureOut">
              <a:rPr lang="en-US" smtClean="0">
                <a:solidFill>
                  <a:prstClr val="black">
                    <a:tint val="75000"/>
                  </a:prstClr>
                </a:solidFill>
              </a:rPr>
              <a:pPr defTabSz="457200"/>
              <a:t>1/18/2017</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457200"/>
            <a:fld id="{4C9BAA1F-5FFC-4F49-B420-CEDF7C8E7487}" type="slidenum">
              <a:rPr lang="en-US" smtClean="0">
                <a:solidFill>
                  <a:prstClr val="black">
                    <a:tint val="75000"/>
                  </a:prstClr>
                </a:solidFill>
              </a:rPr>
              <a:pPr defTabSz="457200"/>
              <a:t>‹#›</a:t>
            </a:fld>
            <a:endParaRPr lang="en-US">
              <a:solidFill>
                <a:prstClr val="black">
                  <a:tint val="75000"/>
                </a:prstClr>
              </a:solidFill>
            </a:endParaRPr>
          </a:p>
        </p:txBody>
      </p:sp>
    </p:spTree>
    <p:extLst>
      <p:ext uri="{BB962C8B-B14F-4D97-AF65-F5344CB8AC3E}">
        <p14:creationId xmlns:p14="http://schemas.microsoft.com/office/powerpoint/2010/main" val="29267286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microsoft.com/office/2007/relationships/hdphoto" Target="../media/hdphoto1.wdp"/><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microsoft.com/office/2007/relationships/hdphoto" Target="../media/hdphoto2.wdp"/><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 Id="rId9"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jpeg"/><Relationship Id="rId7"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3.emf"/></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png"/><Relationship Id="rId9"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17.xml"/><Relationship Id="rId7" Type="http://schemas.openxmlformats.org/officeDocument/2006/relationships/image" Target="../media/image60.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63.png"/><Relationship Id="rId4" Type="http://schemas.openxmlformats.org/officeDocument/2006/relationships/image" Target="../media/image62.png"/><Relationship Id="rId9" Type="http://schemas.openxmlformats.org/officeDocument/2006/relationships/image" Target="../media/image61.wmf"/></Relationships>
</file>

<file path=ppt/slides/_rels/slide2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2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2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microsoft.com/office/2007/relationships/hdphoto" Target="../media/hdphoto4.wdp"/><Relationship Id="rId5" Type="http://schemas.openxmlformats.org/officeDocument/2006/relationships/image" Target="../media/image78.jpeg"/><Relationship Id="rId4" Type="http://schemas.microsoft.com/office/2007/relationships/hdphoto" Target="../media/hdphoto3.wdp"/></Relationships>
</file>

<file path=ppt/slides/_rels/slide3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7.xml"/><Relationship Id="rId4" Type="http://schemas.openxmlformats.org/officeDocument/2006/relationships/image" Target="../media/image83.png"/></Relationships>
</file>

<file path=ppt/slides/_rels/slide3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 Id="rId4" Type="http://schemas.openxmlformats.org/officeDocument/2006/relationships/image" Target="../media/image91.emf"/></Relationships>
</file>

<file path=ppt/slides/_rels/slide41.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 Id="rId4" Type="http://schemas.openxmlformats.org/officeDocument/2006/relationships/image" Target="../media/image94.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2.xml"/><Relationship Id="rId5" Type="http://schemas.openxmlformats.org/officeDocument/2006/relationships/image" Target="../media/image98.jpeg"/><Relationship Id="rId4" Type="http://schemas.openxmlformats.org/officeDocument/2006/relationships/image" Target="../media/image97.jpeg"/></Relationships>
</file>

<file path=ppt/slides/_rels/slide4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02.jpeg"/></Relationships>
</file>

<file path=ppt/slides/_rels/slide47.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 Id="rId4" Type="http://schemas.microsoft.com/office/2007/relationships/hdphoto" Target="../media/hdphoto5.wdp"/></Relationships>
</file>

<file path=ppt/slides/_rels/slide5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08.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bwMode="auto">
          <a:xfrm>
            <a:off x="381000" y="1092030"/>
            <a:ext cx="8382000" cy="2035098"/>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a:lstStyle/>
          <a:p>
            <a:pPr defTabSz="457200" eaLnBrk="0" hangingPunct="0">
              <a:defRPr/>
            </a:pPr>
            <a:endParaRPr lang="en-US">
              <a:solidFill>
                <a:prstClr val="black"/>
              </a:solidFill>
              <a:latin typeface="Times" pitchFamily="-108" charset="0"/>
              <a:ea typeface="MS PGothic" panose="020B0600070205080204" pitchFamily="34" charset="-128"/>
            </a:endParaRPr>
          </a:p>
        </p:txBody>
      </p:sp>
      <p:sp>
        <p:nvSpPr>
          <p:cNvPr id="5" name="TextBox 4"/>
          <p:cNvSpPr txBox="1"/>
          <p:nvPr/>
        </p:nvSpPr>
        <p:spPr>
          <a:xfrm>
            <a:off x="957263" y="163513"/>
            <a:ext cx="7229475" cy="768350"/>
          </a:xfrm>
          <a:prstGeom prst="rect">
            <a:avLst/>
          </a:prstGeom>
          <a:noFill/>
        </p:spPr>
        <p:txBody>
          <a:bodyPr>
            <a:spAutoFit/>
          </a:bodyPr>
          <a:lstStyle/>
          <a:p>
            <a:pPr algn="ctr" defTabSz="457200">
              <a:defRPr/>
            </a:pPr>
            <a:r>
              <a:rPr lang="en-US" sz="4400" b="1" dirty="0">
                <a:solidFill>
                  <a:prstClr val="black"/>
                </a:solidFill>
                <a:ea typeface="MS PGothic" panose="020B0600070205080204" pitchFamily="34" charset="-128"/>
              </a:rPr>
              <a:t>NESC Academy Webcast</a:t>
            </a:r>
          </a:p>
        </p:txBody>
      </p:sp>
      <p:sp>
        <p:nvSpPr>
          <p:cNvPr id="6" name="Subtitle 4"/>
          <p:cNvSpPr txBox="1">
            <a:spLocks/>
          </p:cNvSpPr>
          <p:nvPr/>
        </p:nvSpPr>
        <p:spPr>
          <a:xfrm>
            <a:off x="422275" y="1015250"/>
            <a:ext cx="8299450" cy="77946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400" dirty="0">
                <a:solidFill>
                  <a:srgbClr val="000000"/>
                </a:solidFill>
              </a:rPr>
              <a:t>Fundamentals </a:t>
            </a:r>
            <a:r>
              <a:rPr lang="en-US" sz="4400" dirty="0" smtClean="0">
                <a:solidFill>
                  <a:srgbClr val="000000"/>
                </a:solidFill>
              </a:rPr>
              <a:t>of</a:t>
            </a:r>
          </a:p>
          <a:p>
            <a:r>
              <a:rPr lang="en-US" sz="4400" dirty="0" err="1" smtClean="0">
                <a:solidFill>
                  <a:srgbClr val="000000"/>
                </a:solidFill>
              </a:rPr>
              <a:t>Libration</a:t>
            </a:r>
            <a:r>
              <a:rPr lang="en-US" sz="4400" dirty="0" smtClean="0">
                <a:solidFill>
                  <a:srgbClr val="000000"/>
                </a:solidFill>
              </a:rPr>
              <a:t> </a:t>
            </a:r>
            <a:r>
              <a:rPr lang="en-US" sz="4400" dirty="0">
                <a:solidFill>
                  <a:srgbClr val="000000"/>
                </a:solidFill>
              </a:rPr>
              <a:t>Point Mission </a:t>
            </a:r>
            <a:r>
              <a:rPr lang="en-US" sz="4400" dirty="0" smtClean="0">
                <a:solidFill>
                  <a:srgbClr val="000000"/>
                </a:solidFill>
              </a:rPr>
              <a:t>Design –</a:t>
            </a:r>
          </a:p>
          <a:p>
            <a:r>
              <a:rPr lang="en-US" sz="4400" dirty="0" smtClean="0">
                <a:solidFill>
                  <a:srgbClr val="000000"/>
                </a:solidFill>
              </a:rPr>
              <a:t>Applications</a:t>
            </a:r>
            <a:endParaRPr lang="en-US" sz="4400" dirty="0">
              <a:solidFill>
                <a:srgbClr val="000000"/>
              </a:solidFill>
            </a:endParaRPr>
          </a:p>
        </p:txBody>
      </p:sp>
      <p:sp>
        <p:nvSpPr>
          <p:cNvPr id="7" name="Rectangle 3"/>
          <p:cNvSpPr txBox="1">
            <a:spLocks noChangeArrowheads="1"/>
          </p:cNvSpPr>
          <p:nvPr/>
        </p:nvSpPr>
        <p:spPr bwMode="auto">
          <a:xfrm>
            <a:off x="2767012" y="5610225"/>
            <a:ext cx="5226844" cy="1022350"/>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algn="l" defTabSz="457200">
              <a:defRPr/>
            </a:pPr>
            <a:r>
              <a:rPr lang="en-US" b="1" kern="0" dirty="0" smtClean="0">
                <a:solidFill>
                  <a:srgbClr val="000000"/>
                </a:solidFill>
              </a:rPr>
              <a:t>Moderated by Neil </a:t>
            </a:r>
            <a:r>
              <a:rPr lang="en-US" b="1" kern="0" dirty="0" err="1" smtClean="0">
                <a:solidFill>
                  <a:srgbClr val="000000"/>
                </a:solidFill>
              </a:rPr>
              <a:t>Dennehy</a:t>
            </a:r>
            <a:endParaRPr lang="en-US" b="1" kern="0" dirty="0" smtClean="0">
              <a:solidFill>
                <a:srgbClr val="000000"/>
              </a:solidFill>
            </a:endParaRPr>
          </a:p>
          <a:p>
            <a:pPr algn="l" defTabSz="457200">
              <a:defRPr/>
            </a:pPr>
            <a:r>
              <a:rPr lang="en-US" sz="1600" kern="0" dirty="0" smtClean="0">
                <a:solidFill>
                  <a:srgbClr val="000000"/>
                </a:solidFill>
              </a:rPr>
              <a:t>NASA Technical Fellow for Guidance, Navigation, &amp; Control</a:t>
            </a:r>
          </a:p>
          <a:p>
            <a:pPr algn="l" defTabSz="457200">
              <a:defRPr/>
            </a:pPr>
            <a:r>
              <a:rPr lang="en-US" sz="1600" kern="0" dirty="0" smtClean="0">
                <a:solidFill>
                  <a:srgbClr val="000000"/>
                </a:solidFill>
              </a:rPr>
              <a:t>NASA Engineering &amp; Safety Center (NESC)</a:t>
            </a:r>
          </a:p>
        </p:txBody>
      </p:sp>
      <p:pic>
        <p:nvPicPr>
          <p:cNvPr id="8" name="Picture 14"/>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3"/>
          <p:cNvSpPr txBox="1">
            <a:spLocks noChangeArrowheads="1"/>
          </p:cNvSpPr>
          <p:nvPr/>
        </p:nvSpPr>
        <p:spPr bwMode="auto">
          <a:xfrm>
            <a:off x="248139" y="3520050"/>
            <a:ext cx="8647723" cy="457200"/>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defTabSz="457200">
              <a:defRPr/>
            </a:pPr>
            <a:r>
              <a:rPr lang="en-US" sz="2800" b="1" i="1" dirty="0" smtClean="0">
                <a:solidFill>
                  <a:prstClr val="black"/>
                </a:solidFill>
              </a:rPr>
              <a:t>David Folta</a:t>
            </a:r>
          </a:p>
          <a:p>
            <a:pPr defTabSz="457200">
              <a:defRPr/>
            </a:pPr>
            <a:r>
              <a:rPr lang="en-US" sz="2800" b="1" i="1" dirty="0" smtClean="0">
                <a:solidFill>
                  <a:prstClr val="black"/>
                </a:solidFill>
              </a:rPr>
              <a:t>NASA Goddard Space Flight Center</a:t>
            </a:r>
            <a:endParaRPr lang="en-US" sz="2800" b="1" i="1" dirty="0">
              <a:solidFill>
                <a:prstClr val="black"/>
              </a:solidFill>
            </a:endParaRPr>
          </a:p>
          <a:p>
            <a:pPr defTabSz="457200">
              <a:defRPr/>
            </a:pPr>
            <a:endParaRPr lang="en-US" sz="2800" b="1" i="1" kern="0" dirty="0" smtClean="0">
              <a:solidFill>
                <a:srgbClr val="000000"/>
              </a:solidFill>
            </a:endParaRPr>
          </a:p>
        </p:txBody>
      </p:sp>
      <p:pic>
        <p:nvPicPr>
          <p:cNvPr id="10" name="Picture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4"/>
          <p:cNvSpPr txBox="1">
            <a:spLocks noChangeArrowheads="1"/>
          </p:cNvSpPr>
          <p:nvPr/>
        </p:nvSpPr>
        <p:spPr bwMode="auto">
          <a:xfrm>
            <a:off x="1568450" y="4860023"/>
            <a:ext cx="6007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defTabSz="457200">
              <a:lnSpc>
                <a:spcPct val="100000"/>
              </a:lnSpc>
              <a:spcBef>
                <a:spcPct val="0"/>
              </a:spcBef>
              <a:buFontTx/>
              <a:buNone/>
            </a:pPr>
            <a:r>
              <a:rPr lang="en-US" altLang="en-US" sz="2400" i="1" dirty="0" smtClean="0">
                <a:solidFill>
                  <a:prstClr val="black"/>
                </a:solidFill>
                <a:latin typeface="Times New Roman" panose="02020603050405020304" pitchFamily="18" charset="0"/>
                <a:ea typeface="MS PGothic" panose="020B0600070205080204" pitchFamily="34" charset="-128"/>
              </a:rPr>
              <a:t>January 18</a:t>
            </a:r>
            <a:r>
              <a:rPr lang="en-US" altLang="en-US" sz="2400" i="1" baseline="30000" dirty="0" smtClean="0">
                <a:solidFill>
                  <a:prstClr val="black"/>
                </a:solidFill>
                <a:latin typeface="Times New Roman" panose="02020603050405020304" pitchFamily="18" charset="0"/>
                <a:ea typeface="MS PGothic" panose="020B0600070205080204" pitchFamily="34" charset="-128"/>
              </a:rPr>
              <a:t>th</a:t>
            </a:r>
            <a:r>
              <a:rPr lang="en-US" altLang="en-US" sz="2400" i="1" dirty="0" smtClean="0">
                <a:solidFill>
                  <a:prstClr val="black"/>
                </a:solidFill>
                <a:latin typeface="Times New Roman" panose="02020603050405020304" pitchFamily="18" charset="0"/>
                <a:ea typeface="MS PGothic" panose="020B0600070205080204" pitchFamily="34" charset="-128"/>
              </a:rPr>
              <a:t>, 2017</a:t>
            </a:r>
            <a:endParaRPr lang="en-US" altLang="en-US" sz="2400" i="1" dirty="0">
              <a:solidFill>
                <a:prstClr val="black"/>
              </a:solidFill>
              <a:latin typeface="Times New Roman" panose="02020603050405020304" pitchFamily="18" charset="0"/>
              <a:ea typeface="MS PGothic" panose="020B0600070205080204" pitchFamily="34" charset="-128"/>
            </a:endParaRPr>
          </a:p>
        </p:txBody>
      </p:sp>
      <p:pic>
        <p:nvPicPr>
          <p:cNvPr id="12" name="Picture 9"/>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584325" y="5591175"/>
            <a:ext cx="1182688" cy="1135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pic>
    </p:spTree>
    <p:extLst>
      <p:ext uri="{BB962C8B-B14F-4D97-AF65-F5344CB8AC3E}">
        <p14:creationId xmlns:p14="http://schemas.microsoft.com/office/powerpoint/2010/main" val="33314115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872" t="4125" r="64344" b="3893"/>
          <a:stretch/>
        </p:blipFill>
        <p:spPr bwMode="auto">
          <a:xfrm>
            <a:off x="732140" y="914077"/>
            <a:ext cx="7715670" cy="57490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269628" y="1340284"/>
            <a:ext cx="6640694" cy="4462760"/>
          </a:xfrm>
          <a:prstGeom prst="rect">
            <a:avLst/>
          </a:prstGeom>
        </p:spPr>
        <p:txBody>
          <a:bodyPr wrap="square">
            <a:spAutoFit/>
          </a:bodyPr>
          <a:lstStyle/>
          <a:p>
            <a:pPr algn="ctr"/>
            <a:r>
              <a:rPr lang="en-US" sz="4400" i="1" dirty="0" smtClean="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Fundamentals </a:t>
            </a:r>
            <a:r>
              <a:rPr lang="en-US" sz="4400" i="1" dirty="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of Libration Point Mission </a:t>
            </a:r>
            <a:r>
              <a:rPr lang="en-US" sz="4400" i="1" dirty="0" smtClean="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Design – </a:t>
            </a:r>
          </a:p>
          <a:p>
            <a:pPr algn="ctr"/>
            <a:endParaRPr lang="en-US" sz="4400" b="1" i="1" dirty="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endParaRPr>
          </a:p>
          <a:p>
            <a:pPr algn="ctr"/>
            <a:r>
              <a:rPr lang="en-US" sz="4400" b="1" i="1" dirty="0" smtClean="0">
                <a:solidFill>
                  <a:srgbClr val="92D05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Applications</a:t>
            </a:r>
            <a:endParaRPr lang="en-US" sz="4000" b="1" i="1" dirty="0">
              <a:solidFill>
                <a:srgbClr val="92D05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endParaRPr>
          </a:p>
          <a:p>
            <a:pPr algn="ctr"/>
            <a:r>
              <a:rPr lang="en-US" sz="4400" b="1" dirty="0" smtClean="0">
                <a:solidFill>
                  <a:schemeClr val="bg1"/>
                </a:solidFill>
                <a:latin typeface="FrankRuehl" panose="020E0503060101010101" pitchFamily="34" charset="-79"/>
                <a:cs typeface="FrankRuehl" panose="020E0503060101010101" pitchFamily="34" charset="-79"/>
              </a:rPr>
              <a:t> </a:t>
            </a:r>
            <a:endParaRPr lang="en-US" sz="4400" b="1" dirty="0">
              <a:solidFill>
                <a:schemeClr val="bg1"/>
              </a:solidFill>
              <a:latin typeface="FrankRuehl" panose="020E0503060101010101" pitchFamily="34" charset="-79"/>
              <a:cs typeface="FrankRuehl" panose="020E0503060101010101" pitchFamily="34" charset="-79"/>
            </a:endParaRPr>
          </a:p>
          <a:p>
            <a:pPr algn="ctr"/>
            <a:r>
              <a:rPr lang="en-US" sz="3200" dirty="0" smtClean="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David Folta</a:t>
            </a:r>
          </a:p>
          <a:p>
            <a:pPr algn="ctr"/>
            <a:r>
              <a:rPr lang="en-US" sz="3200" dirty="0" smtClean="0">
                <a:solidFill>
                  <a:srgbClr val="FFC000"/>
                </a:solidFill>
                <a:effectLst>
                  <a:outerShdw blurRad="38100" dist="38100" dir="2700000" algn="tl">
                    <a:srgbClr val="000000">
                      <a:alpha val="43137"/>
                    </a:srgbClr>
                  </a:outerShdw>
                </a:effectLst>
                <a:latin typeface="FrankRuehl" panose="020E0503060101010101" pitchFamily="34" charset="-79"/>
                <a:cs typeface="FrankRuehl" panose="020E0503060101010101" pitchFamily="34" charset="-79"/>
              </a:rPr>
              <a:t>Goddard Space Flight Center</a:t>
            </a:r>
          </a:p>
        </p:txBody>
      </p:sp>
      <p:sp>
        <p:nvSpPr>
          <p:cNvPr id="2" name="Slide Number Placeholder 1"/>
          <p:cNvSpPr>
            <a:spLocks noGrp="1"/>
          </p:cNvSpPr>
          <p:nvPr>
            <p:ph type="sldNum" sz="quarter" idx="12"/>
          </p:nvPr>
        </p:nvSpPr>
        <p:spPr/>
        <p:txBody>
          <a:bodyPr/>
          <a:lstStyle/>
          <a:p>
            <a:fld id="{C89506E5-468D-4A41-A8C8-D7A816AB4C27}" type="slidenum">
              <a:rPr lang="en-US" smtClean="0"/>
              <a:t>2</a:t>
            </a:fld>
            <a:endParaRPr lang="en-US" dirty="0"/>
          </a:p>
        </p:txBody>
      </p:sp>
    </p:spTree>
    <p:extLst>
      <p:ext uri="{BB962C8B-B14F-4D97-AF65-F5344CB8AC3E}">
        <p14:creationId xmlns:p14="http://schemas.microsoft.com/office/powerpoint/2010/main" val="11810269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7779" y="880124"/>
            <a:ext cx="8688192" cy="5447645"/>
          </a:xfrm>
          <a:prstGeom prst="rect">
            <a:avLst/>
          </a:prstGeom>
        </p:spPr>
        <p:txBody>
          <a:bodyPr wrap="square">
            <a:spAutoFit/>
          </a:bodyPr>
          <a:lstStyle/>
          <a:p>
            <a:r>
              <a:rPr lang="en-US" sz="1200" dirty="0" smtClean="0"/>
              <a:t> </a:t>
            </a:r>
          </a:p>
          <a:p>
            <a:pPr marL="457200" indent="-457200">
              <a:buFont typeface="Arial" panose="020B0604020202020204" pitchFamily="34" charset="0"/>
              <a:buChar char="•"/>
            </a:pPr>
            <a:r>
              <a:rPr lang="en-US" sz="2400" dirty="0" smtClean="0"/>
              <a:t>Origins based on the three body problem, and applications of Dynamical System Theory (DST)</a:t>
            </a:r>
            <a:r>
              <a:rPr lang="en-US" sz="2400" dirty="0"/>
              <a:t> </a:t>
            </a:r>
            <a:r>
              <a:rPr lang="en-US" sz="2400" dirty="0" smtClean="0"/>
              <a:t>and Chaos Theory</a:t>
            </a:r>
          </a:p>
          <a:p>
            <a:pPr marL="457200" indent="-457200">
              <a:buFont typeface="Arial" panose="020B0604020202020204" pitchFamily="34" charset="0"/>
              <a:buChar char="•"/>
            </a:pPr>
            <a:r>
              <a:rPr lang="en-US" sz="2400" dirty="0" smtClean="0"/>
              <a:t>Theoretical development </a:t>
            </a:r>
            <a:r>
              <a:rPr lang="en-US" sz="2400" dirty="0"/>
              <a:t>over </a:t>
            </a:r>
            <a:r>
              <a:rPr lang="en-US" sz="2400" dirty="0" smtClean="0"/>
              <a:t>three </a:t>
            </a:r>
            <a:r>
              <a:rPr lang="en-US" sz="2400" dirty="0"/>
              <a:t>hundred </a:t>
            </a:r>
            <a:r>
              <a:rPr lang="en-US" sz="2400" dirty="0" smtClean="0"/>
              <a:t>years</a:t>
            </a:r>
          </a:p>
          <a:p>
            <a:pPr marL="457200" indent="-457200">
              <a:buFont typeface="Arial" panose="020B0604020202020204" pitchFamily="34" charset="0"/>
              <a:buChar char="•"/>
            </a:pPr>
            <a:r>
              <a:rPr lang="en-US" sz="2400" dirty="0" smtClean="0"/>
              <a:t>Applied to astrodynamics in the last several decades, </a:t>
            </a:r>
            <a:r>
              <a:rPr lang="en-US" sz="2000" i="1" dirty="0" smtClean="0"/>
              <a:t>ref: from the ISEE-3, the first mission to a Sun-Earth libration point and now JWST </a:t>
            </a:r>
          </a:p>
          <a:p>
            <a:pPr marL="457200" indent="-457200">
              <a:buFont typeface="Arial" panose="020B0604020202020204" pitchFamily="34" charset="0"/>
              <a:buChar char="•"/>
            </a:pPr>
            <a:r>
              <a:rPr lang="en-US" sz="2400" dirty="0" smtClean="0"/>
              <a:t>Incorporates the idea of a multi-body gravitational environment for orbits and transfers between or within individual systems</a:t>
            </a:r>
          </a:p>
          <a:p>
            <a:pPr marL="457200" indent="-457200">
              <a:buFont typeface="Arial" panose="020B0604020202020204" pitchFamily="34" charset="0"/>
              <a:buChar char="•"/>
            </a:pPr>
            <a:r>
              <a:rPr lang="en-US" sz="2400" dirty="0" smtClean="0"/>
              <a:t>Applications </a:t>
            </a:r>
            <a:r>
              <a:rPr lang="en-US" sz="2400" dirty="0"/>
              <a:t>to </a:t>
            </a:r>
            <a:r>
              <a:rPr lang="en-US" sz="2400" dirty="0" smtClean="0"/>
              <a:t>many GSFC </a:t>
            </a:r>
            <a:r>
              <a:rPr lang="en-US" sz="2400" dirty="0"/>
              <a:t>missions in Cis-lunar and Sun-Earth </a:t>
            </a:r>
            <a:r>
              <a:rPr lang="en-US" sz="2400" dirty="0" smtClean="0"/>
              <a:t>regions</a:t>
            </a:r>
          </a:p>
          <a:p>
            <a:pPr marL="457200" indent="-457200">
              <a:buFont typeface="Arial" panose="020B0604020202020204" pitchFamily="34" charset="0"/>
              <a:buChar char="•"/>
            </a:pPr>
            <a:r>
              <a:rPr lang="en-US" sz="2400" dirty="0" smtClean="0"/>
              <a:t>The </a:t>
            </a:r>
            <a:r>
              <a:rPr lang="en-US" sz="2400" dirty="0"/>
              <a:t>DST concept </a:t>
            </a:r>
            <a:r>
              <a:rPr lang="en-US" sz="2400" dirty="0" smtClean="0"/>
              <a:t>provides </a:t>
            </a:r>
          </a:p>
          <a:p>
            <a:pPr marL="914400" lvl="1" indent="-457200">
              <a:buFont typeface="Courier New" panose="02070309020205020404" pitchFamily="49" charset="0"/>
              <a:buChar char="o"/>
            </a:pPr>
            <a:r>
              <a:rPr lang="en-US" sz="2000" dirty="0" smtClean="0"/>
              <a:t>A trajectory or orbit design that is not necessarily intuitive</a:t>
            </a:r>
          </a:p>
          <a:p>
            <a:pPr marL="914400" lvl="1" indent="-457200">
              <a:buFont typeface="Courier New" panose="02070309020205020404" pitchFamily="49" charset="0"/>
              <a:buChar char="o"/>
            </a:pPr>
            <a:r>
              <a:rPr lang="en-US" sz="2000" dirty="0" smtClean="0"/>
              <a:t>A transport mechanism that can reduce fuel or DV cost – at the possible expense of longer duration flight times</a:t>
            </a:r>
          </a:p>
          <a:p>
            <a:pPr marL="914400" lvl="1" indent="-457200">
              <a:buFont typeface="Courier New" panose="02070309020205020404" pitchFamily="49" charset="0"/>
              <a:buChar char="o"/>
            </a:pPr>
            <a:r>
              <a:rPr lang="en-US" sz="2000" dirty="0" smtClean="0"/>
              <a:t>A method for understanding the orbit stability and structure </a:t>
            </a:r>
          </a:p>
          <a:p>
            <a:pPr marL="914400" lvl="1" indent="-457200">
              <a:buFont typeface="Courier New" panose="02070309020205020404" pitchFamily="49" charset="0"/>
              <a:buChar char="o"/>
            </a:pPr>
            <a:r>
              <a:rPr lang="en-US" sz="2000" dirty="0" smtClean="0"/>
              <a:t>Data for use in high fidelity operational tools</a:t>
            </a:r>
            <a:endParaRPr lang="en-US" sz="2000" dirty="0"/>
          </a:p>
        </p:txBody>
      </p:sp>
      <p:sp>
        <p:nvSpPr>
          <p:cNvPr id="5" name="Rectangle 4"/>
          <p:cNvSpPr/>
          <p:nvPr/>
        </p:nvSpPr>
        <p:spPr>
          <a:xfrm>
            <a:off x="2112578" y="154776"/>
            <a:ext cx="4748416" cy="523220"/>
          </a:xfrm>
          <a:prstGeom prst="rect">
            <a:avLst/>
          </a:prstGeom>
        </p:spPr>
        <p:txBody>
          <a:bodyPr wrap="none">
            <a:spAutoFit/>
          </a:bodyPr>
          <a:lstStyle/>
          <a:p>
            <a:r>
              <a:rPr lang="en-US" sz="2800" b="1" dirty="0" smtClean="0">
                <a:latin typeface="FrankRuehl" panose="020E0503060101010101" pitchFamily="34" charset="-79"/>
                <a:cs typeface="FrankRuehl" panose="020E0503060101010101" pitchFamily="34" charset="-79"/>
              </a:rPr>
              <a:t>Libration Point Mission Design </a:t>
            </a:r>
            <a:endParaRPr lang="en-US" sz="2800" b="1" dirty="0">
              <a:latin typeface="FrankRuehl" panose="020E0503060101010101" pitchFamily="34" charset="-79"/>
              <a:cs typeface="FrankRuehl" panose="020E0503060101010101" pitchFamily="34" charset="-79"/>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3</a:t>
            </a:fld>
            <a:endParaRPr lang="en-US" dirty="0"/>
          </a:p>
        </p:txBody>
      </p:sp>
    </p:spTree>
    <p:extLst>
      <p:ext uri="{BB962C8B-B14F-4D97-AF65-F5344CB8AC3E}">
        <p14:creationId xmlns:p14="http://schemas.microsoft.com/office/powerpoint/2010/main" val="9010245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632460" y="57150"/>
            <a:ext cx="79248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Why Dynamical Systems Theory Approach</a:t>
            </a:r>
          </a:p>
        </p:txBody>
      </p:sp>
      <p:sp>
        <p:nvSpPr>
          <p:cNvPr id="3" name="Rectangle 3"/>
          <p:cNvSpPr txBox="1">
            <a:spLocks noChangeArrowheads="1"/>
          </p:cNvSpPr>
          <p:nvPr/>
        </p:nvSpPr>
        <p:spPr>
          <a:xfrm>
            <a:off x="695414" y="879443"/>
            <a:ext cx="8126467" cy="3414241"/>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pPr>
            <a:r>
              <a:rPr lang="en-US" altLang="en-US" sz="2400" dirty="0"/>
              <a:t>Dynamical Systems Theory Application</a:t>
            </a:r>
          </a:p>
          <a:p>
            <a:pPr lvl="1">
              <a:spcBef>
                <a:spcPts val="0"/>
              </a:spcBef>
            </a:pPr>
            <a:r>
              <a:rPr lang="en-US" altLang="en-US" sz="2000" dirty="0"/>
              <a:t>Automatic Generation Of Trajectories </a:t>
            </a:r>
          </a:p>
          <a:p>
            <a:pPr lvl="1">
              <a:spcBef>
                <a:spcPts val="0"/>
              </a:spcBef>
            </a:pPr>
            <a:r>
              <a:rPr lang="en-US" altLang="en-US" sz="2000" dirty="0"/>
              <a:t>Maps Out Phase Space Structures</a:t>
            </a:r>
          </a:p>
          <a:p>
            <a:pPr lvl="1">
              <a:spcBef>
                <a:spcPts val="0"/>
              </a:spcBef>
            </a:pPr>
            <a:r>
              <a:rPr lang="en-US" altLang="en-US" sz="2000" dirty="0"/>
              <a:t>Can Provide Optimum Trajectory Designs</a:t>
            </a:r>
          </a:p>
          <a:p>
            <a:pPr lvl="1">
              <a:spcBef>
                <a:spcPts val="0"/>
              </a:spcBef>
            </a:pPr>
            <a:r>
              <a:rPr lang="en-US" altLang="en-US" sz="2000" dirty="0"/>
              <a:t>Provides A Global Perspective</a:t>
            </a:r>
          </a:p>
          <a:p>
            <a:pPr>
              <a:spcBef>
                <a:spcPts val="0"/>
              </a:spcBef>
            </a:pPr>
            <a:r>
              <a:rPr lang="en-US" altLang="en-US" sz="2400" dirty="0" smtClean="0"/>
              <a:t>Traditional Design Approach </a:t>
            </a:r>
          </a:p>
          <a:p>
            <a:pPr lvl="1">
              <a:spcBef>
                <a:spcPts val="0"/>
              </a:spcBef>
            </a:pPr>
            <a:r>
              <a:rPr lang="en-US" altLang="en-US" sz="2000" dirty="0" smtClean="0"/>
              <a:t>Requires First Hand Numerical Knowledge Of Phase Space</a:t>
            </a:r>
          </a:p>
          <a:p>
            <a:pPr lvl="1">
              <a:spcBef>
                <a:spcPts val="0"/>
              </a:spcBef>
            </a:pPr>
            <a:r>
              <a:rPr lang="en-US" altLang="en-US" sz="2000" dirty="0" smtClean="0"/>
              <a:t>Trajectory Computation Can Be Intensive</a:t>
            </a:r>
          </a:p>
          <a:p>
            <a:pPr lvl="1">
              <a:spcBef>
                <a:spcPts val="0"/>
              </a:spcBef>
            </a:pPr>
            <a:r>
              <a:rPr lang="en-US" altLang="en-US" sz="2000" dirty="0" smtClean="0"/>
              <a:t>Extensive Parametric Study Or Monte Carlo Simulation Required</a:t>
            </a:r>
          </a:p>
          <a:p>
            <a:pPr lvl="1">
              <a:spcBef>
                <a:spcPts val="0"/>
              </a:spcBef>
            </a:pPr>
            <a:r>
              <a:rPr lang="en-US" altLang="en-US" sz="2000" dirty="0" smtClean="0"/>
              <a:t>Optimization Can Be Difficult to Structure   </a:t>
            </a:r>
          </a:p>
          <a:p>
            <a:pPr>
              <a:spcBef>
                <a:spcPts val="0"/>
              </a:spcBef>
            </a:pPr>
            <a:endParaRPr lang="en-US" altLang="en-US" sz="2400" dirty="0" smtClean="0"/>
          </a:p>
        </p:txBody>
      </p:sp>
      <p:pic>
        <p:nvPicPr>
          <p:cNvPr id="9"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21" t="8235" r="55886" b="35746"/>
          <a:stretch/>
        </p:blipFill>
        <p:spPr bwMode="auto">
          <a:xfrm>
            <a:off x="885915" y="4274634"/>
            <a:ext cx="2825593" cy="20917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ight Arrow 5"/>
          <p:cNvSpPr/>
          <p:nvPr/>
        </p:nvSpPr>
        <p:spPr>
          <a:xfrm>
            <a:off x="3814657" y="4799805"/>
            <a:ext cx="579863" cy="93670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8335" y="4274634"/>
            <a:ext cx="3601833" cy="209178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23269" y="6366416"/>
            <a:ext cx="3113353" cy="369332"/>
          </a:xfrm>
          <a:prstGeom prst="rect">
            <a:avLst/>
          </a:prstGeom>
          <a:noFill/>
        </p:spPr>
        <p:txBody>
          <a:bodyPr wrap="none" rtlCol="0">
            <a:spAutoFit/>
          </a:bodyPr>
          <a:lstStyle/>
          <a:p>
            <a:r>
              <a:rPr lang="en-US" dirty="0" smtClean="0"/>
              <a:t>Dynamical Design of a Transfer </a:t>
            </a:r>
            <a:endParaRPr lang="en-US" dirty="0"/>
          </a:p>
        </p:txBody>
      </p:sp>
      <p:sp>
        <p:nvSpPr>
          <p:cNvPr id="8" name="TextBox 7"/>
          <p:cNvSpPr txBox="1"/>
          <p:nvPr/>
        </p:nvSpPr>
        <p:spPr>
          <a:xfrm>
            <a:off x="4758647" y="6349780"/>
            <a:ext cx="3100529" cy="369332"/>
          </a:xfrm>
          <a:prstGeom prst="rect">
            <a:avLst/>
          </a:prstGeom>
          <a:noFill/>
        </p:spPr>
        <p:txBody>
          <a:bodyPr wrap="none" rtlCol="0">
            <a:spAutoFit/>
          </a:bodyPr>
          <a:lstStyle/>
          <a:p>
            <a:r>
              <a:rPr lang="en-US" dirty="0" smtClean="0"/>
              <a:t>Numerical Design of a Transfer </a:t>
            </a:r>
            <a:endParaRPr lang="en-US" dirty="0"/>
          </a:p>
        </p:txBody>
      </p:sp>
      <p:sp>
        <p:nvSpPr>
          <p:cNvPr id="5" name="Slide Number Placeholder 4"/>
          <p:cNvSpPr>
            <a:spLocks noGrp="1"/>
          </p:cNvSpPr>
          <p:nvPr>
            <p:ph type="sldNum" sz="quarter" idx="12"/>
          </p:nvPr>
        </p:nvSpPr>
        <p:spPr/>
        <p:txBody>
          <a:bodyPr/>
          <a:lstStyle/>
          <a:p>
            <a:fld id="{C89506E5-468D-4A41-A8C8-D7A816AB4C27}" type="slidenum">
              <a:rPr lang="en-US" smtClean="0"/>
              <a:t>4</a:t>
            </a:fld>
            <a:endParaRPr lang="en-US" dirty="0"/>
          </a:p>
        </p:txBody>
      </p:sp>
    </p:spTree>
    <p:extLst>
      <p:ext uri="{BB962C8B-B14F-4D97-AF65-F5344CB8AC3E}">
        <p14:creationId xmlns:p14="http://schemas.microsoft.com/office/powerpoint/2010/main" val="1186692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Content Placeholder 4"/>
          <p:cNvSpPr txBox="1">
            <a:spLocks/>
          </p:cNvSpPr>
          <p:nvPr/>
        </p:nvSpPr>
        <p:spPr bwMode="auto">
          <a:xfrm>
            <a:off x="285532" y="911550"/>
            <a:ext cx="8572718" cy="2483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lvl1pPr marL="174625" indent="-174625" algn="l" rtl="0" eaLnBrk="0" fontAlgn="base" hangingPunct="0">
              <a:lnSpc>
                <a:spcPct val="90000"/>
              </a:lnSpc>
              <a:spcBef>
                <a:spcPct val="0"/>
              </a:spcBef>
              <a:spcAft>
                <a:spcPct val="20000"/>
              </a:spcAft>
              <a:buClr>
                <a:schemeClr val="tx1"/>
              </a:buClr>
              <a:buSzPct val="75000"/>
              <a:buFont typeface="Wingdings" pitchFamily="2" charset="2"/>
              <a:buChar char="l"/>
              <a:defRPr b="1">
                <a:solidFill>
                  <a:schemeClr val="tx1"/>
                </a:solidFill>
                <a:latin typeface="+mn-lt"/>
                <a:ea typeface="+mn-ea"/>
                <a:cs typeface="+mn-cs"/>
              </a:defRPr>
            </a:lvl1pPr>
            <a:lvl2pPr marL="460375" indent="-171450" algn="l" rtl="0" eaLnBrk="0" fontAlgn="base" hangingPunct="0">
              <a:lnSpc>
                <a:spcPct val="90000"/>
              </a:lnSpc>
              <a:spcBef>
                <a:spcPct val="0"/>
              </a:spcBef>
              <a:spcAft>
                <a:spcPct val="20000"/>
              </a:spcAft>
              <a:buClr>
                <a:schemeClr val="tx1"/>
              </a:buClr>
              <a:buSzPct val="60000"/>
              <a:buFont typeface="Wingdings" pitchFamily="2" charset="2"/>
              <a:buChar char="n"/>
              <a:defRPr sz="1600" b="1">
                <a:solidFill>
                  <a:schemeClr val="tx1"/>
                </a:solidFill>
                <a:latin typeface="+mn-lt"/>
              </a:defRPr>
            </a:lvl2pPr>
            <a:lvl3pPr marL="739775" indent="-165100" algn="l" rtl="0" eaLnBrk="0" fontAlgn="base" hangingPunct="0">
              <a:lnSpc>
                <a:spcPct val="90000"/>
              </a:lnSpc>
              <a:spcBef>
                <a:spcPct val="0"/>
              </a:spcBef>
              <a:spcAft>
                <a:spcPct val="20000"/>
              </a:spcAft>
              <a:buClr>
                <a:schemeClr val="tx1"/>
              </a:buClr>
              <a:buSzPct val="50000"/>
              <a:buFont typeface="Wingdings" pitchFamily="2" charset="2"/>
              <a:buChar char="l"/>
              <a:defRPr sz="1400" b="1">
                <a:solidFill>
                  <a:schemeClr val="tx1"/>
                </a:solidFill>
                <a:latin typeface="+mn-lt"/>
              </a:defRPr>
            </a:lvl3pPr>
            <a:lvl4pPr marL="1025525" indent="-171450" algn="l" rtl="0" eaLnBrk="0" fontAlgn="base" hangingPunct="0">
              <a:spcBef>
                <a:spcPct val="0"/>
              </a:spcBef>
              <a:spcAft>
                <a:spcPct val="35000"/>
              </a:spcAft>
              <a:buClr>
                <a:schemeClr val="tx1"/>
              </a:buClr>
              <a:buFont typeface="Wingdings" pitchFamily="2" charset="2"/>
              <a:buChar char="Ø"/>
              <a:defRPr sz="1400">
                <a:solidFill>
                  <a:schemeClr val="tx1"/>
                </a:solidFill>
                <a:latin typeface="+mn-lt"/>
              </a:defRPr>
            </a:lvl4pPr>
            <a:lvl5pPr marL="1374775" indent="-174625" algn="l" rtl="0" eaLnBrk="0" fontAlgn="base" hangingPunct="0">
              <a:spcBef>
                <a:spcPct val="0"/>
              </a:spcBef>
              <a:spcAft>
                <a:spcPct val="35000"/>
              </a:spcAft>
              <a:buClr>
                <a:schemeClr val="tx1"/>
              </a:buClr>
              <a:buChar char="»"/>
              <a:defRPr sz="1400">
                <a:solidFill>
                  <a:schemeClr val="tx1"/>
                </a:solidFill>
                <a:latin typeface="+mn-lt"/>
              </a:defRPr>
            </a:lvl5pPr>
            <a:lvl6pPr marL="1831975" indent="-174625" algn="l" rtl="0" eaLnBrk="0" fontAlgn="base" hangingPunct="0">
              <a:spcBef>
                <a:spcPct val="0"/>
              </a:spcBef>
              <a:spcAft>
                <a:spcPct val="35000"/>
              </a:spcAft>
              <a:buClr>
                <a:schemeClr val="tx1"/>
              </a:buClr>
              <a:buChar char="»"/>
              <a:defRPr sz="1400">
                <a:solidFill>
                  <a:schemeClr val="tx1"/>
                </a:solidFill>
                <a:latin typeface="+mn-lt"/>
              </a:defRPr>
            </a:lvl6pPr>
            <a:lvl7pPr marL="2289175" indent="-174625" algn="l" rtl="0" eaLnBrk="0" fontAlgn="base" hangingPunct="0">
              <a:spcBef>
                <a:spcPct val="0"/>
              </a:spcBef>
              <a:spcAft>
                <a:spcPct val="35000"/>
              </a:spcAft>
              <a:buClr>
                <a:schemeClr val="tx1"/>
              </a:buClr>
              <a:buChar char="»"/>
              <a:defRPr sz="1400">
                <a:solidFill>
                  <a:schemeClr val="tx1"/>
                </a:solidFill>
                <a:latin typeface="+mn-lt"/>
              </a:defRPr>
            </a:lvl7pPr>
            <a:lvl8pPr marL="2746375" indent="-174625" algn="l" rtl="0" eaLnBrk="0" fontAlgn="base" hangingPunct="0">
              <a:spcBef>
                <a:spcPct val="0"/>
              </a:spcBef>
              <a:spcAft>
                <a:spcPct val="35000"/>
              </a:spcAft>
              <a:buClr>
                <a:schemeClr val="tx1"/>
              </a:buClr>
              <a:buChar char="»"/>
              <a:defRPr sz="1400">
                <a:solidFill>
                  <a:schemeClr val="tx1"/>
                </a:solidFill>
                <a:latin typeface="+mn-lt"/>
              </a:defRPr>
            </a:lvl8pPr>
            <a:lvl9pPr marL="3203575" indent="-174625" algn="l" rtl="0" eaLnBrk="0" fontAlgn="base" hangingPunct="0">
              <a:spcBef>
                <a:spcPct val="0"/>
              </a:spcBef>
              <a:spcAft>
                <a:spcPct val="35000"/>
              </a:spcAft>
              <a:buClr>
                <a:schemeClr val="tx1"/>
              </a:buClr>
              <a:buChar char="»"/>
              <a:defRPr sz="1400">
                <a:solidFill>
                  <a:schemeClr val="tx1"/>
                </a:solidFill>
                <a:latin typeface="+mn-lt"/>
              </a:defRPr>
            </a:lvl9pPr>
          </a:lstStyle>
          <a:p>
            <a:pPr lvl="0">
              <a:buClr>
                <a:srgbClr val="000000"/>
              </a:buClr>
              <a:buFont typeface="Arial" panose="020B0604020202020204" pitchFamily="34" charset="0"/>
              <a:buChar char="•"/>
              <a:defRPr/>
            </a:pPr>
            <a:r>
              <a:rPr kumimoji="0" lang="en-US" sz="1800" b="0"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rPr>
              <a:t>Describes long-term qualitative behavior of complex dynamical systems - </a:t>
            </a:r>
            <a:r>
              <a:rPr lang="en-US" b="0" dirty="0">
                <a:latin typeface="Arial" panose="020B0604020202020204" pitchFamily="34" charset="0"/>
                <a:cs typeface="Arial" panose="020B0604020202020204" pitchFamily="34" charset="0"/>
              </a:rPr>
              <a:t>describe how quantities (like the states of a particle) follow some rule and evolve over time</a:t>
            </a:r>
            <a:endParaRPr kumimoji="0" lang="en-US" sz="1800" b="0" i="0" u="none" strike="noStrike" kern="0" cap="none" spc="0" normalizeH="0" baseline="0" noProof="0" dirty="0" smtClean="0">
              <a:ln>
                <a:noFill/>
              </a:ln>
              <a:solidFill>
                <a:srgbClr val="000000"/>
              </a:solidFill>
              <a:effectLst/>
              <a:uLnTx/>
              <a:uFillTx/>
              <a:latin typeface="Arial" panose="020B0604020202020204" pitchFamily="34" charset="0"/>
              <a:cs typeface="Arial" panose="020B0604020202020204" pitchFamily="34" charset="0"/>
            </a:endParaRPr>
          </a:p>
          <a:p>
            <a:pPr marL="174625" marR="0" lvl="0" indent="-174625" algn="l" defTabSz="914400" rtl="0" eaLnBrk="0" fontAlgn="base" latinLnBrk="0" hangingPunct="0">
              <a:lnSpc>
                <a:spcPct val="90000"/>
              </a:lnSpc>
              <a:spcBef>
                <a:spcPct val="0"/>
              </a:spcBef>
              <a:spcAft>
                <a:spcPct val="20000"/>
              </a:spcAft>
              <a:buClr>
                <a:srgbClr val="000000"/>
              </a:buClr>
              <a:buSzPct val="75000"/>
              <a:buFont typeface="Arial" panose="020B0604020202020204" pitchFamily="34" charset="0"/>
              <a:buChar char="•"/>
              <a:tabLst/>
              <a:defRPr/>
            </a:pPr>
            <a:r>
              <a:rPr kumimoji="0" lang="en-US" sz="1800" b="0" i="0" u="none" strike="noStrike" kern="0" cap="none" spc="0" normalizeH="0" baseline="0" noProof="0" dirty="0" smtClean="0">
                <a:ln>
                  <a:noFill/>
                </a:ln>
                <a:solidFill>
                  <a:srgbClr val="000000"/>
                </a:solidFill>
                <a:effectLst/>
                <a:uLnTx/>
                <a:uFillTx/>
                <a:latin typeface="Arial"/>
              </a:rPr>
              <a:t>Employs differential equations (continuous) &amp; difference equations (discrete) to model system behavior [                                                           </a:t>
            </a:r>
            <a:r>
              <a:rPr kumimoji="0" lang="en-US" sz="1800" b="0" i="0" u="none" strike="noStrike" kern="0" cap="none" spc="0" normalizeH="0" noProof="0" dirty="0" smtClean="0">
                <a:ln>
                  <a:noFill/>
                </a:ln>
                <a:solidFill>
                  <a:srgbClr val="000000"/>
                </a:solidFill>
                <a:effectLst/>
                <a:uLnTx/>
                <a:uFillTx/>
                <a:latin typeface="Arial"/>
              </a:rPr>
              <a:t>    ]</a:t>
            </a:r>
            <a:r>
              <a:rPr kumimoji="0" lang="en-US" sz="1800" b="0" i="0" u="none" strike="noStrike" kern="0" cap="none" spc="0" normalizeH="0" baseline="0" noProof="0" dirty="0" smtClean="0">
                <a:ln>
                  <a:noFill/>
                </a:ln>
                <a:solidFill>
                  <a:srgbClr val="000000"/>
                </a:solidFill>
                <a:effectLst/>
                <a:uLnTx/>
                <a:uFillTx/>
                <a:latin typeface="Arial"/>
              </a:rPr>
              <a:t> </a:t>
            </a:r>
          </a:p>
          <a:p>
            <a:pPr marL="174625" marR="0" lvl="0" indent="-174625" algn="l" defTabSz="914400" rtl="0" eaLnBrk="0" fontAlgn="base" latinLnBrk="0" hangingPunct="0">
              <a:lnSpc>
                <a:spcPct val="90000"/>
              </a:lnSpc>
              <a:spcBef>
                <a:spcPct val="0"/>
              </a:spcBef>
              <a:spcAft>
                <a:spcPct val="20000"/>
              </a:spcAft>
              <a:buClr>
                <a:srgbClr val="000000"/>
              </a:buClr>
              <a:buSzPct val="75000"/>
              <a:buFont typeface="Arial" panose="020B0604020202020204" pitchFamily="34" charset="0"/>
              <a:buChar char="•"/>
              <a:tabLst/>
              <a:defRPr/>
            </a:pPr>
            <a:r>
              <a:rPr kumimoji="0" lang="en-US" sz="1800" b="0" i="0" u="none" strike="noStrike" kern="0" cap="none" spc="0" normalizeH="0" baseline="0" noProof="0" dirty="0" smtClean="0">
                <a:ln>
                  <a:noFill/>
                </a:ln>
                <a:solidFill>
                  <a:srgbClr val="000000"/>
                </a:solidFill>
                <a:effectLst/>
                <a:uLnTx/>
                <a:uFillTx/>
                <a:latin typeface="Arial"/>
              </a:rPr>
              <a:t>Nonlinear leads to complexity but not necessarily a loss of predictability</a:t>
            </a:r>
          </a:p>
          <a:p>
            <a:pPr marL="174625" marR="0" lvl="0" indent="-174625" algn="l" defTabSz="914400" rtl="0" eaLnBrk="0" fontAlgn="base" latinLnBrk="0" hangingPunct="0">
              <a:lnSpc>
                <a:spcPct val="90000"/>
              </a:lnSpc>
              <a:spcBef>
                <a:spcPct val="0"/>
              </a:spcBef>
              <a:spcAft>
                <a:spcPct val="20000"/>
              </a:spcAft>
              <a:buClr>
                <a:srgbClr val="000000"/>
              </a:buClr>
              <a:buSzPct val="75000"/>
              <a:buFont typeface="Arial" panose="020B0604020202020204" pitchFamily="34" charset="0"/>
              <a:buChar char="•"/>
              <a:tabLst/>
              <a:defRPr/>
            </a:pPr>
            <a:r>
              <a:rPr kumimoji="0" lang="en-US" sz="1800" b="0" i="0" u="none" strike="noStrike" kern="0" cap="none" spc="0" normalizeH="0" baseline="0" noProof="0" dirty="0" smtClean="0">
                <a:ln>
                  <a:noFill/>
                </a:ln>
                <a:solidFill>
                  <a:srgbClr val="000000"/>
                </a:solidFill>
                <a:effectLst/>
                <a:uLnTx/>
                <a:uFillTx/>
                <a:latin typeface="Arial"/>
              </a:rPr>
              <a:t>Focus not on precise solutions, but on general exploration of space (periodic orbits, quasi-periodic motion, chaos, …)</a:t>
            </a:r>
            <a:endParaRPr kumimoji="0" lang="en-US" sz="1400" b="0" i="0" u="none" strike="noStrike" kern="0" cap="none" spc="0" normalizeH="0" baseline="0" noProof="0" dirty="0" smtClean="0">
              <a:ln>
                <a:noFill/>
              </a:ln>
              <a:solidFill>
                <a:srgbClr val="000000"/>
              </a:solidFill>
              <a:effectLst/>
              <a:uLnTx/>
              <a:uFillTx/>
              <a:latin typeface="Arial"/>
            </a:endParaRPr>
          </a:p>
        </p:txBody>
      </p:sp>
      <p:sp>
        <p:nvSpPr>
          <p:cNvPr id="39" name="Title 1"/>
          <p:cNvSpPr txBox="1">
            <a:spLocks/>
          </p:cNvSpPr>
          <p:nvPr/>
        </p:nvSpPr>
        <p:spPr bwMode="auto">
          <a:xfrm>
            <a:off x="2198642" y="153639"/>
            <a:ext cx="4572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2400" b="1">
                <a:solidFill>
                  <a:srgbClr val="004E97"/>
                </a:solidFill>
                <a:latin typeface="+mj-lt"/>
                <a:ea typeface="+mj-ea"/>
                <a:cs typeface="+mj-cs"/>
              </a:defRPr>
            </a:lvl1pPr>
            <a:lvl2pPr algn="l" rtl="0" eaLnBrk="0" fontAlgn="base" hangingPunct="0">
              <a:spcBef>
                <a:spcPct val="0"/>
              </a:spcBef>
              <a:spcAft>
                <a:spcPct val="0"/>
              </a:spcAft>
              <a:defRPr sz="2400" b="1">
                <a:solidFill>
                  <a:srgbClr val="004E97"/>
                </a:solidFill>
                <a:latin typeface="Arial" charset="0"/>
              </a:defRPr>
            </a:lvl2pPr>
            <a:lvl3pPr algn="l" rtl="0" eaLnBrk="0" fontAlgn="base" hangingPunct="0">
              <a:spcBef>
                <a:spcPct val="0"/>
              </a:spcBef>
              <a:spcAft>
                <a:spcPct val="0"/>
              </a:spcAft>
              <a:defRPr sz="2400" b="1">
                <a:solidFill>
                  <a:srgbClr val="004E97"/>
                </a:solidFill>
                <a:latin typeface="Arial" charset="0"/>
              </a:defRPr>
            </a:lvl3pPr>
            <a:lvl4pPr algn="l" rtl="0" eaLnBrk="0" fontAlgn="base" hangingPunct="0">
              <a:spcBef>
                <a:spcPct val="0"/>
              </a:spcBef>
              <a:spcAft>
                <a:spcPct val="0"/>
              </a:spcAft>
              <a:defRPr sz="2400" b="1">
                <a:solidFill>
                  <a:srgbClr val="004E97"/>
                </a:solidFill>
                <a:latin typeface="Arial" charset="0"/>
              </a:defRPr>
            </a:lvl4pPr>
            <a:lvl5pPr algn="l" rtl="0" eaLnBrk="0" fontAlgn="base" hangingPunct="0">
              <a:spcBef>
                <a:spcPct val="0"/>
              </a:spcBef>
              <a:spcAft>
                <a:spcPct val="0"/>
              </a:spcAft>
              <a:defRPr sz="2400" b="1">
                <a:solidFill>
                  <a:srgbClr val="004E97"/>
                </a:solidFill>
                <a:latin typeface="Arial" charset="0"/>
              </a:defRPr>
            </a:lvl5pPr>
            <a:lvl6pPr marL="457200" algn="l" rtl="0" fontAlgn="base">
              <a:spcBef>
                <a:spcPct val="0"/>
              </a:spcBef>
              <a:spcAft>
                <a:spcPct val="0"/>
              </a:spcAft>
              <a:defRPr sz="2400" b="1">
                <a:solidFill>
                  <a:srgbClr val="004E97"/>
                </a:solidFill>
                <a:latin typeface="Arial" charset="0"/>
              </a:defRPr>
            </a:lvl6pPr>
            <a:lvl7pPr marL="914400" algn="l" rtl="0" fontAlgn="base">
              <a:spcBef>
                <a:spcPct val="0"/>
              </a:spcBef>
              <a:spcAft>
                <a:spcPct val="0"/>
              </a:spcAft>
              <a:defRPr sz="2400" b="1">
                <a:solidFill>
                  <a:srgbClr val="004E97"/>
                </a:solidFill>
                <a:latin typeface="Arial" charset="0"/>
              </a:defRPr>
            </a:lvl7pPr>
            <a:lvl8pPr marL="1371600" algn="l" rtl="0" fontAlgn="base">
              <a:spcBef>
                <a:spcPct val="0"/>
              </a:spcBef>
              <a:spcAft>
                <a:spcPct val="0"/>
              </a:spcAft>
              <a:defRPr sz="2400" b="1">
                <a:solidFill>
                  <a:srgbClr val="004E97"/>
                </a:solidFill>
                <a:latin typeface="Arial" charset="0"/>
              </a:defRPr>
            </a:lvl8pPr>
            <a:lvl9pPr marL="1828800" algn="l" rtl="0" fontAlgn="base">
              <a:spcBef>
                <a:spcPct val="0"/>
              </a:spcBef>
              <a:spcAft>
                <a:spcPct val="0"/>
              </a:spcAft>
              <a:defRPr sz="2400" b="1">
                <a:solidFill>
                  <a:srgbClr val="004E97"/>
                </a:solidFill>
                <a:latin typeface="Arial"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1" i="0" u="none" strike="noStrike" kern="0" cap="none" spc="0" normalizeH="0" baseline="0" noProof="0" dirty="0" smtClean="0">
                <a:ln>
                  <a:noFill/>
                </a:ln>
                <a:solidFill>
                  <a:schemeClr val="tx1"/>
                </a:solidFill>
                <a:effectLst/>
                <a:uLnTx/>
                <a:uFillTx/>
                <a:latin typeface="FrankRuehl" panose="020E0503060101010101" pitchFamily="34" charset="-79"/>
                <a:cs typeface="FrankRuehl" panose="020E0503060101010101" pitchFamily="34" charset="-79"/>
              </a:rPr>
              <a:t>Dynamical Systems Theory</a:t>
            </a:r>
            <a:endParaRPr kumimoji="0" lang="en-US" sz="2800" b="1" i="0" u="none" strike="noStrike" kern="0" cap="none" spc="0" normalizeH="0" baseline="0" noProof="0" dirty="0">
              <a:ln>
                <a:noFill/>
              </a:ln>
              <a:solidFill>
                <a:schemeClr val="tx1"/>
              </a:solidFill>
              <a:effectLst/>
              <a:uLnTx/>
              <a:uFillTx/>
              <a:latin typeface="FrankRuehl" panose="020E0503060101010101" pitchFamily="34" charset="-79"/>
              <a:cs typeface="FrankRuehl" panose="020E0503060101010101" pitchFamily="34" charset="-79"/>
            </a:endParaRPr>
          </a:p>
        </p:txBody>
      </p:sp>
      <p:sp>
        <p:nvSpPr>
          <p:cNvPr id="40" name="TextBox 39"/>
          <p:cNvSpPr txBox="1"/>
          <p:nvPr/>
        </p:nvSpPr>
        <p:spPr>
          <a:xfrm>
            <a:off x="285532" y="5895940"/>
            <a:ext cx="8358529" cy="861774"/>
          </a:xfrm>
          <a:prstGeom prst="rect">
            <a:avLst/>
          </a:prstGeom>
          <a:noFill/>
        </p:spPr>
        <p:txBody>
          <a:bodyPr wrap="square" rtlCol="0">
            <a:spAutoFit/>
          </a:bodyPr>
          <a:lstStyle/>
          <a:p>
            <a:pPr marL="285750" indent="-285750">
              <a:buFont typeface="Arial" panose="020B0604020202020204" pitchFamily="34" charset="0"/>
              <a:buChar char="•"/>
            </a:pPr>
            <a:endParaRPr lang="en-US" sz="800" dirty="0">
              <a:solidFill>
                <a:srgbClr val="000000"/>
              </a:solidFill>
              <a:latin typeface="Arial Narrow"/>
            </a:endParaRPr>
          </a:p>
          <a:p>
            <a:r>
              <a:rPr lang="en-US" sz="1400" dirty="0">
                <a:solidFill>
                  <a:srgbClr val="000000"/>
                </a:solidFill>
                <a:latin typeface="Arial Narrow"/>
              </a:rPr>
              <a:t>Images from Howell, Craig Davis, and Haapala, </a:t>
            </a:r>
            <a:r>
              <a:rPr lang="en-US" sz="1400" i="1" dirty="0">
                <a:solidFill>
                  <a:srgbClr val="000000"/>
                </a:solidFill>
                <a:latin typeface="Arial Narrow"/>
              </a:rPr>
              <a:t>Journal of Mathematical Problems in Engineering</a:t>
            </a:r>
            <a:r>
              <a:rPr lang="en-US" sz="1400" dirty="0">
                <a:solidFill>
                  <a:srgbClr val="000000"/>
                </a:solidFill>
                <a:latin typeface="Arial Narrow"/>
              </a:rPr>
              <a:t>, Special Issue: Mathematical Methods Applied to the Celestial Mechanics of Artificial Satellites, </a:t>
            </a:r>
            <a:r>
              <a:rPr lang="en-US" sz="1400" dirty="0" smtClean="0">
                <a:solidFill>
                  <a:srgbClr val="000000"/>
                </a:solidFill>
                <a:latin typeface="Arial Narrow"/>
              </a:rPr>
              <a:t>2012 and from Wikipedia search on Lorenz attractors</a:t>
            </a:r>
            <a:endParaRPr lang="en-US" sz="1400" dirty="0">
              <a:solidFill>
                <a:srgbClr val="000000"/>
              </a:solidFill>
              <a:latin typeface="Arial Narrow"/>
            </a:endParaRPr>
          </a:p>
        </p:txBody>
      </p:sp>
      <p:grpSp>
        <p:nvGrpSpPr>
          <p:cNvPr id="41" name="Group 40"/>
          <p:cNvGrpSpPr/>
          <p:nvPr/>
        </p:nvGrpSpPr>
        <p:grpSpPr>
          <a:xfrm>
            <a:off x="5800725" y="3358598"/>
            <a:ext cx="2868146" cy="1921616"/>
            <a:chOff x="685800" y="3962400"/>
            <a:chExt cx="3200400" cy="2073429"/>
          </a:xfrm>
        </p:grpSpPr>
        <p:pic>
          <p:nvPicPr>
            <p:cNvPr id="42" name="Picture 3" descr="C:\Users\Amanda\Desktop\All\Purdue\Research\HowellDavisHaapala2011\MoonCapture_SS3017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3962400"/>
              <a:ext cx="3200400" cy="2073429"/>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p:cNvSpPr txBox="1"/>
            <p:nvPr/>
          </p:nvSpPr>
          <p:spPr>
            <a:xfrm>
              <a:off x="3401365" y="4797176"/>
              <a:ext cx="458780" cy="25391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smtClean="0">
                  <a:ln>
                    <a:noFill/>
                  </a:ln>
                  <a:solidFill>
                    <a:srgbClr val="000000"/>
                  </a:solidFill>
                  <a:effectLst/>
                  <a:uLnTx/>
                  <a:uFillTx/>
                  <a:latin typeface="Arial Narrow"/>
                </a:rPr>
                <a:t>EML</a:t>
              </a:r>
              <a:r>
                <a:rPr kumimoji="0" lang="en-US" sz="1050" b="1" i="0" u="none" strike="noStrike" kern="0" cap="none" spc="0" normalizeH="0" baseline="-25000" noProof="0" dirty="0" smtClean="0">
                  <a:ln>
                    <a:noFill/>
                  </a:ln>
                  <a:solidFill>
                    <a:srgbClr val="000000"/>
                  </a:solidFill>
                  <a:effectLst/>
                  <a:uLnTx/>
                  <a:uFillTx/>
                  <a:latin typeface="Arial Narrow"/>
                </a:rPr>
                <a:t>2</a:t>
              </a:r>
            </a:p>
          </p:txBody>
        </p:sp>
        <p:sp>
          <p:nvSpPr>
            <p:cNvPr id="44" name="TextBox 43"/>
            <p:cNvSpPr txBox="1"/>
            <p:nvPr/>
          </p:nvSpPr>
          <p:spPr>
            <a:xfrm>
              <a:off x="1089660" y="4927981"/>
              <a:ext cx="458780" cy="25391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smtClean="0">
                  <a:ln>
                    <a:noFill/>
                  </a:ln>
                  <a:solidFill>
                    <a:srgbClr val="000000"/>
                  </a:solidFill>
                  <a:effectLst/>
                  <a:uLnTx/>
                  <a:uFillTx/>
                  <a:latin typeface="Arial Narrow"/>
                </a:rPr>
                <a:t>EML</a:t>
              </a:r>
              <a:r>
                <a:rPr kumimoji="0" lang="en-US" sz="1050" b="1" i="0" u="none" strike="noStrike" kern="0" cap="none" spc="0" normalizeH="0" baseline="-25000" noProof="0" dirty="0" smtClean="0">
                  <a:ln>
                    <a:noFill/>
                  </a:ln>
                  <a:solidFill>
                    <a:srgbClr val="000000"/>
                  </a:solidFill>
                  <a:effectLst/>
                  <a:uLnTx/>
                  <a:uFillTx/>
                  <a:latin typeface="Arial Narrow"/>
                </a:rPr>
                <a:t>1</a:t>
              </a:r>
            </a:p>
          </p:txBody>
        </p:sp>
        <p:sp>
          <p:nvSpPr>
            <p:cNvPr id="45" name="TextBox 44"/>
            <p:cNvSpPr txBox="1"/>
            <p:nvPr/>
          </p:nvSpPr>
          <p:spPr>
            <a:xfrm>
              <a:off x="2607551" y="5530332"/>
              <a:ext cx="478016" cy="25391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050" b="1" i="0" u="none" strike="noStrike" kern="0" cap="none" spc="0" normalizeH="0" baseline="0" noProof="0" dirty="0" smtClean="0">
                  <a:ln>
                    <a:noFill/>
                  </a:ln>
                  <a:solidFill>
                    <a:srgbClr val="000000"/>
                  </a:solidFill>
                  <a:effectLst/>
                  <a:uLnTx/>
                  <a:uFillTx/>
                  <a:latin typeface="Arial Narrow"/>
                </a:rPr>
                <a:t>Moon</a:t>
              </a:r>
              <a:endParaRPr kumimoji="0" lang="en-US" sz="1050" b="1" i="0" u="none" strike="noStrike" kern="0" cap="none" spc="0" normalizeH="0" baseline="-25000" noProof="0" dirty="0" smtClean="0">
                <a:ln>
                  <a:noFill/>
                </a:ln>
                <a:solidFill>
                  <a:srgbClr val="000000"/>
                </a:solidFill>
                <a:effectLst/>
                <a:uLnTx/>
                <a:uFillTx/>
                <a:latin typeface="Arial Narrow"/>
              </a:endParaRPr>
            </a:p>
          </p:txBody>
        </p:sp>
        <p:cxnSp>
          <p:nvCxnSpPr>
            <p:cNvPr id="46" name="Straight Arrow Connector 45"/>
            <p:cNvCxnSpPr>
              <a:stCxn id="45" idx="0"/>
            </p:cNvCxnSpPr>
            <p:nvPr/>
          </p:nvCxnSpPr>
          <p:spPr bwMode="auto">
            <a:xfrm flipH="1" flipV="1">
              <a:off x="2407920" y="4927981"/>
              <a:ext cx="438639" cy="602351"/>
            </a:xfrm>
            <a:prstGeom prst="straightConnector1">
              <a:avLst/>
            </a:prstGeom>
            <a:solidFill>
              <a:srgbClr val="BBE0E3"/>
            </a:solidFill>
            <a:ln w="9525" cap="flat" cmpd="sng" algn="ctr">
              <a:solidFill>
                <a:srgbClr val="000000"/>
              </a:solidFill>
              <a:prstDash val="solid"/>
              <a:round/>
              <a:headEnd type="none" w="med" len="med"/>
              <a:tailEnd type="arrow"/>
            </a:ln>
            <a:effectLst/>
          </p:spPr>
        </p:cxnSp>
      </p:grpSp>
      <p:sp>
        <p:nvSpPr>
          <p:cNvPr id="47" name="TextBox 46"/>
          <p:cNvSpPr txBox="1"/>
          <p:nvPr/>
        </p:nvSpPr>
        <p:spPr>
          <a:xfrm>
            <a:off x="466590" y="5351333"/>
            <a:ext cx="2625682" cy="523220"/>
          </a:xfrm>
          <a:prstGeom prst="rect">
            <a:avLst/>
          </a:prstGeom>
          <a:noFill/>
        </p:spPr>
        <p:txBody>
          <a:bodyPr wrap="square" rtlCol="0">
            <a:spAutoFit/>
          </a:bodyPr>
          <a:lstStyle/>
          <a:p>
            <a:pPr algn="ctr"/>
            <a:r>
              <a:rPr lang="en-US" sz="1400" b="1" dirty="0" smtClean="0">
                <a:solidFill>
                  <a:srgbClr val="000000"/>
                </a:solidFill>
                <a:latin typeface="Arial Narrow"/>
              </a:rPr>
              <a:t>Lorenz </a:t>
            </a:r>
            <a:r>
              <a:rPr lang="en-US" sz="1400" b="1" dirty="0">
                <a:solidFill>
                  <a:srgbClr val="000000"/>
                </a:solidFill>
                <a:latin typeface="Arial Narrow"/>
              </a:rPr>
              <a:t>Attractor – a non linear system sensitivity</a:t>
            </a:r>
          </a:p>
        </p:txBody>
      </p:sp>
      <p:sp>
        <p:nvSpPr>
          <p:cNvPr id="48" name="TextBox 47"/>
          <p:cNvSpPr txBox="1"/>
          <p:nvPr/>
        </p:nvSpPr>
        <p:spPr>
          <a:xfrm>
            <a:off x="3190886" y="5351333"/>
            <a:ext cx="2448373" cy="523220"/>
          </a:xfrm>
          <a:prstGeom prst="rect">
            <a:avLst/>
          </a:prstGeom>
          <a:noFill/>
        </p:spPr>
        <p:txBody>
          <a:bodyPr wrap="square" rtlCol="0">
            <a:spAutoFit/>
          </a:bodyPr>
          <a:lstStyle/>
          <a:p>
            <a:pPr algn="ctr"/>
            <a:r>
              <a:rPr lang="en-US" sz="1400" b="1" dirty="0" smtClean="0">
                <a:solidFill>
                  <a:srgbClr val="000000"/>
                </a:solidFill>
                <a:latin typeface="Arial Narrow"/>
              </a:rPr>
              <a:t>Complex nature of evolving system</a:t>
            </a:r>
            <a:endParaRPr lang="en-US" sz="1400" b="1" dirty="0">
              <a:solidFill>
                <a:srgbClr val="000000"/>
              </a:solidFill>
              <a:latin typeface="Arial Narrow"/>
            </a:endParaRPr>
          </a:p>
        </p:txBody>
      </p:sp>
      <p:sp>
        <p:nvSpPr>
          <p:cNvPr id="49" name="TextBox 48"/>
          <p:cNvSpPr txBox="1"/>
          <p:nvPr/>
        </p:nvSpPr>
        <p:spPr>
          <a:xfrm>
            <a:off x="6313319" y="5369440"/>
            <a:ext cx="1914659" cy="307777"/>
          </a:xfrm>
          <a:prstGeom prst="rect">
            <a:avLst/>
          </a:prstGeom>
          <a:noFill/>
        </p:spPr>
        <p:txBody>
          <a:bodyPr wrap="square" rtlCol="0">
            <a:spAutoFit/>
          </a:bodyPr>
          <a:lstStyle/>
          <a:p>
            <a:pPr algn="ctr"/>
            <a:r>
              <a:rPr lang="en-US" sz="1400" b="1" dirty="0">
                <a:solidFill>
                  <a:srgbClr val="000000"/>
                </a:solidFill>
                <a:latin typeface="Arial Narrow"/>
              </a:rPr>
              <a:t>Periapsis </a:t>
            </a:r>
            <a:r>
              <a:rPr lang="en-US" sz="1400" b="1" dirty="0">
                <a:latin typeface="Arial Narrow" panose="020B0606020202030204" pitchFamily="34" charset="0"/>
              </a:rPr>
              <a:t>Poincar</a:t>
            </a:r>
            <a:r>
              <a:rPr lang="en-US" sz="1400" b="1" dirty="0">
                <a:latin typeface="Arial Narrow" panose="020B0606020202030204" pitchFamily="34" charset="0"/>
                <a:cs typeface="Arial" pitchFamily="34" charset="0"/>
              </a:rPr>
              <a:t>é</a:t>
            </a:r>
            <a:r>
              <a:rPr lang="en-US" sz="1400" dirty="0">
                <a:cs typeface="Arial" pitchFamily="34" charset="0"/>
              </a:rPr>
              <a:t> </a:t>
            </a:r>
            <a:r>
              <a:rPr lang="en-US" sz="1400" b="1" dirty="0" smtClean="0">
                <a:solidFill>
                  <a:srgbClr val="000000"/>
                </a:solidFill>
                <a:latin typeface="Arial Narrow"/>
              </a:rPr>
              <a:t>map</a:t>
            </a:r>
            <a:endParaRPr lang="en-US" sz="1400" b="1" dirty="0">
              <a:solidFill>
                <a:srgbClr val="000000"/>
              </a:solidFill>
              <a:latin typeface="Arial Narrow"/>
            </a:endParaRPr>
          </a:p>
        </p:txBody>
      </p:sp>
      <p:pic>
        <p:nvPicPr>
          <p:cNvPr id="50" name="Picture 49" descr="threebod.gif"/>
          <p:cNvPicPr>
            <a:picLocks noChangeAspect="1" noChangeArrowheads="1"/>
          </p:cNvPicPr>
          <p:nvPr/>
        </p:nvPicPr>
        <p:blipFill rotWithShape="1">
          <a:blip r:embed="rId4" cstate="print"/>
          <a:srcRect l="4821" t="-1" r="1" b="6293"/>
          <a:stretch/>
        </p:blipFill>
        <p:spPr bwMode="auto">
          <a:xfrm>
            <a:off x="3190886" y="3402558"/>
            <a:ext cx="2489306" cy="1877655"/>
          </a:xfrm>
          <a:prstGeom prst="rect">
            <a:avLst/>
          </a:prstGeom>
          <a:noFill/>
          <a:ln w="9525">
            <a:noFill/>
            <a:miter lim="800000"/>
            <a:headEnd/>
            <a:tailEnd/>
          </a:ln>
        </p:spPr>
      </p:pic>
      <p:pic>
        <p:nvPicPr>
          <p:cNvPr id="51"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337" y="3407795"/>
            <a:ext cx="2490935" cy="18852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2770" name="Picture 2"/>
          <p:cNvPicPr>
            <a:picLocks noChangeAspect="1" noChangeArrowheads="1"/>
          </p:cNvPicPr>
          <p:nvPr/>
        </p:nvPicPr>
        <p:blipFill rotWithShape="1">
          <a:blip r:embed="rId6">
            <a:duotone>
              <a:prstClr val="black"/>
              <a:schemeClr val="bg1">
                <a:lumMod val="95000"/>
                <a:tint val="45000"/>
                <a:satMod val="400000"/>
              </a:schemeClr>
            </a:duotone>
            <a:extLst>
              <a:ext uri="{BEBA8EAE-BF5A-486C-A8C5-ECC9F3942E4B}">
                <a14:imgProps xmlns:a14="http://schemas.microsoft.com/office/drawing/2010/main">
                  <a14:imgLayer r:embed="rId7">
                    <a14:imgEffect>
                      <a14:colorTemperature colorTemp="6375"/>
                    </a14:imgEffect>
                  </a14:imgLayer>
                </a14:imgProps>
              </a:ext>
              <a:ext uri="{28A0092B-C50C-407E-A947-70E740481C1C}">
                <a14:useLocalDpi xmlns:a14="http://schemas.microsoft.com/office/drawing/2010/main" val="0"/>
              </a:ext>
            </a:extLst>
          </a:blip>
          <a:srcRect l="847" t="1" r="53427" b="-20614"/>
          <a:stretch/>
        </p:blipFill>
        <p:spPr bwMode="auto">
          <a:xfrm>
            <a:off x="3190886" y="1955334"/>
            <a:ext cx="3703227" cy="4256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fld id="{C89506E5-468D-4A41-A8C8-D7A816AB4C27}" type="slidenum">
              <a:rPr lang="en-US" smtClean="0"/>
              <a:t>5</a:t>
            </a:fld>
            <a:endParaRPr lang="en-US" dirty="0"/>
          </a:p>
        </p:txBody>
      </p:sp>
    </p:spTree>
    <p:extLst>
      <p:ext uri="{BB962C8B-B14F-4D97-AF65-F5344CB8AC3E}">
        <p14:creationId xmlns:p14="http://schemas.microsoft.com/office/powerpoint/2010/main" val="3741131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descr="F:\WayneCody\EarthMoonCoords\traj1.png"/>
          <p:cNvPicPr>
            <a:picLocks noChangeAspect="1" noChangeArrowheads="1"/>
          </p:cNvPicPr>
          <p:nvPr/>
        </p:nvPicPr>
        <p:blipFill>
          <a:blip r:embed="rId3" cstate="print"/>
          <a:srcRect/>
          <a:stretch>
            <a:fillRect/>
          </a:stretch>
        </p:blipFill>
        <p:spPr bwMode="auto">
          <a:xfrm>
            <a:off x="2178120" y="2863379"/>
            <a:ext cx="4710833" cy="3768487"/>
          </a:xfrm>
          <a:prstGeom prst="rect">
            <a:avLst/>
          </a:prstGeom>
          <a:noFill/>
          <a:ln w="9525">
            <a:noFill/>
            <a:miter lim="800000"/>
            <a:headEnd/>
            <a:tailEnd/>
          </a:ln>
        </p:spPr>
      </p:pic>
      <p:sp>
        <p:nvSpPr>
          <p:cNvPr id="4" name="TextBox 3"/>
          <p:cNvSpPr txBox="1"/>
          <p:nvPr/>
        </p:nvSpPr>
        <p:spPr>
          <a:xfrm>
            <a:off x="1799126" y="99301"/>
            <a:ext cx="6324600" cy="523220"/>
          </a:xfrm>
          <a:prstGeom prst="rect">
            <a:avLst/>
          </a:prstGeom>
          <a:noFill/>
        </p:spPr>
        <p:txBody>
          <a:bodyPr wrap="square">
            <a:spAutoFit/>
          </a:bodyPr>
          <a:lstStyle/>
          <a:p>
            <a:pPr algn="l">
              <a:defRPr/>
            </a:pPr>
            <a:r>
              <a:rPr lang="en-US" sz="2800" b="1" dirty="0" smtClean="0">
                <a:latin typeface="FrankRuehl" panose="020E0503060101010101" pitchFamily="34" charset="-79"/>
                <a:cs typeface="FrankRuehl" panose="020E0503060101010101" pitchFamily="34" charset="-79"/>
              </a:rPr>
              <a:t>Astrodynamics Design Opportunity</a:t>
            </a:r>
          </a:p>
        </p:txBody>
      </p:sp>
      <p:sp>
        <p:nvSpPr>
          <p:cNvPr id="5" name="Rectangle 4"/>
          <p:cNvSpPr/>
          <p:nvPr/>
        </p:nvSpPr>
        <p:spPr>
          <a:xfrm>
            <a:off x="521650" y="874939"/>
            <a:ext cx="8518442" cy="2246769"/>
          </a:xfrm>
          <a:prstGeom prst="rect">
            <a:avLst/>
          </a:prstGeom>
        </p:spPr>
        <p:txBody>
          <a:bodyPr wrap="square">
            <a:spAutoFit/>
          </a:bodyPr>
          <a:lstStyle/>
          <a:p>
            <a:r>
              <a:rPr lang="en-US" sz="2000" dirty="0" smtClean="0"/>
              <a:t>Focus of DST applied to Mission Design is </a:t>
            </a:r>
            <a:r>
              <a:rPr lang="en-US" sz="2000" b="1" dirty="0" smtClean="0">
                <a:solidFill>
                  <a:srgbClr val="FF0000"/>
                </a:solidFill>
              </a:rPr>
              <a:t>NOT</a:t>
            </a:r>
            <a:r>
              <a:rPr lang="en-US" sz="2000" dirty="0" smtClean="0"/>
              <a:t> necessarily the determination of precise solutions to differential equations but, instead, the answers to the following questions:</a:t>
            </a:r>
          </a:p>
          <a:p>
            <a:pPr marL="285750" indent="-285750">
              <a:buFont typeface="Arial" panose="020B0604020202020204" pitchFamily="34" charset="0"/>
              <a:buChar char="•"/>
            </a:pPr>
            <a:r>
              <a:rPr lang="en-US" sz="2000" dirty="0" smtClean="0"/>
              <a:t> Will the system settle down to a steady state in the long term?</a:t>
            </a:r>
          </a:p>
          <a:p>
            <a:pPr marL="285750" indent="-285750">
              <a:buFont typeface="Arial" panose="020B0604020202020204" pitchFamily="34" charset="0"/>
              <a:buChar char="•"/>
            </a:pPr>
            <a:r>
              <a:rPr lang="en-US" sz="2000" dirty="0" smtClean="0"/>
              <a:t> Does long-term behavior depend on Initial Condition?</a:t>
            </a:r>
          </a:p>
          <a:p>
            <a:pPr marL="285750" indent="-285750">
              <a:buFont typeface="Arial" panose="020B0604020202020204" pitchFamily="34" charset="0"/>
              <a:buChar char="•"/>
            </a:pPr>
            <a:r>
              <a:rPr lang="en-US" sz="2000" dirty="0" smtClean="0"/>
              <a:t> How can I use this information for a mission design problem?</a:t>
            </a:r>
          </a:p>
          <a:p>
            <a:endParaRPr lang="en-US" sz="2000" dirty="0" smtClean="0"/>
          </a:p>
        </p:txBody>
      </p:sp>
      <p:sp>
        <p:nvSpPr>
          <p:cNvPr id="6" name="TextBox 5"/>
          <p:cNvSpPr txBox="1"/>
          <p:nvPr/>
        </p:nvSpPr>
        <p:spPr>
          <a:xfrm>
            <a:off x="5468436" y="6354867"/>
            <a:ext cx="1420517" cy="276999"/>
          </a:xfrm>
          <a:prstGeom prst="rect">
            <a:avLst/>
          </a:prstGeom>
          <a:noFill/>
        </p:spPr>
        <p:txBody>
          <a:bodyPr wrap="none" rtlCol="0">
            <a:spAutoFit/>
          </a:bodyPr>
          <a:lstStyle/>
          <a:p>
            <a:r>
              <a:rPr lang="en-US" sz="1200" dirty="0" smtClean="0">
                <a:solidFill>
                  <a:schemeClr val="accent3">
                    <a:lumMod val="20000"/>
                    <a:lumOff val="80000"/>
                  </a:schemeClr>
                </a:solidFill>
              </a:rPr>
              <a:t>Ref: Howell, Purdue</a:t>
            </a:r>
            <a:endParaRPr lang="en-US" sz="1200" dirty="0">
              <a:solidFill>
                <a:schemeClr val="accent3">
                  <a:lumMod val="20000"/>
                  <a:lumOff val="80000"/>
                </a:schemeClr>
              </a:soli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6</a:t>
            </a:fld>
            <a:endParaRPr lang="en-US" dirty="0"/>
          </a:p>
        </p:txBody>
      </p:sp>
    </p:spTree>
    <p:extLst>
      <p:ext uri="{BB962C8B-B14F-4D97-AF65-F5344CB8AC3E}">
        <p14:creationId xmlns:p14="http://schemas.microsoft.com/office/powerpoint/2010/main" val="3562146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4233" y="1569155"/>
            <a:ext cx="2076209" cy="400110"/>
          </a:xfrm>
          <a:prstGeom prst="rect">
            <a:avLst/>
          </a:prstGeom>
          <a:noFill/>
        </p:spPr>
        <p:txBody>
          <a:bodyPr wrap="none" rtlCol="0">
            <a:spAutoFit/>
          </a:bodyPr>
          <a:lstStyle/>
          <a:p>
            <a:r>
              <a:rPr lang="en-US" sz="2000" b="1" dirty="0" smtClean="0"/>
              <a:t>Two Body Motion</a:t>
            </a:r>
            <a:endParaRPr lang="en-US" sz="2000" b="1" dirty="0"/>
          </a:p>
        </p:txBody>
      </p:sp>
      <p:sp>
        <p:nvSpPr>
          <p:cNvPr id="3" name="TextBox 2"/>
          <p:cNvSpPr txBox="1"/>
          <p:nvPr/>
        </p:nvSpPr>
        <p:spPr>
          <a:xfrm>
            <a:off x="3089535" y="1261379"/>
            <a:ext cx="2295644" cy="707886"/>
          </a:xfrm>
          <a:prstGeom prst="rect">
            <a:avLst/>
          </a:prstGeom>
          <a:noFill/>
        </p:spPr>
        <p:txBody>
          <a:bodyPr wrap="square" rtlCol="0">
            <a:spAutoFit/>
          </a:bodyPr>
          <a:lstStyle/>
          <a:p>
            <a:pPr algn="ctr"/>
            <a:r>
              <a:rPr lang="en-US" sz="2000" b="1" dirty="0" smtClean="0"/>
              <a:t>Three Body or Multi-body Motion</a:t>
            </a:r>
            <a:endParaRPr lang="en-US" sz="2000" b="1" dirty="0"/>
          </a:p>
        </p:txBody>
      </p:sp>
      <p:sp>
        <p:nvSpPr>
          <p:cNvPr id="9" name="TextShape 7"/>
          <p:cNvSpPr txBox="1"/>
          <p:nvPr/>
        </p:nvSpPr>
        <p:spPr>
          <a:xfrm>
            <a:off x="5885105" y="1569155"/>
            <a:ext cx="2737152" cy="314175"/>
          </a:xfrm>
          <a:prstGeom prst="rect">
            <a:avLst/>
          </a:prstGeom>
        </p:spPr>
        <p:txBody>
          <a:bodyPr wrap="none" lIns="81639" tIns="40820" rIns="81639" bIns="40820"/>
          <a:lstStyle/>
          <a:p>
            <a:pPr algn="ctr"/>
            <a:r>
              <a:rPr lang="en-US" sz="2000" b="1" dirty="0">
                <a:cs typeface="Times New Roman" panose="02020603050405020304" pitchFamily="18" charset="0"/>
              </a:rPr>
              <a:t>Manifolds</a:t>
            </a:r>
            <a:endParaRPr sz="2000" dirty="0">
              <a:cs typeface="Times New Roman" panose="02020603050405020304" pitchFamily="18" charset="0"/>
            </a:endParaRPr>
          </a:p>
        </p:txBody>
      </p:sp>
      <p:sp>
        <p:nvSpPr>
          <p:cNvPr id="10" name="TextShape 8"/>
          <p:cNvSpPr txBox="1"/>
          <p:nvPr/>
        </p:nvSpPr>
        <p:spPr>
          <a:xfrm>
            <a:off x="332164" y="6255611"/>
            <a:ext cx="2737152" cy="314175"/>
          </a:xfrm>
          <a:prstGeom prst="rect">
            <a:avLst/>
          </a:prstGeom>
        </p:spPr>
        <p:txBody>
          <a:bodyPr wrap="none" lIns="81639" tIns="40820" rIns="81639" bIns="40820"/>
          <a:lstStyle/>
          <a:p>
            <a:pPr algn="ctr"/>
            <a:r>
              <a:rPr lang="en-US" sz="2000" b="1" dirty="0">
                <a:cs typeface="Times New Roman" panose="02020603050405020304" pitchFamily="18" charset="0"/>
              </a:rPr>
              <a:t>Poincaré Maps</a:t>
            </a:r>
            <a:endParaRPr sz="2000" b="1" dirty="0">
              <a:cs typeface="Times New Roman" panose="02020603050405020304" pitchFamily="18" charset="0"/>
            </a:endParaRPr>
          </a:p>
        </p:txBody>
      </p:sp>
      <p:pic>
        <p:nvPicPr>
          <p:cNvPr id="18"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r="62934"/>
          <a:stretch/>
        </p:blipFill>
        <p:spPr bwMode="auto">
          <a:xfrm>
            <a:off x="5933508" y="3979645"/>
            <a:ext cx="2659215" cy="2021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7" name="Rectangle 16"/>
          <p:cNvSpPr/>
          <p:nvPr/>
        </p:nvSpPr>
        <p:spPr>
          <a:xfrm>
            <a:off x="5582632" y="6036455"/>
            <a:ext cx="3312805" cy="707886"/>
          </a:xfrm>
          <a:prstGeom prst="rect">
            <a:avLst/>
          </a:prstGeom>
        </p:spPr>
        <p:txBody>
          <a:bodyPr wrap="square">
            <a:spAutoFit/>
          </a:bodyPr>
          <a:lstStyle/>
          <a:p>
            <a:pPr algn="ctr"/>
            <a:r>
              <a:rPr lang="en-US" sz="2000" b="1" dirty="0" smtClean="0"/>
              <a:t>Incorporation into Operational tools</a:t>
            </a:r>
          </a:p>
        </p:txBody>
      </p:sp>
      <p:sp>
        <p:nvSpPr>
          <p:cNvPr id="21" name="Rectangle 15"/>
          <p:cNvSpPr>
            <a:spLocks noChangeArrowheads="1"/>
          </p:cNvSpPr>
          <p:nvPr/>
        </p:nvSpPr>
        <p:spPr bwMode="auto">
          <a:xfrm>
            <a:off x="800100" y="133815"/>
            <a:ext cx="7703819" cy="5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a:spAutoFit/>
          </a:bodyPr>
          <a:lstStyle>
            <a:lvl1pPr>
              <a:defRPr sz="2400" b="1">
                <a:solidFill>
                  <a:schemeClr val="tx1"/>
                </a:solidFill>
                <a:latin typeface="Times New Roman" pitchFamily="18" charset="0"/>
              </a:defRPr>
            </a:lvl1pPr>
            <a:lvl2pPr marL="742950" indent="-285750">
              <a:defRPr sz="2400" b="1">
                <a:solidFill>
                  <a:schemeClr val="tx1"/>
                </a:solidFill>
                <a:latin typeface="Times New Roman" pitchFamily="18" charset="0"/>
              </a:defRPr>
            </a:lvl2pPr>
            <a:lvl3pPr marL="1143000" indent="-228600">
              <a:defRPr sz="2400" b="1">
                <a:solidFill>
                  <a:schemeClr val="tx1"/>
                </a:solidFill>
                <a:latin typeface="Times New Roman" pitchFamily="18" charset="0"/>
              </a:defRPr>
            </a:lvl3pPr>
            <a:lvl4pPr marL="1600200" indent="-228600">
              <a:defRPr sz="2400" b="1">
                <a:solidFill>
                  <a:schemeClr val="tx1"/>
                </a:solidFill>
                <a:latin typeface="Times New Roman" pitchFamily="18" charset="0"/>
              </a:defRPr>
            </a:lvl4pPr>
            <a:lvl5pPr marL="2057400" indent="-22860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ctr"/>
            <a:r>
              <a:rPr lang="en-US" sz="2800" dirty="0" smtClean="0">
                <a:latin typeface="FrankRuehl" panose="020E0503060101010101" pitchFamily="34" charset="-79"/>
                <a:cs typeface="FrankRuehl" panose="020E0503060101010101" pitchFamily="34" charset="-79"/>
              </a:rPr>
              <a:t>Building </a:t>
            </a:r>
            <a:r>
              <a:rPr lang="en-US" sz="2800" dirty="0">
                <a:latin typeface="FrankRuehl" panose="020E0503060101010101" pitchFamily="34" charset="-79"/>
                <a:cs typeface="FrankRuehl" panose="020E0503060101010101" pitchFamily="34" charset="-79"/>
              </a:rPr>
              <a:t>Blocks </a:t>
            </a:r>
            <a:endParaRPr lang="en-US" altLang="en-US" sz="2800" dirty="0">
              <a:latin typeface="FrankRuehl" panose="020E0503060101010101" pitchFamily="34" charset="-79"/>
              <a:cs typeface="FrankRuehl" panose="020E0503060101010101" pitchFamily="34" charset="-79"/>
            </a:endParaRPr>
          </a:p>
        </p:txBody>
      </p:sp>
      <p:pic>
        <p:nvPicPr>
          <p:cNvPr id="19" name="Picture 18"/>
          <p:cNvPicPr>
            <a:picLocks noChangeAspect="1"/>
          </p:cNvPicPr>
          <p:nvPr/>
        </p:nvPicPr>
        <p:blipFill rotWithShape="1">
          <a:blip r:embed="rId4" cstate="print">
            <a:extLst>
              <a:ext uri="{28A0092B-C50C-407E-A947-70E740481C1C}">
                <a14:useLocalDpi xmlns:a14="http://schemas.microsoft.com/office/drawing/2010/main" val="0"/>
              </a:ext>
            </a:extLst>
          </a:blip>
          <a:srcRect l="24489" t="16780" r="14287" b="21769"/>
          <a:stretch/>
        </p:blipFill>
        <p:spPr>
          <a:xfrm>
            <a:off x="3085844" y="2014400"/>
            <a:ext cx="2545191" cy="1915963"/>
          </a:xfrm>
          <a:prstGeom prst="rect">
            <a:avLst/>
          </a:prstGeom>
          <a:ln w="31750">
            <a:solidFill>
              <a:schemeClr val="tx1"/>
            </a:solidFill>
          </a:ln>
        </p:spPr>
      </p:pic>
      <p:pic>
        <p:nvPicPr>
          <p:cNvPr id="20" name="Picture 20"/>
          <p:cNvPicPr>
            <a:picLocks noChangeAspect="1" noChangeArrowheads="1"/>
          </p:cNvPicPr>
          <p:nvPr/>
        </p:nvPicPr>
        <p:blipFill>
          <a:blip r:embed="rId5" cstate="print">
            <a:extLst>
              <a:ext uri="{28A0092B-C50C-407E-A947-70E740481C1C}">
                <a14:useLocalDpi xmlns:a14="http://schemas.microsoft.com/office/drawing/2010/main" val="0"/>
              </a:ext>
            </a:extLst>
          </a:blip>
          <a:srcRect l="9543" t="5328" r="12576"/>
          <a:stretch>
            <a:fillRect/>
          </a:stretch>
        </p:blipFill>
        <p:spPr bwMode="auto">
          <a:xfrm>
            <a:off x="442440" y="3930363"/>
            <a:ext cx="2541272" cy="2318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0"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35000" contrast="44000"/>
                    </a14:imgEffect>
                  </a14:imgLayer>
                </a14:imgProps>
              </a:ext>
              <a:ext uri="{28A0092B-C50C-407E-A947-70E740481C1C}">
                <a14:useLocalDpi xmlns:a14="http://schemas.microsoft.com/office/drawing/2010/main" val="0"/>
              </a:ext>
            </a:extLst>
          </a:blip>
          <a:srcRect/>
          <a:stretch>
            <a:fillRect/>
          </a:stretch>
        </p:blipFill>
        <p:spPr bwMode="auto">
          <a:xfrm>
            <a:off x="833845" y="1997827"/>
            <a:ext cx="1905000" cy="190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TextShape 8"/>
          <p:cNvSpPr txBox="1"/>
          <p:nvPr/>
        </p:nvSpPr>
        <p:spPr>
          <a:xfrm>
            <a:off x="2983712" y="6255612"/>
            <a:ext cx="2737152" cy="314175"/>
          </a:xfrm>
          <a:prstGeom prst="rect">
            <a:avLst/>
          </a:prstGeom>
        </p:spPr>
        <p:txBody>
          <a:bodyPr wrap="none" lIns="81639" tIns="40820" rIns="81639" bIns="40820"/>
          <a:lstStyle/>
          <a:p>
            <a:pPr algn="ctr"/>
            <a:r>
              <a:rPr lang="en-US" sz="2000" b="1" dirty="0" smtClean="0">
                <a:cs typeface="Times New Roman" panose="02020603050405020304" pitchFamily="18" charset="0"/>
              </a:rPr>
              <a:t>Escape Flow</a:t>
            </a:r>
            <a:endParaRPr sz="2000" b="1" dirty="0">
              <a:cs typeface="Times New Roman" panose="02020603050405020304" pitchFamily="18" charset="0"/>
            </a:endParaRPr>
          </a:p>
        </p:txBody>
      </p:sp>
      <p:pic>
        <p:nvPicPr>
          <p:cNvPr id="23" name="Picture 5" descr="C:\usr\mwl\alaska\Sequence.2Figures.small.tif"/>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r="50000" b="4007"/>
          <a:stretch/>
        </p:blipFill>
        <p:spPr bwMode="auto">
          <a:xfrm>
            <a:off x="3238046" y="4035165"/>
            <a:ext cx="2334295" cy="2108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721276" y="810439"/>
            <a:ext cx="8174161" cy="461665"/>
          </a:xfrm>
          <a:prstGeom prst="rect">
            <a:avLst/>
          </a:prstGeom>
          <a:noFill/>
        </p:spPr>
        <p:txBody>
          <a:bodyPr wrap="none" rtlCol="0">
            <a:spAutoFit/>
          </a:bodyPr>
          <a:lstStyle/>
          <a:p>
            <a:r>
              <a:rPr lang="en-US" sz="2400" b="1" dirty="0" smtClean="0"/>
              <a:t>Employ A Variety of Mathematical Constructs and Applications</a:t>
            </a:r>
            <a:endParaRPr lang="en-US" sz="2400" b="1" dirty="0"/>
          </a:p>
        </p:txBody>
      </p:sp>
      <p:grpSp>
        <p:nvGrpSpPr>
          <p:cNvPr id="24" name="Group 23"/>
          <p:cNvGrpSpPr/>
          <p:nvPr/>
        </p:nvGrpSpPr>
        <p:grpSpPr>
          <a:xfrm>
            <a:off x="5933507" y="1969264"/>
            <a:ext cx="2659215" cy="1928043"/>
            <a:chOff x="5793596" y="1449539"/>
            <a:chExt cx="2730566" cy="2030409"/>
          </a:xfrm>
        </p:grpSpPr>
        <p:sp>
          <p:nvSpPr>
            <p:cNvPr id="25" name="CustomShape 5"/>
            <p:cNvSpPr/>
            <p:nvPr/>
          </p:nvSpPr>
          <p:spPr>
            <a:xfrm>
              <a:off x="5793596" y="1449540"/>
              <a:ext cx="2730566" cy="2030408"/>
            </a:xfrm>
            <a:prstGeom prst="rect">
              <a:avLst/>
            </a:prstGeom>
            <a:ln w="36720">
              <a:solidFill>
                <a:srgbClr val="000000"/>
              </a:solidFill>
              <a:round/>
            </a:ln>
          </p:spPr>
        </p:sp>
        <p:grpSp>
          <p:nvGrpSpPr>
            <p:cNvPr id="26" name="Group 25"/>
            <p:cNvGrpSpPr/>
            <p:nvPr/>
          </p:nvGrpSpPr>
          <p:grpSpPr>
            <a:xfrm>
              <a:off x="5809515" y="1449539"/>
              <a:ext cx="2623285" cy="1982636"/>
              <a:chOff x="902904" y="2573695"/>
              <a:chExt cx="3142199" cy="2263525"/>
            </a:xfrm>
          </p:grpSpPr>
          <p:pic>
            <p:nvPicPr>
              <p:cNvPr id="28" name="Picture 2"/>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1721" t="8234" r="56532" b="38086"/>
              <a:stretch/>
            </p:blipFill>
            <p:spPr bwMode="auto">
              <a:xfrm>
                <a:off x="902904" y="2573695"/>
                <a:ext cx="3142199" cy="2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28"/>
              <p:cNvSpPr/>
              <p:nvPr/>
            </p:nvSpPr>
            <p:spPr>
              <a:xfrm>
                <a:off x="914313" y="2732925"/>
                <a:ext cx="529628" cy="317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p:cNvSpPr/>
            <p:nvPr/>
          </p:nvSpPr>
          <p:spPr>
            <a:xfrm>
              <a:off x="6219825" y="1695450"/>
              <a:ext cx="203200" cy="66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Slide Number Placeholder 3"/>
          <p:cNvSpPr>
            <a:spLocks noGrp="1"/>
          </p:cNvSpPr>
          <p:nvPr>
            <p:ph type="sldNum" sz="quarter" idx="12"/>
          </p:nvPr>
        </p:nvSpPr>
        <p:spPr/>
        <p:txBody>
          <a:bodyPr/>
          <a:lstStyle/>
          <a:p>
            <a:fld id="{C89506E5-468D-4A41-A8C8-D7A816AB4C27}" type="slidenum">
              <a:rPr lang="en-US" smtClean="0"/>
              <a:t>7</a:t>
            </a:fld>
            <a:endParaRPr lang="en-US" dirty="0"/>
          </a:p>
        </p:txBody>
      </p:sp>
    </p:spTree>
    <p:extLst>
      <p:ext uri="{BB962C8B-B14F-4D97-AF65-F5344CB8AC3E}">
        <p14:creationId xmlns:p14="http://schemas.microsoft.com/office/powerpoint/2010/main" val="24486299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46081"/>
          <a:stretch/>
        </p:blipFill>
        <p:spPr bwMode="auto">
          <a:xfrm>
            <a:off x="4627149" y="2031772"/>
            <a:ext cx="3690299" cy="44728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15"/>
          <p:cNvSpPr>
            <a:spLocks noChangeArrowheads="1"/>
          </p:cNvSpPr>
          <p:nvPr/>
        </p:nvSpPr>
        <p:spPr bwMode="auto">
          <a:xfrm>
            <a:off x="1169652" y="167020"/>
            <a:ext cx="6914995" cy="5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a:spAutoFit/>
          </a:bodyPr>
          <a:lstStyle>
            <a:lvl1pPr>
              <a:defRPr sz="2400" b="1">
                <a:solidFill>
                  <a:schemeClr val="tx1"/>
                </a:solidFill>
                <a:latin typeface="Times New Roman" pitchFamily="18" charset="0"/>
              </a:defRPr>
            </a:lvl1pPr>
            <a:lvl2pPr marL="742950" indent="-285750">
              <a:defRPr sz="2400" b="1">
                <a:solidFill>
                  <a:schemeClr val="tx1"/>
                </a:solidFill>
                <a:latin typeface="Times New Roman" pitchFamily="18" charset="0"/>
              </a:defRPr>
            </a:lvl2pPr>
            <a:lvl3pPr marL="1143000" indent="-228600">
              <a:defRPr sz="2400" b="1">
                <a:solidFill>
                  <a:schemeClr val="tx1"/>
                </a:solidFill>
                <a:latin typeface="Times New Roman" pitchFamily="18" charset="0"/>
              </a:defRPr>
            </a:lvl3pPr>
            <a:lvl4pPr marL="1600200" indent="-228600">
              <a:defRPr sz="2400" b="1">
                <a:solidFill>
                  <a:schemeClr val="tx1"/>
                </a:solidFill>
                <a:latin typeface="Times New Roman" pitchFamily="18" charset="0"/>
              </a:defRPr>
            </a:lvl4pPr>
            <a:lvl5pPr marL="2057400" indent="-22860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ctr"/>
            <a:r>
              <a:rPr lang="en-US" altLang="en-US" sz="2800" dirty="0" smtClean="0">
                <a:latin typeface="FrankRuehl" panose="020E0503060101010101" pitchFamily="34" charset="-79"/>
                <a:cs typeface="FrankRuehl" panose="020E0503060101010101" pitchFamily="34" charset="-79"/>
              </a:rPr>
              <a:t>Planar </a:t>
            </a:r>
            <a:r>
              <a:rPr lang="en-US" altLang="en-US" sz="2800" dirty="0">
                <a:latin typeface="FrankRuehl" panose="020E0503060101010101" pitchFamily="34" charset="-79"/>
                <a:cs typeface="FrankRuehl" panose="020E0503060101010101" pitchFamily="34" charset="-79"/>
              </a:rPr>
              <a:t>Circular Restricted Three Body Problem</a:t>
            </a:r>
          </a:p>
        </p:txBody>
      </p:sp>
      <p:pic>
        <p:nvPicPr>
          <p:cNvPr id="3481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7053" r="5466"/>
          <a:stretch/>
        </p:blipFill>
        <p:spPr bwMode="auto">
          <a:xfrm>
            <a:off x="4627149" y="1163638"/>
            <a:ext cx="3690299" cy="8681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17216" y="1163638"/>
            <a:ext cx="4248008" cy="5324535"/>
          </a:xfrm>
          <a:prstGeom prst="rect">
            <a:avLst/>
          </a:prstGeom>
        </p:spPr>
        <p:txBody>
          <a:bodyPr wrap="square">
            <a:spAutoFit/>
          </a:bodyPr>
          <a:lstStyle/>
          <a:p>
            <a:pPr marL="285750" indent="-285750">
              <a:buFont typeface="Arial" panose="020B0604020202020204" pitchFamily="34" charset="0"/>
              <a:buChar char="•"/>
            </a:pPr>
            <a:r>
              <a:rPr lang="en-US" sz="2000" dirty="0"/>
              <a:t>Three-body problem: an analytical solution does not </a:t>
            </a:r>
            <a:r>
              <a:rPr lang="en-US" sz="2000" dirty="0" smtClean="0"/>
              <a:t>exist</a:t>
            </a:r>
          </a:p>
          <a:p>
            <a:pPr marL="285750" indent="-285750">
              <a:buFont typeface="Arial" panose="020B0604020202020204" pitchFamily="34" charset="0"/>
              <a:buChar char="•"/>
            </a:pPr>
            <a:r>
              <a:rPr lang="en-US" sz="2000" dirty="0" smtClean="0"/>
              <a:t>A </a:t>
            </a:r>
            <a:r>
              <a:rPr lang="en-US" sz="2000" dirty="0"/>
              <a:t>‘rule’ for the evolution in terms of a set of nonlinear differential </a:t>
            </a:r>
            <a:r>
              <a:rPr lang="en-US" sz="2000" dirty="0" smtClean="0"/>
              <a:t>equations</a:t>
            </a:r>
          </a:p>
          <a:p>
            <a:pPr marL="742950" lvl="1" indent="-285750">
              <a:buFont typeface="Courier New" panose="02070309020205020404" pitchFamily="49" charset="0"/>
              <a:buChar char="o"/>
            </a:pPr>
            <a:r>
              <a:rPr lang="en-US" dirty="0" smtClean="0"/>
              <a:t>Deterministic for </a:t>
            </a:r>
            <a:r>
              <a:rPr lang="en-US" dirty="0"/>
              <a:t>one particular initial state only one set of future states </a:t>
            </a:r>
            <a:r>
              <a:rPr lang="en-US" dirty="0" smtClean="0"/>
              <a:t>evolves</a:t>
            </a:r>
          </a:p>
          <a:p>
            <a:pPr marL="285750" indent="-285750">
              <a:buFont typeface="Arial" panose="020B0604020202020204" pitchFamily="34" charset="0"/>
              <a:buChar char="•"/>
            </a:pPr>
            <a:r>
              <a:rPr lang="en-US" sz="2000" dirty="0" smtClean="0"/>
              <a:t>Know particular </a:t>
            </a:r>
            <a:r>
              <a:rPr lang="en-US" sz="2000" dirty="0"/>
              <a:t>equilibrium solutions (libration points) and we have successfully determined – and learned to compute -- some periodic solutions of which there is an infinite </a:t>
            </a:r>
            <a:r>
              <a:rPr lang="en-US" sz="2000" dirty="0" smtClean="0"/>
              <a:t>number</a:t>
            </a:r>
            <a:endParaRPr lang="en-US" sz="2000" dirty="0"/>
          </a:p>
          <a:p>
            <a:pPr marL="285750" indent="-285750">
              <a:buFont typeface="Arial" panose="020B0604020202020204" pitchFamily="34" charset="0"/>
              <a:buChar char="•"/>
            </a:pPr>
            <a:r>
              <a:rPr lang="en-US" sz="2000" dirty="0" smtClean="0"/>
              <a:t>We can approximate the solution numerically</a:t>
            </a:r>
            <a:endParaRPr lang="en-US" sz="2000" dirty="0"/>
          </a:p>
          <a:p>
            <a:pPr marL="285750" indent="-285750">
              <a:buFont typeface="Arial" panose="020B0604020202020204" pitchFamily="34" charset="0"/>
              <a:buChar char="•"/>
            </a:pPr>
            <a:endParaRPr lang="en-US" sz="2000" dirty="0"/>
          </a:p>
        </p:txBody>
      </p:sp>
      <p:sp>
        <p:nvSpPr>
          <p:cNvPr id="2" name="TextBox 1"/>
          <p:cNvSpPr txBox="1"/>
          <p:nvPr/>
        </p:nvSpPr>
        <p:spPr>
          <a:xfrm>
            <a:off x="7334250" y="4083548"/>
            <a:ext cx="1166025" cy="369332"/>
          </a:xfrm>
          <a:prstGeom prst="rect">
            <a:avLst/>
          </a:prstGeom>
          <a:noFill/>
        </p:spPr>
        <p:txBody>
          <a:bodyPr wrap="none" rtlCol="0">
            <a:spAutoFit/>
          </a:bodyPr>
          <a:lstStyle/>
          <a:p>
            <a:r>
              <a:rPr lang="en-US" dirty="0" smtClean="0"/>
              <a:t>Spacecraft</a:t>
            </a:r>
            <a:endParaRPr lang="en-US" dirty="0"/>
          </a:p>
        </p:txBody>
      </p:sp>
      <p:cxnSp>
        <p:nvCxnSpPr>
          <p:cNvPr id="7" name="Straight Arrow Connector 6"/>
          <p:cNvCxnSpPr/>
          <p:nvPr/>
        </p:nvCxnSpPr>
        <p:spPr>
          <a:xfrm flipH="1">
            <a:off x="7105650" y="4360547"/>
            <a:ext cx="314325" cy="923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114925" y="5407523"/>
            <a:ext cx="534121" cy="369332"/>
          </a:xfrm>
          <a:prstGeom prst="rect">
            <a:avLst/>
          </a:prstGeom>
          <a:noFill/>
        </p:spPr>
        <p:txBody>
          <a:bodyPr wrap="none" rtlCol="0">
            <a:spAutoFit/>
          </a:bodyPr>
          <a:lstStyle/>
          <a:p>
            <a:r>
              <a:rPr lang="en-US" dirty="0" smtClean="0"/>
              <a:t>Sun</a:t>
            </a:r>
            <a:endParaRPr lang="en-US" dirty="0"/>
          </a:p>
        </p:txBody>
      </p:sp>
      <p:cxnSp>
        <p:nvCxnSpPr>
          <p:cNvPr id="12" name="Straight Arrow Connector 11"/>
          <p:cNvCxnSpPr/>
          <p:nvPr/>
        </p:nvCxnSpPr>
        <p:spPr>
          <a:xfrm flipV="1">
            <a:off x="5697937" y="5228246"/>
            <a:ext cx="409574" cy="2769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6885854" y="5505245"/>
            <a:ext cx="682559" cy="369332"/>
          </a:xfrm>
          <a:prstGeom prst="rect">
            <a:avLst/>
          </a:prstGeom>
          <a:noFill/>
        </p:spPr>
        <p:txBody>
          <a:bodyPr wrap="none" rtlCol="0">
            <a:spAutoFit/>
          </a:bodyPr>
          <a:lstStyle/>
          <a:p>
            <a:r>
              <a:rPr lang="en-US" dirty="0" smtClean="0"/>
              <a:t>Earth</a:t>
            </a:r>
            <a:endParaRPr lang="en-US" dirty="0"/>
          </a:p>
        </p:txBody>
      </p:sp>
      <p:cxnSp>
        <p:nvCxnSpPr>
          <p:cNvPr id="15" name="Straight Arrow Connector 14"/>
          <p:cNvCxnSpPr/>
          <p:nvPr/>
        </p:nvCxnSpPr>
        <p:spPr>
          <a:xfrm flipV="1">
            <a:off x="7105650" y="5202829"/>
            <a:ext cx="204787" cy="3893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C89506E5-468D-4A41-A8C8-D7A816AB4C27}" type="slidenum">
              <a:rPr lang="en-US" smtClean="0"/>
              <a:t>8</a:t>
            </a:fld>
            <a:endParaRPr lang="en-US" dirty="0"/>
          </a:p>
        </p:txBody>
      </p:sp>
    </p:spTree>
    <p:extLst>
      <p:ext uri="{BB962C8B-B14F-4D97-AF65-F5344CB8AC3E}">
        <p14:creationId xmlns:p14="http://schemas.microsoft.com/office/powerpoint/2010/main" val="88916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9099" y="820341"/>
            <a:ext cx="8543925" cy="2585323"/>
          </a:xfrm>
          <a:prstGeom prst="rect">
            <a:avLst/>
          </a:prstGeom>
          <a:noFill/>
        </p:spPr>
        <p:txBody>
          <a:bodyPr wrap="square" rtlCol="0">
            <a:spAutoFit/>
          </a:bodyPr>
          <a:lstStyle/>
          <a:p>
            <a:r>
              <a:rPr lang="en-US" sz="2400" dirty="0" smtClean="0"/>
              <a:t>A Conceptual </a:t>
            </a:r>
            <a:r>
              <a:rPr lang="en-US" sz="2400" dirty="0"/>
              <a:t>M</a:t>
            </a:r>
            <a:r>
              <a:rPr lang="en-US" sz="2400" dirty="0" smtClean="0"/>
              <a:t>odel (CRTBP) is key for understanding</a:t>
            </a:r>
            <a:r>
              <a:rPr lang="en-US" dirty="0" smtClean="0"/>
              <a:t>:</a:t>
            </a:r>
          </a:p>
          <a:p>
            <a:pPr marL="285750" indent="-285750">
              <a:buFont typeface="Arial" panose="020B0604020202020204" pitchFamily="34" charset="0"/>
              <a:buChar char="•"/>
            </a:pPr>
            <a:r>
              <a:rPr lang="en-US" sz="2000" dirty="0"/>
              <a:t>M</a:t>
            </a:r>
            <a:r>
              <a:rPr lang="en-US" sz="2000" dirty="0" smtClean="0"/>
              <a:t>uch simpler than complex reality </a:t>
            </a:r>
          </a:p>
          <a:p>
            <a:pPr marL="285750" indent="-285750">
              <a:buFont typeface="Arial" panose="020B0604020202020204" pitchFamily="34" charset="0"/>
              <a:buChar char="•"/>
            </a:pPr>
            <a:r>
              <a:rPr lang="en-US" sz="2000" dirty="0" smtClean="0"/>
              <a:t>Useful model clarifies tendencies or relationships, not necessarily ‘laws’, that would otherwise be obscure</a:t>
            </a:r>
          </a:p>
          <a:p>
            <a:pPr marL="285750" indent="-285750">
              <a:buFont typeface="Arial" panose="020B0604020202020204" pitchFamily="34" charset="0"/>
              <a:buChar char="•"/>
            </a:pPr>
            <a:r>
              <a:rPr lang="en-US" sz="2000" dirty="0"/>
              <a:t>Mathematical models must be </a:t>
            </a:r>
            <a:r>
              <a:rPr lang="en-US" sz="2000" b="1" i="1" dirty="0">
                <a:solidFill>
                  <a:srgbClr val="FF0000"/>
                </a:solidFill>
              </a:rPr>
              <a:t>robust</a:t>
            </a:r>
            <a:r>
              <a:rPr lang="en-US" sz="2000" dirty="0"/>
              <a:t> in important features  –</a:t>
            </a:r>
          </a:p>
          <a:p>
            <a:pPr marL="742950" lvl="1" indent="-285750">
              <a:buFont typeface="Courier New" panose="02070309020205020404" pitchFamily="49" charset="0"/>
              <a:buChar char="o"/>
            </a:pPr>
            <a:r>
              <a:rPr lang="en-US" sz="2000" i="1" dirty="0"/>
              <a:t>	</a:t>
            </a:r>
            <a:r>
              <a:rPr lang="en-US" sz="2000" dirty="0" smtClean="0"/>
              <a:t>Topological </a:t>
            </a:r>
            <a:r>
              <a:rPr lang="en-US" sz="2000" dirty="0"/>
              <a:t>and dynamical structure of the space of solutions </a:t>
            </a:r>
            <a:r>
              <a:rPr lang="en-US" sz="2000" dirty="0" smtClean="0"/>
              <a:t> (phase   </a:t>
            </a:r>
          </a:p>
          <a:p>
            <a:pPr lvl="1"/>
            <a:r>
              <a:rPr lang="en-US" sz="2000" dirty="0"/>
              <a:t> </a:t>
            </a:r>
            <a:r>
              <a:rPr lang="en-US" sz="2000" dirty="0" smtClean="0"/>
              <a:t>        portrait</a:t>
            </a:r>
            <a:r>
              <a:rPr lang="en-US" sz="2000" dirty="0"/>
              <a:t>) is unchanged by sufficiently small perturbations</a:t>
            </a:r>
            <a:endParaRPr lang="en-US" sz="2000" i="1" dirty="0"/>
          </a:p>
          <a:p>
            <a:pPr marL="285750" indent="-285750">
              <a:buFont typeface="Arial" panose="020B0604020202020204" pitchFamily="34" charset="0"/>
              <a:buChar char="•"/>
            </a:pPr>
            <a:endParaRPr lang="en-US" dirty="0" smtClean="0"/>
          </a:p>
        </p:txBody>
      </p:sp>
      <p:sp>
        <p:nvSpPr>
          <p:cNvPr id="3" name="TextBox 2"/>
          <p:cNvSpPr txBox="1"/>
          <p:nvPr/>
        </p:nvSpPr>
        <p:spPr>
          <a:xfrm>
            <a:off x="1585330" y="200941"/>
            <a:ext cx="6443547" cy="523220"/>
          </a:xfrm>
          <a:prstGeom prst="rect">
            <a:avLst/>
          </a:prstGeom>
          <a:noFill/>
        </p:spPr>
        <p:txBody>
          <a:bodyPr wrap="square" rtlCol="0">
            <a:spAutoFit/>
          </a:bodyPr>
          <a:lstStyle/>
          <a:p>
            <a:r>
              <a:rPr lang="en-US" sz="2800" b="1" dirty="0" smtClean="0">
                <a:latin typeface="FrankRuehl" panose="020E0503060101010101" pitchFamily="34" charset="-79"/>
                <a:cs typeface="FrankRuehl" panose="020E0503060101010101" pitchFamily="34" charset="-79"/>
                <a:sym typeface="Wingdings" panose="05000000000000000000" pitchFamily="2" charset="2"/>
              </a:rPr>
              <a:t>Dynamical Systems Theory: Model</a:t>
            </a:r>
            <a:endParaRPr lang="en-US" sz="2800" b="1" dirty="0" smtClean="0">
              <a:latin typeface="FrankRuehl" panose="020E0503060101010101" pitchFamily="34" charset="-79"/>
              <a:cs typeface="FrankRuehl" panose="020E0503060101010101" pitchFamily="34" charset="-79"/>
            </a:endParaRPr>
          </a:p>
        </p:txBody>
      </p:sp>
      <p:sp>
        <p:nvSpPr>
          <p:cNvPr id="6" name="Right Brace 5"/>
          <p:cNvSpPr/>
          <p:nvPr/>
        </p:nvSpPr>
        <p:spPr>
          <a:xfrm rot="5400000">
            <a:off x="1980147" y="3109048"/>
            <a:ext cx="602412" cy="3429000"/>
          </a:xfrm>
          <a:prstGeom prst="rightBrace">
            <a:avLst>
              <a:gd name="adj1" fmla="val 14253"/>
              <a:gd name="adj2" fmla="val 50000"/>
            </a:avLst>
          </a:prstGeom>
          <a:ln w="412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 name="TextBox 7"/>
          <p:cNvSpPr txBox="1"/>
          <p:nvPr/>
        </p:nvSpPr>
        <p:spPr>
          <a:xfrm>
            <a:off x="1436649" y="5124754"/>
            <a:ext cx="1600200" cy="584775"/>
          </a:xfrm>
          <a:prstGeom prst="rect">
            <a:avLst/>
          </a:prstGeom>
          <a:noFill/>
        </p:spPr>
        <p:txBody>
          <a:bodyPr wrap="square" rtlCol="0">
            <a:spAutoFit/>
          </a:bodyPr>
          <a:lstStyle/>
          <a:p>
            <a:pPr algn="ctr"/>
            <a:r>
              <a:rPr lang="en-US" sz="3200" b="1" i="1" dirty="0" smtClean="0">
                <a:solidFill>
                  <a:srgbClr val="FF0000"/>
                </a:solidFill>
              </a:rPr>
              <a:t>CR3BP</a:t>
            </a:r>
            <a:endParaRPr lang="en-US" sz="3200" b="1" i="1" dirty="0">
              <a:solidFill>
                <a:srgbClr val="FF0000"/>
              </a:solidFill>
            </a:endParaRPr>
          </a:p>
        </p:txBody>
      </p:sp>
      <p:pic>
        <p:nvPicPr>
          <p:cNvPr id="12" name="Picture 11"/>
          <p:cNvPicPr>
            <a:picLocks noChangeAspect="1"/>
          </p:cNvPicPr>
          <p:nvPr/>
        </p:nvPicPr>
        <p:blipFill rotWithShape="1">
          <a:blip r:embed="rId2" cstate="print">
            <a:extLst>
              <a:ext uri="{28A0092B-C50C-407E-A947-70E740481C1C}">
                <a14:useLocalDpi xmlns:a14="http://schemas.microsoft.com/office/drawing/2010/main" val="0"/>
              </a:ext>
            </a:extLst>
          </a:blip>
          <a:srcRect l="24489" t="16780" r="14287" b="21769"/>
          <a:stretch/>
        </p:blipFill>
        <p:spPr>
          <a:xfrm>
            <a:off x="4419600" y="3590330"/>
            <a:ext cx="4076700" cy="3068849"/>
          </a:xfrm>
          <a:prstGeom prst="rect">
            <a:avLst/>
          </a:prstGeom>
        </p:spPr>
      </p:pic>
      <p:sp>
        <p:nvSpPr>
          <p:cNvPr id="7" name="TextBox 6"/>
          <p:cNvSpPr txBox="1"/>
          <p:nvPr/>
        </p:nvSpPr>
        <p:spPr>
          <a:xfrm>
            <a:off x="381000" y="3311912"/>
            <a:ext cx="3800707" cy="1200329"/>
          </a:xfrm>
          <a:prstGeom prst="rect">
            <a:avLst/>
          </a:prstGeom>
          <a:noFill/>
        </p:spPr>
        <p:txBody>
          <a:bodyPr wrap="square" rtlCol="0">
            <a:spAutoFit/>
          </a:bodyPr>
          <a:lstStyle/>
          <a:p>
            <a:r>
              <a:rPr lang="en-US" dirty="0" smtClean="0"/>
              <a:t>Successful conceptual mathematical </a:t>
            </a:r>
            <a:r>
              <a:rPr lang="en-US" dirty="0"/>
              <a:t>model:</a:t>
            </a:r>
          </a:p>
          <a:p>
            <a:pPr marL="400050" indent="-400050">
              <a:buAutoNum type="romanLcParenBoth"/>
            </a:pPr>
            <a:r>
              <a:rPr lang="en-US" dirty="0"/>
              <a:t>accurate method of prediction</a:t>
            </a:r>
          </a:p>
          <a:p>
            <a:pPr marL="400050" indent="-400050">
              <a:buAutoNum type="romanLcParenBoth"/>
            </a:pPr>
            <a:r>
              <a:rPr lang="en-US" dirty="0"/>
              <a:t>new insights</a:t>
            </a:r>
          </a:p>
        </p:txBody>
      </p:sp>
      <p:sp>
        <p:nvSpPr>
          <p:cNvPr id="10" name="TextBox 9"/>
          <p:cNvSpPr txBox="1"/>
          <p:nvPr/>
        </p:nvSpPr>
        <p:spPr>
          <a:xfrm>
            <a:off x="6806251" y="6382550"/>
            <a:ext cx="1627497" cy="307777"/>
          </a:xfrm>
          <a:prstGeom prst="rect">
            <a:avLst/>
          </a:prstGeom>
          <a:noFill/>
        </p:spPr>
        <p:txBody>
          <a:bodyPr wrap="none" rtlCol="0">
            <a:spAutoFit/>
          </a:bodyPr>
          <a:lstStyle/>
          <a:p>
            <a:r>
              <a:rPr lang="en-US" sz="1400" dirty="0" smtClean="0">
                <a:solidFill>
                  <a:schemeClr val="bg1">
                    <a:lumMod val="75000"/>
                  </a:schemeClr>
                </a:solidFill>
              </a:rPr>
              <a:t>Ref: Howell, Purdue</a:t>
            </a:r>
            <a:endParaRPr lang="en-US" sz="1400" dirty="0">
              <a:solidFill>
                <a:schemeClr val="bg1">
                  <a:lumMod val="75000"/>
                </a:schemeClr>
              </a:soli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9</a:t>
            </a:fld>
            <a:endParaRPr lang="en-US" dirty="0"/>
          </a:p>
        </p:txBody>
      </p:sp>
    </p:spTree>
    <p:extLst>
      <p:ext uri="{BB962C8B-B14F-4D97-AF65-F5344CB8AC3E}">
        <p14:creationId xmlns:p14="http://schemas.microsoft.com/office/powerpoint/2010/main" val="4816522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Documents and Settings\samwl\Desktop\EarthSun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417" y="3902916"/>
            <a:ext cx="6719062" cy="2494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2"/>
          <p:cNvSpPr>
            <a:spLocks noChangeArrowheads="1"/>
          </p:cNvSpPr>
          <p:nvPr/>
        </p:nvSpPr>
        <p:spPr bwMode="auto">
          <a:xfrm>
            <a:off x="255898" y="882417"/>
            <a:ext cx="8363995" cy="351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lstStyle>
            <a:lvl1pPr marL="231775" indent="-231775">
              <a:defRPr sz="2400" b="1">
                <a:solidFill>
                  <a:schemeClr val="tx1"/>
                </a:solidFill>
                <a:latin typeface="Times New Roman" pitchFamily="18" charset="0"/>
              </a:defRPr>
            </a:lvl1pPr>
            <a:lvl2pPr marL="742950" indent="-285750">
              <a:defRPr sz="2400" b="1">
                <a:solidFill>
                  <a:schemeClr val="tx1"/>
                </a:solidFill>
                <a:latin typeface="Times New Roman" pitchFamily="18" charset="0"/>
              </a:defRPr>
            </a:lvl2pPr>
            <a:lvl3pPr marL="1143000" indent="-228600">
              <a:defRPr sz="2400" b="1">
                <a:solidFill>
                  <a:schemeClr val="tx1"/>
                </a:solidFill>
                <a:latin typeface="Times New Roman" pitchFamily="18" charset="0"/>
              </a:defRPr>
            </a:lvl3pPr>
            <a:lvl4pPr marL="1600200" indent="-228600">
              <a:defRPr sz="2400" b="1">
                <a:solidFill>
                  <a:schemeClr val="tx1"/>
                </a:solidFill>
                <a:latin typeface="Times New Roman" pitchFamily="18" charset="0"/>
              </a:defRPr>
            </a:lvl4pPr>
            <a:lvl5pPr marL="2057400" indent="-22860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spcBef>
                <a:spcPct val="20000"/>
              </a:spcBef>
              <a:buClr>
                <a:srgbClr val="FF3300"/>
              </a:buClr>
              <a:buFont typeface="Wingdings" pitchFamily="2" charset="2"/>
              <a:buChar char="Ø"/>
            </a:pPr>
            <a:r>
              <a:rPr lang="en-US" altLang="en-US" sz="1800" b="0" dirty="0" smtClean="0">
                <a:latin typeface="Tahoma" pitchFamily="34" charset="0"/>
              </a:rPr>
              <a:t>Equilibrium </a:t>
            </a:r>
            <a:r>
              <a:rPr lang="en-US" altLang="en-US" sz="1800" b="0" dirty="0">
                <a:latin typeface="Tahoma" pitchFamily="34" charset="0"/>
              </a:rPr>
              <a:t>or libration points represent singularities in the equations of motion where velocity and acceleration components are zero and the forces are balanced</a:t>
            </a:r>
          </a:p>
          <a:p>
            <a:pPr>
              <a:spcBef>
                <a:spcPct val="20000"/>
              </a:spcBef>
              <a:buClr>
                <a:srgbClr val="FF3300"/>
              </a:buClr>
              <a:buFont typeface="Wingdings" pitchFamily="2" charset="2"/>
              <a:buChar char="Ø"/>
            </a:pPr>
            <a:r>
              <a:rPr lang="en-US" altLang="en-US" sz="1800" b="0" dirty="0">
                <a:latin typeface="Tahoma" pitchFamily="34" charset="0"/>
              </a:rPr>
              <a:t>Viewed in the rotating frame: centrifugal (Coriolis-Type) force balances with gravitational forces of the two primaries</a:t>
            </a:r>
          </a:p>
          <a:p>
            <a:pPr>
              <a:spcBef>
                <a:spcPct val="20000"/>
              </a:spcBef>
              <a:buClr>
                <a:srgbClr val="FF3300"/>
              </a:buClr>
              <a:buFont typeface="Wingdings" pitchFamily="2" charset="2"/>
              <a:buChar char="Ø"/>
            </a:pPr>
            <a:r>
              <a:rPr lang="en-US" altLang="en-US" sz="1800" b="0" dirty="0">
                <a:latin typeface="Tahoma" pitchFamily="34" charset="0"/>
              </a:rPr>
              <a:t>Libration points are in plane with no Z component. Orbits are mapped to a rotating frame where there are no time dependent forces </a:t>
            </a:r>
          </a:p>
          <a:p>
            <a:pPr>
              <a:spcBef>
                <a:spcPct val="20000"/>
              </a:spcBef>
              <a:buClr>
                <a:srgbClr val="FF3300"/>
              </a:buClr>
              <a:buFont typeface="Wingdings" pitchFamily="2" charset="2"/>
              <a:buChar char="Ø"/>
            </a:pPr>
            <a:r>
              <a:rPr lang="en-US" altLang="en-US" sz="1800" b="0" dirty="0" smtClean="0">
                <a:latin typeface="Tahoma" pitchFamily="34" charset="0"/>
              </a:rPr>
              <a:t>Sun-Earth L</a:t>
            </a:r>
            <a:r>
              <a:rPr lang="en-US" altLang="en-US" sz="1800" b="0" baseline="-25000" dirty="0" smtClean="0">
                <a:latin typeface="Tahoma" pitchFamily="34" charset="0"/>
              </a:rPr>
              <a:t>1</a:t>
            </a:r>
            <a:r>
              <a:rPr lang="en-US" altLang="en-US" sz="1800" b="0" dirty="0" smtClean="0">
                <a:latin typeface="Tahoma" pitchFamily="34" charset="0"/>
              </a:rPr>
              <a:t> </a:t>
            </a:r>
            <a:r>
              <a:rPr lang="en-US" altLang="en-US" sz="1800" b="0" dirty="0">
                <a:latin typeface="Tahoma" pitchFamily="34" charset="0"/>
              </a:rPr>
              <a:t>and L</a:t>
            </a:r>
            <a:r>
              <a:rPr lang="en-US" altLang="en-US" sz="1800" b="0" baseline="-25000" dirty="0">
                <a:latin typeface="Tahoma" pitchFamily="34" charset="0"/>
              </a:rPr>
              <a:t>2</a:t>
            </a:r>
            <a:r>
              <a:rPr lang="en-US" altLang="en-US" sz="1800" b="0" dirty="0">
                <a:latin typeface="Tahoma" pitchFamily="34" charset="0"/>
              </a:rPr>
              <a:t> distance of </a:t>
            </a:r>
            <a:r>
              <a:rPr lang="en-US" altLang="en-US" sz="1800" b="0" dirty="0" smtClean="0">
                <a:latin typeface="Tahoma" pitchFamily="34" charset="0"/>
              </a:rPr>
              <a:t>~1.5 </a:t>
            </a:r>
            <a:r>
              <a:rPr lang="en-US" altLang="en-US" sz="1800" b="0" dirty="0">
                <a:latin typeface="Tahoma" pitchFamily="34" charset="0"/>
              </a:rPr>
              <a:t>million </a:t>
            </a:r>
            <a:r>
              <a:rPr lang="en-US" altLang="en-US" sz="1800" b="0" dirty="0" smtClean="0">
                <a:latin typeface="Tahoma" pitchFamily="34" charset="0"/>
              </a:rPr>
              <a:t>km:  Collinear Points,  unstable</a:t>
            </a:r>
            <a:endParaRPr lang="en-US" altLang="en-US" sz="1800" b="0" dirty="0">
              <a:latin typeface="Tahoma" pitchFamily="34" charset="0"/>
            </a:endParaRPr>
          </a:p>
          <a:p>
            <a:pPr>
              <a:spcBef>
                <a:spcPct val="20000"/>
              </a:spcBef>
              <a:buClr>
                <a:srgbClr val="FF3300"/>
              </a:buClr>
              <a:buFont typeface="Wingdings" pitchFamily="2" charset="2"/>
              <a:buChar char="Ø"/>
            </a:pPr>
            <a:r>
              <a:rPr lang="en-US" altLang="en-US" sz="1800" b="0" dirty="0">
                <a:latin typeface="Tahoma" pitchFamily="34" charset="0"/>
              </a:rPr>
              <a:t>Sun-Earth L</a:t>
            </a:r>
            <a:r>
              <a:rPr lang="en-US" altLang="en-US" sz="1800" b="0" baseline="-25000" dirty="0" smtClean="0">
                <a:latin typeface="Tahoma" pitchFamily="34" charset="0"/>
              </a:rPr>
              <a:t>4</a:t>
            </a:r>
            <a:r>
              <a:rPr lang="en-US" altLang="en-US" sz="1800" b="0" dirty="0" smtClean="0">
                <a:latin typeface="Tahoma" pitchFamily="34" charset="0"/>
              </a:rPr>
              <a:t> </a:t>
            </a:r>
            <a:r>
              <a:rPr lang="en-US" altLang="en-US" sz="1800" b="0" dirty="0">
                <a:latin typeface="Tahoma" pitchFamily="34" charset="0"/>
              </a:rPr>
              <a:t>and L</a:t>
            </a:r>
            <a:r>
              <a:rPr lang="en-US" altLang="en-US" sz="1800" b="0" baseline="-25000" dirty="0">
                <a:latin typeface="Tahoma" pitchFamily="34" charset="0"/>
              </a:rPr>
              <a:t>5</a:t>
            </a:r>
            <a:r>
              <a:rPr lang="en-US" altLang="en-US" sz="1800" b="0" dirty="0">
                <a:latin typeface="Tahoma" pitchFamily="34" charset="0"/>
              </a:rPr>
              <a:t> distance of </a:t>
            </a:r>
            <a:r>
              <a:rPr lang="en-US" altLang="en-US" sz="1800" b="0" dirty="0" smtClean="0">
                <a:latin typeface="Tahoma" pitchFamily="34" charset="0"/>
              </a:rPr>
              <a:t>~150 </a:t>
            </a:r>
            <a:r>
              <a:rPr lang="en-US" altLang="en-US" sz="1800" b="0" dirty="0">
                <a:latin typeface="Tahoma" pitchFamily="34" charset="0"/>
              </a:rPr>
              <a:t>million </a:t>
            </a:r>
            <a:r>
              <a:rPr lang="en-US" altLang="en-US" sz="1800" b="0" dirty="0" smtClean="0">
                <a:latin typeface="Tahoma" pitchFamily="34" charset="0"/>
              </a:rPr>
              <a:t>km: Triangular Points, stable</a:t>
            </a:r>
            <a:endParaRPr lang="en-US" altLang="en-US" sz="1800" b="0" dirty="0">
              <a:latin typeface="Tahoma" pitchFamily="34" charset="0"/>
            </a:endParaRPr>
          </a:p>
        </p:txBody>
      </p:sp>
      <p:sp>
        <p:nvSpPr>
          <p:cNvPr id="6" name="TextBox 5"/>
          <p:cNvSpPr txBox="1"/>
          <p:nvPr/>
        </p:nvSpPr>
        <p:spPr>
          <a:xfrm>
            <a:off x="3053124" y="106380"/>
            <a:ext cx="2492990"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Libration Points</a:t>
            </a:r>
            <a:endParaRPr lang="en-US" sz="2800" b="1" dirty="0">
              <a:latin typeface="FrankRuehl" panose="020E0503060101010101" pitchFamily="34" charset="-79"/>
              <a:cs typeface="FrankRuehl" panose="020E0503060101010101" pitchFamily="34" charset="-79"/>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10</a:t>
            </a:fld>
            <a:endParaRPr lang="en-US" dirty="0"/>
          </a:p>
        </p:txBody>
      </p:sp>
    </p:spTree>
    <p:extLst>
      <p:ext uri="{BB962C8B-B14F-4D97-AF65-F5344CB8AC3E}">
        <p14:creationId xmlns:p14="http://schemas.microsoft.com/office/powerpoint/2010/main" val="4095054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99395" y="137894"/>
            <a:ext cx="4859022"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Some ‘Standard’ Libration orbits</a:t>
            </a:r>
            <a:endParaRPr lang="en-US" sz="2800" b="1" dirty="0">
              <a:latin typeface="FrankRuehl" panose="020E0503060101010101" pitchFamily="34" charset="-79"/>
              <a:cs typeface="FrankRuehl" panose="020E0503060101010101" pitchFamily="34" charset="-79"/>
            </a:endParaRPr>
          </a:p>
        </p:txBody>
      </p:sp>
      <p:sp>
        <p:nvSpPr>
          <p:cNvPr id="5" name="TextBox 4"/>
          <p:cNvSpPr txBox="1"/>
          <p:nvPr/>
        </p:nvSpPr>
        <p:spPr>
          <a:xfrm>
            <a:off x="1007581" y="851766"/>
            <a:ext cx="3098733" cy="400110"/>
          </a:xfrm>
          <a:prstGeom prst="rect">
            <a:avLst/>
          </a:prstGeom>
          <a:noFill/>
        </p:spPr>
        <p:txBody>
          <a:bodyPr wrap="none" rtlCol="0">
            <a:spAutoFit/>
          </a:bodyPr>
          <a:lstStyle/>
          <a:p>
            <a:r>
              <a:rPr lang="en-US" sz="2000" b="1" i="1" dirty="0" smtClean="0"/>
              <a:t>JWST</a:t>
            </a:r>
            <a:r>
              <a:rPr lang="en-US" sz="2000" b="1" dirty="0" smtClean="0"/>
              <a:t> (Sun-Earth L2 orbiter)</a:t>
            </a:r>
            <a:endParaRPr lang="en-US" sz="2000" b="1" dirty="0"/>
          </a:p>
        </p:txBody>
      </p:sp>
      <p:sp>
        <p:nvSpPr>
          <p:cNvPr id="9" name="TextBox 8"/>
          <p:cNvSpPr txBox="1"/>
          <p:nvPr/>
        </p:nvSpPr>
        <p:spPr>
          <a:xfrm>
            <a:off x="4985967" y="872264"/>
            <a:ext cx="3453253" cy="400110"/>
          </a:xfrm>
          <a:prstGeom prst="rect">
            <a:avLst/>
          </a:prstGeom>
          <a:noFill/>
        </p:spPr>
        <p:txBody>
          <a:bodyPr wrap="none" rtlCol="0">
            <a:spAutoFit/>
          </a:bodyPr>
          <a:lstStyle/>
          <a:p>
            <a:r>
              <a:rPr lang="en-US" sz="2000" b="1" i="1" dirty="0" smtClean="0"/>
              <a:t>DSCOVR</a:t>
            </a:r>
            <a:r>
              <a:rPr lang="en-US" sz="2000" b="1" dirty="0" smtClean="0"/>
              <a:t> (Sun-Earth L1 Orbiter)</a:t>
            </a:r>
            <a:endParaRPr lang="en-US" sz="2000" b="1" dirty="0"/>
          </a:p>
        </p:txBody>
      </p:sp>
      <p:sp>
        <p:nvSpPr>
          <p:cNvPr id="6" name="TextBox 5"/>
          <p:cNvSpPr txBox="1"/>
          <p:nvPr/>
        </p:nvSpPr>
        <p:spPr>
          <a:xfrm>
            <a:off x="491996" y="1138857"/>
            <a:ext cx="4859993" cy="369332"/>
          </a:xfrm>
          <a:prstGeom prst="rect">
            <a:avLst/>
          </a:prstGeom>
          <a:noFill/>
        </p:spPr>
        <p:txBody>
          <a:bodyPr wrap="square" rtlCol="0">
            <a:spAutoFit/>
          </a:bodyPr>
          <a:lstStyle/>
          <a:p>
            <a:r>
              <a:rPr lang="en-US" dirty="0" smtClean="0"/>
              <a:t>Y-amplitude ~832k km, 32 deg SEV angle</a:t>
            </a:r>
            <a:endParaRPr lang="en-US" dirty="0"/>
          </a:p>
        </p:txBody>
      </p:sp>
      <p:sp>
        <p:nvSpPr>
          <p:cNvPr id="11" name="TextBox 10"/>
          <p:cNvSpPr txBox="1"/>
          <p:nvPr/>
        </p:nvSpPr>
        <p:spPr>
          <a:xfrm>
            <a:off x="4472625" y="1153554"/>
            <a:ext cx="4496500" cy="369332"/>
          </a:xfrm>
          <a:prstGeom prst="rect">
            <a:avLst/>
          </a:prstGeom>
          <a:noFill/>
        </p:spPr>
        <p:txBody>
          <a:bodyPr wrap="square" rtlCol="0">
            <a:spAutoFit/>
          </a:bodyPr>
          <a:lstStyle/>
          <a:p>
            <a:r>
              <a:rPr lang="en-US" dirty="0" smtClean="0"/>
              <a:t>Y-amplitude ~292k km, 4 deg x 15 deg angle</a:t>
            </a:r>
            <a:endParaRPr lang="en-US" dirty="0"/>
          </a:p>
        </p:txBody>
      </p:sp>
      <p:cxnSp>
        <p:nvCxnSpPr>
          <p:cNvPr id="16" name="Straight Connector 15"/>
          <p:cNvCxnSpPr/>
          <p:nvPr/>
        </p:nvCxnSpPr>
        <p:spPr>
          <a:xfrm>
            <a:off x="4428906" y="1060532"/>
            <a:ext cx="43719" cy="5525489"/>
          </a:xfrm>
          <a:prstGeom prst="line">
            <a:avLst/>
          </a:prstGeom>
          <a:ln>
            <a:prstDash val="lgDashDot"/>
          </a:ln>
        </p:spPr>
        <p:style>
          <a:lnRef idx="1">
            <a:schemeClr val="dk1"/>
          </a:lnRef>
          <a:fillRef idx="0">
            <a:schemeClr val="dk1"/>
          </a:fillRef>
          <a:effectRef idx="0">
            <a:schemeClr val="dk1"/>
          </a:effectRef>
          <a:fontRef idx="minor">
            <a:schemeClr val="tx1"/>
          </a:fontRef>
        </p:style>
      </p:cxnSp>
      <p:grpSp>
        <p:nvGrpSpPr>
          <p:cNvPr id="55" name="Group 54"/>
          <p:cNvGrpSpPr/>
          <p:nvPr/>
        </p:nvGrpSpPr>
        <p:grpSpPr>
          <a:xfrm>
            <a:off x="811770" y="1451177"/>
            <a:ext cx="7233380" cy="5134844"/>
            <a:chOff x="811770" y="1451177"/>
            <a:chExt cx="7233380" cy="5134844"/>
          </a:xfrm>
        </p:grpSpPr>
        <p:pic>
          <p:nvPicPr>
            <p:cNvPr id="7" name="Picture 6"/>
            <p:cNvPicPr>
              <a:picLocks noChangeAspect="1"/>
            </p:cNvPicPr>
            <p:nvPr/>
          </p:nvPicPr>
          <p:blipFill rotWithShape="1">
            <a:blip r:embed="rId3"/>
            <a:srcRect l="5654" t="27234" r="6870" b="25274"/>
            <a:stretch/>
          </p:blipFill>
          <p:spPr>
            <a:xfrm>
              <a:off x="1382821" y="3810017"/>
              <a:ext cx="2252924" cy="1202781"/>
            </a:xfrm>
            <a:prstGeom prst="rect">
              <a:avLst/>
            </a:prstGeom>
          </p:spPr>
        </p:pic>
        <p:pic>
          <p:nvPicPr>
            <p:cNvPr id="8" name="Picture 7"/>
            <p:cNvPicPr>
              <a:picLocks noChangeAspect="1"/>
            </p:cNvPicPr>
            <p:nvPr/>
          </p:nvPicPr>
          <p:blipFill rotWithShape="1">
            <a:blip r:embed="rId4"/>
            <a:srcRect l="14270" t="25453" r="7251" b="29598"/>
            <a:stretch/>
          </p:blipFill>
          <p:spPr>
            <a:xfrm>
              <a:off x="5180430" y="3303971"/>
              <a:ext cx="2348918" cy="1450585"/>
            </a:xfrm>
            <a:prstGeom prst="rect">
              <a:avLst/>
            </a:prstGeom>
          </p:spPr>
        </p:pic>
        <p:pic>
          <p:nvPicPr>
            <p:cNvPr id="10" name="Picture 9"/>
            <p:cNvPicPr>
              <a:picLocks noChangeAspect="1"/>
            </p:cNvPicPr>
            <p:nvPr/>
          </p:nvPicPr>
          <p:blipFill rotWithShape="1">
            <a:blip r:embed="rId5"/>
            <a:srcRect l="5450" t="21110" r="10433" b="9987"/>
            <a:stretch/>
          </p:blipFill>
          <p:spPr>
            <a:xfrm>
              <a:off x="855489" y="1502235"/>
              <a:ext cx="3305261" cy="2193910"/>
            </a:xfrm>
            <a:prstGeom prst="rect">
              <a:avLst/>
            </a:prstGeom>
          </p:spPr>
        </p:pic>
        <p:pic>
          <p:nvPicPr>
            <p:cNvPr id="12" name="Picture 11"/>
            <p:cNvPicPr>
              <a:picLocks noChangeAspect="1"/>
            </p:cNvPicPr>
            <p:nvPr/>
          </p:nvPicPr>
          <p:blipFill rotWithShape="1">
            <a:blip r:embed="rId6"/>
            <a:srcRect l="3362" t="24481" r="11137" b="23595"/>
            <a:stretch/>
          </p:blipFill>
          <p:spPr>
            <a:xfrm>
              <a:off x="4704808" y="1557033"/>
              <a:ext cx="3152833" cy="1417427"/>
            </a:xfrm>
            <a:prstGeom prst="rect">
              <a:avLst/>
            </a:prstGeom>
          </p:spPr>
        </p:pic>
        <p:pic>
          <p:nvPicPr>
            <p:cNvPr id="13" name="Picture 12"/>
            <p:cNvPicPr>
              <a:picLocks noChangeAspect="1"/>
            </p:cNvPicPr>
            <p:nvPr/>
          </p:nvPicPr>
          <p:blipFill rotWithShape="1">
            <a:blip r:embed="rId7"/>
            <a:srcRect l="9649" t="25642" r="14046" b="18762"/>
            <a:stretch/>
          </p:blipFill>
          <p:spPr>
            <a:xfrm>
              <a:off x="1190686" y="5126670"/>
              <a:ext cx="2841639" cy="1459351"/>
            </a:xfrm>
            <a:prstGeom prst="rect">
              <a:avLst/>
            </a:prstGeom>
          </p:spPr>
        </p:pic>
        <p:pic>
          <p:nvPicPr>
            <p:cNvPr id="14" name="Picture 13"/>
            <p:cNvPicPr>
              <a:picLocks noChangeAspect="1"/>
            </p:cNvPicPr>
            <p:nvPr/>
          </p:nvPicPr>
          <p:blipFill rotWithShape="1">
            <a:blip r:embed="rId8"/>
            <a:srcRect l="11133" t="31066" r="17545" b="35337"/>
            <a:stretch/>
          </p:blipFill>
          <p:spPr>
            <a:xfrm>
              <a:off x="4795217" y="5161753"/>
              <a:ext cx="3249933" cy="1055483"/>
            </a:xfrm>
            <a:prstGeom prst="rect">
              <a:avLst/>
            </a:prstGeom>
          </p:spPr>
        </p:pic>
        <p:sp>
          <p:nvSpPr>
            <p:cNvPr id="17" name="TextBox 16"/>
            <p:cNvSpPr txBox="1"/>
            <p:nvPr/>
          </p:nvSpPr>
          <p:spPr>
            <a:xfrm>
              <a:off x="811770" y="1451177"/>
              <a:ext cx="2089867" cy="307777"/>
            </a:xfrm>
            <a:prstGeom prst="rect">
              <a:avLst/>
            </a:prstGeom>
            <a:noFill/>
          </p:spPr>
          <p:txBody>
            <a:bodyPr wrap="none" rtlCol="0">
              <a:spAutoFit/>
            </a:bodyPr>
            <a:lstStyle/>
            <a:p>
              <a:r>
                <a:rPr lang="en-US" sz="1400" dirty="0" smtClean="0">
                  <a:solidFill>
                    <a:srgbClr val="92D050"/>
                  </a:solidFill>
                </a:rPr>
                <a:t>Top view (Rotating Frame)</a:t>
              </a:r>
              <a:endParaRPr lang="en-US" sz="1400" dirty="0">
                <a:solidFill>
                  <a:srgbClr val="92D050"/>
                </a:solidFill>
              </a:endParaRPr>
            </a:p>
          </p:txBody>
        </p:sp>
        <p:sp>
          <p:nvSpPr>
            <p:cNvPr id="22" name="TextBox 21"/>
            <p:cNvSpPr txBox="1"/>
            <p:nvPr/>
          </p:nvSpPr>
          <p:spPr>
            <a:xfrm>
              <a:off x="4682246" y="1488279"/>
              <a:ext cx="2089867" cy="307777"/>
            </a:xfrm>
            <a:prstGeom prst="rect">
              <a:avLst/>
            </a:prstGeom>
            <a:noFill/>
          </p:spPr>
          <p:txBody>
            <a:bodyPr wrap="none" rtlCol="0">
              <a:spAutoFit/>
            </a:bodyPr>
            <a:lstStyle/>
            <a:p>
              <a:r>
                <a:rPr lang="en-US" sz="1400" dirty="0" smtClean="0">
                  <a:solidFill>
                    <a:srgbClr val="92D050"/>
                  </a:solidFill>
                </a:rPr>
                <a:t>Top view (Rotating Frame)</a:t>
              </a:r>
              <a:endParaRPr lang="en-US" sz="1400" dirty="0">
                <a:solidFill>
                  <a:srgbClr val="92D050"/>
                </a:solidFill>
              </a:endParaRPr>
            </a:p>
          </p:txBody>
        </p:sp>
        <p:sp>
          <p:nvSpPr>
            <p:cNvPr id="23" name="TextBox 22"/>
            <p:cNvSpPr txBox="1"/>
            <p:nvPr/>
          </p:nvSpPr>
          <p:spPr>
            <a:xfrm>
              <a:off x="1382821" y="3738065"/>
              <a:ext cx="1437253" cy="307777"/>
            </a:xfrm>
            <a:prstGeom prst="rect">
              <a:avLst/>
            </a:prstGeom>
            <a:noFill/>
          </p:spPr>
          <p:txBody>
            <a:bodyPr wrap="none" rtlCol="0">
              <a:spAutoFit/>
            </a:bodyPr>
            <a:lstStyle/>
            <a:p>
              <a:r>
                <a:rPr lang="en-US" sz="1400" dirty="0" smtClean="0">
                  <a:solidFill>
                    <a:srgbClr val="92D050"/>
                  </a:solidFill>
                </a:rPr>
                <a:t>View along x-axis</a:t>
              </a:r>
              <a:endParaRPr lang="en-US" sz="1400" dirty="0">
                <a:solidFill>
                  <a:srgbClr val="92D050"/>
                </a:solidFill>
              </a:endParaRPr>
            </a:p>
          </p:txBody>
        </p:sp>
        <p:sp>
          <p:nvSpPr>
            <p:cNvPr id="25" name="TextBox 24"/>
            <p:cNvSpPr txBox="1"/>
            <p:nvPr/>
          </p:nvSpPr>
          <p:spPr>
            <a:xfrm>
              <a:off x="5187510" y="3212380"/>
              <a:ext cx="1437253" cy="307777"/>
            </a:xfrm>
            <a:prstGeom prst="rect">
              <a:avLst/>
            </a:prstGeom>
            <a:noFill/>
          </p:spPr>
          <p:txBody>
            <a:bodyPr wrap="none" rtlCol="0">
              <a:spAutoFit/>
            </a:bodyPr>
            <a:lstStyle/>
            <a:p>
              <a:r>
                <a:rPr lang="en-US" sz="1400" dirty="0" smtClean="0">
                  <a:solidFill>
                    <a:srgbClr val="92D050"/>
                  </a:solidFill>
                </a:rPr>
                <a:t>View along x-axis</a:t>
              </a:r>
              <a:endParaRPr lang="en-US" sz="1400" dirty="0">
                <a:solidFill>
                  <a:srgbClr val="92D050"/>
                </a:solidFill>
              </a:endParaRPr>
            </a:p>
          </p:txBody>
        </p:sp>
        <p:sp>
          <p:nvSpPr>
            <p:cNvPr id="26" name="TextBox 25"/>
            <p:cNvSpPr txBox="1"/>
            <p:nvPr/>
          </p:nvSpPr>
          <p:spPr>
            <a:xfrm>
              <a:off x="5445770" y="5084067"/>
              <a:ext cx="1440459" cy="307777"/>
            </a:xfrm>
            <a:prstGeom prst="rect">
              <a:avLst/>
            </a:prstGeom>
            <a:noFill/>
          </p:spPr>
          <p:txBody>
            <a:bodyPr wrap="none" rtlCol="0">
              <a:spAutoFit/>
            </a:bodyPr>
            <a:lstStyle/>
            <a:p>
              <a:r>
                <a:rPr lang="en-US" sz="1400" dirty="0" smtClean="0">
                  <a:solidFill>
                    <a:srgbClr val="92D050"/>
                  </a:solidFill>
                </a:rPr>
                <a:t>View along y-axis</a:t>
              </a:r>
              <a:endParaRPr lang="en-US" sz="1400" dirty="0">
                <a:solidFill>
                  <a:srgbClr val="92D050"/>
                </a:solidFill>
              </a:endParaRPr>
            </a:p>
          </p:txBody>
        </p:sp>
        <p:sp>
          <p:nvSpPr>
            <p:cNvPr id="27" name="TextBox 26"/>
            <p:cNvSpPr txBox="1"/>
            <p:nvPr/>
          </p:nvSpPr>
          <p:spPr>
            <a:xfrm>
              <a:off x="1382821" y="5126670"/>
              <a:ext cx="1440459" cy="307777"/>
            </a:xfrm>
            <a:prstGeom prst="rect">
              <a:avLst/>
            </a:prstGeom>
            <a:noFill/>
          </p:spPr>
          <p:txBody>
            <a:bodyPr wrap="none" rtlCol="0">
              <a:spAutoFit/>
            </a:bodyPr>
            <a:lstStyle/>
            <a:p>
              <a:r>
                <a:rPr lang="en-US" sz="1400" dirty="0" smtClean="0">
                  <a:solidFill>
                    <a:srgbClr val="92D050"/>
                  </a:solidFill>
                </a:rPr>
                <a:t>View along y-axis</a:t>
              </a:r>
              <a:endParaRPr lang="en-US" sz="1400" dirty="0">
                <a:solidFill>
                  <a:srgbClr val="92D050"/>
                </a:solidFill>
              </a:endParaRPr>
            </a:p>
          </p:txBody>
        </p:sp>
        <p:sp>
          <p:nvSpPr>
            <p:cNvPr id="28" name="TextBox 27"/>
            <p:cNvSpPr txBox="1"/>
            <p:nvPr/>
          </p:nvSpPr>
          <p:spPr>
            <a:xfrm>
              <a:off x="965078" y="3042361"/>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sp>
          <p:nvSpPr>
            <p:cNvPr id="29" name="TextBox 28"/>
            <p:cNvSpPr txBox="1"/>
            <p:nvPr/>
          </p:nvSpPr>
          <p:spPr>
            <a:xfrm>
              <a:off x="2086507" y="4411407"/>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sp>
          <p:nvSpPr>
            <p:cNvPr id="30" name="TextBox 29"/>
            <p:cNvSpPr txBox="1"/>
            <p:nvPr/>
          </p:nvSpPr>
          <p:spPr>
            <a:xfrm>
              <a:off x="1145407" y="5815229"/>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sp>
          <p:nvSpPr>
            <p:cNvPr id="31" name="TextBox 30"/>
            <p:cNvSpPr txBox="1"/>
            <p:nvPr/>
          </p:nvSpPr>
          <p:spPr>
            <a:xfrm>
              <a:off x="6112645" y="2586797"/>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sp>
          <p:nvSpPr>
            <p:cNvPr id="32" name="TextBox 31"/>
            <p:cNvSpPr txBox="1"/>
            <p:nvPr/>
          </p:nvSpPr>
          <p:spPr>
            <a:xfrm>
              <a:off x="6737170" y="3760330"/>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sp>
          <p:nvSpPr>
            <p:cNvPr id="33" name="TextBox 32"/>
            <p:cNvSpPr txBox="1"/>
            <p:nvPr/>
          </p:nvSpPr>
          <p:spPr>
            <a:xfrm>
              <a:off x="7022156" y="5465224"/>
              <a:ext cx="835485" cy="261610"/>
            </a:xfrm>
            <a:prstGeom prst="rect">
              <a:avLst/>
            </a:prstGeom>
            <a:noFill/>
          </p:spPr>
          <p:txBody>
            <a:bodyPr wrap="none" rtlCol="0">
              <a:spAutoFit/>
            </a:bodyPr>
            <a:lstStyle/>
            <a:p>
              <a:r>
                <a:rPr lang="en-US" sz="1100" dirty="0" smtClean="0">
                  <a:solidFill>
                    <a:srgbClr val="FFFF00"/>
                  </a:solidFill>
                </a:rPr>
                <a:t>Lunar Orbit</a:t>
              </a:r>
              <a:endParaRPr lang="en-US" sz="1100" dirty="0">
                <a:solidFill>
                  <a:srgbClr val="FFFF00"/>
                </a:solidFill>
              </a:endParaRPr>
            </a:p>
          </p:txBody>
        </p:sp>
        <p:cxnSp>
          <p:nvCxnSpPr>
            <p:cNvPr id="19" name="Straight Arrow Connector 18"/>
            <p:cNvCxnSpPr/>
            <p:nvPr/>
          </p:nvCxnSpPr>
          <p:spPr>
            <a:xfrm flipV="1">
              <a:off x="6583998" y="2489232"/>
              <a:ext cx="113693" cy="128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6967721" y="3962186"/>
              <a:ext cx="151837" cy="1081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V="1">
              <a:off x="1190686" y="2977950"/>
              <a:ext cx="113693" cy="128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V="1">
              <a:off x="1885702" y="5815229"/>
              <a:ext cx="113693" cy="128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V="1">
              <a:off x="2816609" y="4443784"/>
              <a:ext cx="113693" cy="1288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763525" y="2921846"/>
              <a:ext cx="587597" cy="430887"/>
            </a:xfrm>
            <a:prstGeom prst="rect">
              <a:avLst/>
            </a:prstGeom>
            <a:noFill/>
          </p:spPr>
          <p:txBody>
            <a:bodyPr wrap="square" rtlCol="0">
              <a:spAutoFit/>
            </a:bodyPr>
            <a:lstStyle/>
            <a:p>
              <a:r>
                <a:rPr lang="en-US" sz="1100" dirty="0" smtClean="0">
                  <a:solidFill>
                    <a:srgbClr val="FFFF00"/>
                  </a:solidFill>
                </a:rPr>
                <a:t>JWST Orbit</a:t>
              </a:r>
              <a:endParaRPr lang="en-US" sz="1100" dirty="0">
                <a:solidFill>
                  <a:srgbClr val="FFFF00"/>
                </a:solidFill>
              </a:endParaRPr>
            </a:p>
          </p:txBody>
        </p:sp>
        <p:sp>
          <p:nvSpPr>
            <p:cNvPr id="44" name="TextBox 43"/>
            <p:cNvSpPr txBox="1"/>
            <p:nvPr/>
          </p:nvSpPr>
          <p:spPr>
            <a:xfrm>
              <a:off x="3152958" y="3891135"/>
              <a:ext cx="587597" cy="430887"/>
            </a:xfrm>
            <a:prstGeom prst="rect">
              <a:avLst/>
            </a:prstGeom>
            <a:noFill/>
          </p:spPr>
          <p:txBody>
            <a:bodyPr wrap="square" rtlCol="0">
              <a:spAutoFit/>
            </a:bodyPr>
            <a:lstStyle/>
            <a:p>
              <a:r>
                <a:rPr lang="en-US" sz="1100" dirty="0" smtClean="0">
                  <a:solidFill>
                    <a:srgbClr val="FFFF00"/>
                  </a:solidFill>
                </a:rPr>
                <a:t>JWST Orbit</a:t>
              </a:r>
              <a:endParaRPr lang="en-US" sz="1100" dirty="0">
                <a:solidFill>
                  <a:srgbClr val="FFFF00"/>
                </a:solidFill>
              </a:endParaRPr>
            </a:p>
          </p:txBody>
        </p:sp>
        <p:sp>
          <p:nvSpPr>
            <p:cNvPr id="45" name="TextBox 44"/>
            <p:cNvSpPr txBox="1"/>
            <p:nvPr/>
          </p:nvSpPr>
          <p:spPr>
            <a:xfrm>
              <a:off x="3308530" y="5372073"/>
              <a:ext cx="587597" cy="430887"/>
            </a:xfrm>
            <a:prstGeom prst="rect">
              <a:avLst/>
            </a:prstGeom>
            <a:noFill/>
          </p:spPr>
          <p:txBody>
            <a:bodyPr wrap="square" rtlCol="0">
              <a:spAutoFit/>
            </a:bodyPr>
            <a:lstStyle/>
            <a:p>
              <a:r>
                <a:rPr lang="en-US" sz="1100" dirty="0" smtClean="0">
                  <a:solidFill>
                    <a:srgbClr val="FFFF00"/>
                  </a:solidFill>
                </a:rPr>
                <a:t>JWST Orbit</a:t>
              </a:r>
              <a:endParaRPr lang="en-US" sz="1100" dirty="0">
                <a:solidFill>
                  <a:srgbClr val="FFFF00"/>
                </a:solidFill>
              </a:endParaRPr>
            </a:p>
          </p:txBody>
        </p:sp>
        <p:sp>
          <p:nvSpPr>
            <p:cNvPr id="46" name="TextBox 45"/>
            <p:cNvSpPr txBox="1"/>
            <p:nvPr/>
          </p:nvSpPr>
          <p:spPr>
            <a:xfrm>
              <a:off x="5415080" y="1827294"/>
              <a:ext cx="760656" cy="430887"/>
            </a:xfrm>
            <a:prstGeom prst="rect">
              <a:avLst/>
            </a:prstGeom>
            <a:noFill/>
          </p:spPr>
          <p:txBody>
            <a:bodyPr wrap="square" rtlCol="0">
              <a:spAutoFit/>
            </a:bodyPr>
            <a:lstStyle/>
            <a:p>
              <a:r>
                <a:rPr lang="en-US" sz="1100" dirty="0" smtClean="0">
                  <a:solidFill>
                    <a:srgbClr val="FFFF00"/>
                  </a:solidFill>
                </a:rPr>
                <a:t>DSCOVR Orbit</a:t>
              </a:r>
              <a:endParaRPr lang="en-US" sz="1100" dirty="0">
                <a:solidFill>
                  <a:srgbClr val="FFFF00"/>
                </a:solidFill>
              </a:endParaRPr>
            </a:p>
          </p:txBody>
        </p:sp>
        <p:sp>
          <p:nvSpPr>
            <p:cNvPr id="47" name="TextBox 46"/>
            <p:cNvSpPr txBox="1"/>
            <p:nvPr/>
          </p:nvSpPr>
          <p:spPr>
            <a:xfrm>
              <a:off x="5423036" y="3544886"/>
              <a:ext cx="760656" cy="430887"/>
            </a:xfrm>
            <a:prstGeom prst="rect">
              <a:avLst/>
            </a:prstGeom>
            <a:noFill/>
          </p:spPr>
          <p:txBody>
            <a:bodyPr wrap="square" rtlCol="0">
              <a:spAutoFit/>
            </a:bodyPr>
            <a:lstStyle/>
            <a:p>
              <a:r>
                <a:rPr lang="en-US" sz="1100" dirty="0" smtClean="0">
                  <a:solidFill>
                    <a:srgbClr val="FFFF00"/>
                  </a:solidFill>
                </a:rPr>
                <a:t>DSCOVR Orbit</a:t>
              </a:r>
              <a:endParaRPr lang="en-US" sz="1100" dirty="0">
                <a:solidFill>
                  <a:srgbClr val="FFFF00"/>
                </a:solidFill>
              </a:endParaRPr>
            </a:p>
          </p:txBody>
        </p:sp>
        <p:sp>
          <p:nvSpPr>
            <p:cNvPr id="48" name="TextBox 47"/>
            <p:cNvSpPr txBox="1"/>
            <p:nvPr/>
          </p:nvSpPr>
          <p:spPr>
            <a:xfrm>
              <a:off x="5253315" y="5745918"/>
              <a:ext cx="760656" cy="430887"/>
            </a:xfrm>
            <a:prstGeom prst="rect">
              <a:avLst/>
            </a:prstGeom>
            <a:noFill/>
          </p:spPr>
          <p:txBody>
            <a:bodyPr wrap="square" rtlCol="0">
              <a:spAutoFit/>
            </a:bodyPr>
            <a:lstStyle/>
            <a:p>
              <a:r>
                <a:rPr lang="en-US" sz="1100" dirty="0" smtClean="0">
                  <a:solidFill>
                    <a:srgbClr val="FFFF00"/>
                  </a:solidFill>
                </a:rPr>
                <a:t>DSCOVR Orbit</a:t>
              </a:r>
              <a:endParaRPr lang="en-US" sz="1100" dirty="0">
                <a:solidFill>
                  <a:srgbClr val="FFFF00"/>
                </a:solidFill>
              </a:endParaRPr>
            </a:p>
          </p:txBody>
        </p:sp>
        <p:cxnSp>
          <p:nvCxnSpPr>
            <p:cNvPr id="35" name="Straight Connector 34"/>
            <p:cNvCxnSpPr/>
            <p:nvPr/>
          </p:nvCxnSpPr>
          <p:spPr>
            <a:xfrm>
              <a:off x="855489" y="2588916"/>
              <a:ext cx="3305261" cy="0"/>
            </a:xfrm>
            <a:prstGeom prst="line">
              <a:avLst/>
            </a:prstGeom>
            <a:ln>
              <a:solidFill>
                <a:srgbClr val="92D050"/>
              </a:solidFill>
              <a:prstDash val="sysDash"/>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57682" y="2187167"/>
              <a:ext cx="389850" cy="430887"/>
              <a:chOff x="303087" y="4026065"/>
              <a:chExt cx="389850" cy="430887"/>
            </a:xfrm>
          </p:grpSpPr>
          <p:sp>
            <p:nvSpPr>
              <p:cNvPr id="36" name="TextBox 35"/>
              <p:cNvSpPr txBox="1"/>
              <p:nvPr/>
            </p:nvSpPr>
            <p:spPr>
              <a:xfrm>
                <a:off x="303087" y="4026065"/>
                <a:ext cx="389850" cy="430887"/>
              </a:xfrm>
              <a:prstGeom prst="rect">
                <a:avLst/>
              </a:prstGeom>
              <a:noFill/>
            </p:spPr>
            <p:txBody>
              <a:bodyPr wrap="none" rtlCol="0">
                <a:spAutoFit/>
              </a:bodyPr>
              <a:lstStyle/>
              <a:p>
                <a:r>
                  <a:rPr lang="en-US" sz="1100" b="1" dirty="0" smtClean="0">
                    <a:solidFill>
                      <a:srgbClr val="FFFF00"/>
                    </a:solidFill>
                  </a:rPr>
                  <a:t>Y</a:t>
                </a:r>
              </a:p>
              <a:p>
                <a:r>
                  <a:rPr lang="en-US" sz="1100" b="1" dirty="0" smtClean="0">
                    <a:solidFill>
                      <a:srgbClr val="FFFF00"/>
                    </a:solidFill>
                  </a:rPr>
                  <a:t>    X</a:t>
                </a:r>
                <a:endParaRPr lang="en-US" sz="1100" b="1" dirty="0">
                  <a:solidFill>
                    <a:srgbClr val="FFFF00"/>
                  </a:solidFill>
                </a:endParaRPr>
              </a:p>
            </p:txBody>
          </p:sp>
          <p:cxnSp>
            <p:nvCxnSpPr>
              <p:cNvPr id="49" name="Straight Arrow Connector 48"/>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9" name="Group 58"/>
            <p:cNvGrpSpPr/>
            <p:nvPr/>
          </p:nvGrpSpPr>
          <p:grpSpPr>
            <a:xfrm>
              <a:off x="1432061" y="4554447"/>
              <a:ext cx="386644" cy="430887"/>
              <a:chOff x="303087" y="4026065"/>
              <a:chExt cx="386644" cy="430887"/>
            </a:xfrm>
          </p:grpSpPr>
          <p:sp>
            <p:nvSpPr>
              <p:cNvPr id="60" name="TextBox 59"/>
              <p:cNvSpPr txBox="1"/>
              <p:nvPr/>
            </p:nvSpPr>
            <p:spPr>
              <a:xfrm>
                <a:off x="303087" y="4026065"/>
                <a:ext cx="386644" cy="430887"/>
              </a:xfrm>
              <a:prstGeom prst="rect">
                <a:avLst/>
              </a:prstGeom>
              <a:noFill/>
            </p:spPr>
            <p:txBody>
              <a:bodyPr wrap="none" rtlCol="0">
                <a:spAutoFit/>
              </a:bodyPr>
              <a:lstStyle/>
              <a:p>
                <a:r>
                  <a:rPr lang="en-US" sz="1100" b="1" dirty="0">
                    <a:solidFill>
                      <a:srgbClr val="FFFF00"/>
                    </a:solidFill>
                  </a:rPr>
                  <a:t>Z</a:t>
                </a:r>
                <a:endParaRPr lang="en-US" sz="1100" b="1" dirty="0" smtClean="0">
                  <a:solidFill>
                    <a:srgbClr val="FFFF00"/>
                  </a:solidFill>
                </a:endParaRPr>
              </a:p>
              <a:p>
                <a:r>
                  <a:rPr lang="en-US" sz="1100" b="1" dirty="0" smtClean="0">
                    <a:solidFill>
                      <a:srgbClr val="FFFF00"/>
                    </a:solidFill>
                  </a:rPr>
                  <a:t>    Y</a:t>
                </a:r>
                <a:endParaRPr lang="en-US" sz="1100" b="1" dirty="0">
                  <a:solidFill>
                    <a:srgbClr val="FFFF00"/>
                  </a:solidFill>
                </a:endParaRPr>
              </a:p>
            </p:txBody>
          </p:sp>
          <p:cxnSp>
            <p:nvCxnSpPr>
              <p:cNvPr id="61" name="Straight Arrow Connector 60"/>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3" name="Group 62"/>
            <p:cNvGrpSpPr/>
            <p:nvPr/>
          </p:nvGrpSpPr>
          <p:grpSpPr>
            <a:xfrm>
              <a:off x="1224312" y="6126230"/>
              <a:ext cx="389850" cy="430887"/>
              <a:chOff x="303087" y="4026065"/>
              <a:chExt cx="389850" cy="430887"/>
            </a:xfrm>
          </p:grpSpPr>
          <p:sp>
            <p:nvSpPr>
              <p:cNvPr id="64" name="TextBox 63"/>
              <p:cNvSpPr txBox="1"/>
              <p:nvPr/>
            </p:nvSpPr>
            <p:spPr>
              <a:xfrm>
                <a:off x="303087" y="4026065"/>
                <a:ext cx="389850" cy="430887"/>
              </a:xfrm>
              <a:prstGeom prst="rect">
                <a:avLst/>
              </a:prstGeom>
              <a:noFill/>
            </p:spPr>
            <p:txBody>
              <a:bodyPr wrap="none" rtlCol="0">
                <a:spAutoFit/>
              </a:bodyPr>
              <a:lstStyle/>
              <a:p>
                <a:r>
                  <a:rPr lang="en-US" sz="1100" b="1" dirty="0">
                    <a:solidFill>
                      <a:srgbClr val="FFFF00"/>
                    </a:solidFill>
                  </a:rPr>
                  <a:t>Z</a:t>
                </a:r>
                <a:endParaRPr lang="en-US" sz="1100" b="1" dirty="0" smtClean="0">
                  <a:solidFill>
                    <a:srgbClr val="FFFF00"/>
                  </a:solidFill>
                </a:endParaRPr>
              </a:p>
              <a:p>
                <a:r>
                  <a:rPr lang="en-US" sz="1100" b="1" dirty="0" smtClean="0">
                    <a:solidFill>
                      <a:srgbClr val="FFFF00"/>
                    </a:solidFill>
                  </a:rPr>
                  <a:t>    X</a:t>
                </a:r>
                <a:endParaRPr lang="en-US" sz="1100" b="1" dirty="0">
                  <a:solidFill>
                    <a:srgbClr val="FFFF00"/>
                  </a:solidFill>
                </a:endParaRPr>
              </a:p>
            </p:txBody>
          </p:sp>
          <p:cxnSp>
            <p:nvCxnSpPr>
              <p:cNvPr id="65" name="Straight Arrow Connector 64"/>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67" name="Group 66"/>
            <p:cNvGrpSpPr/>
            <p:nvPr/>
          </p:nvGrpSpPr>
          <p:grpSpPr>
            <a:xfrm>
              <a:off x="4772883" y="2417520"/>
              <a:ext cx="401072" cy="430887"/>
              <a:chOff x="303087" y="4026065"/>
              <a:chExt cx="401072" cy="430887"/>
            </a:xfrm>
          </p:grpSpPr>
          <p:sp>
            <p:nvSpPr>
              <p:cNvPr id="68" name="TextBox 67"/>
              <p:cNvSpPr txBox="1"/>
              <p:nvPr/>
            </p:nvSpPr>
            <p:spPr>
              <a:xfrm>
                <a:off x="303087" y="4026065"/>
                <a:ext cx="401072" cy="430887"/>
              </a:xfrm>
              <a:prstGeom prst="rect">
                <a:avLst/>
              </a:prstGeom>
              <a:noFill/>
            </p:spPr>
            <p:txBody>
              <a:bodyPr wrap="none" rtlCol="0">
                <a:spAutoFit/>
              </a:bodyPr>
              <a:lstStyle/>
              <a:p>
                <a:r>
                  <a:rPr lang="en-US" sz="1100" b="1" dirty="0" smtClean="0">
                    <a:solidFill>
                      <a:srgbClr val="FFFF00"/>
                    </a:solidFill>
                  </a:rPr>
                  <a:t>Y</a:t>
                </a:r>
              </a:p>
              <a:p>
                <a:r>
                  <a:rPr lang="en-US" sz="1100" b="1" dirty="0" smtClean="0">
                    <a:solidFill>
                      <a:srgbClr val="FFFF00"/>
                    </a:solidFill>
                  </a:rPr>
                  <a:t>   -X</a:t>
                </a:r>
                <a:endParaRPr lang="en-US" sz="1100" b="1" dirty="0">
                  <a:solidFill>
                    <a:srgbClr val="FFFF00"/>
                  </a:solidFill>
                </a:endParaRPr>
              </a:p>
            </p:txBody>
          </p:sp>
          <p:cxnSp>
            <p:nvCxnSpPr>
              <p:cNvPr id="69" name="Straight Arrow Connector 68"/>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1" name="Group 70"/>
            <p:cNvGrpSpPr/>
            <p:nvPr/>
          </p:nvGrpSpPr>
          <p:grpSpPr>
            <a:xfrm>
              <a:off x="5221624" y="4280164"/>
              <a:ext cx="386644" cy="430887"/>
              <a:chOff x="303087" y="4026065"/>
              <a:chExt cx="386644" cy="430887"/>
            </a:xfrm>
          </p:grpSpPr>
          <p:sp>
            <p:nvSpPr>
              <p:cNvPr id="72" name="TextBox 71"/>
              <p:cNvSpPr txBox="1"/>
              <p:nvPr/>
            </p:nvSpPr>
            <p:spPr>
              <a:xfrm>
                <a:off x="303087" y="4026065"/>
                <a:ext cx="386644" cy="430887"/>
              </a:xfrm>
              <a:prstGeom prst="rect">
                <a:avLst/>
              </a:prstGeom>
              <a:noFill/>
            </p:spPr>
            <p:txBody>
              <a:bodyPr wrap="none" rtlCol="0">
                <a:spAutoFit/>
              </a:bodyPr>
              <a:lstStyle/>
              <a:p>
                <a:r>
                  <a:rPr lang="en-US" sz="1100" b="1" dirty="0">
                    <a:solidFill>
                      <a:srgbClr val="FFFF00"/>
                    </a:solidFill>
                  </a:rPr>
                  <a:t>Z</a:t>
                </a:r>
                <a:endParaRPr lang="en-US" sz="1100" b="1" dirty="0" smtClean="0">
                  <a:solidFill>
                    <a:srgbClr val="FFFF00"/>
                  </a:solidFill>
                </a:endParaRPr>
              </a:p>
              <a:p>
                <a:r>
                  <a:rPr lang="en-US" sz="1100" b="1" dirty="0" smtClean="0">
                    <a:solidFill>
                      <a:srgbClr val="FFFF00"/>
                    </a:solidFill>
                  </a:rPr>
                  <a:t>    Y</a:t>
                </a:r>
                <a:endParaRPr lang="en-US" sz="1100" b="1" dirty="0">
                  <a:solidFill>
                    <a:srgbClr val="FFFF00"/>
                  </a:solidFill>
                </a:endParaRPr>
              </a:p>
            </p:txBody>
          </p:sp>
          <p:cxnSp>
            <p:nvCxnSpPr>
              <p:cNvPr id="73" name="Straight Arrow Connector 72"/>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5" name="Group 74"/>
            <p:cNvGrpSpPr/>
            <p:nvPr/>
          </p:nvGrpSpPr>
          <p:grpSpPr>
            <a:xfrm>
              <a:off x="6331025" y="5746184"/>
              <a:ext cx="433132" cy="430887"/>
              <a:chOff x="303087" y="4026065"/>
              <a:chExt cx="433132" cy="430887"/>
            </a:xfrm>
          </p:grpSpPr>
          <p:sp>
            <p:nvSpPr>
              <p:cNvPr id="76" name="TextBox 75"/>
              <p:cNvSpPr txBox="1"/>
              <p:nvPr/>
            </p:nvSpPr>
            <p:spPr>
              <a:xfrm>
                <a:off x="303087" y="4026065"/>
                <a:ext cx="433132" cy="430887"/>
              </a:xfrm>
              <a:prstGeom prst="rect">
                <a:avLst/>
              </a:prstGeom>
              <a:noFill/>
            </p:spPr>
            <p:txBody>
              <a:bodyPr wrap="none" rtlCol="0">
                <a:spAutoFit/>
              </a:bodyPr>
              <a:lstStyle/>
              <a:p>
                <a:r>
                  <a:rPr lang="en-US" sz="1100" b="1" dirty="0">
                    <a:solidFill>
                      <a:srgbClr val="FFFF00"/>
                    </a:solidFill>
                  </a:rPr>
                  <a:t>Z</a:t>
                </a:r>
                <a:endParaRPr lang="en-US" sz="1100" b="1" dirty="0" smtClean="0">
                  <a:solidFill>
                    <a:srgbClr val="FFFF00"/>
                  </a:solidFill>
                </a:endParaRPr>
              </a:p>
              <a:p>
                <a:r>
                  <a:rPr lang="en-US" sz="1100" b="1" dirty="0" smtClean="0">
                    <a:solidFill>
                      <a:srgbClr val="FFFF00"/>
                    </a:solidFill>
                  </a:rPr>
                  <a:t>    -X</a:t>
                </a:r>
                <a:endParaRPr lang="en-US" sz="1100" b="1" dirty="0">
                  <a:solidFill>
                    <a:srgbClr val="FFFF00"/>
                  </a:solidFill>
                </a:endParaRPr>
              </a:p>
            </p:txBody>
          </p:sp>
          <p:cxnSp>
            <p:nvCxnSpPr>
              <p:cNvPr id="77" name="Straight Arrow Connector 76"/>
              <p:cNvCxnSpPr/>
              <p:nvPr/>
            </p:nvCxnSpPr>
            <p:spPr>
              <a:xfrm>
                <a:off x="339047" y="4411407"/>
                <a:ext cx="285871" cy="0"/>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cxnSp>
            <p:nvCxnSpPr>
              <p:cNvPr id="78" name="Straight Arrow Connector 77"/>
              <p:cNvCxnSpPr/>
              <p:nvPr/>
            </p:nvCxnSpPr>
            <p:spPr>
              <a:xfrm flipH="1" flipV="1">
                <a:off x="339047" y="4092390"/>
                <a:ext cx="10015" cy="319018"/>
              </a:xfrm>
              <a:prstGeom prst="straightConnector1">
                <a:avLst/>
              </a:prstGeom>
              <a:ln>
                <a:solidFill>
                  <a:srgbClr val="FFFF00"/>
                </a:solidFill>
                <a:tailEnd type="triangle"/>
              </a:ln>
            </p:spPr>
            <p:style>
              <a:lnRef idx="1">
                <a:schemeClr val="accent1"/>
              </a:lnRef>
              <a:fillRef idx="0">
                <a:schemeClr val="accent1"/>
              </a:fillRef>
              <a:effectRef idx="0">
                <a:schemeClr val="accent1"/>
              </a:effectRef>
              <a:fontRef idx="minor">
                <a:schemeClr val="tx1"/>
              </a:fontRef>
            </p:style>
          </p:cxnSp>
        </p:grpSp>
      </p:grpSp>
      <p:sp>
        <p:nvSpPr>
          <p:cNvPr id="56" name="TextBox 55"/>
          <p:cNvSpPr txBox="1"/>
          <p:nvPr/>
        </p:nvSpPr>
        <p:spPr>
          <a:xfrm rot="16200000">
            <a:off x="-608369" y="3844598"/>
            <a:ext cx="2313197" cy="369332"/>
          </a:xfrm>
          <a:prstGeom prst="rect">
            <a:avLst/>
          </a:prstGeom>
          <a:noFill/>
        </p:spPr>
        <p:txBody>
          <a:bodyPr wrap="none" rtlCol="0">
            <a:spAutoFit/>
          </a:bodyPr>
          <a:lstStyle/>
          <a:p>
            <a:r>
              <a:rPr lang="en-US" i="1" dirty="0" smtClean="0"/>
              <a:t>Large Quasi-Halo Orbit</a:t>
            </a:r>
            <a:endParaRPr lang="en-US" i="1" dirty="0"/>
          </a:p>
        </p:txBody>
      </p:sp>
      <p:sp>
        <p:nvSpPr>
          <p:cNvPr id="81" name="TextBox 80"/>
          <p:cNvSpPr txBox="1"/>
          <p:nvPr/>
        </p:nvSpPr>
        <p:spPr>
          <a:xfrm rot="5400000">
            <a:off x="7664008" y="3791107"/>
            <a:ext cx="1550424" cy="369332"/>
          </a:xfrm>
          <a:prstGeom prst="rect">
            <a:avLst/>
          </a:prstGeom>
          <a:noFill/>
        </p:spPr>
        <p:txBody>
          <a:bodyPr wrap="none" rtlCol="0">
            <a:spAutoFit/>
          </a:bodyPr>
          <a:lstStyle/>
          <a:p>
            <a:r>
              <a:rPr lang="en-US" i="1" dirty="0" smtClean="0"/>
              <a:t>Lissajous Orbit</a:t>
            </a:r>
            <a:endParaRPr lang="en-US" i="1" dirty="0"/>
          </a:p>
        </p:txBody>
      </p:sp>
      <p:sp>
        <p:nvSpPr>
          <p:cNvPr id="57" name="Slide Number Placeholder 56"/>
          <p:cNvSpPr>
            <a:spLocks noGrp="1"/>
          </p:cNvSpPr>
          <p:nvPr>
            <p:ph type="sldNum" sz="quarter" idx="12"/>
          </p:nvPr>
        </p:nvSpPr>
        <p:spPr/>
        <p:txBody>
          <a:bodyPr/>
          <a:lstStyle/>
          <a:p>
            <a:fld id="{C89506E5-468D-4A41-A8C8-D7A816AB4C27}" type="slidenum">
              <a:rPr lang="en-US" smtClean="0"/>
              <a:t>11</a:t>
            </a:fld>
            <a:endParaRPr lang="en-US" dirty="0"/>
          </a:p>
        </p:txBody>
      </p:sp>
    </p:spTree>
    <p:extLst>
      <p:ext uri="{BB962C8B-B14F-4D97-AF65-F5344CB8AC3E}">
        <p14:creationId xmlns:p14="http://schemas.microsoft.com/office/powerpoint/2010/main" val="38867536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99395" y="137894"/>
            <a:ext cx="4859022"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Some ‘Standard’ Libration orbits</a:t>
            </a:r>
            <a:endParaRPr lang="en-US" sz="2800" b="1" dirty="0">
              <a:latin typeface="FrankRuehl" panose="020E0503060101010101" pitchFamily="34" charset="-79"/>
              <a:cs typeface="FrankRuehl" panose="020E0503060101010101" pitchFamily="34" charset="-79"/>
            </a:endParaRPr>
          </a:p>
        </p:txBody>
      </p:sp>
      <p:sp>
        <p:nvSpPr>
          <p:cNvPr id="57" name="Slide Number Placeholder 56"/>
          <p:cNvSpPr>
            <a:spLocks noGrp="1"/>
          </p:cNvSpPr>
          <p:nvPr>
            <p:ph type="sldNum" sz="quarter" idx="12"/>
          </p:nvPr>
        </p:nvSpPr>
        <p:spPr/>
        <p:txBody>
          <a:bodyPr/>
          <a:lstStyle/>
          <a:p>
            <a:fld id="{C89506E5-468D-4A41-A8C8-D7A816AB4C27}" type="slidenum">
              <a:rPr lang="en-US" smtClean="0"/>
              <a:t>12</a:t>
            </a:fld>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5034" y="1111391"/>
            <a:ext cx="6811766" cy="5244957"/>
          </a:xfrm>
          <a:prstGeom prst="rect">
            <a:avLst/>
          </a:prstGeom>
        </p:spPr>
      </p:pic>
      <p:pic>
        <p:nvPicPr>
          <p:cNvPr id="3" name="Picture 2"/>
          <p:cNvPicPr>
            <a:picLocks noChangeAspect="1"/>
          </p:cNvPicPr>
          <p:nvPr/>
        </p:nvPicPr>
        <p:blipFill rotWithShape="1">
          <a:blip r:embed="rId4"/>
          <a:srcRect r="4427"/>
          <a:stretch/>
        </p:blipFill>
        <p:spPr>
          <a:xfrm>
            <a:off x="377810" y="1664415"/>
            <a:ext cx="1389347" cy="807611"/>
          </a:xfrm>
          <a:prstGeom prst="rect">
            <a:avLst/>
          </a:prstGeom>
        </p:spPr>
      </p:pic>
      <p:pic>
        <p:nvPicPr>
          <p:cNvPr id="15" name="Picture 14"/>
          <p:cNvPicPr>
            <a:picLocks noChangeAspect="1"/>
          </p:cNvPicPr>
          <p:nvPr/>
        </p:nvPicPr>
        <p:blipFill rotWithShape="1">
          <a:blip r:embed="rId5"/>
          <a:srcRect l="4666" t="4156" r="3918" b="1658"/>
          <a:stretch/>
        </p:blipFill>
        <p:spPr>
          <a:xfrm>
            <a:off x="403335" y="3267181"/>
            <a:ext cx="1345613" cy="750014"/>
          </a:xfrm>
          <a:prstGeom prst="rect">
            <a:avLst/>
          </a:prstGeom>
        </p:spPr>
      </p:pic>
      <p:pic>
        <p:nvPicPr>
          <p:cNvPr id="20" name="Picture 19"/>
          <p:cNvPicPr>
            <a:picLocks noChangeAspect="1"/>
          </p:cNvPicPr>
          <p:nvPr/>
        </p:nvPicPr>
        <p:blipFill>
          <a:blip r:embed="rId6"/>
          <a:stretch>
            <a:fillRect/>
          </a:stretch>
        </p:blipFill>
        <p:spPr>
          <a:xfrm>
            <a:off x="356849" y="4880223"/>
            <a:ext cx="1392099" cy="784637"/>
          </a:xfrm>
          <a:prstGeom prst="rect">
            <a:avLst/>
          </a:prstGeom>
        </p:spPr>
      </p:pic>
      <p:sp>
        <p:nvSpPr>
          <p:cNvPr id="21" name="TextBox 20"/>
          <p:cNvSpPr txBox="1"/>
          <p:nvPr/>
        </p:nvSpPr>
        <p:spPr>
          <a:xfrm>
            <a:off x="6432117" y="6399621"/>
            <a:ext cx="1836400" cy="307777"/>
          </a:xfrm>
          <a:prstGeom prst="rect">
            <a:avLst/>
          </a:prstGeom>
          <a:noFill/>
        </p:spPr>
        <p:txBody>
          <a:bodyPr wrap="none" rtlCol="0">
            <a:spAutoFit/>
          </a:bodyPr>
          <a:lstStyle/>
          <a:p>
            <a:r>
              <a:rPr lang="en-US" sz="1400" dirty="0" smtClean="0">
                <a:solidFill>
                  <a:schemeClr val="bg2">
                    <a:lumMod val="50000"/>
                  </a:schemeClr>
                </a:solidFill>
              </a:rPr>
              <a:t>Ref: M. Mesarch, GSFC</a:t>
            </a:r>
            <a:endParaRPr lang="en-US" sz="1400" dirty="0">
              <a:solidFill>
                <a:schemeClr val="bg2">
                  <a:lumMod val="50000"/>
                </a:schemeClr>
              </a:solidFill>
            </a:endParaRPr>
          </a:p>
        </p:txBody>
      </p:sp>
    </p:spTree>
    <p:extLst>
      <p:ext uri="{BB962C8B-B14F-4D97-AF65-F5344CB8AC3E}">
        <p14:creationId xmlns:p14="http://schemas.microsoft.com/office/powerpoint/2010/main" val="4171598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2"/>
          <p:cNvSpPr txBox="1">
            <a:spLocks noChangeArrowheads="1"/>
          </p:cNvSpPr>
          <p:nvPr/>
        </p:nvSpPr>
        <p:spPr bwMode="auto">
          <a:xfrm>
            <a:off x="1531694" y="119258"/>
            <a:ext cx="6049087"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Orbit Architecture in the CR</a:t>
            </a:r>
            <a:r>
              <a:rPr lang="en-US" sz="2800" dirty="0" smtClean="0">
                <a:cs typeface="FrankRuehl" panose="020E0503060101010101" pitchFamily="34" charset="-79"/>
              </a:rPr>
              <a:t>3</a:t>
            </a:r>
            <a:r>
              <a:rPr lang="en-US" sz="2800" b="1" dirty="0" smtClean="0">
                <a:latin typeface="FrankRuehl" panose="020E0503060101010101" pitchFamily="34" charset="-79"/>
                <a:cs typeface="FrankRuehl" panose="020E0503060101010101" pitchFamily="34" charset="-79"/>
              </a:rPr>
              <a:t>BP</a:t>
            </a:r>
          </a:p>
        </p:txBody>
      </p:sp>
      <p:pic>
        <p:nvPicPr>
          <p:cNvPr id="296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41" y="1048215"/>
            <a:ext cx="8601391" cy="5368732"/>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17"/>
          <p:cNvSpPr>
            <a:spLocks noGrp="1"/>
          </p:cNvSpPr>
          <p:nvPr>
            <p:ph type="sldNum" sz="quarter" idx="12"/>
          </p:nvPr>
        </p:nvSpPr>
        <p:spPr>
          <a:xfrm>
            <a:off x="6803922" y="6457559"/>
            <a:ext cx="2133600" cy="365125"/>
          </a:xfrm>
        </p:spPr>
        <p:txBody>
          <a:bodyPr/>
          <a:lstStyle/>
          <a:p>
            <a:r>
              <a:rPr lang="en-US" sz="1400" dirty="0" smtClean="0">
                <a:solidFill>
                  <a:schemeClr val="bg1">
                    <a:lumMod val="75000"/>
                  </a:schemeClr>
                </a:solidFill>
              </a:rPr>
              <a:t>Ref: Vaquero 2013</a:t>
            </a:r>
            <a:endParaRPr lang="en-US" sz="1400" dirty="0">
              <a:solidFill>
                <a:schemeClr val="bg1">
                  <a:lumMod val="75000"/>
                </a:schemeClr>
              </a:solidFill>
            </a:endParaRPr>
          </a:p>
        </p:txBody>
      </p:sp>
      <p:sp>
        <p:nvSpPr>
          <p:cNvPr id="2" name="Rectangle 1"/>
          <p:cNvSpPr/>
          <p:nvPr/>
        </p:nvSpPr>
        <p:spPr>
          <a:xfrm>
            <a:off x="7305366" y="6092484"/>
            <a:ext cx="1474839" cy="2654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914012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365" y="1259648"/>
            <a:ext cx="9025509" cy="557047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69" name="Rectangle 7"/>
          <p:cNvSpPr>
            <a:spLocks noChangeArrowheads="1"/>
          </p:cNvSpPr>
          <p:nvPr/>
        </p:nvSpPr>
        <p:spPr bwMode="auto">
          <a:xfrm>
            <a:off x="0" y="-184666"/>
            <a:ext cx="184731" cy="369332"/>
          </a:xfrm>
          <a:prstGeom prst="rect">
            <a:avLst/>
          </a:prstGeom>
          <a:noFill/>
          <a:ln w="9525">
            <a:noFill/>
            <a:miter lim="800000"/>
            <a:headEnd/>
            <a:tailEnd/>
          </a:ln>
        </p:spPr>
        <p:txBody>
          <a:bodyPr wrap="none" anchor="ctr">
            <a:spAutoFit/>
          </a:bodyPr>
          <a:lstStyle/>
          <a:p>
            <a:endParaRPr lang="en-US" dirty="0">
              <a:latin typeface="Times New Roman" pitchFamily="18" charset="0"/>
              <a:cs typeface="Times New Roman" pitchFamily="18" charset="0"/>
            </a:endParaRPr>
          </a:p>
        </p:txBody>
      </p:sp>
      <p:sp>
        <p:nvSpPr>
          <p:cNvPr id="7" name="TextBox 12"/>
          <p:cNvSpPr txBox="1">
            <a:spLocks noChangeArrowheads="1"/>
          </p:cNvSpPr>
          <p:nvPr/>
        </p:nvSpPr>
        <p:spPr bwMode="auto">
          <a:xfrm>
            <a:off x="1170049" y="797982"/>
            <a:ext cx="7214839" cy="461665"/>
          </a:xfrm>
          <a:prstGeom prst="rect">
            <a:avLst/>
          </a:prstGeom>
          <a:noFill/>
          <a:ln w="9525">
            <a:noFill/>
            <a:miter lim="800000"/>
            <a:headEnd/>
            <a:tailEnd/>
          </a:ln>
        </p:spPr>
        <p:txBody>
          <a:bodyPr wrap="square">
            <a:spAutoFit/>
          </a:bodyPr>
          <a:lstStyle/>
          <a:p>
            <a:pPr algn="ctr"/>
            <a:r>
              <a:rPr lang="en-US" sz="2400" b="1" dirty="0" smtClean="0">
                <a:latin typeface="FrankRuehl" panose="020E0503060101010101" pitchFamily="34" charset="-79"/>
                <a:cs typeface="FrankRuehl" panose="020E0503060101010101" pitchFamily="34" charset="-79"/>
              </a:rPr>
              <a:t>Resonant Orbits in the Earth-Moon System</a:t>
            </a:r>
          </a:p>
        </p:txBody>
      </p:sp>
      <p:pic>
        <p:nvPicPr>
          <p:cNvPr id="117762" name="Picture 2" descr="C:\Users\Mar\Documents\PURDUE\PhD\SPRING 2012\conferences\Portugal\template\res11fam.png"/>
          <p:cNvPicPr>
            <a:picLocks noChangeAspect="1" noChangeArrowheads="1"/>
          </p:cNvPicPr>
          <p:nvPr/>
        </p:nvPicPr>
        <p:blipFill>
          <a:blip r:embed="rId3" cstate="print"/>
          <a:srcRect/>
          <a:stretch>
            <a:fillRect/>
          </a:stretch>
        </p:blipFill>
        <p:spPr bwMode="auto">
          <a:xfrm>
            <a:off x="201693" y="1455694"/>
            <a:ext cx="2806031" cy="1325880"/>
          </a:xfrm>
          <a:prstGeom prst="rect">
            <a:avLst/>
          </a:prstGeom>
          <a:noFill/>
        </p:spPr>
      </p:pic>
      <p:pic>
        <p:nvPicPr>
          <p:cNvPr id="117763" name="Picture 3" descr="C:\Users\Mar\Documents\PURDUE\PhD\SPRING 2012\conferences\Portugal\template\res12fam.png"/>
          <p:cNvPicPr>
            <a:picLocks noChangeAspect="1" noChangeArrowheads="1"/>
          </p:cNvPicPr>
          <p:nvPr/>
        </p:nvPicPr>
        <p:blipFill>
          <a:blip r:embed="rId4" cstate="print"/>
          <a:srcRect/>
          <a:stretch>
            <a:fillRect/>
          </a:stretch>
        </p:blipFill>
        <p:spPr bwMode="auto">
          <a:xfrm>
            <a:off x="3323636" y="1332320"/>
            <a:ext cx="2528524" cy="1474315"/>
          </a:xfrm>
          <a:prstGeom prst="rect">
            <a:avLst/>
          </a:prstGeom>
          <a:noFill/>
        </p:spPr>
      </p:pic>
      <p:pic>
        <p:nvPicPr>
          <p:cNvPr id="117764" name="Picture 4" descr="C:\Users\Mar\Documents\PURDUE\PhD\SPRING 2012\conferences\Portugal\template\res13fam.png"/>
          <p:cNvPicPr>
            <a:picLocks noChangeAspect="1" noChangeArrowheads="1"/>
          </p:cNvPicPr>
          <p:nvPr/>
        </p:nvPicPr>
        <p:blipFill>
          <a:blip r:embed="rId5" cstate="print"/>
          <a:srcRect/>
          <a:stretch>
            <a:fillRect/>
          </a:stretch>
        </p:blipFill>
        <p:spPr bwMode="auto">
          <a:xfrm>
            <a:off x="6352767" y="1306920"/>
            <a:ext cx="2477723" cy="1499903"/>
          </a:xfrm>
          <a:prstGeom prst="rect">
            <a:avLst/>
          </a:prstGeom>
          <a:noFill/>
        </p:spPr>
      </p:pic>
      <p:pic>
        <p:nvPicPr>
          <p:cNvPr id="117765" name="Picture 5" descr="C:\Users\Mar\Documents\PURDUE\PhD\SPRING 2012\conferences\Portugal\template\res21fam.png"/>
          <p:cNvPicPr>
            <a:picLocks noChangeAspect="1" noChangeArrowheads="1"/>
          </p:cNvPicPr>
          <p:nvPr/>
        </p:nvPicPr>
        <p:blipFill>
          <a:blip r:embed="rId6" cstate="print"/>
          <a:srcRect/>
          <a:stretch>
            <a:fillRect/>
          </a:stretch>
        </p:blipFill>
        <p:spPr bwMode="auto">
          <a:xfrm>
            <a:off x="596810" y="2909386"/>
            <a:ext cx="2312126" cy="1858259"/>
          </a:xfrm>
          <a:prstGeom prst="rect">
            <a:avLst/>
          </a:prstGeom>
          <a:noFill/>
        </p:spPr>
      </p:pic>
      <p:pic>
        <p:nvPicPr>
          <p:cNvPr id="117766" name="Picture 6" descr="C:\Users\Mar\Documents\PURDUE\PhD\SPRING 2012\conferences\Portugal\template\res23fam_down.png"/>
          <p:cNvPicPr>
            <a:picLocks noChangeAspect="1" noChangeArrowheads="1"/>
          </p:cNvPicPr>
          <p:nvPr/>
        </p:nvPicPr>
        <p:blipFill>
          <a:blip r:embed="rId7" cstate="print"/>
          <a:srcRect/>
          <a:stretch>
            <a:fillRect/>
          </a:stretch>
        </p:blipFill>
        <p:spPr bwMode="auto">
          <a:xfrm>
            <a:off x="3433993" y="2938916"/>
            <a:ext cx="2280382" cy="1763711"/>
          </a:xfrm>
          <a:prstGeom prst="rect">
            <a:avLst/>
          </a:prstGeom>
          <a:noFill/>
        </p:spPr>
      </p:pic>
      <p:pic>
        <p:nvPicPr>
          <p:cNvPr id="117767" name="Picture 7" descr="C:\Users\Mar\Documents\PURDUE\PhD\SPRING 2012\conferences\Portugal\template\res23fam_up.png"/>
          <p:cNvPicPr>
            <a:picLocks noChangeAspect="1" noChangeArrowheads="1"/>
          </p:cNvPicPr>
          <p:nvPr/>
        </p:nvPicPr>
        <p:blipFill>
          <a:blip r:embed="rId8" cstate="print"/>
          <a:srcRect/>
          <a:stretch>
            <a:fillRect/>
          </a:stretch>
        </p:blipFill>
        <p:spPr bwMode="auto">
          <a:xfrm>
            <a:off x="6361612" y="3103939"/>
            <a:ext cx="2484659" cy="1415809"/>
          </a:xfrm>
          <a:prstGeom prst="rect">
            <a:avLst/>
          </a:prstGeom>
          <a:noFill/>
        </p:spPr>
      </p:pic>
      <p:pic>
        <p:nvPicPr>
          <p:cNvPr id="117768" name="Picture 8" descr="C:\Users\Mar\Documents\PURDUE\PhD\SPRING 2012\conferences\Portugal\template\res31fam.png"/>
          <p:cNvPicPr>
            <a:picLocks noChangeAspect="1" noChangeArrowheads="1"/>
          </p:cNvPicPr>
          <p:nvPr/>
        </p:nvPicPr>
        <p:blipFill>
          <a:blip r:embed="rId9" cstate="print"/>
          <a:srcRect/>
          <a:stretch>
            <a:fillRect/>
          </a:stretch>
        </p:blipFill>
        <p:spPr bwMode="auto">
          <a:xfrm>
            <a:off x="431074" y="4818439"/>
            <a:ext cx="2212769" cy="2011680"/>
          </a:xfrm>
          <a:prstGeom prst="rect">
            <a:avLst/>
          </a:prstGeom>
          <a:noFill/>
        </p:spPr>
      </p:pic>
      <p:pic>
        <p:nvPicPr>
          <p:cNvPr id="117769" name="Picture 9" descr="C:\Users\Mar\Documents\PURDUE\PhD\SPRING 2012\conferences\Portugal\template\res32fam.png"/>
          <p:cNvPicPr>
            <a:picLocks noChangeAspect="1" noChangeArrowheads="1"/>
          </p:cNvPicPr>
          <p:nvPr/>
        </p:nvPicPr>
        <p:blipFill>
          <a:blip r:embed="rId10" cstate="print"/>
          <a:srcRect/>
          <a:stretch>
            <a:fillRect/>
          </a:stretch>
        </p:blipFill>
        <p:spPr bwMode="auto">
          <a:xfrm>
            <a:off x="3158445" y="4871719"/>
            <a:ext cx="2785155" cy="1694495"/>
          </a:xfrm>
          <a:prstGeom prst="rect">
            <a:avLst/>
          </a:prstGeom>
          <a:noFill/>
        </p:spPr>
      </p:pic>
      <p:pic>
        <p:nvPicPr>
          <p:cNvPr id="117770" name="Picture 10" descr="C:\Users\Mar\Documents\PURDUE\PhD\SPRING 2012\conferences\Portugal\template\res34fam.png"/>
          <p:cNvPicPr>
            <a:picLocks noChangeAspect="1" noChangeArrowheads="1"/>
          </p:cNvPicPr>
          <p:nvPr/>
        </p:nvPicPr>
        <p:blipFill>
          <a:blip r:embed="rId11" cstate="print"/>
          <a:srcRect/>
          <a:stretch>
            <a:fillRect/>
          </a:stretch>
        </p:blipFill>
        <p:spPr bwMode="auto">
          <a:xfrm>
            <a:off x="6127524" y="4981802"/>
            <a:ext cx="2990350" cy="1506123"/>
          </a:xfrm>
          <a:prstGeom prst="rect">
            <a:avLst/>
          </a:prstGeom>
          <a:noFill/>
        </p:spPr>
      </p:pic>
      <p:sp>
        <p:nvSpPr>
          <p:cNvPr id="25" name="TextBox 24"/>
          <p:cNvSpPr txBox="1"/>
          <p:nvPr/>
        </p:nvSpPr>
        <p:spPr>
          <a:xfrm>
            <a:off x="133350" y="1345474"/>
            <a:ext cx="496388" cy="369332"/>
          </a:xfrm>
          <a:prstGeom prst="rect">
            <a:avLst/>
          </a:prstGeom>
          <a:solidFill>
            <a:schemeClr val="bg1"/>
          </a:solidFill>
        </p:spPr>
        <p:txBody>
          <a:bodyPr wrap="square" rtlCol="0">
            <a:spAutoFit/>
          </a:bodyPr>
          <a:lstStyle/>
          <a:p>
            <a:r>
              <a:rPr lang="en-US" dirty="0" smtClean="0"/>
              <a:t>1:1</a:t>
            </a:r>
            <a:endParaRPr lang="en-US" dirty="0"/>
          </a:p>
        </p:txBody>
      </p:sp>
      <p:sp>
        <p:nvSpPr>
          <p:cNvPr id="26" name="TextBox 25"/>
          <p:cNvSpPr txBox="1"/>
          <p:nvPr/>
        </p:nvSpPr>
        <p:spPr>
          <a:xfrm>
            <a:off x="133350" y="3013165"/>
            <a:ext cx="496388" cy="369332"/>
          </a:xfrm>
          <a:prstGeom prst="rect">
            <a:avLst/>
          </a:prstGeom>
          <a:solidFill>
            <a:schemeClr val="bg1"/>
          </a:solidFill>
        </p:spPr>
        <p:txBody>
          <a:bodyPr wrap="square" rtlCol="0">
            <a:spAutoFit/>
          </a:bodyPr>
          <a:lstStyle/>
          <a:p>
            <a:r>
              <a:rPr lang="en-US" dirty="0" smtClean="0"/>
              <a:t>2:1</a:t>
            </a:r>
            <a:endParaRPr lang="en-US" dirty="0"/>
          </a:p>
        </p:txBody>
      </p:sp>
      <p:sp>
        <p:nvSpPr>
          <p:cNvPr id="27" name="TextBox 26"/>
          <p:cNvSpPr txBox="1"/>
          <p:nvPr/>
        </p:nvSpPr>
        <p:spPr>
          <a:xfrm>
            <a:off x="133350" y="4881154"/>
            <a:ext cx="496388" cy="369332"/>
          </a:xfrm>
          <a:prstGeom prst="rect">
            <a:avLst/>
          </a:prstGeom>
          <a:solidFill>
            <a:schemeClr val="bg1"/>
          </a:solidFill>
        </p:spPr>
        <p:txBody>
          <a:bodyPr wrap="square" rtlCol="0">
            <a:spAutoFit/>
          </a:bodyPr>
          <a:lstStyle/>
          <a:p>
            <a:r>
              <a:rPr lang="en-US" dirty="0" smtClean="0"/>
              <a:t>3:1</a:t>
            </a:r>
            <a:endParaRPr lang="en-US" dirty="0"/>
          </a:p>
        </p:txBody>
      </p:sp>
      <p:sp>
        <p:nvSpPr>
          <p:cNvPr id="28" name="TextBox 27"/>
          <p:cNvSpPr txBox="1"/>
          <p:nvPr/>
        </p:nvSpPr>
        <p:spPr>
          <a:xfrm>
            <a:off x="3039292" y="1323701"/>
            <a:ext cx="496388" cy="369332"/>
          </a:xfrm>
          <a:prstGeom prst="rect">
            <a:avLst/>
          </a:prstGeom>
          <a:solidFill>
            <a:schemeClr val="bg1"/>
          </a:solidFill>
        </p:spPr>
        <p:txBody>
          <a:bodyPr wrap="square" rtlCol="0">
            <a:spAutoFit/>
          </a:bodyPr>
          <a:lstStyle/>
          <a:p>
            <a:r>
              <a:rPr lang="en-US" dirty="0" smtClean="0"/>
              <a:t>1:2</a:t>
            </a:r>
            <a:endParaRPr lang="en-US" dirty="0"/>
          </a:p>
        </p:txBody>
      </p:sp>
      <p:sp>
        <p:nvSpPr>
          <p:cNvPr id="29" name="TextBox 28"/>
          <p:cNvSpPr txBox="1"/>
          <p:nvPr/>
        </p:nvSpPr>
        <p:spPr>
          <a:xfrm>
            <a:off x="6090476" y="1293221"/>
            <a:ext cx="496388" cy="369332"/>
          </a:xfrm>
          <a:prstGeom prst="rect">
            <a:avLst/>
          </a:prstGeom>
          <a:solidFill>
            <a:schemeClr val="bg1"/>
          </a:solidFill>
        </p:spPr>
        <p:txBody>
          <a:bodyPr wrap="square" rtlCol="0">
            <a:spAutoFit/>
          </a:bodyPr>
          <a:lstStyle/>
          <a:p>
            <a:r>
              <a:rPr lang="en-US" dirty="0" smtClean="0"/>
              <a:t>1:3</a:t>
            </a:r>
            <a:endParaRPr lang="en-US" dirty="0"/>
          </a:p>
        </p:txBody>
      </p:sp>
      <p:sp>
        <p:nvSpPr>
          <p:cNvPr id="30" name="TextBox 29"/>
          <p:cNvSpPr txBox="1"/>
          <p:nvPr/>
        </p:nvSpPr>
        <p:spPr>
          <a:xfrm>
            <a:off x="3039292" y="3017518"/>
            <a:ext cx="496388" cy="369332"/>
          </a:xfrm>
          <a:prstGeom prst="rect">
            <a:avLst/>
          </a:prstGeom>
          <a:solidFill>
            <a:schemeClr val="bg1"/>
          </a:solidFill>
        </p:spPr>
        <p:txBody>
          <a:bodyPr wrap="square" rtlCol="0">
            <a:spAutoFit/>
          </a:bodyPr>
          <a:lstStyle/>
          <a:p>
            <a:r>
              <a:rPr lang="en-US" dirty="0" smtClean="0"/>
              <a:t>2:3</a:t>
            </a:r>
            <a:endParaRPr lang="en-US" dirty="0"/>
          </a:p>
        </p:txBody>
      </p:sp>
      <p:sp>
        <p:nvSpPr>
          <p:cNvPr id="31" name="TextBox 30"/>
          <p:cNvSpPr txBox="1"/>
          <p:nvPr/>
        </p:nvSpPr>
        <p:spPr>
          <a:xfrm>
            <a:off x="6090476" y="3026227"/>
            <a:ext cx="496388" cy="369332"/>
          </a:xfrm>
          <a:prstGeom prst="rect">
            <a:avLst/>
          </a:prstGeom>
          <a:solidFill>
            <a:schemeClr val="bg1"/>
          </a:solidFill>
        </p:spPr>
        <p:txBody>
          <a:bodyPr wrap="square" rtlCol="0">
            <a:spAutoFit/>
          </a:bodyPr>
          <a:lstStyle/>
          <a:p>
            <a:r>
              <a:rPr lang="en-US" dirty="0" smtClean="0"/>
              <a:t>2:3</a:t>
            </a:r>
            <a:endParaRPr lang="en-US" dirty="0"/>
          </a:p>
        </p:txBody>
      </p:sp>
      <p:sp>
        <p:nvSpPr>
          <p:cNvPr id="32" name="TextBox 31"/>
          <p:cNvSpPr txBox="1"/>
          <p:nvPr/>
        </p:nvSpPr>
        <p:spPr>
          <a:xfrm>
            <a:off x="3039292" y="4889862"/>
            <a:ext cx="496388" cy="369332"/>
          </a:xfrm>
          <a:prstGeom prst="rect">
            <a:avLst/>
          </a:prstGeom>
          <a:solidFill>
            <a:schemeClr val="bg1"/>
          </a:solidFill>
        </p:spPr>
        <p:txBody>
          <a:bodyPr wrap="square" rtlCol="0">
            <a:spAutoFit/>
          </a:bodyPr>
          <a:lstStyle/>
          <a:p>
            <a:r>
              <a:rPr lang="en-US" dirty="0" smtClean="0"/>
              <a:t>3:2</a:t>
            </a:r>
            <a:endParaRPr lang="en-US" dirty="0"/>
          </a:p>
        </p:txBody>
      </p:sp>
      <p:sp>
        <p:nvSpPr>
          <p:cNvPr id="33" name="TextBox 32"/>
          <p:cNvSpPr txBox="1"/>
          <p:nvPr/>
        </p:nvSpPr>
        <p:spPr>
          <a:xfrm>
            <a:off x="6090476" y="4898570"/>
            <a:ext cx="496388" cy="369332"/>
          </a:xfrm>
          <a:prstGeom prst="rect">
            <a:avLst/>
          </a:prstGeom>
          <a:solidFill>
            <a:schemeClr val="bg1"/>
          </a:solidFill>
        </p:spPr>
        <p:txBody>
          <a:bodyPr wrap="square" rtlCol="0">
            <a:spAutoFit/>
          </a:bodyPr>
          <a:lstStyle/>
          <a:p>
            <a:r>
              <a:rPr lang="en-US" dirty="0" smtClean="0"/>
              <a:t>3:4</a:t>
            </a:r>
            <a:endParaRPr lang="en-US" dirty="0"/>
          </a:p>
        </p:txBody>
      </p:sp>
      <p:sp>
        <p:nvSpPr>
          <p:cNvPr id="18" name="Slide Number Placeholder 17"/>
          <p:cNvSpPr>
            <a:spLocks noGrp="1"/>
          </p:cNvSpPr>
          <p:nvPr>
            <p:ph type="sldNum" sz="quarter" idx="12"/>
          </p:nvPr>
        </p:nvSpPr>
        <p:spPr>
          <a:xfrm>
            <a:off x="6844145" y="6487925"/>
            <a:ext cx="2133600" cy="271399"/>
          </a:xfrm>
        </p:spPr>
        <p:txBody>
          <a:bodyPr/>
          <a:lstStyle/>
          <a:p>
            <a:r>
              <a:rPr lang="en-US" sz="1400" dirty="0" smtClean="0">
                <a:solidFill>
                  <a:schemeClr val="bg1">
                    <a:lumMod val="75000"/>
                  </a:schemeClr>
                </a:solidFill>
              </a:rPr>
              <a:t>Ref: Vaquero 2013</a:t>
            </a:r>
            <a:endParaRPr lang="en-US" sz="1400" dirty="0">
              <a:solidFill>
                <a:schemeClr val="bg1">
                  <a:lumMod val="75000"/>
                </a:schemeClr>
              </a:solidFill>
            </a:endParaRPr>
          </a:p>
        </p:txBody>
      </p:sp>
      <p:sp>
        <p:nvSpPr>
          <p:cNvPr id="23" name="TextBox 12"/>
          <p:cNvSpPr txBox="1">
            <a:spLocks noChangeArrowheads="1"/>
          </p:cNvSpPr>
          <p:nvPr/>
        </p:nvSpPr>
        <p:spPr bwMode="auto">
          <a:xfrm>
            <a:off x="1531694" y="119258"/>
            <a:ext cx="6049087"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Orbit Architecture in the CR</a:t>
            </a:r>
            <a:r>
              <a:rPr lang="en-US" sz="2800" dirty="0" smtClean="0">
                <a:cs typeface="FrankRuehl" panose="020E0503060101010101" pitchFamily="34" charset="-79"/>
              </a:rPr>
              <a:t>3</a:t>
            </a:r>
            <a:r>
              <a:rPr lang="en-US" sz="2800" b="1" dirty="0" smtClean="0">
                <a:latin typeface="FrankRuehl" panose="020E0503060101010101" pitchFamily="34" charset="-79"/>
                <a:cs typeface="FrankRuehl" panose="020E0503060101010101" pitchFamily="34" charset="-79"/>
              </a:rPr>
              <a:t>BP</a:t>
            </a:r>
          </a:p>
        </p:txBody>
      </p:sp>
    </p:spTree>
    <p:extLst>
      <p:ext uri="{BB962C8B-B14F-4D97-AF65-F5344CB8AC3E}">
        <p14:creationId xmlns:p14="http://schemas.microsoft.com/office/powerpoint/2010/main" val="6404464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085" y="2018481"/>
            <a:ext cx="5124563" cy="436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7"/>
          <p:cNvPicPr>
            <a:picLocks noChangeAspect="1" noChangeArrowheads="1"/>
          </p:cNvPicPr>
          <p:nvPr/>
        </p:nvPicPr>
        <p:blipFill>
          <a:blip r:embed="rId4">
            <a:extLst>
              <a:ext uri="{28A0092B-C50C-407E-A947-70E740481C1C}">
                <a14:useLocalDpi xmlns:a14="http://schemas.microsoft.com/office/drawing/2010/main" val="0"/>
              </a:ext>
            </a:extLst>
          </a:blip>
          <a:srcRect l="23625" t="13785" r="23625" b="13785"/>
          <a:stretch>
            <a:fillRect/>
          </a:stretch>
        </p:blipFill>
        <p:spPr bwMode="auto">
          <a:xfrm>
            <a:off x="4457701" y="2005373"/>
            <a:ext cx="4686300" cy="4409994"/>
          </a:xfrm>
          <a:prstGeom prst="rect">
            <a:avLst/>
          </a:prstGeom>
          <a:noFill/>
          <a:ln>
            <a:noFill/>
          </a:ln>
          <a:effectLst/>
          <a:extLst>
            <a:ext uri="{909E8E84-426E-40DD-AFC4-6F175D3DCCD1}">
              <a14:hiddenFill xmlns:a14="http://schemas.microsoft.com/office/drawing/2010/main">
                <a:gradFill rotWithShape="0">
                  <a:gsLst>
                    <a:gs pos="0">
                      <a:srgbClr val="000000"/>
                    </a:gs>
                    <a:gs pos="39999">
                      <a:srgbClr val="0A128C"/>
                    </a:gs>
                    <a:gs pos="70000">
                      <a:srgbClr val="181CC7"/>
                    </a:gs>
                    <a:gs pos="88000">
                      <a:srgbClr val="7005D4"/>
                    </a:gs>
                    <a:gs pos="100000">
                      <a:srgbClr val="8C3D91"/>
                    </a:gs>
                  </a:gsLst>
                  <a:lin ang="540000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 name="Group 4"/>
          <p:cNvGrpSpPr>
            <a:grpSpLocks/>
          </p:cNvGrpSpPr>
          <p:nvPr/>
        </p:nvGrpSpPr>
        <p:grpSpPr bwMode="auto">
          <a:xfrm>
            <a:off x="5132647" y="1211572"/>
            <a:ext cx="3429000" cy="615298"/>
            <a:chOff x="1911" y="801"/>
            <a:chExt cx="2203" cy="321"/>
          </a:xfrm>
        </p:grpSpPr>
        <p:sp>
          <p:nvSpPr>
            <p:cNvPr id="4" name="Rectangle 5"/>
            <p:cNvSpPr>
              <a:spLocks noChangeArrowheads="1"/>
            </p:cNvSpPr>
            <p:nvPr/>
          </p:nvSpPr>
          <p:spPr bwMode="auto">
            <a:xfrm>
              <a:off x="1923" y="858"/>
              <a:ext cx="219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sz="1800" dirty="0"/>
                <a:t>V</a:t>
              </a:r>
              <a:r>
                <a:rPr lang="en-US" sz="1800" baseline="30000" dirty="0"/>
                <a:t>2</a:t>
              </a:r>
              <a:r>
                <a:rPr lang="en-US" sz="1800" dirty="0"/>
                <a:t> = x</a:t>
              </a:r>
              <a:r>
                <a:rPr lang="en-US" sz="1800" baseline="30000" dirty="0"/>
                <a:t>2</a:t>
              </a:r>
              <a:r>
                <a:rPr lang="en-US" sz="1800" dirty="0"/>
                <a:t>+y</a:t>
              </a:r>
              <a:r>
                <a:rPr lang="en-US" sz="1800" baseline="30000" dirty="0"/>
                <a:t>2</a:t>
              </a:r>
              <a:r>
                <a:rPr lang="en-US" sz="1800" dirty="0"/>
                <a:t> + [2(1-</a:t>
              </a:r>
              <a:r>
                <a:rPr lang="en-US" sz="1800" dirty="0">
                  <a:latin typeface="Symbol" pitchFamily="18" charset="2"/>
                </a:rPr>
                <a:t>m</a:t>
              </a:r>
              <a:r>
                <a:rPr lang="en-US" sz="1800" dirty="0"/>
                <a:t>)/r</a:t>
              </a:r>
              <a:r>
                <a:rPr lang="en-US" sz="1800" baseline="-25000" dirty="0"/>
                <a:t>1</a:t>
              </a:r>
              <a:r>
                <a:rPr lang="en-US" sz="1800" dirty="0"/>
                <a:t>]+ [2</a:t>
              </a:r>
              <a:r>
                <a:rPr lang="en-US" sz="1800" dirty="0">
                  <a:latin typeface="Symbol" pitchFamily="18" charset="2"/>
                </a:rPr>
                <a:t>m</a:t>
              </a:r>
              <a:r>
                <a:rPr lang="en-US" sz="1800" dirty="0"/>
                <a:t>/r</a:t>
              </a:r>
              <a:r>
                <a:rPr lang="en-US" sz="1800" baseline="-25000" dirty="0"/>
                <a:t>2</a:t>
              </a:r>
              <a:r>
                <a:rPr lang="en-US" sz="1800" dirty="0"/>
                <a:t>]-C</a:t>
              </a:r>
            </a:p>
          </p:txBody>
        </p:sp>
        <p:sp>
          <p:nvSpPr>
            <p:cNvPr id="5" name="Rectangle 6"/>
            <p:cNvSpPr>
              <a:spLocks noChangeArrowheads="1"/>
            </p:cNvSpPr>
            <p:nvPr/>
          </p:nvSpPr>
          <p:spPr bwMode="auto">
            <a:xfrm>
              <a:off x="1911" y="801"/>
              <a:ext cx="2203" cy="321"/>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6" name="TextBox 5"/>
          <p:cNvSpPr txBox="1"/>
          <p:nvPr/>
        </p:nvSpPr>
        <p:spPr>
          <a:xfrm>
            <a:off x="2707719" y="136057"/>
            <a:ext cx="3567002"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Jacobi Energy Constant</a:t>
            </a:r>
            <a:endParaRPr lang="en-US" sz="2800" b="1" dirty="0">
              <a:latin typeface="FrankRuehl" panose="020E0503060101010101" pitchFamily="34" charset="-79"/>
              <a:cs typeface="FrankRuehl" panose="020E0503060101010101" pitchFamily="34" charset="-79"/>
            </a:endParaRPr>
          </a:p>
        </p:txBody>
      </p:sp>
      <p:sp>
        <p:nvSpPr>
          <p:cNvPr id="8" name="TextBox 7"/>
          <p:cNvSpPr txBox="1"/>
          <p:nvPr/>
        </p:nvSpPr>
        <p:spPr>
          <a:xfrm>
            <a:off x="6106477" y="4208692"/>
            <a:ext cx="534121" cy="369332"/>
          </a:xfrm>
          <a:prstGeom prst="rect">
            <a:avLst/>
          </a:prstGeom>
          <a:noFill/>
        </p:spPr>
        <p:txBody>
          <a:bodyPr wrap="none" rtlCol="0">
            <a:spAutoFit/>
          </a:bodyPr>
          <a:lstStyle/>
          <a:p>
            <a:r>
              <a:rPr lang="en-US" dirty="0" smtClean="0"/>
              <a:t>Sun</a:t>
            </a:r>
            <a:endParaRPr lang="en-US" dirty="0"/>
          </a:p>
        </p:txBody>
      </p:sp>
      <p:sp>
        <p:nvSpPr>
          <p:cNvPr id="9" name="TextBox 8"/>
          <p:cNvSpPr txBox="1"/>
          <p:nvPr/>
        </p:nvSpPr>
        <p:spPr>
          <a:xfrm>
            <a:off x="7543800" y="4208692"/>
            <a:ext cx="682559" cy="369332"/>
          </a:xfrm>
          <a:prstGeom prst="rect">
            <a:avLst/>
          </a:prstGeom>
          <a:noFill/>
        </p:spPr>
        <p:txBody>
          <a:bodyPr wrap="none" rtlCol="0">
            <a:spAutoFit/>
          </a:bodyPr>
          <a:lstStyle/>
          <a:p>
            <a:r>
              <a:rPr lang="en-US" dirty="0" smtClean="0"/>
              <a:t>Earth</a:t>
            </a:r>
            <a:endParaRPr lang="en-US" dirty="0"/>
          </a:p>
        </p:txBody>
      </p:sp>
      <p:sp>
        <p:nvSpPr>
          <p:cNvPr id="11" name="TextBox 10"/>
          <p:cNvSpPr txBox="1"/>
          <p:nvPr/>
        </p:nvSpPr>
        <p:spPr>
          <a:xfrm>
            <a:off x="2286000" y="4176426"/>
            <a:ext cx="682559" cy="369332"/>
          </a:xfrm>
          <a:prstGeom prst="rect">
            <a:avLst/>
          </a:prstGeom>
          <a:noFill/>
        </p:spPr>
        <p:txBody>
          <a:bodyPr wrap="none" rtlCol="0">
            <a:spAutoFit/>
          </a:bodyPr>
          <a:lstStyle/>
          <a:p>
            <a:r>
              <a:rPr lang="en-US" dirty="0" smtClean="0"/>
              <a:t>Earth</a:t>
            </a:r>
            <a:endParaRPr lang="en-US" dirty="0"/>
          </a:p>
        </p:txBody>
      </p:sp>
      <p:sp>
        <p:nvSpPr>
          <p:cNvPr id="12" name="TextBox 11"/>
          <p:cNvSpPr txBox="1"/>
          <p:nvPr/>
        </p:nvSpPr>
        <p:spPr>
          <a:xfrm>
            <a:off x="3505200" y="4208692"/>
            <a:ext cx="747320" cy="369332"/>
          </a:xfrm>
          <a:prstGeom prst="rect">
            <a:avLst/>
          </a:prstGeom>
          <a:noFill/>
        </p:spPr>
        <p:txBody>
          <a:bodyPr wrap="none" rtlCol="0">
            <a:spAutoFit/>
          </a:bodyPr>
          <a:lstStyle/>
          <a:p>
            <a:r>
              <a:rPr lang="en-US" dirty="0" smtClean="0"/>
              <a:t>Moon</a:t>
            </a:r>
            <a:endParaRPr lang="en-US" dirty="0"/>
          </a:p>
        </p:txBody>
      </p:sp>
      <p:sp>
        <p:nvSpPr>
          <p:cNvPr id="13" name="Rectangle 12"/>
          <p:cNvSpPr/>
          <p:nvPr/>
        </p:nvSpPr>
        <p:spPr>
          <a:xfrm>
            <a:off x="537697" y="749907"/>
            <a:ext cx="7907045" cy="1384995"/>
          </a:xfrm>
          <a:prstGeom prst="rect">
            <a:avLst/>
          </a:prstGeom>
        </p:spPr>
        <p:txBody>
          <a:bodyPr wrap="square">
            <a:spAutoFit/>
          </a:bodyPr>
          <a:lstStyle/>
          <a:p>
            <a:pPr>
              <a:buClr>
                <a:srgbClr val="FF0000"/>
              </a:buClr>
              <a:buFontTx/>
              <a:buChar char="•"/>
            </a:pPr>
            <a:r>
              <a:rPr lang="en-US" dirty="0" smtClean="0">
                <a:latin typeface="Book Antiqua" pitchFamily="18" charset="0"/>
              </a:rPr>
              <a:t> Jacobi constant can be used to visualize the possible paths of transfers and motion about the more stable locations</a:t>
            </a:r>
          </a:p>
          <a:p>
            <a:pPr>
              <a:buClr>
                <a:srgbClr val="FF0000"/>
              </a:buClr>
              <a:buFontTx/>
              <a:buChar char="•"/>
            </a:pPr>
            <a:r>
              <a:rPr lang="en-US" dirty="0">
                <a:latin typeface="Book Antiqua" pitchFamily="18" charset="0"/>
              </a:rPr>
              <a:t> </a:t>
            </a:r>
            <a:r>
              <a:rPr lang="en-US" dirty="0" smtClean="0">
                <a:latin typeface="Book Antiqua" pitchFamily="18" charset="0"/>
              </a:rPr>
              <a:t>Define energy levels</a:t>
            </a:r>
          </a:p>
          <a:p>
            <a:pPr>
              <a:buClr>
                <a:srgbClr val="FF0000"/>
              </a:buClr>
              <a:buFontTx/>
              <a:buChar char="•"/>
            </a:pPr>
            <a:r>
              <a:rPr lang="en-US" dirty="0" smtClean="0">
                <a:latin typeface="Book Antiqua" pitchFamily="18" charset="0"/>
              </a:rPr>
              <a:t> Hill’s regions in CRTBP</a:t>
            </a:r>
            <a:endParaRPr lang="en-US" dirty="0">
              <a:latin typeface="Book Antiqua" pitchFamily="18" charset="0"/>
            </a:endParaRPr>
          </a:p>
          <a:p>
            <a:pPr>
              <a:buClr>
                <a:srgbClr val="FF0000"/>
              </a:buClr>
            </a:pPr>
            <a:endParaRPr lang="en-US" baseline="30000" dirty="0">
              <a:latin typeface="Book Antiqua" pitchFamily="18" charset="0"/>
            </a:endParaRPr>
          </a:p>
        </p:txBody>
      </p:sp>
      <p:sp>
        <p:nvSpPr>
          <p:cNvPr id="7" name="Slide Number Placeholder 6"/>
          <p:cNvSpPr>
            <a:spLocks noGrp="1"/>
          </p:cNvSpPr>
          <p:nvPr>
            <p:ph type="sldNum" sz="quarter" idx="12"/>
          </p:nvPr>
        </p:nvSpPr>
        <p:spPr/>
        <p:txBody>
          <a:bodyPr/>
          <a:lstStyle/>
          <a:p>
            <a:fld id="{C89506E5-468D-4A41-A8C8-D7A816AB4C27}" type="slidenum">
              <a:rPr lang="en-US" smtClean="0"/>
              <a:t>15</a:t>
            </a:fld>
            <a:endParaRPr lang="en-US" dirty="0"/>
          </a:p>
        </p:txBody>
      </p:sp>
    </p:spTree>
    <p:extLst>
      <p:ext uri="{BB962C8B-B14F-4D97-AF65-F5344CB8AC3E}">
        <p14:creationId xmlns:p14="http://schemas.microsoft.com/office/powerpoint/2010/main" val="26864345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07719" y="136057"/>
            <a:ext cx="3606244"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Jacobi Energy Constant</a:t>
            </a:r>
            <a:endParaRPr lang="en-US" sz="2800" b="1" dirty="0">
              <a:latin typeface="FrankRuehl" panose="020E0503060101010101" pitchFamily="34" charset="-79"/>
              <a:cs typeface="FrankRuehl" panose="020E0503060101010101" pitchFamily="34" charset="-79"/>
            </a:endParaRPr>
          </a:p>
        </p:txBody>
      </p:sp>
      <p:sp>
        <p:nvSpPr>
          <p:cNvPr id="13" name="Rectangle 12"/>
          <p:cNvSpPr/>
          <p:nvPr/>
        </p:nvSpPr>
        <p:spPr>
          <a:xfrm>
            <a:off x="855954" y="749907"/>
            <a:ext cx="7907045" cy="923330"/>
          </a:xfrm>
          <a:prstGeom prst="rect">
            <a:avLst/>
          </a:prstGeom>
        </p:spPr>
        <p:txBody>
          <a:bodyPr wrap="square">
            <a:spAutoFit/>
          </a:bodyPr>
          <a:lstStyle/>
          <a:p>
            <a:pPr>
              <a:buClr>
                <a:srgbClr val="FF0000"/>
              </a:buClr>
              <a:buFontTx/>
              <a:buChar char="•"/>
            </a:pPr>
            <a:r>
              <a:rPr lang="en-US" dirty="0" smtClean="0">
                <a:latin typeface="Book Antiqua" pitchFamily="18" charset="0"/>
              </a:rPr>
              <a:t> Jacobi constant can be used to visualize the possible ‘natural’ paths of transfers and motion about the more stable locations</a:t>
            </a:r>
          </a:p>
          <a:p>
            <a:pPr>
              <a:buClr>
                <a:srgbClr val="FF0000"/>
              </a:buClr>
              <a:buFontTx/>
              <a:buChar char="•"/>
            </a:pPr>
            <a:r>
              <a:rPr lang="en-US" dirty="0">
                <a:latin typeface="Book Antiqua" pitchFamily="18" charset="0"/>
              </a:rPr>
              <a:t> </a:t>
            </a:r>
            <a:r>
              <a:rPr lang="en-US" dirty="0" smtClean="0">
                <a:latin typeface="Book Antiqua" pitchFamily="18" charset="0"/>
              </a:rPr>
              <a:t>Define energy levels</a:t>
            </a:r>
            <a:endParaRPr lang="en-US" baseline="30000" dirty="0">
              <a:latin typeface="Book Antiqua" pitchFamily="18" charset="0"/>
            </a:endParaRPr>
          </a:p>
        </p:txBody>
      </p:sp>
      <p:pic>
        <p:nvPicPr>
          <p:cNvPr id="358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5954" y="1678483"/>
            <a:ext cx="7653944" cy="4677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998644" y="6487575"/>
            <a:ext cx="1242712" cy="307777"/>
          </a:xfrm>
          <a:prstGeom prst="rect">
            <a:avLst/>
          </a:prstGeom>
          <a:noFill/>
        </p:spPr>
        <p:txBody>
          <a:bodyPr wrap="none" rtlCol="0">
            <a:spAutoFit/>
          </a:bodyPr>
          <a:lstStyle/>
          <a:p>
            <a:r>
              <a:rPr lang="en-US" sz="1400" dirty="0" smtClean="0">
                <a:solidFill>
                  <a:schemeClr val="bg1">
                    <a:lumMod val="75000"/>
                  </a:schemeClr>
                </a:solidFill>
              </a:rPr>
              <a:t>Ref: Wikipedia</a:t>
            </a:r>
            <a:endParaRPr lang="en-US" sz="1400" dirty="0">
              <a:solidFill>
                <a:schemeClr val="bg1">
                  <a:lumMod val="75000"/>
                </a:schemeClr>
              </a:soli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16</a:t>
            </a:fld>
            <a:endParaRPr lang="en-US" dirty="0"/>
          </a:p>
        </p:txBody>
      </p:sp>
    </p:spTree>
    <p:extLst>
      <p:ext uri="{BB962C8B-B14F-4D97-AF65-F5344CB8AC3E}">
        <p14:creationId xmlns:p14="http://schemas.microsoft.com/office/powerpoint/2010/main" val="9788379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707719" y="136057"/>
            <a:ext cx="3567002"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Jacobi Energy Constant</a:t>
            </a:r>
            <a:endParaRPr lang="en-US" sz="2800" b="1" dirty="0">
              <a:latin typeface="FrankRuehl" panose="020E0503060101010101" pitchFamily="34" charset="-79"/>
              <a:cs typeface="FrankRuehl" panose="020E0503060101010101" pitchFamily="34" charset="-79"/>
            </a:endParaRPr>
          </a:p>
        </p:txBody>
      </p:sp>
      <p:sp>
        <p:nvSpPr>
          <p:cNvPr id="13" name="Rectangle 12"/>
          <p:cNvSpPr/>
          <p:nvPr/>
        </p:nvSpPr>
        <p:spPr>
          <a:xfrm>
            <a:off x="374073" y="871225"/>
            <a:ext cx="8478981" cy="913070"/>
          </a:xfrm>
          <a:prstGeom prst="rect">
            <a:avLst/>
          </a:prstGeom>
        </p:spPr>
        <p:txBody>
          <a:bodyPr wrap="square">
            <a:spAutoFit/>
          </a:bodyPr>
          <a:lstStyle/>
          <a:p>
            <a:pPr>
              <a:buClr>
                <a:srgbClr val="FF0000"/>
              </a:buClr>
              <a:buFontTx/>
              <a:buChar char="•"/>
            </a:pPr>
            <a:r>
              <a:rPr lang="en-US" sz="2000" dirty="0" smtClean="0">
                <a:latin typeface="Book Antiqua" pitchFamily="18" charset="0"/>
              </a:rPr>
              <a:t> Jacobi constant can be used to visualize the possible paths of transfers and motion about the more stable locations</a:t>
            </a:r>
          </a:p>
          <a:p>
            <a:pPr>
              <a:buClr>
                <a:srgbClr val="FF0000"/>
              </a:buClr>
            </a:pPr>
            <a:endParaRPr lang="en-US" sz="2000" baseline="30000" dirty="0">
              <a:latin typeface="Book Antiqua" pitchFamily="18" charset="0"/>
            </a:endParaRPr>
          </a:p>
        </p:txBody>
      </p:sp>
      <p:pic>
        <p:nvPicPr>
          <p:cNvPr id="368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564" y="1784295"/>
            <a:ext cx="7985435" cy="45384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6998644" y="6436422"/>
            <a:ext cx="1242712" cy="307777"/>
          </a:xfrm>
          <a:prstGeom prst="rect">
            <a:avLst/>
          </a:prstGeom>
          <a:noFill/>
        </p:spPr>
        <p:txBody>
          <a:bodyPr wrap="none" rtlCol="0">
            <a:spAutoFit/>
          </a:bodyPr>
          <a:lstStyle/>
          <a:p>
            <a:r>
              <a:rPr lang="en-US" sz="1400" dirty="0" smtClean="0">
                <a:solidFill>
                  <a:schemeClr val="bg1">
                    <a:lumMod val="75000"/>
                  </a:schemeClr>
                </a:solidFill>
              </a:rPr>
              <a:t>Ref: Wikipedia</a:t>
            </a:r>
            <a:endParaRPr lang="en-US" sz="1400" dirty="0">
              <a:solidFill>
                <a:schemeClr val="bg1">
                  <a:lumMod val="75000"/>
                </a:schemeClr>
              </a:soli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17</a:t>
            </a:fld>
            <a:endParaRPr lang="en-US" dirty="0"/>
          </a:p>
        </p:txBody>
      </p:sp>
    </p:spTree>
    <p:extLst>
      <p:ext uri="{BB962C8B-B14F-4D97-AF65-F5344CB8AC3E}">
        <p14:creationId xmlns:p14="http://schemas.microsoft.com/office/powerpoint/2010/main" val="2678437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75" y="975060"/>
            <a:ext cx="8877300" cy="5701965"/>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58"/>
          <p:cNvSpPr>
            <a:spLocks noChangeArrowheads="1"/>
          </p:cNvSpPr>
          <p:nvPr/>
        </p:nvSpPr>
        <p:spPr bwMode="auto">
          <a:xfrm>
            <a:off x="304800" y="1524000"/>
            <a:ext cx="2438400" cy="1447800"/>
          </a:xfrm>
          <a:prstGeom prst="rect">
            <a:avLst/>
          </a:prstGeom>
          <a:solidFill>
            <a:schemeClr val="bg1"/>
          </a:solidFill>
          <a:ln w="12700">
            <a:solidFill>
              <a:schemeClr val="tx1"/>
            </a:solidFill>
            <a:miter lim="800000"/>
            <a:headEnd/>
            <a:tailEnd/>
          </a:ln>
          <a:effectLs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36" name="Rectangle 59"/>
          <p:cNvSpPr>
            <a:spLocks noChangeArrowheads="1"/>
          </p:cNvSpPr>
          <p:nvPr/>
        </p:nvSpPr>
        <p:spPr bwMode="auto">
          <a:xfrm>
            <a:off x="2971800" y="1524000"/>
            <a:ext cx="1447800" cy="1447800"/>
          </a:xfrm>
          <a:prstGeom prst="rect">
            <a:avLst/>
          </a:prstGeom>
          <a:solidFill>
            <a:schemeClr val="bg1"/>
          </a:solidFill>
          <a:ln w="12700">
            <a:solidFill>
              <a:schemeClr val="tx1"/>
            </a:solidFill>
            <a:miter lim="800000"/>
            <a:headEnd/>
            <a:tailEnd/>
          </a:ln>
          <a:effectLs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5" name="Rectangle 2"/>
          <p:cNvSpPr>
            <a:spLocks noGrp="1" noChangeArrowheads="1"/>
          </p:cNvSpPr>
          <p:nvPr>
            <p:ph type="title"/>
          </p:nvPr>
        </p:nvSpPr>
        <p:spPr>
          <a:xfrm>
            <a:off x="841705" y="0"/>
            <a:ext cx="7497762" cy="666750"/>
          </a:xfrm>
          <a:noFill/>
        </p:spPr>
        <p:txBody>
          <a:bodyPr>
            <a:noAutofit/>
          </a:bodyPr>
          <a:lstStyle/>
          <a:p>
            <a:r>
              <a:rPr lang="en-US" altLang="en-US" sz="2800" b="1" dirty="0" smtClean="0">
                <a:latin typeface="FrankRuehl" panose="020E0503060101010101" pitchFamily="34" charset="-79"/>
                <a:cs typeface="FrankRuehl" panose="020E0503060101010101" pitchFamily="34" charset="-79"/>
              </a:rPr>
              <a:t>Mapping the Orbit Space Using </a:t>
            </a:r>
            <a:r>
              <a:rPr lang="en-US" sz="2800" b="1" dirty="0" smtClean="0">
                <a:latin typeface="FrankRuehl" panose="020E0503060101010101" pitchFamily="34" charset="-79"/>
                <a:cs typeface="FrankRuehl" panose="020E0503060101010101" pitchFamily="34" charset="-79"/>
              </a:rPr>
              <a:t>Poincare</a:t>
            </a:r>
            <a:r>
              <a:rPr lang="en-US" sz="2800" dirty="0" smtClean="0"/>
              <a:t> </a:t>
            </a:r>
            <a:r>
              <a:rPr lang="en-US" altLang="en-US" sz="2800" b="1" dirty="0" smtClean="0">
                <a:latin typeface="FrankRuehl" panose="020E0503060101010101" pitchFamily="34" charset="-79"/>
                <a:cs typeface="FrankRuehl" panose="020E0503060101010101" pitchFamily="34" charset="-79"/>
              </a:rPr>
              <a:t>Sections</a:t>
            </a:r>
          </a:p>
        </p:txBody>
      </p:sp>
      <p:grpSp>
        <p:nvGrpSpPr>
          <p:cNvPr id="6" name="Group 39"/>
          <p:cNvGrpSpPr>
            <a:grpSpLocks/>
          </p:cNvGrpSpPr>
          <p:nvPr/>
        </p:nvGrpSpPr>
        <p:grpSpPr bwMode="auto">
          <a:xfrm>
            <a:off x="4724400" y="4953000"/>
            <a:ext cx="4105275" cy="1425575"/>
            <a:chOff x="432" y="1008"/>
            <a:chExt cx="2586" cy="898"/>
          </a:xfrm>
        </p:grpSpPr>
        <p:pic>
          <p:nvPicPr>
            <p:cNvPr id="7" name="Picture 21" descr="C:\Documents and Settings\samwl\Desktop\Images\PoincareSection\nestedPtOne.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 y="1008"/>
              <a:ext cx="1532"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2" descr="C:\Documents and Settings\samwl\Desktop\Images\PoincareSection\nestedPtTwoOption2.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2" y="1008"/>
              <a:ext cx="906"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 name="Group 40"/>
          <p:cNvGrpSpPr>
            <a:grpSpLocks/>
          </p:cNvGrpSpPr>
          <p:nvPr/>
        </p:nvGrpSpPr>
        <p:grpSpPr bwMode="auto">
          <a:xfrm>
            <a:off x="4724400" y="3276600"/>
            <a:ext cx="4114800" cy="1463675"/>
            <a:chOff x="432" y="2448"/>
            <a:chExt cx="2592" cy="922"/>
          </a:xfrm>
        </p:grpSpPr>
        <p:pic>
          <p:nvPicPr>
            <p:cNvPr id="10" name="Picture 23" descr="C:\Documents and Settings\samwl\Desktop\Images\PoincareSection\parallelPtOne.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 y="2448"/>
              <a:ext cx="1532" cy="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4" descr="C:\Documents and Settings\samwl\Desktop\Images\PoincareSection\parallelPtTwo.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2" y="2448"/>
              <a:ext cx="912" cy="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38"/>
          <p:cNvGrpSpPr>
            <a:grpSpLocks/>
          </p:cNvGrpSpPr>
          <p:nvPr/>
        </p:nvGrpSpPr>
        <p:grpSpPr bwMode="auto">
          <a:xfrm>
            <a:off x="304800" y="3276600"/>
            <a:ext cx="4105275" cy="1425575"/>
            <a:chOff x="1008" y="2976"/>
            <a:chExt cx="2586" cy="898"/>
          </a:xfrm>
        </p:grpSpPr>
        <p:pic>
          <p:nvPicPr>
            <p:cNvPr id="13" name="Picture 25" descr="C:\Documents and Settings\samwl\Desktop\Images\PoincareSection\singleIntersectionPtOne.t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8" y="2976"/>
              <a:ext cx="1536"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6" descr="C:\Documents and Settings\samwl\Desktop\Images\PoincareSection\singleIntersectionPtTwo.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88" y="2976"/>
              <a:ext cx="906"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5" name="Group 36"/>
          <p:cNvGrpSpPr>
            <a:grpSpLocks/>
          </p:cNvGrpSpPr>
          <p:nvPr/>
        </p:nvGrpSpPr>
        <p:grpSpPr bwMode="auto">
          <a:xfrm>
            <a:off x="4724400" y="1524000"/>
            <a:ext cx="4105275" cy="1431925"/>
            <a:chOff x="672" y="3072"/>
            <a:chExt cx="2586" cy="902"/>
          </a:xfrm>
        </p:grpSpPr>
        <p:pic>
          <p:nvPicPr>
            <p:cNvPr id="16" name="Picture 28" descr="C:\Documents and Settings\samwl\Desktop\Images\PoincareSection\trajectoriesPtOne.tif"/>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2" y="3072"/>
              <a:ext cx="1532" cy="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29" descr="C:\Documents and Settings\samwl\Desktop\Images\PoincareSection\trajectoriesPtTwo.t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52" y="3072"/>
              <a:ext cx="906"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37"/>
          <p:cNvGrpSpPr>
            <a:grpSpLocks/>
          </p:cNvGrpSpPr>
          <p:nvPr/>
        </p:nvGrpSpPr>
        <p:grpSpPr bwMode="auto">
          <a:xfrm>
            <a:off x="304800" y="4953000"/>
            <a:ext cx="4105275" cy="1438275"/>
            <a:chOff x="2304" y="3024"/>
            <a:chExt cx="2586" cy="906"/>
          </a:xfrm>
        </p:grpSpPr>
        <p:pic>
          <p:nvPicPr>
            <p:cNvPr id="19" name="Picture 27" descr="C:\Documents and Settings\samwl\Desktop\Images\PoincareSection\spirallIntersectionPtOne.tif"/>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304" y="3024"/>
              <a:ext cx="1532" cy="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 name="Group 35"/>
            <p:cNvGrpSpPr>
              <a:grpSpLocks/>
            </p:cNvGrpSpPr>
            <p:nvPr/>
          </p:nvGrpSpPr>
          <p:grpSpPr bwMode="auto">
            <a:xfrm>
              <a:off x="3984" y="3024"/>
              <a:ext cx="906" cy="898"/>
              <a:chOff x="3984" y="3024"/>
              <a:chExt cx="906" cy="898"/>
            </a:xfrm>
          </p:grpSpPr>
          <p:pic>
            <p:nvPicPr>
              <p:cNvPr id="21" name="Picture 30" descr="C:\Documents and Settings\samwl\Desktop\Images\PoincareSection\singleIntersectionPtTwo.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84" y="3024"/>
                <a:ext cx="906" cy="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1"/>
              <p:cNvSpPr txBox="1">
                <a:spLocks noChangeArrowheads="1"/>
              </p:cNvSpPr>
              <p:nvPr/>
            </p:nvSpPr>
            <p:spPr bwMode="auto">
              <a:xfrm>
                <a:off x="4416" y="3216"/>
                <a:ext cx="29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dirty="0">
                    <a:solidFill>
                      <a:schemeClr val="hlink"/>
                    </a:solidFill>
                  </a:rPr>
                  <a:t>.</a:t>
                </a:r>
              </a:p>
            </p:txBody>
          </p:sp>
        </p:grpSp>
      </p:grpSp>
      <p:sp>
        <p:nvSpPr>
          <p:cNvPr id="24" name="Rectangle 53"/>
          <p:cNvSpPr>
            <a:spLocks noChangeArrowheads="1"/>
          </p:cNvSpPr>
          <p:nvPr/>
        </p:nvSpPr>
        <p:spPr bwMode="auto">
          <a:xfrm>
            <a:off x="3052763" y="1752600"/>
            <a:ext cx="1214438" cy="688975"/>
          </a:xfrm>
          <a:prstGeom prst="rect">
            <a:avLst/>
          </a:prstGeom>
          <a:solidFill>
            <a:srgbClr val="C0C0C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5" name="Rectangle 56"/>
          <p:cNvSpPr>
            <a:spLocks noChangeArrowheads="1"/>
          </p:cNvSpPr>
          <p:nvPr/>
        </p:nvSpPr>
        <p:spPr bwMode="auto">
          <a:xfrm>
            <a:off x="3581400" y="1600200"/>
            <a:ext cx="311150" cy="64135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600" b="1" dirty="0">
                <a:solidFill>
                  <a:schemeClr val="hlink"/>
                </a:solidFill>
                <a:latin typeface="Arial" pitchFamily="34" charset="0"/>
              </a:rPr>
              <a:t>.</a:t>
            </a:r>
          </a:p>
        </p:txBody>
      </p:sp>
      <p:sp>
        <p:nvSpPr>
          <p:cNvPr id="26" name="Rectangle 42"/>
          <p:cNvSpPr>
            <a:spLocks noChangeArrowheads="1"/>
          </p:cNvSpPr>
          <p:nvPr/>
        </p:nvSpPr>
        <p:spPr bwMode="auto">
          <a:xfrm>
            <a:off x="582613" y="2297113"/>
            <a:ext cx="70643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Orbits</a:t>
            </a:r>
          </a:p>
        </p:txBody>
      </p:sp>
      <p:sp>
        <p:nvSpPr>
          <p:cNvPr id="27" name="Rectangle 45"/>
          <p:cNvSpPr>
            <a:spLocks noChangeArrowheads="1"/>
          </p:cNvSpPr>
          <p:nvPr/>
        </p:nvSpPr>
        <p:spPr bwMode="auto">
          <a:xfrm>
            <a:off x="1314450" y="1755775"/>
            <a:ext cx="1214438" cy="688975"/>
          </a:xfrm>
          <a:prstGeom prst="rect">
            <a:avLst/>
          </a:prstGeom>
          <a:solidFill>
            <a:srgbClr val="C0C0C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8" name="Oval 46"/>
          <p:cNvSpPr>
            <a:spLocks noChangeArrowheads="1"/>
          </p:cNvSpPr>
          <p:nvPr/>
        </p:nvSpPr>
        <p:spPr bwMode="auto">
          <a:xfrm>
            <a:off x="439738" y="2005013"/>
            <a:ext cx="1739900" cy="638175"/>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29" name="Oval 47"/>
          <p:cNvSpPr>
            <a:spLocks noChangeArrowheads="1"/>
          </p:cNvSpPr>
          <p:nvPr/>
        </p:nvSpPr>
        <p:spPr bwMode="auto">
          <a:xfrm>
            <a:off x="381000" y="1954213"/>
            <a:ext cx="1914525" cy="788988"/>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30" name="Rectangle 48"/>
          <p:cNvSpPr>
            <a:spLocks noChangeArrowheads="1"/>
          </p:cNvSpPr>
          <p:nvPr/>
        </p:nvSpPr>
        <p:spPr bwMode="auto">
          <a:xfrm>
            <a:off x="1330325" y="1892300"/>
            <a:ext cx="642938" cy="298450"/>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31" name="Rectangle 49"/>
          <p:cNvSpPr>
            <a:spLocks noChangeArrowheads="1"/>
          </p:cNvSpPr>
          <p:nvPr/>
        </p:nvSpPr>
        <p:spPr bwMode="auto">
          <a:xfrm>
            <a:off x="1828800" y="1676400"/>
            <a:ext cx="311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3600" b="1" dirty="0">
                <a:solidFill>
                  <a:schemeClr val="hlink"/>
                </a:solidFill>
                <a:latin typeface="Arial" pitchFamily="34" charset="0"/>
              </a:rPr>
              <a:t>.</a:t>
            </a:r>
          </a:p>
        </p:txBody>
      </p:sp>
      <p:sp>
        <p:nvSpPr>
          <p:cNvPr id="32" name="Rectangle 50"/>
          <p:cNvSpPr>
            <a:spLocks noChangeArrowheads="1"/>
          </p:cNvSpPr>
          <p:nvPr/>
        </p:nvSpPr>
        <p:spPr bwMode="auto">
          <a:xfrm>
            <a:off x="1828800" y="1600200"/>
            <a:ext cx="3111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600" b="1" dirty="0">
                <a:solidFill>
                  <a:schemeClr val="hlink"/>
                </a:solidFill>
                <a:latin typeface="Arial" pitchFamily="34" charset="0"/>
              </a:rPr>
              <a:t>.</a:t>
            </a:r>
          </a:p>
        </p:txBody>
      </p:sp>
      <p:sp>
        <p:nvSpPr>
          <p:cNvPr id="33" name="Rectangle 57"/>
          <p:cNvSpPr>
            <a:spLocks noChangeArrowheads="1"/>
          </p:cNvSpPr>
          <p:nvPr/>
        </p:nvSpPr>
        <p:spPr bwMode="auto">
          <a:xfrm>
            <a:off x="3031797" y="2438400"/>
            <a:ext cx="1216680" cy="308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sz="1400" dirty="0"/>
              <a:t>Poincar</a:t>
            </a:r>
            <a:r>
              <a:rPr lang="en-US" sz="1400" dirty="0">
                <a:cs typeface="Arial" pitchFamily="34" charset="0"/>
              </a:rPr>
              <a:t>é </a:t>
            </a:r>
            <a:r>
              <a:rPr lang="en-US" altLang="en-US" sz="1400" dirty="0" smtClean="0">
                <a:cs typeface="Times New Roman" panose="02020603050405020304" pitchFamily="18" charset="0"/>
              </a:rPr>
              <a:t>Map</a:t>
            </a:r>
            <a:endParaRPr lang="en-US" altLang="en-US" sz="1400" dirty="0">
              <a:cs typeface="Times New Roman" panose="02020603050405020304" pitchFamily="18" charset="0"/>
            </a:endParaRPr>
          </a:p>
        </p:txBody>
      </p:sp>
      <p:sp>
        <p:nvSpPr>
          <p:cNvPr id="34" name="Rectangle 55"/>
          <p:cNvSpPr>
            <a:spLocks noChangeArrowheads="1"/>
          </p:cNvSpPr>
          <p:nvPr/>
        </p:nvSpPr>
        <p:spPr bwMode="auto">
          <a:xfrm>
            <a:off x="3581400" y="1676400"/>
            <a:ext cx="311150" cy="641350"/>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3600" b="1" dirty="0">
                <a:solidFill>
                  <a:schemeClr val="hlink"/>
                </a:solidFill>
                <a:latin typeface="Arial" pitchFamily="34" charset="0"/>
              </a:rPr>
              <a:t>.</a:t>
            </a:r>
          </a:p>
        </p:txBody>
      </p:sp>
      <p:sp>
        <p:nvSpPr>
          <p:cNvPr id="37" name="TextBox 36"/>
          <p:cNvSpPr txBox="1"/>
          <p:nvPr/>
        </p:nvSpPr>
        <p:spPr>
          <a:xfrm>
            <a:off x="1584059" y="975060"/>
            <a:ext cx="2937407" cy="461665"/>
          </a:xfrm>
          <a:prstGeom prst="rect">
            <a:avLst/>
          </a:prstGeom>
          <a:noFill/>
        </p:spPr>
        <p:txBody>
          <a:bodyPr wrap="none" rtlCol="0">
            <a:spAutoFit/>
          </a:bodyPr>
          <a:lstStyle/>
          <a:p>
            <a:r>
              <a:rPr lang="en-US" sz="2400" dirty="0" smtClean="0"/>
              <a:t>Surface of Section (</a:t>
            </a:r>
            <a:r>
              <a:rPr lang="en-US" sz="2400" dirty="0" smtClean="0">
                <a:latin typeface="Symbol" panose="05050102010706020507" pitchFamily="18" charset="2"/>
              </a:rPr>
              <a:t>S</a:t>
            </a:r>
            <a:r>
              <a:rPr lang="en-US" sz="2400" dirty="0" smtClean="0"/>
              <a:t> )</a:t>
            </a:r>
            <a:endParaRPr lang="en-US" sz="2400" dirty="0"/>
          </a:p>
        </p:txBody>
      </p:sp>
      <p:cxnSp>
        <p:nvCxnSpPr>
          <p:cNvPr id="39" name="Straight Arrow Connector 38"/>
          <p:cNvCxnSpPr/>
          <p:nvPr/>
        </p:nvCxnSpPr>
        <p:spPr>
          <a:xfrm flipH="1">
            <a:off x="3367668" y="1436725"/>
            <a:ext cx="89210" cy="6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2439678" y="1436725"/>
            <a:ext cx="927990" cy="21398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p:txBody>
          <a:bodyPr/>
          <a:lstStyle/>
          <a:p>
            <a:fld id="{C89506E5-468D-4A41-A8C8-D7A816AB4C27}" type="slidenum">
              <a:rPr lang="en-US" smtClean="0"/>
              <a:t>18</a:t>
            </a:fld>
            <a:endParaRPr lang="en-US" dirty="0"/>
          </a:p>
        </p:txBody>
      </p:sp>
    </p:spTree>
    <p:extLst>
      <p:ext uri="{BB962C8B-B14F-4D97-AF65-F5344CB8AC3E}">
        <p14:creationId xmlns:p14="http://schemas.microsoft.com/office/powerpoint/2010/main" val="13918650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20"/>
          <p:cNvPicPr>
            <a:picLocks noChangeAspect="1" noChangeArrowheads="1"/>
          </p:cNvPicPr>
          <p:nvPr/>
        </p:nvPicPr>
        <p:blipFill>
          <a:blip r:embed="rId2" cstate="print">
            <a:extLst>
              <a:ext uri="{28A0092B-C50C-407E-A947-70E740481C1C}">
                <a14:useLocalDpi xmlns:a14="http://schemas.microsoft.com/office/drawing/2010/main" val="0"/>
              </a:ext>
            </a:extLst>
          </a:blip>
          <a:srcRect l="9543" t="5328" r="12576"/>
          <a:stretch>
            <a:fillRect/>
          </a:stretch>
        </p:blipFill>
        <p:spPr bwMode="auto">
          <a:xfrm>
            <a:off x="226127" y="1906859"/>
            <a:ext cx="5095521" cy="4648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3"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l="4526" t="23865" r="7671" b="17424"/>
          <a:stretch>
            <a:fillRect/>
          </a:stretch>
        </p:blipFill>
        <p:spPr bwMode="auto">
          <a:xfrm>
            <a:off x="5497550" y="2339520"/>
            <a:ext cx="3396555" cy="169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4"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l="4063" t="22917" r="6876" b="17915"/>
          <a:stretch>
            <a:fillRect/>
          </a:stretch>
        </p:blipFill>
        <p:spPr bwMode="auto">
          <a:xfrm>
            <a:off x="5497550" y="4029772"/>
            <a:ext cx="3560193" cy="1770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226127" y="845734"/>
            <a:ext cx="8564043" cy="1015663"/>
          </a:xfrm>
          <a:prstGeom prst="rect">
            <a:avLst/>
          </a:prstGeom>
        </p:spPr>
        <p:txBody>
          <a:bodyPr wrap="square">
            <a:spAutoFit/>
          </a:bodyPr>
          <a:lstStyle/>
          <a:p>
            <a:pPr marL="285750" indent="-285750">
              <a:buFont typeface="Arial" pitchFamily="34" charset="0"/>
              <a:buChar char="•"/>
            </a:pPr>
            <a:r>
              <a:rPr lang="en-US" sz="2000" dirty="0">
                <a:solidFill>
                  <a:prstClr val="black"/>
                </a:solidFill>
              </a:rPr>
              <a:t>Poincaré Map Depicting </a:t>
            </a:r>
            <a:r>
              <a:rPr lang="en-US" sz="2000" dirty="0" smtClean="0">
                <a:solidFill>
                  <a:prstClr val="black"/>
                </a:solidFill>
              </a:rPr>
              <a:t>Lunar L1 Periodic </a:t>
            </a:r>
            <a:r>
              <a:rPr lang="en-US" sz="2000" dirty="0">
                <a:solidFill>
                  <a:prstClr val="black"/>
                </a:solidFill>
              </a:rPr>
              <a:t>and Quasi-Periodic </a:t>
            </a:r>
            <a:r>
              <a:rPr lang="en-US" sz="2000" dirty="0" smtClean="0">
                <a:solidFill>
                  <a:prstClr val="black"/>
                </a:solidFill>
              </a:rPr>
              <a:t>LPO Structures </a:t>
            </a:r>
          </a:p>
          <a:p>
            <a:pPr marL="285750" indent="-285750">
              <a:buFont typeface="Arial" pitchFamily="34" charset="0"/>
              <a:buChar char="•"/>
            </a:pPr>
            <a:r>
              <a:rPr lang="en-US" sz="2000" dirty="0" smtClean="0">
                <a:solidFill>
                  <a:prstClr val="black"/>
                </a:solidFill>
              </a:rPr>
              <a:t>Use the Earth – moon plane as the surface-of-section</a:t>
            </a:r>
          </a:p>
          <a:p>
            <a:pPr marL="285750" indent="-285750">
              <a:buFont typeface="Arial" pitchFamily="34" charset="0"/>
              <a:buChar char="•"/>
            </a:pPr>
            <a:r>
              <a:rPr lang="en-US" sz="2000" dirty="0" smtClean="0">
                <a:solidFill>
                  <a:prstClr val="black"/>
                </a:solidFill>
              </a:rPr>
              <a:t>Apply an Earth-Moon system energy level, e.g. </a:t>
            </a:r>
            <a:r>
              <a:rPr lang="en-US" sz="2000" i="1" dirty="0" smtClean="0">
                <a:solidFill>
                  <a:prstClr val="black"/>
                </a:solidFill>
              </a:rPr>
              <a:t>C </a:t>
            </a:r>
            <a:r>
              <a:rPr lang="en-US" sz="2000" dirty="0" smtClean="0">
                <a:solidFill>
                  <a:prstClr val="black"/>
                </a:solidFill>
              </a:rPr>
              <a:t>= 3.080</a:t>
            </a:r>
          </a:p>
        </p:txBody>
      </p:sp>
      <p:sp>
        <p:nvSpPr>
          <p:cNvPr id="2" name="Slide Number Placeholder 1"/>
          <p:cNvSpPr>
            <a:spLocks noGrp="1"/>
          </p:cNvSpPr>
          <p:nvPr>
            <p:ph type="sldNum" sz="quarter" idx="12"/>
          </p:nvPr>
        </p:nvSpPr>
        <p:spPr/>
        <p:txBody>
          <a:bodyPr/>
          <a:lstStyle/>
          <a:p>
            <a:fld id="{D7325071-5022-416A-B49A-23DF36B89937}" type="slidenum">
              <a:rPr lang="en-US" smtClean="0">
                <a:solidFill>
                  <a:prstClr val="black">
                    <a:tint val="75000"/>
                  </a:prstClr>
                </a:solidFill>
              </a:rPr>
              <a:pPr/>
              <a:t>19</a:t>
            </a:fld>
            <a:endParaRPr lang="en-US" dirty="0">
              <a:solidFill>
                <a:prstClr val="black">
                  <a:tint val="75000"/>
                </a:prstClr>
              </a:solidFill>
            </a:endParaRPr>
          </a:p>
        </p:txBody>
      </p:sp>
      <p:sp>
        <p:nvSpPr>
          <p:cNvPr id="4" name="TextBox 3"/>
          <p:cNvSpPr txBox="1"/>
          <p:nvPr/>
        </p:nvSpPr>
        <p:spPr>
          <a:xfrm>
            <a:off x="3667027" y="3898967"/>
            <a:ext cx="526106" cy="261610"/>
          </a:xfrm>
          <a:prstGeom prst="rect">
            <a:avLst/>
          </a:prstGeom>
          <a:noFill/>
        </p:spPr>
        <p:txBody>
          <a:bodyPr wrap="none" rtlCol="0">
            <a:spAutoFit/>
          </a:bodyPr>
          <a:lstStyle/>
          <a:p>
            <a:r>
              <a:rPr lang="en-US" sz="1050" dirty="0" smtClean="0">
                <a:solidFill>
                  <a:prstClr val="black"/>
                </a:solidFill>
              </a:rPr>
              <a:t>Moon</a:t>
            </a:r>
            <a:endParaRPr lang="en-US" sz="1050" dirty="0">
              <a:solidFill>
                <a:prstClr val="black"/>
              </a:solidFill>
            </a:endParaRPr>
          </a:p>
        </p:txBody>
      </p:sp>
      <p:sp>
        <p:nvSpPr>
          <p:cNvPr id="9" name="Rectangle 2"/>
          <p:cNvSpPr txBox="1">
            <a:spLocks noChangeArrowheads="1"/>
          </p:cNvSpPr>
          <p:nvPr/>
        </p:nvSpPr>
        <p:spPr>
          <a:xfrm>
            <a:off x="841705" y="0"/>
            <a:ext cx="7497762" cy="666750"/>
          </a:xfrm>
          <a:prstGeom prst="rect">
            <a:avLst/>
          </a:prstGeom>
          <a:no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2800" b="1" dirty="0" smtClean="0">
                <a:latin typeface="FrankRuehl" panose="020E0503060101010101" pitchFamily="34" charset="-79"/>
                <a:cs typeface="FrankRuehl" panose="020E0503060101010101" pitchFamily="34" charset="-79"/>
              </a:rPr>
              <a:t>Mapping the Orbit Space Using </a:t>
            </a:r>
            <a:r>
              <a:rPr lang="en-US" sz="2800" b="1" dirty="0" smtClean="0">
                <a:latin typeface="FrankRuehl" panose="020E0503060101010101" pitchFamily="34" charset="-79"/>
                <a:cs typeface="FrankRuehl" panose="020E0503060101010101" pitchFamily="34" charset="-79"/>
              </a:rPr>
              <a:t>Poincare</a:t>
            </a:r>
            <a:r>
              <a:rPr lang="en-US" sz="2800" dirty="0" smtClean="0">
                <a:cs typeface="Arial" pitchFamily="34" charset="0"/>
              </a:rPr>
              <a:t> </a:t>
            </a:r>
            <a:r>
              <a:rPr lang="en-US" altLang="en-US" sz="2800" b="1" dirty="0" smtClean="0">
                <a:latin typeface="FrankRuehl" panose="020E0503060101010101" pitchFamily="34" charset="-79"/>
                <a:cs typeface="FrankRuehl" panose="020E0503060101010101" pitchFamily="34" charset="-79"/>
              </a:rPr>
              <a:t>Sections</a:t>
            </a:r>
          </a:p>
        </p:txBody>
      </p:sp>
    </p:spTree>
    <p:extLst>
      <p:ext uri="{BB962C8B-B14F-4D97-AF65-F5344CB8AC3E}">
        <p14:creationId xmlns:p14="http://schemas.microsoft.com/office/powerpoint/2010/main" val="18721568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D:\Libration\isee3_traj.gif"/>
          <p:cNvPicPr>
            <a:picLocks noChangeAspect="1" noChangeArrowheads="1"/>
          </p:cNvPicPr>
          <p:nvPr/>
        </p:nvPicPr>
        <p:blipFill rotWithShape="1">
          <a:blip r:embed="rId3">
            <a:extLst>
              <a:ext uri="{28A0092B-C50C-407E-A947-70E740481C1C}">
                <a14:useLocalDpi xmlns:a14="http://schemas.microsoft.com/office/drawing/2010/main" val="0"/>
              </a:ext>
            </a:extLst>
          </a:blip>
          <a:srcRect b="39229"/>
          <a:stretch/>
        </p:blipFill>
        <p:spPr bwMode="auto">
          <a:xfrm>
            <a:off x="5485660" y="4071352"/>
            <a:ext cx="3353560" cy="197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936702" y="144966"/>
            <a:ext cx="7420621" cy="523220"/>
          </a:xfrm>
          <a:prstGeom prst="rect">
            <a:avLst/>
          </a:prstGeom>
          <a:noFill/>
        </p:spPr>
        <p:txBody>
          <a:bodyPr wrap="none" rtlCol="0">
            <a:spAutoFit/>
          </a:bodyPr>
          <a:lstStyle/>
          <a:p>
            <a:r>
              <a:rPr lang="en-US" sz="2800" b="1" dirty="0" smtClean="0">
                <a:latin typeface="FrankRuehl" panose="020E0503060101010101" pitchFamily="34" charset="-79"/>
                <a:cs typeface="FrankRuehl" panose="020E0503060101010101" pitchFamily="34" charset="-79"/>
              </a:rPr>
              <a:t>Transportation Using Our Newly Found Dynamics</a:t>
            </a:r>
            <a:endParaRPr lang="en-US" sz="2800" b="1" dirty="0">
              <a:latin typeface="FrankRuehl" panose="020E0503060101010101" pitchFamily="34" charset="-79"/>
              <a:cs typeface="FrankRuehl" panose="020E0503060101010101" pitchFamily="34" charset="-79"/>
            </a:endParaRPr>
          </a:p>
        </p:txBody>
      </p:sp>
      <p:sp>
        <p:nvSpPr>
          <p:cNvPr id="12" name="Down Arrow 11"/>
          <p:cNvSpPr/>
          <p:nvPr/>
        </p:nvSpPr>
        <p:spPr>
          <a:xfrm>
            <a:off x="6801479" y="3610985"/>
            <a:ext cx="802888" cy="41259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p:cNvSpPr txBox="1"/>
          <p:nvPr/>
        </p:nvSpPr>
        <p:spPr>
          <a:xfrm>
            <a:off x="139683" y="992628"/>
            <a:ext cx="5291967" cy="5940088"/>
          </a:xfrm>
          <a:prstGeom prst="rect">
            <a:avLst/>
          </a:prstGeom>
          <a:noFill/>
        </p:spPr>
        <p:txBody>
          <a:bodyPr wrap="square" rtlCol="0">
            <a:spAutoFit/>
          </a:bodyPr>
          <a:lstStyle/>
          <a:p>
            <a:pPr marL="285750" indent="-285750">
              <a:buFont typeface="Arial" panose="020B0604020202020204" pitchFamily="34" charset="0"/>
              <a:buChar char="•"/>
            </a:pPr>
            <a:r>
              <a:rPr lang="en-US" sz="2000" dirty="0"/>
              <a:t>The next logical step is to determine if the natural flow in the system has some </a:t>
            </a:r>
            <a:r>
              <a:rPr lang="en-US" sz="2000" dirty="0" smtClean="0"/>
              <a:t>structure</a:t>
            </a:r>
          </a:p>
          <a:p>
            <a:pPr marL="285750" indent="-285750">
              <a:buFont typeface="Arial" panose="020B0604020202020204" pitchFamily="34" charset="0"/>
              <a:buChar char="•"/>
            </a:pPr>
            <a:r>
              <a:rPr lang="en-US" sz="2000" dirty="0"/>
              <a:t>If the system does not originate (initial conditions) on one of the known particular solutions, is the evolution at all predictable? </a:t>
            </a:r>
            <a:endParaRPr lang="en-US" sz="2000" dirty="0" smtClean="0"/>
          </a:p>
          <a:p>
            <a:pPr marL="285750" indent="-285750">
              <a:buFont typeface="Arial" panose="020B0604020202020204" pitchFamily="34" charset="0"/>
              <a:buChar char="•"/>
            </a:pPr>
            <a:r>
              <a:rPr lang="en-US" sz="2000" dirty="0"/>
              <a:t>Does the evolution of the states follow some pattern? </a:t>
            </a:r>
            <a:endParaRPr lang="en-US" sz="2000" dirty="0" smtClean="0"/>
          </a:p>
          <a:p>
            <a:pPr marL="285750" indent="-285750">
              <a:buFont typeface="Arial" panose="020B0604020202020204" pitchFamily="34" charset="0"/>
              <a:buChar char="•"/>
            </a:pPr>
            <a:r>
              <a:rPr lang="en-US" sz="2000" dirty="0" smtClean="0"/>
              <a:t>Since </a:t>
            </a:r>
            <a:r>
              <a:rPr lang="en-US" sz="2000" dirty="0"/>
              <a:t>the </a:t>
            </a:r>
            <a:r>
              <a:rPr lang="en-US" sz="2000" dirty="0" smtClean="0"/>
              <a:t>co-linear orbits </a:t>
            </a:r>
            <a:r>
              <a:rPr lang="en-US" sz="2000" dirty="0"/>
              <a:t>are </a:t>
            </a:r>
            <a:r>
              <a:rPr lang="en-US" sz="2000" dirty="0" smtClean="0"/>
              <a:t>unstable, </a:t>
            </a:r>
            <a:r>
              <a:rPr lang="en-US" sz="2000" dirty="0"/>
              <a:t>there is flow toward and away from these structures (manifolds) and it is the natural place to start to seek understanding of the natural flow of the system. </a:t>
            </a:r>
            <a:endParaRPr lang="en-US" sz="2000" dirty="0" smtClean="0"/>
          </a:p>
          <a:p>
            <a:pPr marL="285750" indent="-285750">
              <a:buFont typeface="Arial" panose="020B0604020202020204" pitchFamily="34" charset="0"/>
              <a:buChar char="•"/>
            </a:pPr>
            <a:r>
              <a:rPr lang="en-US" sz="2000" dirty="0" smtClean="0"/>
              <a:t>We </a:t>
            </a:r>
            <a:r>
              <a:rPr lang="en-US" sz="2000" dirty="0"/>
              <a:t>have examined how the flows evolve and continue to learn how they are </a:t>
            </a:r>
            <a:r>
              <a:rPr lang="en-US" sz="2000" dirty="0" smtClean="0"/>
              <a:t>connected / linked </a:t>
            </a:r>
            <a:r>
              <a:rPr lang="en-US" sz="2000" dirty="0"/>
              <a:t>and how we can exploit that natural flow for space vehicles.</a:t>
            </a:r>
          </a:p>
          <a:p>
            <a:pPr marL="285750" indent="-285750">
              <a:buFont typeface="Arial" panose="020B0604020202020204" pitchFamily="34" charset="0"/>
              <a:buChar char="•"/>
            </a:pPr>
            <a:endParaRPr lang="en-US" sz="2000" dirty="0" smtClean="0"/>
          </a:p>
          <a:p>
            <a:pPr marL="285750" indent="-285750">
              <a:buFont typeface="Arial" panose="020B0604020202020204" pitchFamily="34" charset="0"/>
              <a:buChar char="•"/>
            </a:pPr>
            <a:endParaRPr lang="en-US" sz="2000" dirty="0" smtClean="0"/>
          </a:p>
          <a:p>
            <a:endParaRPr lang="en-US" sz="2000" dirty="0"/>
          </a:p>
        </p:txBody>
      </p:sp>
      <p:grpSp>
        <p:nvGrpSpPr>
          <p:cNvPr id="10" name="Group 9"/>
          <p:cNvGrpSpPr/>
          <p:nvPr/>
        </p:nvGrpSpPr>
        <p:grpSpPr>
          <a:xfrm>
            <a:off x="5436195" y="1271581"/>
            <a:ext cx="3403025" cy="2278496"/>
            <a:chOff x="5793596" y="1449539"/>
            <a:chExt cx="2730566" cy="2030409"/>
          </a:xfrm>
        </p:grpSpPr>
        <p:sp>
          <p:nvSpPr>
            <p:cNvPr id="6" name="CustomShape 5"/>
            <p:cNvSpPr/>
            <p:nvPr/>
          </p:nvSpPr>
          <p:spPr>
            <a:xfrm>
              <a:off x="5793596" y="1449540"/>
              <a:ext cx="2730566" cy="2030408"/>
            </a:xfrm>
            <a:prstGeom prst="rect">
              <a:avLst/>
            </a:prstGeom>
            <a:ln w="36720">
              <a:solidFill>
                <a:srgbClr val="000000"/>
              </a:solidFill>
              <a:round/>
            </a:ln>
          </p:spPr>
        </p:sp>
        <p:grpSp>
          <p:nvGrpSpPr>
            <p:cNvPr id="7" name="Group 6"/>
            <p:cNvGrpSpPr/>
            <p:nvPr/>
          </p:nvGrpSpPr>
          <p:grpSpPr>
            <a:xfrm>
              <a:off x="5809515" y="1449539"/>
              <a:ext cx="2623285" cy="1982636"/>
              <a:chOff x="902904" y="2573695"/>
              <a:chExt cx="3142199" cy="2263525"/>
            </a:xfrm>
          </p:grpSpPr>
          <p:pic>
            <p:nvPicPr>
              <p:cNvPr id="8"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721" t="8234" r="56532" b="38086"/>
              <a:stretch/>
            </p:blipFill>
            <p:spPr bwMode="auto">
              <a:xfrm>
                <a:off x="902904" y="2573695"/>
                <a:ext cx="3142199" cy="2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914313" y="2732925"/>
                <a:ext cx="529628" cy="317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Rectangle 4"/>
            <p:cNvSpPr/>
            <p:nvPr/>
          </p:nvSpPr>
          <p:spPr>
            <a:xfrm>
              <a:off x="6219825" y="1695450"/>
              <a:ext cx="203200" cy="66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extBox 10"/>
          <p:cNvSpPr txBox="1"/>
          <p:nvPr/>
        </p:nvSpPr>
        <p:spPr>
          <a:xfrm>
            <a:off x="5403092" y="889585"/>
            <a:ext cx="3436129" cy="338554"/>
          </a:xfrm>
          <a:prstGeom prst="rect">
            <a:avLst/>
          </a:prstGeom>
          <a:noFill/>
        </p:spPr>
        <p:txBody>
          <a:bodyPr wrap="square" rtlCol="0">
            <a:spAutoFit/>
          </a:bodyPr>
          <a:lstStyle/>
          <a:p>
            <a:pPr algn="ctr"/>
            <a:r>
              <a:rPr lang="en-US" sz="1600" b="1" dirty="0" smtClean="0">
                <a:latin typeface="FrankRuehl" panose="020E0503060101010101" pitchFamily="34" charset="-79"/>
                <a:cs typeface="FrankRuehl" panose="020E0503060101010101" pitchFamily="34" charset="-79"/>
              </a:rPr>
              <a:t>Sample Flow towards Libration Orbit</a:t>
            </a:r>
            <a:endParaRPr lang="en-US" sz="1600" b="1" dirty="0">
              <a:latin typeface="FrankRuehl" panose="020E0503060101010101" pitchFamily="34" charset="-79"/>
              <a:cs typeface="FrankRuehl" panose="020E0503060101010101" pitchFamily="34" charset="-79"/>
            </a:endParaRPr>
          </a:p>
        </p:txBody>
      </p:sp>
      <p:sp>
        <p:nvSpPr>
          <p:cNvPr id="14" name="TextBox 13"/>
          <p:cNvSpPr txBox="1"/>
          <p:nvPr/>
        </p:nvSpPr>
        <p:spPr>
          <a:xfrm>
            <a:off x="5806318" y="6042702"/>
            <a:ext cx="2705122" cy="584775"/>
          </a:xfrm>
          <a:prstGeom prst="rect">
            <a:avLst/>
          </a:prstGeom>
          <a:noFill/>
        </p:spPr>
        <p:txBody>
          <a:bodyPr wrap="square" rtlCol="0">
            <a:spAutoFit/>
          </a:bodyPr>
          <a:lstStyle/>
          <a:p>
            <a:pPr algn="ctr"/>
            <a:r>
              <a:rPr lang="en-US" sz="1600" b="1" dirty="0" smtClean="0">
                <a:latin typeface="FrankRuehl" panose="020E0503060101010101" pitchFamily="34" charset="-79"/>
                <a:cs typeface="FrankRuehl" panose="020E0503060101010101" pitchFamily="34" charset="-79"/>
              </a:rPr>
              <a:t>Application  of  Dynamical Flow, the ISEE-</a:t>
            </a:r>
            <a:r>
              <a:rPr lang="en-US" sz="1600" b="1" dirty="0" smtClean="0">
                <a:cs typeface="FrankRuehl" panose="020E0503060101010101" pitchFamily="34" charset="-79"/>
              </a:rPr>
              <a:t>3 Mission</a:t>
            </a:r>
            <a:endParaRPr lang="en-US" sz="1600" b="1" dirty="0">
              <a:cs typeface="FrankRuehl" panose="020E0503060101010101" pitchFamily="34" charset="-79"/>
            </a:endParaRPr>
          </a:p>
        </p:txBody>
      </p:sp>
      <p:sp>
        <p:nvSpPr>
          <p:cNvPr id="4" name="TextBox 3"/>
          <p:cNvSpPr txBox="1"/>
          <p:nvPr/>
        </p:nvSpPr>
        <p:spPr>
          <a:xfrm rot="17759497">
            <a:off x="5476862" y="1487975"/>
            <a:ext cx="770019" cy="461665"/>
          </a:xfrm>
          <a:prstGeom prst="rect">
            <a:avLst/>
          </a:prstGeom>
          <a:noFill/>
        </p:spPr>
        <p:txBody>
          <a:bodyPr wrap="none" rtlCol="0">
            <a:spAutoFit/>
          </a:bodyPr>
          <a:lstStyle/>
          <a:p>
            <a:r>
              <a:rPr lang="en-US" sz="1200" dirty="0" smtClean="0"/>
              <a:t>Libration </a:t>
            </a:r>
          </a:p>
          <a:p>
            <a:r>
              <a:rPr lang="en-US" sz="1200" dirty="0" smtClean="0"/>
              <a:t>Orbit</a:t>
            </a:r>
            <a:endParaRPr lang="en-US" sz="1200" dirty="0"/>
          </a:p>
        </p:txBody>
      </p:sp>
      <p:sp>
        <p:nvSpPr>
          <p:cNvPr id="15" name="Slide Number Placeholder 14"/>
          <p:cNvSpPr>
            <a:spLocks noGrp="1"/>
          </p:cNvSpPr>
          <p:nvPr>
            <p:ph type="sldNum" sz="quarter" idx="12"/>
          </p:nvPr>
        </p:nvSpPr>
        <p:spPr/>
        <p:txBody>
          <a:bodyPr/>
          <a:lstStyle/>
          <a:p>
            <a:fld id="{C89506E5-468D-4A41-A8C8-D7A816AB4C27}" type="slidenum">
              <a:rPr lang="en-US" smtClean="0"/>
              <a:t>20</a:t>
            </a:fld>
            <a:endParaRPr lang="en-US" dirty="0"/>
          </a:p>
        </p:txBody>
      </p:sp>
    </p:spTree>
    <p:extLst>
      <p:ext uri="{BB962C8B-B14F-4D97-AF65-F5344CB8AC3E}">
        <p14:creationId xmlns:p14="http://schemas.microsoft.com/office/powerpoint/2010/main" val="36192520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1" name="Rectangle 19"/>
          <p:cNvSpPr>
            <a:spLocks noChangeArrowheads="1"/>
          </p:cNvSpPr>
          <p:nvPr/>
        </p:nvSpPr>
        <p:spPr bwMode="auto">
          <a:xfrm>
            <a:off x="203189" y="865218"/>
            <a:ext cx="8991992" cy="5883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96000"/>
              </a:lnSpc>
              <a:buClr>
                <a:srgbClr val="FF3300"/>
              </a:buClr>
              <a:buFont typeface="Wingdings" panose="05000000000000000000" pitchFamily="2" charset="2"/>
              <a:buChar char="Ø"/>
            </a:pPr>
            <a:r>
              <a:rPr lang="en-US" altLang="en-US" dirty="0" smtClean="0"/>
              <a:t>  A forward targeting process using</a:t>
            </a:r>
          </a:p>
          <a:p>
            <a:pPr>
              <a:lnSpc>
                <a:spcPct val="96000"/>
              </a:lnSpc>
              <a:buClr>
                <a:srgbClr val="FF3300"/>
              </a:buClr>
            </a:pPr>
            <a:r>
              <a:rPr lang="en-US" altLang="en-US" dirty="0" smtClean="0"/>
              <a:t>Differential Correction</a:t>
            </a:r>
          </a:p>
          <a:p>
            <a:pPr>
              <a:lnSpc>
                <a:spcPct val="96000"/>
              </a:lnSpc>
              <a:buClr>
                <a:srgbClr val="FF3300"/>
              </a:buClr>
            </a:pPr>
            <a:endParaRPr lang="en-US" altLang="en-US" dirty="0"/>
          </a:p>
          <a:p>
            <a:pPr marL="342900" indent="-342900">
              <a:lnSpc>
                <a:spcPct val="96000"/>
              </a:lnSpc>
              <a:buClr>
                <a:srgbClr val="FF3300"/>
              </a:buClr>
              <a:buFont typeface="Wingdings" panose="05000000000000000000" pitchFamily="2" charset="2"/>
              <a:buChar char="Ø"/>
            </a:pPr>
            <a:r>
              <a:rPr lang="en-US" altLang="en-US" dirty="0" smtClean="0"/>
              <a:t>Achieve injection asymptote with a</a:t>
            </a:r>
          </a:p>
          <a:p>
            <a:pPr>
              <a:lnSpc>
                <a:spcPct val="96000"/>
              </a:lnSpc>
              <a:buClr>
                <a:srgbClr val="FF3300"/>
              </a:buClr>
            </a:pPr>
            <a:r>
              <a:rPr lang="en-US" altLang="en-US" dirty="0" smtClean="0"/>
              <a:t>launch energy (C3) and direction</a:t>
            </a:r>
            <a:endParaRPr lang="en-US" altLang="en-US" dirty="0"/>
          </a:p>
          <a:p>
            <a:pPr algn="just">
              <a:lnSpc>
                <a:spcPct val="96000"/>
              </a:lnSpc>
              <a:buClr>
                <a:srgbClr val="FF3300"/>
              </a:buClr>
            </a:pPr>
            <a:endParaRPr lang="en-US" altLang="en-US" dirty="0" smtClean="0"/>
          </a:p>
          <a:p>
            <a:pPr>
              <a:lnSpc>
                <a:spcPct val="96000"/>
              </a:lnSpc>
              <a:buClr>
                <a:srgbClr val="FF3300"/>
              </a:buClr>
              <a:buFont typeface="Wingdings" panose="05000000000000000000" pitchFamily="2" charset="2"/>
              <a:buChar char="Ø"/>
            </a:pPr>
            <a:r>
              <a:rPr lang="en-US" altLang="en-US" dirty="0" smtClean="0"/>
              <a:t>  Target </a:t>
            </a:r>
            <a:r>
              <a:rPr lang="en-US" altLang="en-US" dirty="0"/>
              <a:t>the Moon at the appropriate </a:t>
            </a:r>
          </a:p>
          <a:p>
            <a:pPr>
              <a:lnSpc>
                <a:spcPct val="96000"/>
              </a:lnSpc>
              <a:buClr>
                <a:srgbClr val="FF3300"/>
              </a:buClr>
              <a:buFont typeface="Wingdings" panose="05000000000000000000" pitchFamily="2" charset="2"/>
              <a:buNone/>
            </a:pPr>
            <a:r>
              <a:rPr lang="en-US" altLang="en-US" dirty="0"/>
              <a:t>encounter epoch</a:t>
            </a:r>
          </a:p>
          <a:p>
            <a:pPr>
              <a:lnSpc>
                <a:spcPct val="96000"/>
              </a:lnSpc>
              <a:buClr>
                <a:srgbClr val="FF3300"/>
              </a:buClr>
              <a:buFont typeface="Wingdings" panose="05000000000000000000" pitchFamily="2" charset="2"/>
              <a:buChar char="Ø"/>
            </a:pPr>
            <a:endParaRPr lang="en-US" altLang="en-US" sz="1400" dirty="0"/>
          </a:p>
          <a:p>
            <a:pPr>
              <a:lnSpc>
                <a:spcPct val="96000"/>
              </a:lnSpc>
              <a:buClr>
                <a:srgbClr val="FF3300"/>
              </a:buClr>
              <a:buFont typeface="Wingdings" panose="05000000000000000000" pitchFamily="2" charset="2"/>
              <a:buChar char="Ø"/>
            </a:pPr>
            <a:r>
              <a:rPr lang="en-US" altLang="en-US" dirty="0" smtClean="0"/>
              <a:t>  Target </a:t>
            </a:r>
            <a:r>
              <a:rPr lang="en-US" altLang="en-US" dirty="0"/>
              <a:t>the lunar B-Plane condition to </a:t>
            </a:r>
          </a:p>
          <a:p>
            <a:pPr>
              <a:lnSpc>
                <a:spcPct val="96000"/>
              </a:lnSpc>
              <a:buClr>
                <a:srgbClr val="FF3300"/>
              </a:buClr>
              <a:buFont typeface="Wingdings" panose="05000000000000000000" pitchFamily="2" charset="2"/>
              <a:buNone/>
            </a:pPr>
            <a:r>
              <a:rPr lang="en-US" altLang="en-US" dirty="0"/>
              <a:t>achieve a gravity assist and a Sun-Earth </a:t>
            </a:r>
          </a:p>
          <a:p>
            <a:pPr>
              <a:lnSpc>
                <a:spcPct val="96000"/>
              </a:lnSpc>
              <a:buClr>
                <a:srgbClr val="FF3300"/>
              </a:buClr>
              <a:buFont typeface="Wingdings" panose="05000000000000000000" pitchFamily="2" charset="2"/>
              <a:buNone/>
            </a:pPr>
            <a:r>
              <a:rPr lang="en-US" altLang="en-US" dirty="0"/>
              <a:t> libration x-z plane crossing</a:t>
            </a:r>
          </a:p>
          <a:p>
            <a:pPr>
              <a:lnSpc>
                <a:spcPct val="96000"/>
              </a:lnSpc>
              <a:buClr>
                <a:srgbClr val="FF3300"/>
              </a:buClr>
              <a:buFont typeface="Wingdings" panose="05000000000000000000" pitchFamily="2" charset="2"/>
              <a:buChar char="Ø"/>
            </a:pPr>
            <a:endParaRPr lang="en-US" altLang="en-US" dirty="0"/>
          </a:p>
          <a:p>
            <a:pPr>
              <a:lnSpc>
                <a:spcPct val="96000"/>
              </a:lnSpc>
              <a:buClr>
                <a:srgbClr val="FF3300"/>
              </a:buClr>
              <a:buFont typeface="Wingdings" panose="05000000000000000000" pitchFamily="2" charset="2"/>
              <a:buChar char="Ø"/>
            </a:pPr>
            <a:r>
              <a:rPr lang="en-US" altLang="en-US" dirty="0" smtClean="0"/>
              <a:t>  Target </a:t>
            </a:r>
            <a:r>
              <a:rPr lang="en-US" altLang="en-US" dirty="0"/>
              <a:t>x-z plane crossing velocity </a:t>
            </a:r>
            <a:endParaRPr lang="en-US" altLang="en-US" dirty="0" smtClean="0"/>
          </a:p>
          <a:p>
            <a:pPr>
              <a:lnSpc>
                <a:spcPct val="96000"/>
              </a:lnSpc>
              <a:buClr>
                <a:srgbClr val="FF3300"/>
              </a:buClr>
            </a:pPr>
            <a:r>
              <a:rPr lang="en-US" altLang="en-US" dirty="0" smtClean="0"/>
              <a:t>which  yields </a:t>
            </a:r>
            <a:r>
              <a:rPr lang="en-US" altLang="en-US" dirty="0"/>
              <a:t>a second x-z plane crossing,  </a:t>
            </a:r>
          </a:p>
          <a:p>
            <a:pPr>
              <a:lnSpc>
                <a:spcPct val="96000"/>
              </a:lnSpc>
              <a:buClr>
                <a:srgbClr val="FF3300"/>
              </a:buClr>
              <a:buFont typeface="Wingdings" panose="05000000000000000000" pitchFamily="2" charset="2"/>
              <a:buNone/>
            </a:pPr>
            <a:r>
              <a:rPr lang="en-US" altLang="en-US" dirty="0"/>
              <a:t>target to a one period revolution at L2</a:t>
            </a:r>
          </a:p>
          <a:p>
            <a:pPr lvl="2">
              <a:lnSpc>
                <a:spcPct val="96000"/>
              </a:lnSpc>
              <a:buClr>
                <a:srgbClr val="FF3300"/>
              </a:buClr>
              <a:buFont typeface="Wingdings" panose="05000000000000000000" pitchFamily="2" charset="2"/>
              <a:buChar char="Ø"/>
            </a:pPr>
            <a:endParaRPr lang="en-US" altLang="en-US" dirty="0"/>
          </a:p>
          <a:p>
            <a:pPr>
              <a:lnSpc>
                <a:spcPct val="96000"/>
              </a:lnSpc>
              <a:buClr>
                <a:srgbClr val="FF3300"/>
              </a:buClr>
              <a:buFont typeface="Wingdings" panose="05000000000000000000" pitchFamily="2" charset="2"/>
              <a:buChar char="Ø"/>
            </a:pPr>
            <a:r>
              <a:rPr lang="en-US" altLang="en-US" dirty="0" smtClean="0"/>
              <a:t>  Re-target </a:t>
            </a:r>
            <a:r>
              <a:rPr lang="en-US" altLang="en-US" dirty="0"/>
              <a:t>lunar B-plane conditions </a:t>
            </a:r>
            <a:r>
              <a:rPr lang="en-US" altLang="en-US" dirty="0" smtClean="0"/>
              <a:t>to achieve </a:t>
            </a:r>
            <a:r>
              <a:rPr lang="en-US" altLang="en-US" dirty="0"/>
              <a:t>the correct orientation of the </a:t>
            </a:r>
          </a:p>
          <a:p>
            <a:pPr>
              <a:lnSpc>
                <a:spcPct val="96000"/>
              </a:lnSpc>
              <a:buClr>
                <a:srgbClr val="FF3300"/>
              </a:buClr>
              <a:buFont typeface="Wingdings" panose="05000000000000000000" pitchFamily="2" charset="2"/>
              <a:buNone/>
            </a:pPr>
            <a:r>
              <a:rPr lang="en-US" altLang="en-US" dirty="0"/>
              <a:t>Lissajous pattern with respect to the </a:t>
            </a:r>
            <a:r>
              <a:rPr lang="en-US" altLang="en-US" dirty="0" smtClean="0"/>
              <a:t>ecliptic </a:t>
            </a:r>
            <a:r>
              <a:rPr lang="en-US" altLang="en-US" dirty="0"/>
              <a:t>plane.  </a:t>
            </a:r>
          </a:p>
          <a:p>
            <a:pPr>
              <a:lnSpc>
                <a:spcPct val="96000"/>
              </a:lnSpc>
              <a:buClr>
                <a:srgbClr val="FF3300"/>
              </a:buClr>
              <a:buFont typeface="Wingdings" panose="05000000000000000000" pitchFamily="2" charset="2"/>
              <a:buNone/>
            </a:pPr>
            <a:endParaRPr lang="en-US" altLang="en-US" dirty="0"/>
          </a:p>
          <a:p>
            <a:pPr>
              <a:lnSpc>
                <a:spcPct val="96000"/>
              </a:lnSpc>
              <a:buClr>
                <a:srgbClr val="FF3300"/>
              </a:buClr>
              <a:buFont typeface="Wingdings" panose="05000000000000000000" pitchFamily="2" charset="2"/>
              <a:buChar char="Ø"/>
            </a:pPr>
            <a:r>
              <a:rPr lang="en-US" altLang="en-US" dirty="0" smtClean="0"/>
              <a:t> Vary </a:t>
            </a:r>
            <a:r>
              <a:rPr lang="en-US" altLang="en-US" dirty="0"/>
              <a:t>the launch injection Launch C3 and parking orbital parameters: </a:t>
            </a:r>
            <a:r>
              <a:rPr lang="en-US" altLang="en-US" sz="1600" dirty="0"/>
              <a:t> </a:t>
            </a:r>
          </a:p>
          <a:p>
            <a:pPr>
              <a:lnSpc>
                <a:spcPct val="96000"/>
              </a:lnSpc>
              <a:buClr>
                <a:srgbClr val="FF3300"/>
              </a:buClr>
              <a:buFont typeface="Wingdings" panose="05000000000000000000" pitchFamily="2" charset="2"/>
              <a:buNone/>
            </a:pPr>
            <a:r>
              <a:rPr lang="en-US" altLang="en-US" sz="1600" dirty="0"/>
              <a:t>         </a:t>
            </a:r>
            <a:r>
              <a:rPr lang="en-US" altLang="en-US" sz="1600" dirty="0">
                <a:latin typeface="Symbol" panose="05050102010706020507" pitchFamily="18" charset="2"/>
              </a:rPr>
              <a:t>w</a:t>
            </a:r>
            <a:r>
              <a:rPr lang="en-US" altLang="en-US" sz="1600" dirty="0"/>
              <a:t>, </a:t>
            </a:r>
            <a:r>
              <a:rPr lang="en-US" altLang="en-US" sz="1600" dirty="0">
                <a:latin typeface="Symbol" panose="05050102010706020507" pitchFamily="18" charset="2"/>
              </a:rPr>
              <a:t>W</a:t>
            </a:r>
            <a:r>
              <a:rPr lang="en-US" altLang="en-US" sz="1600" dirty="0"/>
              <a:t>, i, and parking orbit coast </a:t>
            </a:r>
          </a:p>
        </p:txBody>
      </p:sp>
      <p:sp>
        <p:nvSpPr>
          <p:cNvPr id="18445" name="Rectangle 13"/>
          <p:cNvSpPr>
            <a:spLocks noChangeArrowheads="1"/>
          </p:cNvSpPr>
          <p:nvPr/>
        </p:nvSpPr>
        <p:spPr bwMode="auto">
          <a:xfrm>
            <a:off x="1189940" y="-60847"/>
            <a:ext cx="6965048" cy="893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altLang="en-US" sz="2800" b="1" dirty="0" smtClean="0">
                <a:latin typeface="FrankRuehl" panose="020E0503060101010101" pitchFamily="34" charset="-79"/>
                <a:cs typeface="FrankRuehl" panose="020E0503060101010101" pitchFamily="34" charset="-79"/>
              </a:rPr>
              <a:t>Sun-Earth L2 Orbiter with Lunar </a:t>
            </a:r>
            <a:r>
              <a:rPr lang="en-US" altLang="en-US" sz="2800" b="1" dirty="0">
                <a:latin typeface="FrankRuehl" panose="020E0503060101010101" pitchFamily="34" charset="-79"/>
                <a:cs typeface="FrankRuehl" panose="020E0503060101010101" pitchFamily="34" charset="-79"/>
              </a:rPr>
              <a:t>Gravity </a:t>
            </a:r>
            <a:r>
              <a:rPr lang="en-US" altLang="en-US" sz="2800" b="1" dirty="0" smtClean="0">
                <a:latin typeface="FrankRuehl" panose="020E0503060101010101" pitchFamily="34" charset="-79"/>
                <a:cs typeface="FrankRuehl" panose="020E0503060101010101" pitchFamily="34" charset="-79"/>
              </a:rPr>
              <a:t>Assist</a:t>
            </a:r>
          </a:p>
          <a:p>
            <a:pPr algn="ctr"/>
            <a:r>
              <a:rPr lang="en-US" altLang="en-US" sz="2400" b="1" dirty="0" smtClean="0">
                <a:latin typeface="FrankRuehl" panose="020E0503060101010101" pitchFamily="34" charset="-79"/>
                <a:cs typeface="FrankRuehl" panose="020E0503060101010101" pitchFamily="34" charset="-79"/>
              </a:rPr>
              <a:t>A forward design process</a:t>
            </a:r>
            <a:endParaRPr lang="en-US" altLang="en-US" sz="2400" b="1" dirty="0">
              <a:latin typeface="FrankRuehl" panose="020E0503060101010101" pitchFamily="34" charset="-79"/>
              <a:cs typeface="FrankRuehl" panose="020E0503060101010101" pitchFamily="34" charset="-79"/>
            </a:endParaRPr>
          </a:p>
        </p:txBody>
      </p:sp>
      <p:sp>
        <p:nvSpPr>
          <p:cNvPr id="18437" name="Rectangle 5"/>
          <p:cNvSpPr>
            <a:spLocks noChangeArrowheads="1"/>
          </p:cNvSpPr>
          <p:nvPr/>
        </p:nvSpPr>
        <p:spPr bwMode="auto">
          <a:xfrm>
            <a:off x="6291263" y="524827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endParaRPr lang="en-US" altLang="en-US" sz="1200" dirty="0">
              <a:solidFill>
                <a:schemeClr val="tx2"/>
              </a:solidFill>
            </a:endParaRPr>
          </a:p>
          <a:p>
            <a:endParaRPr lang="en-US" altLang="en-US" sz="1200" dirty="0">
              <a:solidFill>
                <a:schemeClr val="tx2"/>
              </a:solidFill>
            </a:endParaRPr>
          </a:p>
        </p:txBody>
      </p:sp>
      <p:sp>
        <p:nvSpPr>
          <p:cNvPr id="18448" name="Rectangle 16"/>
          <p:cNvSpPr>
            <a:spLocks noChangeArrowheads="1"/>
          </p:cNvSpPr>
          <p:nvPr/>
        </p:nvSpPr>
        <p:spPr bwMode="auto">
          <a:xfrm>
            <a:off x="5129580" y="899925"/>
            <a:ext cx="3269884" cy="646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ctr"/>
            <a:r>
              <a:rPr lang="en-US" altLang="en-US" b="1" dirty="0"/>
              <a:t>Constrained Lissajous Orbit with Three Phasing Loops </a:t>
            </a:r>
            <a:endParaRPr lang="en-US" altLang="en-US" sz="1400" b="1" dirty="0"/>
          </a:p>
        </p:txBody>
      </p:sp>
      <p:sp>
        <p:nvSpPr>
          <p:cNvPr id="4" name="Slide Number Placeholder 3"/>
          <p:cNvSpPr>
            <a:spLocks noGrp="1"/>
          </p:cNvSpPr>
          <p:nvPr>
            <p:ph type="sldNum" sz="quarter" idx="12"/>
          </p:nvPr>
        </p:nvSpPr>
        <p:spPr/>
        <p:txBody>
          <a:bodyPr/>
          <a:lstStyle/>
          <a:p>
            <a:fld id="{C89506E5-468D-4A41-A8C8-D7A816AB4C27}" type="slidenum">
              <a:rPr lang="en-US" smtClean="0"/>
              <a:t>21</a:t>
            </a:fld>
            <a:endParaRPr lang="en-US" dirty="0"/>
          </a:p>
        </p:txBody>
      </p:sp>
      <p:grpSp>
        <p:nvGrpSpPr>
          <p:cNvPr id="5" name="Group 4"/>
          <p:cNvGrpSpPr/>
          <p:nvPr/>
        </p:nvGrpSpPr>
        <p:grpSpPr>
          <a:xfrm>
            <a:off x="4224338" y="1627998"/>
            <a:ext cx="4462462" cy="3313871"/>
            <a:chOff x="4224338" y="1627998"/>
            <a:chExt cx="4462462" cy="3313871"/>
          </a:xfrm>
        </p:grpSpPr>
        <p:pic>
          <p:nvPicPr>
            <p:cNvPr id="18434" name="Picture 2"/>
            <p:cNvPicPr>
              <a:picLocks noChangeArrowheads="1"/>
            </p:cNvPicPr>
            <p:nvPr/>
          </p:nvPicPr>
          <p:blipFill>
            <a:blip r:embed="rId3">
              <a:extLst>
                <a:ext uri="{28A0092B-C50C-407E-A947-70E740481C1C}">
                  <a14:useLocalDpi xmlns:a14="http://schemas.microsoft.com/office/drawing/2010/main" val="0"/>
                </a:ext>
              </a:extLst>
            </a:blip>
            <a:srcRect r="37500" b="38089"/>
            <a:stretch>
              <a:fillRect/>
            </a:stretch>
          </p:blipFill>
          <p:spPr bwMode="auto">
            <a:xfrm>
              <a:off x="4224338" y="1627998"/>
              <a:ext cx="4462462" cy="3313871"/>
            </a:xfrm>
            <a:prstGeom prst="rect">
              <a:avLst/>
            </a:prstGeom>
            <a:noFill/>
            <a:ln>
              <a:solidFill>
                <a:schemeClr val="tx1"/>
              </a:solidFill>
            </a:ln>
            <a:effectLst/>
          </p:spPr>
        </p:pic>
        <p:sp>
          <p:nvSpPr>
            <p:cNvPr id="18438" name="Rectangle 6"/>
            <p:cNvSpPr>
              <a:spLocks noChangeArrowheads="1"/>
            </p:cNvSpPr>
            <p:nvPr/>
          </p:nvSpPr>
          <p:spPr bwMode="auto">
            <a:xfrm>
              <a:off x="4672464" y="4143375"/>
              <a:ext cx="727710" cy="739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en-US" altLang="en-US" sz="1400" dirty="0"/>
                <a:t>Lunar </a:t>
              </a:r>
              <a:r>
                <a:rPr lang="en-US" altLang="en-US" sz="1400" dirty="0" smtClean="0"/>
                <a:t>Gravity Assist</a:t>
              </a:r>
              <a:endParaRPr lang="en-US" altLang="en-US" sz="1400" dirty="0"/>
            </a:p>
          </p:txBody>
        </p:sp>
        <p:sp>
          <p:nvSpPr>
            <p:cNvPr id="18439" name="Rectangle 7"/>
            <p:cNvSpPr>
              <a:spLocks noChangeArrowheads="1"/>
            </p:cNvSpPr>
            <p:nvPr/>
          </p:nvSpPr>
          <p:spPr bwMode="auto">
            <a:xfrm>
              <a:off x="4295596" y="2097703"/>
              <a:ext cx="4873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altLang="en-US" sz="1200" dirty="0"/>
                <a:t>SUN</a:t>
              </a:r>
            </a:p>
          </p:txBody>
        </p:sp>
        <p:sp>
          <p:nvSpPr>
            <p:cNvPr id="18440" name="Line 8"/>
            <p:cNvSpPr>
              <a:spLocks noChangeShapeType="1"/>
            </p:cNvSpPr>
            <p:nvPr/>
          </p:nvSpPr>
          <p:spPr bwMode="auto">
            <a:xfrm flipH="1">
              <a:off x="4406721" y="2318812"/>
              <a:ext cx="265112" cy="0"/>
            </a:xfrm>
            <a:prstGeom prst="line">
              <a:avLst/>
            </a:prstGeom>
            <a:noFill/>
            <a:ln w="12700">
              <a:solidFill>
                <a:schemeClr val="tx1"/>
              </a:solidFill>
              <a:round/>
              <a:headEnd type="none" w="sm" len="sm"/>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41" name="Rectangle 9"/>
            <p:cNvSpPr>
              <a:spLocks noChangeArrowheads="1"/>
            </p:cNvSpPr>
            <p:nvPr/>
          </p:nvSpPr>
          <p:spPr bwMode="auto">
            <a:xfrm>
              <a:off x="5268913" y="2276493"/>
              <a:ext cx="100171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altLang="en-US" sz="1200" dirty="0"/>
                <a:t>Lunar Orbit</a:t>
              </a:r>
            </a:p>
          </p:txBody>
        </p:sp>
        <p:sp>
          <p:nvSpPr>
            <p:cNvPr id="18442" name="Rectangle 10"/>
            <p:cNvSpPr>
              <a:spLocks noChangeArrowheads="1"/>
            </p:cNvSpPr>
            <p:nvPr/>
          </p:nvSpPr>
          <p:spPr bwMode="auto">
            <a:xfrm>
              <a:off x="7438763" y="4029358"/>
              <a:ext cx="1205266" cy="339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r>
                <a:rPr lang="en-US" altLang="en-US" sz="1600" dirty="0" smtClean="0"/>
                <a:t>Sun Earth L</a:t>
              </a:r>
              <a:r>
                <a:rPr lang="en-US" altLang="en-US" sz="2000" baseline="-25000" dirty="0" smtClean="0"/>
                <a:t>2</a:t>
              </a:r>
              <a:endParaRPr lang="en-US" altLang="en-US" sz="2000" baseline="-25000" dirty="0"/>
            </a:p>
          </p:txBody>
        </p:sp>
        <p:sp>
          <p:nvSpPr>
            <p:cNvPr id="18443" name="Rectangle 11"/>
            <p:cNvSpPr>
              <a:spLocks noChangeArrowheads="1"/>
            </p:cNvSpPr>
            <p:nvPr/>
          </p:nvSpPr>
          <p:spPr bwMode="auto">
            <a:xfrm>
              <a:off x="5268913" y="1731963"/>
              <a:ext cx="28860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p>
              <a:pPr algn="ctr"/>
              <a:r>
                <a:rPr lang="en-US" altLang="en-US" sz="1200" dirty="0"/>
                <a:t>Solar Rotating - Ecliptic Plane Projection</a:t>
              </a:r>
            </a:p>
          </p:txBody>
        </p:sp>
        <p:sp>
          <p:nvSpPr>
            <p:cNvPr id="18447" name="Line 15"/>
            <p:cNvSpPr>
              <a:spLocks noChangeShapeType="1"/>
            </p:cNvSpPr>
            <p:nvPr/>
          </p:nvSpPr>
          <p:spPr bwMode="auto">
            <a:xfrm flipH="1">
              <a:off x="5224420" y="2508908"/>
              <a:ext cx="192087" cy="6508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52" name="Line 20"/>
            <p:cNvSpPr>
              <a:spLocks noChangeShapeType="1"/>
            </p:cNvSpPr>
            <p:nvPr/>
          </p:nvSpPr>
          <p:spPr bwMode="auto">
            <a:xfrm flipH="1" flipV="1">
              <a:off x="8087518" y="3403702"/>
              <a:ext cx="44450" cy="67786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cxnSp>
          <p:nvCxnSpPr>
            <p:cNvPr id="3" name="Straight Arrow Connector 2"/>
            <p:cNvCxnSpPr/>
            <p:nvPr/>
          </p:nvCxnSpPr>
          <p:spPr>
            <a:xfrm flipV="1">
              <a:off x="5268913" y="4106123"/>
              <a:ext cx="131262" cy="2912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Rectangle 9"/>
            <p:cNvSpPr>
              <a:spLocks noChangeArrowheads="1"/>
            </p:cNvSpPr>
            <p:nvPr/>
          </p:nvSpPr>
          <p:spPr bwMode="auto">
            <a:xfrm>
              <a:off x="5854693" y="2508908"/>
              <a:ext cx="1619262" cy="462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en-US" altLang="en-US" sz="1200" dirty="0" smtClean="0"/>
                <a:t>Maneuvers at Periapsis and Apoapsis</a:t>
              </a:r>
              <a:endParaRPr lang="en-US" altLang="en-US" sz="1200" dirty="0"/>
            </a:p>
          </p:txBody>
        </p:sp>
        <p:sp>
          <p:nvSpPr>
            <p:cNvPr id="21" name="Line 15"/>
            <p:cNvSpPr>
              <a:spLocks noChangeShapeType="1"/>
            </p:cNvSpPr>
            <p:nvPr/>
          </p:nvSpPr>
          <p:spPr bwMode="auto">
            <a:xfrm flipH="1">
              <a:off x="5129578" y="2783547"/>
              <a:ext cx="798610" cy="47051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2" name="Line 15"/>
            <p:cNvSpPr>
              <a:spLocks noChangeShapeType="1"/>
            </p:cNvSpPr>
            <p:nvPr/>
          </p:nvSpPr>
          <p:spPr bwMode="auto">
            <a:xfrm flipH="1">
              <a:off x="5523275" y="2783547"/>
              <a:ext cx="404913" cy="77804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23" name="Rectangle 9"/>
            <p:cNvSpPr>
              <a:spLocks noChangeArrowheads="1"/>
            </p:cNvSpPr>
            <p:nvPr/>
          </p:nvSpPr>
          <p:spPr bwMode="auto">
            <a:xfrm>
              <a:off x="7143973" y="2822626"/>
              <a:ext cx="1055097" cy="462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r>
                <a:rPr lang="en-US" altLang="en-US" sz="1200" dirty="0" smtClean="0"/>
                <a:t>X-z plane crossing</a:t>
              </a:r>
              <a:endParaRPr lang="en-US" altLang="en-US" sz="1200" dirty="0"/>
            </a:p>
          </p:txBody>
        </p:sp>
        <p:sp>
          <p:nvSpPr>
            <p:cNvPr id="24" name="Line 15"/>
            <p:cNvSpPr>
              <a:spLocks noChangeShapeType="1"/>
            </p:cNvSpPr>
            <p:nvPr/>
          </p:nvSpPr>
          <p:spPr bwMode="auto">
            <a:xfrm>
              <a:off x="7569997" y="3245794"/>
              <a:ext cx="207539" cy="720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Tree>
    <p:extLst>
      <p:ext uri="{BB962C8B-B14F-4D97-AF65-F5344CB8AC3E}">
        <p14:creationId xmlns:p14="http://schemas.microsoft.com/office/powerpoint/2010/main" val="1983932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9966" y="799591"/>
            <a:ext cx="8655626" cy="5839691"/>
          </a:xfrm>
        </p:spPr>
        <p:txBody>
          <a:bodyPr>
            <a:noAutofit/>
          </a:bodyPr>
          <a:lstStyle/>
          <a:p>
            <a:r>
              <a:rPr lang="en-US" sz="2000" dirty="0" smtClean="0"/>
              <a:t>Generate libration orbits in CRTBP</a:t>
            </a:r>
          </a:p>
          <a:p>
            <a:pPr lvl="1"/>
            <a:r>
              <a:rPr lang="en-US" sz="1800" dirty="0" smtClean="0"/>
              <a:t>Calculation of libration points for system, L2, L3, Sun-Earth, Earth-moon</a:t>
            </a:r>
          </a:p>
          <a:p>
            <a:pPr lvl="1"/>
            <a:r>
              <a:rPr lang="en-US" sz="1800" dirty="0" smtClean="0"/>
              <a:t>Use of Jacobi constant and Poincare Mapping to identify and select orbit</a:t>
            </a:r>
          </a:p>
          <a:p>
            <a:r>
              <a:rPr lang="en-US" sz="2000" dirty="0" smtClean="0"/>
              <a:t>Generate related manifolds (stable and unstable flows) to design transfers to/from libration orbits</a:t>
            </a:r>
          </a:p>
          <a:p>
            <a:r>
              <a:rPr lang="en-US" sz="2000" dirty="0" smtClean="0"/>
              <a:t>Blending of manifold transfers with conics </a:t>
            </a:r>
          </a:p>
          <a:p>
            <a:r>
              <a:rPr lang="en-US" sz="2000" dirty="0" smtClean="0"/>
              <a:t>Increase of fidelity modeling from CRTB to full ephemeris</a:t>
            </a:r>
          </a:p>
          <a:p>
            <a:r>
              <a:rPr lang="en-US" sz="2000" dirty="0" smtClean="0"/>
              <a:t>Incorporate basic design into operational s/w, e.g. GSFC’s General Mission Analysis Tool (GMAT)</a:t>
            </a:r>
          </a:p>
          <a:p>
            <a:r>
              <a:rPr lang="en-US" sz="2000" dirty="0" smtClean="0"/>
              <a:t>Application to example missions; WFIRST, ARTEMIS, Lunar IceCube, and other unique designs, e.g. formations…</a:t>
            </a:r>
          </a:p>
          <a:p>
            <a:r>
              <a:rPr lang="en-US" sz="2000" dirty="0" smtClean="0"/>
              <a:t>Can I design a Libration Orbiter mission w/o a DST process?</a:t>
            </a:r>
          </a:p>
          <a:p>
            <a:pPr lvl="1"/>
            <a:r>
              <a:rPr lang="en-US" sz="1800" dirty="0" smtClean="0"/>
              <a:t>Yes, but you will follow a similar design process based on the dynamical properties of the system – “Astrodynamics is Astrodynamics”</a:t>
            </a:r>
          </a:p>
          <a:p>
            <a:pPr lvl="1"/>
            <a:r>
              <a:rPr lang="en-US" sz="1800" dirty="0" smtClean="0"/>
              <a:t>Need selection of ‘time, position, and velocity targets’ to represent orbits and transfers</a:t>
            </a:r>
          </a:p>
          <a:p>
            <a:pPr lvl="1"/>
            <a:r>
              <a:rPr lang="en-US" sz="1800" dirty="0" smtClean="0"/>
              <a:t>Use of Differential Correctors, optimizers,  and other targeting methods, e.g colocation</a:t>
            </a:r>
          </a:p>
        </p:txBody>
      </p:sp>
      <p:sp>
        <p:nvSpPr>
          <p:cNvPr id="4" name="TextBox 12"/>
          <p:cNvSpPr txBox="1">
            <a:spLocks noChangeArrowheads="1"/>
          </p:cNvSpPr>
          <p:nvPr/>
        </p:nvSpPr>
        <p:spPr bwMode="auto">
          <a:xfrm>
            <a:off x="1207283" y="117156"/>
            <a:ext cx="6568068"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General Design Process and Application</a:t>
            </a:r>
          </a:p>
        </p:txBody>
      </p:sp>
      <p:sp>
        <p:nvSpPr>
          <p:cNvPr id="5" name="Slide Number Placeholder 4"/>
          <p:cNvSpPr>
            <a:spLocks noGrp="1"/>
          </p:cNvSpPr>
          <p:nvPr>
            <p:ph type="sldNum" sz="quarter" idx="12"/>
          </p:nvPr>
        </p:nvSpPr>
        <p:spPr/>
        <p:txBody>
          <a:bodyPr/>
          <a:lstStyle/>
          <a:p>
            <a:fld id="{C89506E5-468D-4A41-A8C8-D7A816AB4C27}" type="slidenum">
              <a:rPr lang="en-US" smtClean="0"/>
              <a:t>22</a:t>
            </a:fld>
            <a:endParaRPr lang="en-US" dirty="0"/>
          </a:p>
        </p:txBody>
      </p:sp>
    </p:spTree>
    <p:extLst>
      <p:ext uri="{BB962C8B-B14F-4D97-AF65-F5344CB8AC3E}">
        <p14:creationId xmlns:p14="http://schemas.microsoft.com/office/powerpoint/2010/main" val="30554758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289723" y="909180"/>
            <a:ext cx="8444753" cy="923330"/>
          </a:xfrm>
          <a:prstGeom prst="rect">
            <a:avLst/>
          </a:prstGeom>
          <a:noFill/>
        </p:spPr>
        <p:txBody>
          <a:bodyPr wrap="square" rtlCol="0">
            <a:spAutoFit/>
          </a:bodyPr>
          <a:lstStyle/>
          <a:p>
            <a:pPr marL="285750" indent="-285750">
              <a:buFont typeface="Arial" panose="020B0604020202020204" pitchFamily="34" charset="0"/>
              <a:buChar char="•"/>
            </a:pPr>
            <a:r>
              <a:rPr lang="en-US" b="1" dirty="0">
                <a:cs typeface="Times New Roman" pitchFamily="18" charset="0"/>
              </a:rPr>
              <a:t>Having established a libration orbit, construct transfers  </a:t>
            </a:r>
            <a:endParaRPr lang="en-US" b="1" dirty="0" smtClean="0">
              <a:cs typeface="Times New Roman" pitchFamily="18" charset="0"/>
            </a:endParaRPr>
          </a:p>
          <a:p>
            <a:pPr marL="285750" indent="-285750">
              <a:buFont typeface="Arial" panose="020B0604020202020204" pitchFamily="34" charset="0"/>
              <a:buChar char="•"/>
            </a:pPr>
            <a:r>
              <a:rPr lang="en-US" b="1" u="sng" dirty="0" smtClean="0">
                <a:cs typeface="Times New Roman" pitchFamily="18" charset="0"/>
              </a:rPr>
              <a:t>Stable Manifold</a:t>
            </a:r>
            <a:r>
              <a:rPr lang="en-US" dirty="0" smtClean="0">
                <a:cs typeface="Times New Roman" pitchFamily="18" charset="0"/>
              </a:rPr>
              <a:t>: consists of trajectories that asymptotically </a:t>
            </a:r>
            <a:r>
              <a:rPr lang="en-US" i="1" dirty="0" smtClean="0">
                <a:cs typeface="Times New Roman" pitchFamily="18" charset="0"/>
              </a:rPr>
              <a:t>approach </a:t>
            </a:r>
            <a:r>
              <a:rPr lang="en-US" dirty="0" smtClean="0">
                <a:cs typeface="Times New Roman" pitchFamily="18" charset="0"/>
              </a:rPr>
              <a:t>the orbit</a:t>
            </a:r>
            <a:r>
              <a:rPr lang="en-US" baseline="-25000" dirty="0" smtClean="0">
                <a:cs typeface="Times New Roman" pitchFamily="18" charset="0"/>
              </a:rPr>
              <a:t> </a:t>
            </a:r>
            <a:r>
              <a:rPr lang="en-US" dirty="0" smtClean="0">
                <a:cs typeface="Times New Roman" pitchFamily="18" charset="0"/>
              </a:rPr>
              <a:t>as</a:t>
            </a:r>
          </a:p>
          <a:p>
            <a:pPr marL="285750" indent="-285750">
              <a:buFont typeface="Arial" panose="020B0604020202020204" pitchFamily="34" charset="0"/>
              <a:buChar char="•"/>
            </a:pPr>
            <a:r>
              <a:rPr lang="en-US" b="1" u="sng" dirty="0" smtClean="0">
                <a:cs typeface="Times New Roman" pitchFamily="18" charset="0"/>
              </a:rPr>
              <a:t>Unstable Manifold</a:t>
            </a:r>
            <a:r>
              <a:rPr lang="en-US" dirty="0" smtClean="0">
                <a:cs typeface="Times New Roman" pitchFamily="18" charset="0"/>
              </a:rPr>
              <a:t>: consists of trajectories that asymptotically </a:t>
            </a:r>
            <a:r>
              <a:rPr lang="en-US" i="1" dirty="0" smtClean="0">
                <a:cs typeface="Times New Roman" pitchFamily="18" charset="0"/>
              </a:rPr>
              <a:t>depart </a:t>
            </a:r>
            <a:r>
              <a:rPr lang="en-US" dirty="0" smtClean="0">
                <a:cs typeface="Times New Roman" pitchFamily="18" charset="0"/>
              </a:rPr>
              <a:t>the orbit</a:t>
            </a:r>
            <a:r>
              <a:rPr lang="en-US" baseline="-25000" dirty="0" smtClean="0">
                <a:cs typeface="Times New Roman" pitchFamily="18" charset="0"/>
              </a:rPr>
              <a:t> </a:t>
            </a:r>
            <a:r>
              <a:rPr lang="en-US" dirty="0" smtClean="0">
                <a:cs typeface="Times New Roman" pitchFamily="18" charset="0"/>
              </a:rPr>
              <a:t>as</a:t>
            </a:r>
            <a:endParaRPr lang="en-US" dirty="0">
              <a:cs typeface="Times New Roman" pitchFamily="18" charset="0"/>
            </a:endParaRPr>
          </a:p>
        </p:txBody>
      </p:sp>
      <p:pic>
        <p:nvPicPr>
          <p:cNvPr id="197637" name="Picture 5" descr="C:\Users\Mar\Desktop\stable_mult.png"/>
          <p:cNvPicPr>
            <a:picLocks noChangeAspect="1" noChangeArrowheads="1"/>
          </p:cNvPicPr>
          <p:nvPr/>
        </p:nvPicPr>
        <p:blipFill>
          <a:blip r:embed="rId4" cstate="print"/>
          <a:srcRect/>
          <a:stretch>
            <a:fillRect/>
          </a:stretch>
        </p:blipFill>
        <p:spPr bwMode="auto">
          <a:xfrm>
            <a:off x="574107" y="2286091"/>
            <a:ext cx="3521608" cy="2926080"/>
          </a:xfrm>
          <a:prstGeom prst="rect">
            <a:avLst/>
          </a:prstGeom>
          <a:noFill/>
        </p:spPr>
      </p:pic>
      <p:pic>
        <p:nvPicPr>
          <p:cNvPr id="197636" name="Picture 4" descr="C:\Users\Mar\Desktop\unstable_mult.png"/>
          <p:cNvPicPr>
            <a:picLocks noChangeAspect="1" noChangeArrowheads="1"/>
          </p:cNvPicPr>
          <p:nvPr/>
        </p:nvPicPr>
        <p:blipFill>
          <a:blip r:embed="rId5" cstate="print"/>
          <a:srcRect/>
          <a:stretch>
            <a:fillRect/>
          </a:stretch>
        </p:blipFill>
        <p:spPr bwMode="auto">
          <a:xfrm>
            <a:off x="4593847" y="2337815"/>
            <a:ext cx="3473769" cy="2926080"/>
          </a:xfrm>
          <a:prstGeom prst="rect">
            <a:avLst/>
          </a:prstGeom>
          <a:noFill/>
        </p:spPr>
      </p:pic>
      <p:sp>
        <p:nvSpPr>
          <p:cNvPr id="13" name="TextBox 12"/>
          <p:cNvSpPr txBox="1"/>
          <p:nvPr/>
        </p:nvSpPr>
        <p:spPr>
          <a:xfrm>
            <a:off x="1391500" y="3838835"/>
            <a:ext cx="1296537" cy="369332"/>
          </a:xfrm>
          <a:prstGeom prst="rect">
            <a:avLst/>
          </a:prstGeom>
          <a:noFill/>
        </p:spPr>
        <p:txBody>
          <a:bodyPr wrap="square" rtlCol="0">
            <a:spAutoFit/>
          </a:bodyPr>
          <a:lstStyle/>
          <a:p>
            <a:r>
              <a:rPr lang="en-US" dirty="0" smtClean="0"/>
              <a:t>Moon</a:t>
            </a:r>
            <a:endParaRPr lang="en-US" dirty="0"/>
          </a:p>
        </p:txBody>
      </p:sp>
      <p:sp>
        <p:nvSpPr>
          <p:cNvPr id="14" name="TextBox 13"/>
          <p:cNvSpPr txBox="1"/>
          <p:nvPr/>
        </p:nvSpPr>
        <p:spPr>
          <a:xfrm>
            <a:off x="2799519" y="3813813"/>
            <a:ext cx="366192" cy="369332"/>
          </a:xfrm>
          <a:prstGeom prst="rect">
            <a:avLst/>
          </a:prstGeom>
          <a:noFill/>
        </p:spPr>
        <p:txBody>
          <a:bodyPr wrap="square" rtlCol="0">
            <a:spAutoFit/>
          </a:bodyPr>
          <a:lstStyle/>
          <a:p>
            <a:r>
              <a:rPr lang="en-US" dirty="0" smtClean="0"/>
              <a:t>L</a:t>
            </a:r>
            <a:r>
              <a:rPr lang="en-US" baseline="-25000" dirty="0" smtClean="0"/>
              <a:t>2</a:t>
            </a:r>
            <a:endParaRPr lang="en-US" baseline="-25000" dirty="0"/>
          </a:p>
        </p:txBody>
      </p:sp>
      <p:sp>
        <p:nvSpPr>
          <p:cNvPr id="16" name="TextBox 15"/>
          <p:cNvSpPr txBox="1"/>
          <p:nvPr/>
        </p:nvSpPr>
        <p:spPr>
          <a:xfrm>
            <a:off x="5447168" y="3049536"/>
            <a:ext cx="1296537" cy="369332"/>
          </a:xfrm>
          <a:prstGeom prst="rect">
            <a:avLst/>
          </a:prstGeom>
          <a:noFill/>
        </p:spPr>
        <p:txBody>
          <a:bodyPr wrap="square" rtlCol="0">
            <a:spAutoFit/>
          </a:bodyPr>
          <a:lstStyle/>
          <a:p>
            <a:r>
              <a:rPr lang="en-US" dirty="0" smtClean="0"/>
              <a:t>Moon</a:t>
            </a:r>
            <a:endParaRPr lang="en-US" dirty="0"/>
          </a:p>
        </p:txBody>
      </p:sp>
      <p:sp>
        <p:nvSpPr>
          <p:cNvPr id="17" name="TextBox 16"/>
          <p:cNvSpPr txBox="1"/>
          <p:nvPr/>
        </p:nvSpPr>
        <p:spPr>
          <a:xfrm>
            <a:off x="6827893" y="3079105"/>
            <a:ext cx="366192" cy="369332"/>
          </a:xfrm>
          <a:prstGeom prst="rect">
            <a:avLst/>
          </a:prstGeom>
          <a:noFill/>
        </p:spPr>
        <p:txBody>
          <a:bodyPr wrap="square" rtlCol="0">
            <a:spAutoFit/>
          </a:bodyPr>
          <a:lstStyle/>
          <a:p>
            <a:r>
              <a:rPr lang="en-US" dirty="0" smtClean="0"/>
              <a:t>L</a:t>
            </a:r>
            <a:r>
              <a:rPr lang="en-US" baseline="-25000" dirty="0" smtClean="0"/>
              <a:t>2</a:t>
            </a:r>
            <a:endParaRPr lang="en-US" baseline="-25000" dirty="0"/>
          </a:p>
        </p:txBody>
      </p:sp>
      <p:sp>
        <p:nvSpPr>
          <p:cNvPr id="23" name="TextBox 22"/>
          <p:cNvSpPr txBox="1"/>
          <p:nvPr/>
        </p:nvSpPr>
        <p:spPr>
          <a:xfrm>
            <a:off x="6069293" y="4548094"/>
            <a:ext cx="941696" cy="369332"/>
          </a:xfrm>
          <a:prstGeom prst="rect">
            <a:avLst/>
          </a:prstGeom>
          <a:noFill/>
        </p:spPr>
        <p:txBody>
          <a:bodyPr wrap="square" rtlCol="0">
            <a:spAutoFit/>
          </a:bodyPr>
          <a:lstStyle/>
          <a:p>
            <a:r>
              <a:rPr lang="en-US" dirty="0" smtClean="0"/>
              <a:t>15 days</a:t>
            </a:r>
            <a:endParaRPr lang="en-US" dirty="0"/>
          </a:p>
        </p:txBody>
      </p:sp>
      <p:graphicFrame>
        <p:nvGraphicFramePr>
          <p:cNvPr id="2" name="Object 4"/>
          <p:cNvGraphicFramePr>
            <a:graphicFrameLocks noChangeAspect="1"/>
          </p:cNvGraphicFramePr>
          <p:nvPr>
            <p:extLst>
              <p:ext uri="{D42A27DB-BD31-4B8C-83A1-F6EECF244321}">
                <p14:modId xmlns:p14="http://schemas.microsoft.com/office/powerpoint/2010/main" val="1697873351"/>
              </p:ext>
            </p:extLst>
          </p:nvPr>
        </p:nvGraphicFramePr>
        <p:xfrm>
          <a:off x="8012257" y="1011154"/>
          <a:ext cx="660400" cy="215900"/>
        </p:xfrm>
        <a:graphic>
          <a:graphicData uri="http://schemas.openxmlformats.org/presentationml/2006/ole">
            <mc:AlternateContent xmlns:mc="http://schemas.openxmlformats.org/markup-compatibility/2006">
              <mc:Choice xmlns:v="urn:schemas-microsoft-com:vml" Requires="v">
                <p:oleObj spid="_x0000_s27788" name="Equation" r:id="rId6" imgW="660240" imgH="215640" progId="Equation.3">
                  <p:embed/>
                </p:oleObj>
              </mc:Choice>
              <mc:Fallback>
                <p:oleObj name="Equation" r:id="rId6" imgW="660240" imgH="215640"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12257" y="1011154"/>
                        <a:ext cx="6604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 name="Object 5"/>
          <p:cNvGraphicFramePr>
            <a:graphicFrameLocks noChangeAspect="1"/>
          </p:cNvGraphicFramePr>
          <p:nvPr>
            <p:extLst>
              <p:ext uri="{D42A27DB-BD31-4B8C-83A1-F6EECF244321}">
                <p14:modId xmlns:p14="http://schemas.microsoft.com/office/powerpoint/2010/main" val="1628848269"/>
              </p:ext>
            </p:extLst>
          </p:nvPr>
        </p:nvGraphicFramePr>
        <p:xfrm>
          <a:off x="8020195" y="1555667"/>
          <a:ext cx="660400" cy="215900"/>
        </p:xfrm>
        <a:graphic>
          <a:graphicData uri="http://schemas.openxmlformats.org/presentationml/2006/ole">
            <mc:AlternateContent xmlns:mc="http://schemas.openxmlformats.org/markup-compatibility/2006">
              <mc:Choice xmlns:v="urn:schemas-microsoft-com:vml" Requires="v">
                <p:oleObj spid="_x0000_s27789" name="Equation" r:id="rId8" imgW="660240" imgH="215640" progId="Equation.3">
                  <p:embed/>
                </p:oleObj>
              </mc:Choice>
              <mc:Fallback>
                <p:oleObj name="Equation" r:id="rId8" imgW="660240" imgH="215640"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20195" y="1555667"/>
                        <a:ext cx="660400" cy="215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25" name="Straight Arrow Connector 24"/>
          <p:cNvCxnSpPr/>
          <p:nvPr/>
        </p:nvCxnSpPr>
        <p:spPr>
          <a:xfrm flipH="1">
            <a:off x="3822761" y="4208167"/>
            <a:ext cx="385542" cy="401342"/>
          </a:xfrm>
          <a:prstGeom prst="straightConnector1">
            <a:avLst/>
          </a:prstGeom>
          <a:ln w="1270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7387119" y="2434975"/>
            <a:ext cx="451246" cy="219244"/>
          </a:xfrm>
          <a:prstGeom prst="straightConnector1">
            <a:avLst/>
          </a:prstGeom>
          <a:ln w="12700">
            <a:solidFill>
              <a:srgbClr val="E323BE"/>
            </a:solidFill>
            <a:tailEnd type="arrow"/>
          </a:ln>
        </p:spPr>
        <p:style>
          <a:lnRef idx="1">
            <a:schemeClr val="accent1"/>
          </a:lnRef>
          <a:fillRef idx="0">
            <a:schemeClr val="accent1"/>
          </a:fillRef>
          <a:effectRef idx="0">
            <a:schemeClr val="accent1"/>
          </a:effectRef>
          <a:fontRef idx="minor">
            <a:schemeClr val="tx1"/>
          </a:fontRef>
        </p:style>
      </p:cxnSp>
      <p:sp>
        <p:nvSpPr>
          <p:cNvPr id="18" name="TextBox 12"/>
          <p:cNvSpPr txBox="1">
            <a:spLocks noChangeArrowheads="1"/>
          </p:cNvSpPr>
          <p:nvPr/>
        </p:nvSpPr>
        <p:spPr bwMode="auto">
          <a:xfrm>
            <a:off x="1207283" y="117156"/>
            <a:ext cx="6568068"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Manifold Trajectories</a:t>
            </a:r>
          </a:p>
        </p:txBody>
      </p:sp>
      <p:sp>
        <p:nvSpPr>
          <p:cNvPr id="24" name="TextBox 23"/>
          <p:cNvSpPr txBox="1"/>
          <p:nvPr/>
        </p:nvSpPr>
        <p:spPr>
          <a:xfrm>
            <a:off x="649472" y="5335587"/>
            <a:ext cx="7683690" cy="954107"/>
          </a:xfrm>
          <a:prstGeom prst="rect">
            <a:avLst/>
          </a:prstGeom>
          <a:noFill/>
        </p:spPr>
        <p:txBody>
          <a:bodyPr wrap="square" rtlCol="0">
            <a:spAutoFit/>
          </a:bodyPr>
          <a:lstStyle/>
          <a:p>
            <a:r>
              <a:rPr lang="es-ES_tradnl" sz="2800" dirty="0" smtClean="0">
                <a:latin typeface="+mj-lt"/>
                <a:cs typeface="Times New Roman" pitchFamily="18" charset="0"/>
              </a:rPr>
              <a:t>Representation of </a:t>
            </a:r>
            <a:r>
              <a:rPr lang="es-ES_tradnl" sz="2800" b="1" dirty="0" smtClean="0">
                <a:solidFill>
                  <a:srgbClr val="0000FF"/>
                </a:solidFill>
                <a:latin typeface="+mj-lt"/>
                <a:cs typeface="Times New Roman" pitchFamily="18" charset="0"/>
              </a:rPr>
              <a:t>stable</a:t>
            </a:r>
            <a:r>
              <a:rPr lang="es-ES_tradnl" sz="2800" dirty="0" smtClean="0">
                <a:latin typeface="+mj-lt"/>
                <a:cs typeface="Times New Roman" pitchFamily="18" charset="0"/>
              </a:rPr>
              <a:t> and </a:t>
            </a:r>
            <a:r>
              <a:rPr lang="es-ES_tradnl" sz="2800" b="1" dirty="0" smtClean="0">
                <a:solidFill>
                  <a:srgbClr val="FF00FF"/>
                </a:solidFill>
                <a:latin typeface="+mj-lt"/>
                <a:cs typeface="Times New Roman" pitchFamily="18" charset="0"/>
              </a:rPr>
              <a:t>unstable</a:t>
            </a:r>
            <a:r>
              <a:rPr lang="es-ES_tradnl" sz="2800" dirty="0" smtClean="0">
                <a:latin typeface="+mj-lt"/>
                <a:cs typeface="Times New Roman" pitchFamily="18" charset="0"/>
              </a:rPr>
              <a:t> manifolds associated with a </a:t>
            </a:r>
            <a:r>
              <a:rPr lang="es-ES_tradnl" sz="2800" b="1" dirty="0" smtClean="0">
                <a:latin typeface="+mj-lt"/>
                <a:cs typeface="Times New Roman" pitchFamily="18" charset="0"/>
              </a:rPr>
              <a:t>periodic</a:t>
            </a:r>
            <a:r>
              <a:rPr lang="es-ES_tradnl" sz="2800" dirty="0" smtClean="0">
                <a:latin typeface="+mj-lt"/>
                <a:cs typeface="Times New Roman" pitchFamily="18" charset="0"/>
              </a:rPr>
              <a:t> orbit</a:t>
            </a:r>
            <a:endParaRPr lang="es-ES_tradnl" sz="2800" dirty="0">
              <a:latin typeface="+mj-lt"/>
              <a:cs typeface="Times New Roman" pitchFamily="18" charset="0"/>
            </a:endParaRPr>
          </a:p>
        </p:txBody>
      </p:sp>
      <p:sp>
        <p:nvSpPr>
          <p:cNvPr id="20" name="TextBox 19"/>
          <p:cNvSpPr txBox="1"/>
          <p:nvPr/>
        </p:nvSpPr>
        <p:spPr>
          <a:xfrm>
            <a:off x="7127206" y="6538912"/>
            <a:ext cx="1207283" cy="276999"/>
          </a:xfrm>
          <a:prstGeom prst="rect">
            <a:avLst/>
          </a:prstGeom>
          <a:noFill/>
        </p:spPr>
        <p:txBody>
          <a:bodyPr wrap="square" rtlCol="0">
            <a:spAutoFit/>
          </a:bodyPr>
          <a:lstStyle/>
          <a:p>
            <a:r>
              <a:rPr lang="en-US" sz="1200" b="1" dirty="0" smtClean="0">
                <a:solidFill>
                  <a:schemeClr val="bg1">
                    <a:lumMod val="75000"/>
                  </a:schemeClr>
                </a:solidFill>
              </a:rPr>
              <a:t>Vaquero 2013</a:t>
            </a:r>
            <a:endParaRPr lang="en-US" sz="1200" b="1" dirty="0">
              <a:solidFill>
                <a:schemeClr val="bg1">
                  <a:lumMod val="75000"/>
                </a:schemeClr>
              </a:solidFill>
            </a:endParaRPr>
          </a:p>
        </p:txBody>
      </p:sp>
      <p:sp>
        <p:nvSpPr>
          <p:cNvPr id="4" name="Slide Number Placeholder 3"/>
          <p:cNvSpPr>
            <a:spLocks noGrp="1"/>
          </p:cNvSpPr>
          <p:nvPr>
            <p:ph type="sldNum" sz="quarter" idx="12"/>
          </p:nvPr>
        </p:nvSpPr>
        <p:spPr/>
        <p:txBody>
          <a:bodyPr/>
          <a:lstStyle/>
          <a:p>
            <a:fld id="{C89506E5-468D-4A41-A8C8-D7A816AB4C27}" type="slidenum">
              <a:rPr lang="en-US" smtClean="0"/>
              <a:t>23</a:t>
            </a:fld>
            <a:endParaRPr lang="en-US" dirty="0"/>
          </a:p>
        </p:txBody>
      </p:sp>
    </p:spTree>
    <p:extLst>
      <p:ext uri="{BB962C8B-B14F-4D97-AF65-F5344CB8AC3E}">
        <p14:creationId xmlns:p14="http://schemas.microsoft.com/office/powerpoint/2010/main" val="11239049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612" t="21108"/>
          <a:stretch/>
        </p:blipFill>
        <p:spPr bwMode="auto">
          <a:xfrm>
            <a:off x="434465" y="1703917"/>
            <a:ext cx="8363846" cy="50298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12"/>
          <p:cNvSpPr txBox="1">
            <a:spLocks noChangeArrowheads="1"/>
          </p:cNvSpPr>
          <p:nvPr/>
        </p:nvSpPr>
        <p:spPr bwMode="auto">
          <a:xfrm>
            <a:off x="1207283" y="117156"/>
            <a:ext cx="6568068"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Manifold Trajectories</a:t>
            </a:r>
          </a:p>
        </p:txBody>
      </p:sp>
      <p:sp>
        <p:nvSpPr>
          <p:cNvPr id="2" name="TextBox 1"/>
          <p:cNvSpPr txBox="1"/>
          <p:nvPr/>
        </p:nvSpPr>
        <p:spPr>
          <a:xfrm>
            <a:off x="639098" y="872920"/>
            <a:ext cx="8159213" cy="830997"/>
          </a:xfrm>
          <a:prstGeom prst="rect">
            <a:avLst/>
          </a:prstGeom>
          <a:noFill/>
        </p:spPr>
        <p:txBody>
          <a:bodyPr wrap="square" rtlCol="0">
            <a:spAutoFit/>
          </a:bodyPr>
          <a:lstStyle/>
          <a:p>
            <a:pPr marL="342900" indent="-342900">
              <a:buFont typeface="Arial" panose="020B0604020202020204" pitchFamily="34" charset="0"/>
              <a:buChar char="•"/>
            </a:pPr>
            <a:r>
              <a:rPr lang="en-US" sz="2400" b="1" dirty="0" smtClean="0"/>
              <a:t>Combining Manifolds for Transfer between and within Libration Point Orbits</a:t>
            </a:r>
            <a:endParaRPr lang="en-US" sz="2400" b="1" dirty="0"/>
          </a:p>
        </p:txBody>
      </p:sp>
      <p:sp>
        <p:nvSpPr>
          <p:cNvPr id="4" name="TextBox 3"/>
          <p:cNvSpPr txBox="1"/>
          <p:nvPr/>
        </p:nvSpPr>
        <p:spPr>
          <a:xfrm>
            <a:off x="1300801" y="1874115"/>
            <a:ext cx="3028521" cy="276999"/>
          </a:xfrm>
          <a:prstGeom prst="rect">
            <a:avLst/>
          </a:prstGeom>
          <a:noFill/>
        </p:spPr>
        <p:txBody>
          <a:bodyPr wrap="none" rtlCol="0">
            <a:spAutoFit/>
          </a:bodyPr>
          <a:lstStyle/>
          <a:p>
            <a:r>
              <a:rPr lang="en-US" sz="1200" b="1" dirty="0" smtClean="0"/>
              <a:t>Forbidden Region based on Jacobi Constant</a:t>
            </a:r>
            <a:endParaRPr lang="en-US" sz="1200" b="1" dirty="0"/>
          </a:p>
        </p:txBody>
      </p:sp>
      <p:sp>
        <p:nvSpPr>
          <p:cNvPr id="6" name="TextBox 5"/>
          <p:cNvSpPr txBox="1"/>
          <p:nvPr/>
        </p:nvSpPr>
        <p:spPr>
          <a:xfrm>
            <a:off x="1342365" y="4416424"/>
            <a:ext cx="3028521" cy="276999"/>
          </a:xfrm>
          <a:prstGeom prst="rect">
            <a:avLst/>
          </a:prstGeom>
          <a:noFill/>
        </p:spPr>
        <p:txBody>
          <a:bodyPr wrap="none" rtlCol="0">
            <a:spAutoFit/>
          </a:bodyPr>
          <a:lstStyle/>
          <a:p>
            <a:r>
              <a:rPr lang="en-US" sz="1200" b="1" dirty="0" smtClean="0"/>
              <a:t>Forbidden Region based on Jacobi Constant</a:t>
            </a:r>
            <a:endParaRPr lang="en-US" sz="1200" b="1" dirty="0"/>
          </a:p>
        </p:txBody>
      </p:sp>
      <p:sp>
        <p:nvSpPr>
          <p:cNvPr id="5" name="Slide Number Placeholder 4"/>
          <p:cNvSpPr>
            <a:spLocks noGrp="1"/>
          </p:cNvSpPr>
          <p:nvPr>
            <p:ph type="sldNum" sz="quarter" idx="12"/>
          </p:nvPr>
        </p:nvSpPr>
        <p:spPr/>
        <p:txBody>
          <a:bodyPr/>
          <a:lstStyle/>
          <a:p>
            <a:fld id="{C89506E5-468D-4A41-A8C8-D7A816AB4C27}" type="slidenum">
              <a:rPr lang="en-US" smtClean="0"/>
              <a:t>24</a:t>
            </a:fld>
            <a:endParaRPr lang="en-US" dirty="0"/>
          </a:p>
        </p:txBody>
      </p:sp>
    </p:spTree>
    <p:extLst>
      <p:ext uri="{BB962C8B-B14F-4D97-AF65-F5344CB8AC3E}">
        <p14:creationId xmlns:p14="http://schemas.microsoft.com/office/powerpoint/2010/main" val="34544705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9"/>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altLang="en-US" dirty="0">
              <a:latin typeface="Calibri" pitchFamily="34" charset="0"/>
            </a:endParaRPr>
          </a:p>
        </p:txBody>
      </p:sp>
      <p:sp>
        <p:nvSpPr>
          <p:cNvPr id="8195" name="Rectangle 12"/>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altLang="en-US" dirty="0">
              <a:latin typeface="Calibri" pitchFamily="34" charset="0"/>
            </a:endParaRPr>
          </a:p>
        </p:txBody>
      </p:sp>
      <p:sp>
        <p:nvSpPr>
          <p:cNvPr id="8196" name="TextBox 28"/>
          <p:cNvSpPr txBox="1">
            <a:spLocks noChangeArrowheads="1"/>
          </p:cNvSpPr>
          <p:nvPr/>
        </p:nvSpPr>
        <p:spPr bwMode="auto">
          <a:xfrm>
            <a:off x="169863" y="903288"/>
            <a:ext cx="897413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altLang="en-US" sz="2000" dirty="0">
                <a:latin typeface="Calibri" pitchFamily="34" charset="0"/>
              </a:rPr>
              <a:t> Manifold Definition: is a representation of local trajectories that </a:t>
            </a:r>
            <a:r>
              <a:rPr lang="en-US" altLang="en-US" sz="2000" dirty="0" smtClean="0">
                <a:latin typeface="Calibri" pitchFamily="34" charset="0"/>
              </a:rPr>
              <a:t>can be numerically </a:t>
            </a:r>
            <a:r>
              <a:rPr lang="en-US" altLang="en-US" sz="2000" dirty="0">
                <a:latin typeface="Calibri" pitchFamily="34" charset="0"/>
              </a:rPr>
              <a:t>integrated in a full ephemeris model</a:t>
            </a:r>
          </a:p>
          <a:p>
            <a:pPr eaLnBrk="1" hangingPunct="1">
              <a:buFont typeface="Arial" pitchFamily="34" charset="0"/>
              <a:buChar char="•"/>
            </a:pPr>
            <a:r>
              <a:rPr lang="en-US" altLang="en-US" sz="2000" dirty="0" smtClean="0">
                <a:latin typeface="Calibri" pitchFamily="34" charset="0"/>
              </a:rPr>
              <a:t> Manifolds can be constructed </a:t>
            </a:r>
            <a:r>
              <a:rPr lang="en-US" altLang="en-US" sz="2000" dirty="0">
                <a:latin typeface="Calibri" pitchFamily="34" charset="0"/>
              </a:rPr>
              <a:t>used the initial </a:t>
            </a:r>
            <a:r>
              <a:rPr lang="en-US" altLang="en-US" sz="2000" dirty="0" smtClean="0">
                <a:latin typeface="Calibri" pitchFamily="34" charset="0"/>
              </a:rPr>
              <a:t>states of navigation </a:t>
            </a:r>
            <a:r>
              <a:rPr lang="en-US" altLang="en-US" sz="2000" dirty="0">
                <a:latin typeface="Calibri" pitchFamily="34" charset="0"/>
              </a:rPr>
              <a:t>solutions, meaning they represent a higher-fidelity model of all local (nearby) trajectories.</a:t>
            </a:r>
          </a:p>
          <a:p>
            <a:pPr eaLnBrk="1" hangingPunct="1"/>
            <a:endParaRPr lang="en-US" altLang="en-US" sz="2000" dirty="0">
              <a:latin typeface="Calibri" pitchFamily="34" charset="0"/>
            </a:endParaRPr>
          </a:p>
        </p:txBody>
      </p:sp>
      <p:pic>
        <p:nvPicPr>
          <p:cNvPr id="8197"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0" y="2500322"/>
            <a:ext cx="3163888"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9325" y="2525722"/>
            <a:ext cx="3078163"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TextBox 34"/>
          <p:cNvSpPr txBox="1">
            <a:spLocks noChangeArrowheads="1"/>
          </p:cNvSpPr>
          <p:nvPr/>
        </p:nvSpPr>
        <p:spPr bwMode="auto">
          <a:xfrm>
            <a:off x="1562931" y="157024"/>
            <a:ext cx="586891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2800" b="1" dirty="0" smtClean="0">
                <a:latin typeface="FrankRuehl" panose="020E0503060101010101" pitchFamily="34" charset="-79"/>
                <a:cs typeface="FrankRuehl" panose="020E0503060101010101" pitchFamily="34" charset="-79"/>
              </a:rPr>
              <a:t>Libration Orbits, Manifolds, and Conics</a:t>
            </a:r>
            <a:endParaRPr lang="en-US" altLang="en-US" sz="2800" b="1" dirty="0">
              <a:latin typeface="FrankRuehl" panose="020E0503060101010101" pitchFamily="34" charset="-79"/>
              <a:cs typeface="FrankRuehl" panose="020E0503060101010101" pitchFamily="34" charset="-79"/>
            </a:endParaRPr>
          </a:p>
        </p:txBody>
      </p:sp>
      <p:sp>
        <p:nvSpPr>
          <p:cNvPr id="8201" name="TextBox 8"/>
          <p:cNvSpPr txBox="1">
            <a:spLocks noChangeArrowheads="1"/>
          </p:cNvSpPr>
          <p:nvPr/>
        </p:nvSpPr>
        <p:spPr bwMode="auto">
          <a:xfrm>
            <a:off x="2360758" y="2201872"/>
            <a:ext cx="8771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b="1" dirty="0" smtClean="0">
                <a:solidFill>
                  <a:srgbClr val="C00000"/>
                </a:solidFill>
              </a:rPr>
              <a:t>Stable</a:t>
            </a:r>
            <a:endParaRPr lang="en-US" altLang="en-US" b="1" dirty="0">
              <a:solidFill>
                <a:srgbClr val="C00000"/>
              </a:solidFill>
            </a:endParaRPr>
          </a:p>
        </p:txBody>
      </p:sp>
      <p:sp>
        <p:nvSpPr>
          <p:cNvPr id="8202" name="TextBox 9"/>
          <p:cNvSpPr txBox="1">
            <a:spLocks noChangeArrowheads="1"/>
          </p:cNvSpPr>
          <p:nvPr/>
        </p:nvSpPr>
        <p:spPr bwMode="auto">
          <a:xfrm>
            <a:off x="5733147" y="2239933"/>
            <a:ext cx="11592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b="1" dirty="0" smtClean="0">
                <a:solidFill>
                  <a:srgbClr val="C00000"/>
                </a:solidFill>
              </a:rPr>
              <a:t>Unstable</a:t>
            </a:r>
            <a:endParaRPr lang="en-US" altLang="en-US" b="1" dirty="0">
              <a:solidFill>
                <a:srgbClr val="C00000"/>
              </a:solidFill>
            </a:endParaRPr>
          </a:p>
        </p:txBody>
      </p:sp>
      <p:sp>
        <p:nvSpPr>
          <p:cNvPr id="2" name="TextBox 1"/>
          <p:cNvSpPr txBox="1"/>
          <p:nvPr/>
        </p:nvSpPr>
        <p:spPr>
          <a:xfrm>
            <a:off x="3361124" y="2571204"/>
            <a:ext cx="698642" cy="461665"/>
          </a:xfrm>
          <a:prstGeom prst="rect">
            <a:avLst/>
          </a:prstGeom>
          <a:noFill/>
        </p:spPr>
        <p:txBody>
          <a:bodyPr wrap="square" rtlCol="0">
            <a:spAutoFit/>
          </a:bodyPr>
          <a:lstStyle/>
          <a:p>
            <a:r>
              <a:rPr lang="en-US" sz="1200" b="1" dirty="0" smtClean="0"/>
              <a:t>Lunar Orbit</a:t>
            </a:r>
            <a:endParaRPr lang="en-US" sz="1200" b="1" dirty="0"/>
          </a:p>
        </p:txBody>
      </p:sp>
      <p:sp>
        <p:nvSpPr>
          <p:cNvPr id="11" name="TextBox 10"/>
          <p:cNvSpPr txBox="1"/>
          <p:nvPr/>
        </p:nvSpPr>
        <p:spPr>
          <a:xfrm>
            <a:off x="6892439" y="2698837"/>
            <a:ext cx="698642" cy="461665"/>
          </a:xfrm>
          <a:prstGeom prst="rect">
            <a:avLst/>
          </a:prstGeom>
          <a:noFill/>
        </p:spPr>
        <p:txBody>
          <a:bodyPr wrap="square" rtlCol="0">
            <a:spAutoFit/>
          </a:bodyPr>
          <a:lstStyle/>
          <a:p>
            <a:r>
              <a:rPr lang="en-US" sz="1200" b="1" dirty="0" smtClean="0"/>
              <a:t>Lunar Orbit</a:t>
            </a:r>
            <a:endParaRPr lang="en-US" sz="1200" b="1" dirty="0"/>
          </a:p>
        </p:txBody>
      </p:sp>
      <p:cxnSp>
        <p:nvCxnSpPr>
          <p:cNvPr id="4" name="Straight Arrow Connector 3"/>
          <p:cNvCxnSpPr/>
          <p:nvPr/>
        </p:nvCxnSpPr>
        <p:spPr>
          <a:xfrm flipH="1">
            <a:off x="3452813" y="2980592"/>
            <a:ext cx="89043" cy="25576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C89506E5-468D-4A41-A8C8-D7A816AB4C27}" type="slidenum">
              <a:rPr lang="en-US" smtClean="0"/>
              <a:t>25</a:t>
            </a:fld>
            <a:endParaRPr lang="en-US" dirty="0"/>
          </a:p>
        </p:txBody>
      </p:sp>
    </p:spTree>
    <p:extLst>
      <p:ext uri="{BB962C8B-B14F-4D97-AF65-F5344CB8AC3E}">
        <p14:creationId xmlns:p14="http://schemas.microsoft.com/office/powerpoint/2010/main" val="10128196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1194" y="90582"/>
            <a:ext cx="4929936" cy="522469"/>
          </a:xfrm>
        </p:spPr>
        <p:txBody>
          <a:bodyPr>
            <a:normAutofit/>
          </a:bodyPr>
          <a:lstStyle/>
          <a:p>
            <a:r>
              <a:rPr lang="en-US" sz="2800" b="1" dirty="0" smtClean="0">
                <a:latin typeface="FrankRuehl" panose="020E0503060101010101" pitchFamily="34" charset="-79"/>
                <a:cs typeface="FrankRuehl" panose="020E0503060101010101" pitchFamily="34" charset="-79"/>
              </a:rPr>
              <a:t>WFIRST Trajectory Design</a:t>
            </a:r>
            <a:endParaRPr lang="en-US" sz="2800" b="1" dirty="0">
              <a:latin typeface="FrankRuehl" panose="020E0503060101010101" pitchFamily="34" charset="-79"/>
              <a:cs typeface="FrankRuehl" panose="020E0503060101010101" pitchFamily="34" charset="-79"/>
            </a:endParaRPr>
          </a:p>
        </p:txBody>
      </p:sp>
      <p:pic>
        <p:nvPicPr>
          <p:cNvPr id="5" name="Picture 4" descr="Screen Shot 2017-01-03 at 8.32.34 P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1318" y="1579567"/>
            <a:ext cx="3591859" cy="2037360"/>
          </a:xfrm>
          <a:prstGeom prst="rect">
            <a:avLst/>
          </a:prstGeom>
        </p:spPr>
      </p:pic>
      <p:sp>
        <p:nvSpPr>
          <p:cNvPr id="3" name="TextBox 2"/>
          <p:cNvSpPr txBox="1"/>
          <p:nvPr/>
        </p:nvSpPr>
        <p:spPr>
          <a:xfrm>
            <a:off x="80683" y="1210235"/>
            <a:ext cx="4583306" cy="369332"/>
          </a:xfrm>
          <a:prstGeom prst="rect">
            <a:avLst/>
          </a:prstGeom>
          <a:noFill/>
        </p:spPr>
        <p:txBody>
          <a:bodyPr wrap="none" rtlCol="0">
            <a:spAutoFit/>
          </a:bodyPr>
          <a:lstStyle/>
          <a:p>
            <a:r>
              <a:rPr lang="en-US" dirty="0" smtClean="0">
                <a:latin typeface="Times New Roman"/>
                <a:cs typeface="Times New Roman"/>
              </a:rPr>
              <a:t>1: Identify Candidate Mission Orbits in CR3BP</a:t>
            </a:r>
            <a:endParaRPr lang="en-US" dirty="0">
              <a:latin typeface="Times New Roman"/>
              <a:cs typeface="Times New Roman"/>
            </a:endParaRPr>
          </a:p>
        </p:txBody>
      </p:sp>
      <p:sp>
        <p:nvSpPr>
          <p:cNvPr id="6" name="TextBox 5"/>
          <p:cNvSpPr txBox="1"/>
          <p:nvPr/>
        </p:nvSpPr>
        <p:spPr>
          <a:xfrm>
            <a:off x="112907" y="4023674"/>
            <a:ext cx="4634602" cy="369332"/>
          </a:xfrm>
          <a:prstGeom prst="rect">
            <a:avLst/>
          </a:prstGeom>
          <a:noFill/>
        </p:spPr>
        <p:txBody>
          <a:bodyPr wrap="none" rtlCol="0">
            <a:spAutoFit/>
          </a:bodyPr>
          <a:lstStyle/>
          <a:p>
            <a:r>
              <a:rPr lang="en-US" dirty="0">
                <a:latin typeface="Times New Roman"/>
                <a:cs typeface="Times New Roman"/>
              </a:rPr>
              <a:t>2</a:t>
            </a:r>
            <a:r>
              <a:rPr lang="en-US" dirty="0" smtClean="0">
                <a:latin typeface="Times New Roman"/>
                <a:cs typeface="Times New Roman"/>
              </a:rPr>
              <a:t>: Generate Periodic Orbit Manifolds in CR3BP</a:t>
            </a:r>
            <a:endParaRPr lang="en-US" dirty="0">
              <a:latin typeface="Times New Roman"/>
              <a:cs typeface="Times New Roman"/>
            </a:endParaRPr>
          </a:p>
        </p:txBody>
      </p:sp>
      <p:sp>
        <p:nvSpPr>
          <p:cNvPr id="7" name="TextBox 6"/>
          <p:cNvSpPr txBox="1"/>
          <p:nvPr/>
        </p:nvSpPr>
        <p:spPr>
          <a:xfrm>
            <a:off x="5379846" y="1218030"/>
            <a:ext cx="3299664" cy="369332"/>
          </a:xfrm>
          <a:prstGeom prst="rect">
            <a:avLst/>
          </a:prstGeom>
          <a:noFill/>
        </p:spPr>
        <p:txBody>
          <a:bodyPr wrap="none" rtlCol="0">
            <a:spAutoFit/>
          </a:bodyPr>
          <a:lstStyle/>
          <a:p>
            <a:r>
              <a:rPr lang="en-US" dirty="0" smtClean="0">
                <a:latin typeface="Times New Roman"/>
                <a:cs typeface="Times New Roman"/>
              </a:rPr>
              <a:t>3: Generate LEO Departure Paths</a:t>
            </a:r>
            <a:endParaRPr lang="en-US" dirty="0">
              <a:latin typeface="Times New Roman"/>
              <a:cs typeface="Times New Roman"/>
            </a:endParaRPr>
          </a:p>
        </p:txBody>
      </p:sp>
      <p:sp>
        <p:nvSpPr>
          <p:cNvPr id="8" name="TextBox 7"/>
          <p:cNvSpPr txBox="1"/>
          <p:nvPr/>
        </p:nvSpPr>
        <p:spPr>
          <a:xfrm>
            <a:off x="6002125" y="4685116"/>
            <a:ext cx="2677385" cy="646331"/>
          </a:xfrm>
          <a:prstGeom prst="rect">
            <a:avLst/>
          </a:prstGeom>
          <a:noFill/>
        </p:spPr>
        <p:txBody>
          <a:bodyPr wrap="none" rtlCol="0">
            <a:spAutoFit/>
          </a:bodyPr>
          <a:lstStyle/>
          <a:p>
            <a:r>
              <a:rPr lang="en-US" dirty="0" smtClean="0">
                <a:latin typeface="Times New Roman"/>
                <a:cs typeface="Times New Roman"/>
              </a:rPr>
              <a:t>Leverage </a:t>
            </a:r>
            <a:r>
              <a:rPr lang="en-US" dirty="0">
                <a:latin typeface="Times New Roman"/>
                <a:cs typeface="Times New Roman"/>
              </a:rPr>
              <a:t>g</a:t>
            </a:r>
            <a:r>
              <a:rPr lang="en-US" dirty="0" smtClean="0">
                <a:latin typeface="Times New Roman"/>
                <a:cs typeface="Times New Roman"/>
              </a:rPr>
              <a:t>enerated </a:t>
            </a:r>
            <a:r>
              <a:rPr lang="en-US" dirty="0">
                <a:latin typeface="Times New Roman"/>
                <a:cs typeface="Times New Roman"/>
              </a:rPr>
              <a:t>d</a:t>
            </a:r>
            <a:r>
              <a:rPr lang="en-US" dirty="0" smtClean="0">
                <a:latin typeface="Times New Roman"/>
                <a:cs typeface="Times New Roman"/>
              </a:rPr>
              <a:t>ata to </a:t>
            </a:r>
          </a:p>
          <a:p>
            <a:r>
              <a:rPr lang="en-US" dirty="0" smtClean="0">
                <a:latin typeface="Times New Roman"/>
                <a:cs typeface="Times New Roman"/>
              </a:rPr>
              <a:t>construct initial guess</a:t>
            </a:r>
            <a:endParaRPr lang="en-US" dirty="0">
              <a:latin typeface="Times New Roman"/>
              <a:cs typeface="Times New Roman"/>
            </a:endParaRPr>
          </a:p>
        </p:txBody>
      </p:sp>
      <p:pic>
        <p:nvPicPr>
          <p:cNvPr id="9" name="Picture 8" descr="Screen Shot 2017-01-03 at 8.40.41 PM.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318" y="4397844"/>
            <a:ext cx="3511177" cy="2003329"/>
          </a:xfrm>
          <a:prstGeom prst="rect">
            <a:avLst/>
          </a:prstGeom>
        </p:spPr>
      </p:pic>
      <p:cxnSp>
        <p:nvCxnSpPr>
          <p:cNvPr id="11" name="Straight Arrow Connector 10"/>
          <p:cNvCxnSpPr/>
          <p:nvPr/>
        </p:nvCxnSpPr>
        <p:spPr>
          <a:xfrm>
            <a:off x="2480235" y="3661750"/>
            <a:ext cx="0" cy="406747"/>
          </a:xfrm>
          <a:prstGeom prst="straightConnector1">
            <a:avLst/>
          </a:prstGeom>
          <a:ln>
            <a:solidFill>
              <a:srgbClr val="0000FF"/>
            </a:solidFill>
            <a:headEnd type="none"/>
            <a:tailEnd type="triangle"/>
          </a:ln>
          <a:effectLst/>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4276165" y="5128073"/>
            <a:ext cx="1725960" cy="0"/>
          </a:xfrm>
          <a:prstGeom prst="straightConnector1">
            <a:avLst/>
          </a:prstGeom>
          <a:ln>
            <a:solidFill>
              <a:srgbClr val="0000FF"/>
            </a:solidFill>
            <a:headEnd type="none"/>
            <a:tailEnd type="triangle"/>
          </a:ln>
          <a:effectLst/>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7548282" y="3616927"/>
            <a:ext cx="0" cy="1068189"/>
          </a:xfrm>
          <a:prstGeom prst="straightConnector1">
            <a:avLst/>
          </a:prstGeom>
          <a:ln>
            <a:solidFill>
              <a:srgbClr val="0000FF"/>
            </a:solidFill>
            <a:headEnd type="none"/>
            <a:tailEnd type="triangle"/>
          </a:ln>
          <a:effectLst/>
        </p:spPr>
        <p:style>
          <a:lnRef idx="2">
            <a:schemeClr val="accent1"/>
          </a:lnRef>
          <a:fillRef idx="0">
            <a:schemeClr val="accent1"/>
          </a:fillRef>
          <a:effectRef idx="1">
            <a:schemeClr val="accent1"/>
          </a:effectRef>
          <a:fontRef idx="minor">
            <a:schemeClr val="tx1"/>
          </a:fontRef>
        </p:style>
      </p:cxnSp>
      <p:pic>
        <p:nvPicPr>
          <p:cNvPr id="16" name="Picture 15" descr="Screen Shot 2017-01-03 at 8.44.45 PM.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30434" y="1594547"/>
            <a:ext cx="3609839" cy="2022380"/>
          </a:xfrm>
          <a:prstGeom prst="rect">
            <a:avLst/>
          </a:prstGeom>
        </p:spPr>
      </p:pic>
      <p:sp>
        <p:nvSpPr>
          <p:cNvPr id="10" name="Rectangle 9"/>
          <p:cNvSpPr/>
          <p:nvPr/>
        </p:nvSpPr>
        <p:spPr>
          <a:xfrm>
            <a:off x="1671508" y="777254"/>
            <a:ext cx="5607625" cy="461665"/>
          </a:xfrm>
          <a:prstGeom prst="rect">
            <a:avLst/>
          </a:prstGeom>
        </p:spPr>
        <p:txBody>
          <a:bodyPr wrap="none">
            <a:spAutoFit/>
          </a:bodyPr>
          <a:lstStyle/>
          <a:p>
            <a:r>
              <a:rPr lang="en-US" sz="2400" b="1" dirty="0" smtClean="0">
                <a:latin typeface="FrankRuehl" panose="020E0503060101010101" pitchFamily="34" charset="-79"/>
                <a:cs typeface="FrankRuehl" panose="020E0503060101010101" pitchFamily="34" charset="-79"/>
              </a:rPr>
              <a:t>Adaptive Trajectory Design (ATD) Module  </a:t>
            </a:r>
            <a:endParaRPr lang="en-US" sz="2400" b="1" dirty="0">
              <a:latin typeface="FrankRuehl" panose="020E0503060101010101" pitchFamily="34" charset="-79"/>
              <a:cs typeface="FrankRuehl" panose="020E0503060101010101" pitchFamily="34" charset="-79"/>
            </a:endParaRPr>
          </a:p>
        </p:txBody>
      </p:sp>
      <p:sp>
        <p:nvSpPr>
          <p:cNvPr id="13" name="Slide Number Placeholder 12"/>
          <p:cNvSpPr>
            <a:spLocks noGrp="1"/>
          </p:cNvSpPr>
          <p:nvPr>
            <p:ph type="sldNum" sz="quarter" idx="12"/>
          </p:nvPr>
        </p:nvSpPr>
        <p:spPr/>
        <p:txBody>
          <a:bodyPr/>
          <a:lstStyle/>
          <a:p>
            <a:fld id="{C89506E5-468D-4A41-A8C8-D7A816AB4C27}" type="slidenum">
              <a:rPr lang="en-US" smtClean="0"/>
              <a:t>26</a:t>
            </a:fld>
            <a:endParaRPr lang="en-US" dirty="0"/>
          </a:p>
        </p:txBody>
      </p:sp>
    </p:spTree>
    <p:extLst>
      <p:ext uri="{BB962C8B-B14F-4D97-AF65-F5344CB8AC3E}">
        <p14:creationId xmlns:p14="http://schemas.microsoft.com/office/powerpoint/2010/main" val="87547150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7-01-03 at 8.49.18 P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377" y="1524112"/>
            <a:ext cx="4335918" cy="2222499"/>
          </a:xfrm>
          <a:prstGeom prst="rect">
            <a:avLst/>
          </a:prstGeom>
        </p:spPr>
      </p:pic>
      <p:sp>
        <p:nvSpPr>
          <p:cNvPr id="6" name="TextBox 5"/>
          <p:cNvSpPr txBox="1"/>
          <p:nvPr/>
        </p:nvSpPr>
        <p:spPr>
          <a:xfrm>
            <a:off x="464183" y="3957893"/>
            <a:ext cx="3837505"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smtClean="0">
                <a:latin typeface="Times New Roman"/>
                <a:cs typeface="Times New Roman"/>
              </a:rPr>
              <a:t>Analyze data via Poincaré mapping, construct an initial guess and correct to find an end-to-end trajectory</a:t>
            </a:r>
            <a:endParaRPr lang="en-US" sz="2000" dirty="0">
              <a:latin typeface="Times New Roman"/>
              <a:cs typeface="Times New Roman"/>
            </a:endParaRPr>
          </a:p>
        </p:txBody>
      </p:sp>
      <p:sp>
        <p:nvSpPr>
          <p:cNvPr id="7" name="TextBox 6"/>
          <p:cNvSpPr txBox="1"/>
          <p:nvPr/>
        </p:nvSpPr>
        <p:spPr>
          <a:xfrm>
            <a:off x="80682" y="1154780"/>
            <a:ext cx="4056970" cy="369332"/>
          </a:xfrm>
          <a:prstGeom prst="rect">
            <a:avLst/>
          </a:prstGeom>
          <a:noFill/>
        </p:spPr>
        <p:txBody>
          <a:bodyPr wrap="square" rtlCol="0">
            <a:spAutoFit/>
          </a:bodyPr>
          <a:lstStyle/>
          <a:p>
            <a:r>
              <a:rPr lang="en-US" dirty="0" smtClean="0">
                <a:latin typeface="Times New Roman"/>
                <a:cs typeface="Times New Roman"/>
              </a:rPr>
              <a:t>4: Construct an Initial Guess via Mapping</a:t>
            </a:r>
            <a:endParaRPr lang="en-US" dirty="0">
              <a:latin typeface="Times New Roman"/>
              <a:cs typeface="Times New Roman"/>
            </a:endParaRPr>
          </a:p>
        </p:txBody>
      </p:sp>
      <p:sp>
        <p:nvSpPr>
          <p:cNvPr id="8" name="TextBox 7"/>
          <p:cNvSpPr txBox="1"/>
          <p:nvPr/>
        </p:nvSpPr>
        <p:spPr>
          <a:xfrm>
            <a:off x="5014257" y="1157768"/>
            <a:ext cx="2108269" cy="369332"/>
          </a:xfrm>
          <a:prstGeom prst="rect">
            <a:avLst/>
          </a:prstGeom>
          <a:noFill/>
        </p:spPr>
        <p:txBody>
          <a:bodyPr wrap="square" rtlCol="0">
            <a:spAutoFit/>
          </a:bodyPr>
          <a:lstStyle/>
          <a:p>
            <a:r>
              <a:rPr lang="en-US" dirty="0" smtClean="0">
                <a:latin typeface="Times New Roman"/>
                <a:cs typeface="Times New Roman"/>
              </a:rPr>
              <a:t>5: Correct in CR3BP</a:t>
            </a:r>
            <a:endParaRPr lang="en-US" dirty="0">
              <a:latin typeface="Times New Roman"/>
              <a:cs typeface="Times New Roman"/>
            </a:endParaRPr>
          </a:p>
        </p:txBody>
      </p:sp>
      <p:sp>
        <p:nvSpPr>
          <p:cNvPr id="9" name="TextBox 8"/>
          <p:cNvSpPr txBox="1"/>
          <p:nvPr/>
        </p:nvSpPr>
        <p:spPr>
          <a:xfrm>
            <a:off x="5473330" y="3905687"/>
            <a:ext cx="2396171" cy="369332"/>
          </a:xfrm>
          <a:prstGeom prst="rect">
            <a:avLst/>
          </a:prstGeom>
          <a:noFill/>
        </p:spPr>
        <p:txBody>
          <a:bodyPr wrap="none" rtlCol="0">
            <a:spAutoFit/>
          </a:bodyPr>
          <a:lstStyle/>
          <a:p>
            <a:r>
              <a:rPr lang="en-US" dirty="0">
                <a:latin typeface="Times New Roman"/>
                <a:cs typeface="Times New Roman"/>
              </a:rPr>
              <a:t>6</a:t>
            </a:r>
            <a:r>
              <a:rPr lang="en-US" dirty="0" smtClean="0">
                <a:latin typeface="Times New Roman"/>
                <a:cs typeface="Times New Roman"/>
              </a:rPr>
              <a:t>: Correct in Ephemeris</a:t>
            </a:r>
            <a:endParaRPr lang="en-US" dirty="0">
              <a:latin typeface="Times New Roman"/>
              <a:cs typeface="Times New Roman"/>
            </a:endParaRPr>
          </a:p>
        </p:txBody>
      </p:sp>
      <p:pic>
        <p:nvPicPr>
          <p:cNvPr id="10" name="Picture 9" descr="Screen Shot 2017-01-03 at 8.56.09 PM.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36354" y="1527100"/>
            <a:ext cx="4350242" cy="2219511"/>
          </a:xfrm>
          <a:prstGeom prst="rect">
            <a:avLst/>
          </a:prstGeom>
        </p:spPr>
      </p:pic>
      <p:pic>
        <p:nvPicPr>
          <p:cNvPr id="11" name="Picture 10" descr="Screen Shot 2017-01-03 at 9.09.41 PM.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91532" y="4255994"/>
            <a:ext cx="4349611" cy="2233122"/>
          </a:xfrm>
          <a:prstGeom prst="rect">
            <a:avLst/>
          </a:prstGeom>
        </p:spPr>
      </p:pic>
      <p:cxnSp>
        <p:nvCxnSpPr>
          <p:cNvPr id="12" name="Straight Arrow Connector 11"/>
          <p:cNvCxnSpPr/>
          <p:nvPr/>
        </p:nvCxnSpPr>
        <p:spPr>
          <a:xfrm>
            <a:off x="6828118" y="3746611"/>
            <a:ext cx="4197" cy="277024"/>
          </a:xfrm>
          <a:prstGeom prst="straightConnector1">
            <a:avLst/>
          </a:prstGeom>
          <a:ln>
            <a:solidFill>
              <a:srgbClr val="0000FF"/>
            </a:solidFill>
            <a:headEnd type="none"/>
            <a:tailEnd type="triangle"/>
          </a:ln>
          <a:effectLst/>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4407295" y="2599129"/>
            <a:ext cx="329059" cy="0"/>
          </a:xfrm>
          <a:prstGeom prst="straightConnector1">
            <a:avLst/>
          </a:prstGeom>
          <a:ln>
            <a:solidFill>
              <a:srgbClr val="0000FF"/>
            </a:solidFill>
            <a:headEnd type="none"/>
            <a:tailEnd type="triangle"/>
          </a:ln>
          <a:effectLst/>
        </p:spPr>
        <p:style>
          <a:lnRef idx="2">
            <a:schemeClr val="accent1"/>
          </a:lnRef>
          <a:fillRef idx="0">
            <a:schemeClr val="accent1"/>
          </a:fillRef>
          <a:effectRef idx="1">
            <a:schemeClr val="accent1"/>
          </a:effectRef>
          <a:fontRef idx="minor">
            <a:schemeClr val="tx1"/>
          </a:fontRef>
        </p:style>
      </p:cxnSp>
      <p:sp>
        <p:nvSpPr>
          <p:cNvPr id="15" name="Rectangle 14"/>
          <p:cNvSpPr/>
          <p:nvPr/>
        </p:nvSpPr>
        <p:spPr>
          <a:xfrm>
            <a:off x="1932542" y="735042"/>
            <a:ext cx="5607625" cy="461665"/>
          </a:xfrm>
          <a:prstGeom prst="rect">
            <a:avLst/>
          </a:prstGeom>
        </p:spPr>
        <p:txBody>
          <a:bodyPr wrap="none">
            <a:spAutoFit/>
          </a:bodyPr>
          <a:lstStyle/>
          <a:p>
            <a:r>
              <a:rPr lang="en-US" sz="2400" b="1" dirty="0" smtClean="0">
                <a:latin typeface="FrankRuehl" panose="020E0503060101010101" pitchFamily="34" charset="-79"/>
                <a:cs typeface="FrankRuehl" panose="020E0503060101010101" pitchFamily="34" charset="-79"/>
              </a:rPr>
              <a:t>Adaptive Trajectory Design (ATD) Module  </a:t>
            </a:r>
            <a:endParaRPr lang="en-US" sz="2400" b="1" dirty="0">
              <a:latin typeface="FrankRuehl" panose="020E0503060101010101" pitchFamily="34" charset="-79"/>
              <a:cs typeface="FrankRuehl" panose="020E0503060101010101" pitchFamily="34" charset="-79"/>
            </a:endParaRPr>
          </a:p>
        </p:txBody>
      </p:sp>
      <p:sp>
        <p:nvSpPr>
          <p:cNvPr id="20" name="Title 1"/>
          <p:cNvSpPr>
            <a:spLocks noGrp="1"/>
          </p:cNvSpPr>
          <p:nvPr>
            <p:ph type="title"/>
          </p:nvPr>
        </p:nvSpPr>
        <p:spPr>
          <a:xfrm>
            <a:off x="2041194" y="90582"/>
            <a:ext cx="4929936" cy="522469"/>
          </a:xfrm>
        </p:spPr>
        <p:txBody>
          <a:bodyPr>
            <a:normAutofit/>
          </a:bodyPr>
          <a:lstStyle/>
          <a:p>
            <a:r>
              <a:rPr lang="en-US" sz="2800" b="1" dirty="0" smtClean="0">
                <a:latin typeface="FrankRuehl" panose="020E0503060101010101" pitchFamily="34" charset="-79"/>
                <a:cs typeface="FrankRuehl" panose="020E0503060101010101" pitchFamily="34" charset="-79"/>
              </a:rPr>
              <a:t>WFIRST Trajectory Design</a:t>
            </a:r>
            <a:endParaRPr lang="en-US" sz="2800" b="1" dirty="0">
              <a:latin typeface="FrankRuehl" panose="020E0503060101010101" pitchFamily="34" charset="-79"/>
              <a:cs typeface="FrankRuehl" panose="020E0503060101010101" pitchFamily="34" charset="-79"/>
            </a:endParaRPr>
          </a:p>
        </p:txBody>
      </p:sp>
      <p:sp>
        <p:nvSpPr>
          <p:cNvPr id="22" name="Slide Number Placeholder 21"/>
          <p:cNvSpPr>
            <a:spLocks noGrp="1"/>
          </p:cNvSpPr>
          <p:nvPr>
            <p:ph type="sldNum" sz="quarter" idx="12"/>
          </p:nvPr>
        </p:nvSpPr>
        <p:spPr/>
        <p:txBody>
          <a:bodyPr/>
          <a:lstStyle/>
          <a:p>
            <a:fld id="{C89506E5-468D-4A41-A8C8-D7A816AB4C27}" type="slidenum">
              <a:rPr lang="en-US" smtClean="0"/>
              <a:t>27</a:t>
            </a:fld>
            <a:endParaRPr lang="en-US" dirty="0"/>
          </a:p>
        </p:txBody>
      </p:sp>
    </p:spTree>
    <p:extLst>
      <p:ext uri="{BB962C8B-B14F-4D97-AF65-F5344CB8AC3E}">
        <p14:creationId xmlns:p14="http://schemas.microsoft.com/office/powerpoint/2010/main" val="230284828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1329" y="2808288"/>
            <a:ext cx="3281362" cy="36925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pic>
        <p:nvPicPr>
          <p:cNvPr id="7171"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5891" y="2811463"/>
            <a:ext cx="3221038" cy="3667125"/>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7172" name="TextBox 3"/>
          <p:cNvSpPr txBox="1">
            <a:spLocks noChangeArrowheads="1"/>
          </p:cNvSpPr>
          <p:nvPr/>
        </p:nvSpPr>
        <p:spPr bwMode="auto">
          <a:xfrm>
            <a:off x="3307371" y="2545299"/>
            <a:ext cx="2318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600" dirty="0"/>
              <a:t>Sun-Earth </a:t>
            </a:r>
            <a:r>
              <a:rPr lang="en-US" altLang="en-US" sz="1600" dirty="0" smtClean="0"/>
              <a:t>Rotating Frame</a:t>
            </a:r>
            <a:endParaRPr lang="en-US" altLang="en-US" sz="1600" dirty="0"/>
          </a:p>
        </p:txBody>
      </p:sp>
      <p:sp>
        <p:nvSpPr>
          <p:cNvPr id="7173" name="TextBox 4"/>
          <p:cNvSpPr txBox="1">
            <a:spLocks noChangeArrowheads="1"/>
          </p:cNvSpPr>
          <p:nvPr/>
        </p:nvSpPr>
        <p:spPr bwMode="auto">
          <a:xfrm>
            <a:off x="2331215" y="721668"/>
            <a:ext cx="42229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2400" b="1" dirty="0" smtClean="0"/>
              <a:t>ARTEMIS P1 </a:t>
            </a:r>
            <a:r>
              <a:rPr lang="en-US" altLang="en-US" sz="2400" b="1" dirty="0"/>
              <a:t>and P2 Trajectories</a:t>
            </a:r>
          </a:p>
        </p:txBody>
      </p:sp>
      <p:sp>
        <p:nvSpPr>
          <p:cNvPr id="7174" name="TextBox 5"/>
          <p:cNvSpPr txBox="1">
            <a:spLocks noChangeArrowheads="1"/>
          </p:cNvSpPr>
          <p:nvPr/>
        </p:nvSpPr>
        <p:spPr bwMode="auto">
          <a:xfrm>
            <a:off x="142223" y="1053962"/>
            <a:ext cx="900177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US" altLang="en-US" sz="1800" dirty="0"/>
              <a:t> </a:t>
            </a:r>
            <a:r>
              <a:rPr lang="en-US" altLang="en-US" sz="1800" dirty="0" smtClean="0"/>
              <a:t>Transfer Two Spacecraft from Earth elliptical orbits to lunar orbits via Multi-Body dynamics</a:t>
            </a:r>
          </a:p>
          <a:p>
            <a:pPr eaLnBrk="1" hangingPunct="1">
              <a:spcBef>
                <a:spcPct val="0"/>
              </a:spcBef>
            </a:pPr>
            <a:r>
              <a:rPr lang="en-US" altLang="en-US" sz="1800" dirty="0" smtClean="0"/>
              <a:t> Orbit Raising </a:t>
            </a:r>
            <a:r>
              <a:rPr lang="en-US" altLang="en-US" sz="1800" dirty="0"/>
              <a:t>Maneuvers (ORMs) performed near periapsis to methodically raise apoapsis to lunar distance</a:t>
            </a:r>
          </a:p>
          <a:p>
            <a:pPr eaLnBrk="1" hangingPunct="1">
              <a:spcBef>
                <a:spcPct val="0"/>
              </a:spcBef>
            </a:pPr>
            <a:r>
              <a:rPr lang="en-US" altLang="en-US" sz="1800" dirty="0"/>
              <a:t> Lunar Gravity Assist to align trajectory for libration insertion and to raise periapsis</a:t>
            </a:r>
          </a:p>
          <a:p>
            <a:pPr eaLnBrk="1" hangingPunct="1">
              <a:spcBef>
                <a:spcPct val="0"/>
              </a:spcBef>
            </a:pPr>
            <a:r>
              <a:rPr lang="en-US" altLang="en-US" sz="1800" dirty="0"/>
              <a:t> Lunar Targeting Maneuvers (LTMs) and Trajectory Correction Maneuvers (TCMs) corrected for maneuver execution errors</a:t>
            </a:r>
          </a:p>
        </p:txBody>
      </p:sp>
      <p:sp>
        <p:nvSpPr>
          <p:cNvPr id="7176" name="TextBox 7"/>
          <p:cNvSpPr txBox="1">
            <a:spLocks noChangeArrowheads="1"/>
          </p:cNvSpPr>
          <p:nvPr/>
        </p:nvSpPr>
        <p:spPr bwMode="auto">
          <a:xfrm>
            <a:off x="2101129" y="2763838"/>
            <a:ext cx="12477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800" dirty="0">
                <a:latin typeface="Arial" panose="020B0604020202020204" pitchFamily="34" charset="0"/>
              </a:rPr>
              <a:t>P1 Design</a:t>
            </a:r>
          </a:p>
        </p:txBody>
      </p:sp>
      <p:sp>
        <p:nvSpPr>
          <p:cNvPr id="7177" name="TextBox 8"/>
          <p:cNvSpPr txBox="1">
            <a:spLocks noChangeArrowheads="1"/>
          </p:cNvSpPr>
          <p:nvPr/>
        </p:nvSpPr>
        <p:spPr bwMode="auto">
          <a:xfrm>
            <a:off x="5714279" y="2757488"/>
            <a:ext cx="124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1800" dirty="0">
                <a:latin typeface="Arial" panose="020B0604020202020204" pitchFamily="34" charset="0"/>
              </a:rPr>
              <a:t>P2 Design</a:t>
            </a:r>
          </a:p>
        </p:txBody>
      </p:sp>
      <p:sp>
        <p:nvSpPr>
          <p:cNvPr id="10" name="TextBox 12"/>
          <p:cNvSpPr txBox="1">
            <a:spLocks noChangeArrowheads="1"/>
          </p:cNvSpPr>
          <p:nvPr/>
        </p:nvSpPr>
        <p:spPr bwMode="auto">
          <a:xfrm>
            <a:off x="1207283" y="117156"/>
            <a:ext cx="6568068" cy="523220"/>
          </a:xfrm>
          <a:prstGeom prst="rect">
            <a:avLst/>
          </a:prstGeom>
          <a:noFill/>
          <a:ln w="9525">
            <a:noFill/>
            <a:miter lim="800000"/>
            <a:headEnd/>
            <a:tailEnd/>
          </a:ln>
        </p:spPr>
        <p:txBody>
          <a:bodyPr wrap="square">
            <a:spAutoFit/>
          </a:bodyPr>
          <a:lstStyle/>
          <a:p>
            <a:pPr algn="ctr"/>
            <a:r>
              <a:rPr lang="en-US" sz="2800" b="1" dirty="0" smtClean="0">
                <a:latin typeface="FrankRuehl" panose="020E0503060101010101" pitchFamily="34" charset="-79"/>
                <a:cs typeface="FrankRuehl" panose="020E0503060101010101" pitchFamily="34" charset="-79"/>
              </a:rPr>
              <a:t>Earth-Moon Application</a:t>
            </a:r>
          </a:p>
        </p:txBody>
      </p:sp>
      <p:sp>
        <p:nvSpPr>
          <p:cNvPr id="2" name="Slide Number Placeholder 1"/>
          <p:cNvSpPr>
            <a:spLocks noGrp="1"/>
          </p:cNvSpPr>
          <p:nvPr>
            <p:ph type="sldNum" sz="quarter" idx="12"/>
          </p:nvPr>
        </p:nvSpPr>
        <p:spPr/>
        <p:txBody>
          <a:bodyPr/>
          <a:lstStyle/>
          <a:p>
            <a:fld id="{C89506E5-468D-4A41-A8C8-D7A816AB4C27}" type="slidenum">
              <a:rPr lang="en-US" smtClean="0"/>
              <a:t>28</a:t>
            </a:fld>
            <a:endParaRPr lang="en-US" dirty="0"/>
          </a:p>
        </p:txBody>
      </p:sp>
    </p:spTree>
    <p:extLst>
      <p:ext uri="{BB962C8B-B14F-4D97-AF65-F5344CB8AC3E}">
        <p14:creationId xmlns:p14="http://schemas.microsoft.com/office/powerpoint/2010/main" val="19345649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l="1721" t="8235" r="1598" b="11200"/>
          <a:stretch>
            <a:fillRect/>
          </a:stretch>
        </p:blipFill>
        <p:spPr bwMode="auto">
          <a:xfrm>
            <a:off x="924719" y="3086100"/>
            <a:ext cx="7277100" cy="3397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3" name="Rectangle 2"/>
          <p:cNvSpPr/>
          <p:nvPr/>
        </p:nvSpPr>
        <p:spPr>
          <a:xfrm>
            <a:off x="415801" y="107950"/>
            <a:ext cx="7986712" cy="523220"/>
          </a:xfrm>
          <a:prstGeom prst="rect">
            <a:avLst/>
          </a:prstGeom>
        </p:spPr>
        <p:txBody>
          <a:bodyPr>
            <a:spAutoFit/>
          </a:bodyPr>
          <a:lstStyle/>
          <a:p>
            <a:pPr algn="ctr">
              <a:defRPr/>
            </a:pPr>
            <a:r>
              <a:rPr lang="en-US" sz="2800" b="1" dirty="0" smtClean="0">
                <a:latin typeface="FrankRuehl" panose="020E0503060101010101" pitchFamily="34" charset="-79"/>
                <a:cs typeface="FrankRuehl" panose="020E0503060101010101" pitchFamily="34" charset="-79"/>
              </a:rPr>
              <a:t>ARTEMIS Stable </a:t>
            </a:r>
            <a:r>
              <a:rPr lang="en-US" sz="2800" b="1" dirty="0">
                <a:latin typeface="FrankRuehl" panose="020E0503060101010101" pitchFamily="34" charset="-79"/>
                <a:cs typeface="FrankRuehl" panose="020E0503060101010101" pitchFamily="34" charset="-79"/>
              </a:rPr>
              <a:t>Manifolds</a:t>
            </a:r>
          </a:p>
        </p:txBody>
      </p:sp>
      <p:sp>
        <p:nvSpPr>
          <p:cNvPr id="13316" name="Rectangle 3"/>
          <p:cNvSpPr>
            <a:spLocks noChangeArrowheads="1"/>
          </p:cNvSpPr>
          <p:nvPr/>
        </p:nvSpPr>
        <p:spPr bwMode="auto">
          <a:xfrm>
            <a:off x="1073150" y="6429375"/>
            <a:ext cx="80708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ct val="20000"/>
              </a:spcBef>
              <a:buFont typeface="Arial" panose="020B0604020202020204" pitchFamily="34" charset="0"/>
              <a:buChar char="•"/>
              <a:tabLst>
                <a:tab pos="228600" algn="l"/>
              </a:tabLst>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tabLst>
                <a:tab pos="228600" algn="l"/>
              </a:tabLst>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tabLst>
                <a:tab pos="228600" algn="l"/>
              </a:tabLst>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tabLst>
                <a:tab pos="228600" algn="l"/>
              </a:tabLst>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tabLst>
                <a:tab pos="2286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286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286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286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28600" algn="l"/>
              </a:tabLst>
              <a:defRPr sz="2000">
                <a:solidFill>
                  <a:schemeClr val="tx1"/>
                </a:solidFill>
                <a:latin typeface="Calibri" panose="020F0502020204030204" pitchFamily="34" charset="0"/>
              </a:defRPr>
            </a:lvl9pPr>
          </a:lstStyle>
          <a:p>
            <a:pPr eaLnBrk="1" hangingPunct="1">
              <a:spcBef>
                <a:spcPct val="0"/>
              </a:spcBef>
              <a:buFontTx/>
              <a:buNone/>
            </a:pPr>
            <a:r>
              <a:rPr lang="en-US" altLang="en-US" sz="1400" b="1" dirty="0">
                <a:latin typeface="Times New Roman" panose="02020603050405020304" pitchFamily="18" charset="0"/>
                <a:ea typeface="Calibri" panose="020F0502020204030204" pitchFamily="34" charset="0"/>
                <a:cs typeface="Times New Roman" panose="02020603050405020304" pitchFamily="18" charset="0"/>
              </a:rPr>
              <a:t>P1 Planned Stable Sun-Earth	               P1 Pre and Post TCM5 Stable Sun-Earth Manifold </a:t>
            </a:r>
            <a:endParaRPr lang="en-US" altLang="en-US" sz="2400" dirty="0">
              <a:ea typeface="Calibri" panose="020F0502020204030204" pitchFamily="34" charset="0"/>
              <a:cs typeface="Times New Roman" panose="02020603050405020304" pitchFamily="18" charset="0"/>
            </a:endParaRPr>
          </a:p>
        </p:txBody>
      </p:sp>
      <p:sp>
        <p:nvSpPr>
          <p:cNvPr id="13317" name="Rectangle 5"/>
          <p:cNvSpPr>
            <a:spLocks noChangeArrowheads="1"/>
          </p:cNvSpPr>
          <p:nvPr/>
        </p:nvSpPr>
        <p:spPr bwMode="auto">
          <a:xfrm>
            <a:off x="236306" y="812800"/>
            <a:ext cx="8907694"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US" altLang="en-US" sz="1600" dirty="0">
                <a:latin typeface="Arial" panose="020B0604020202020204" pitchFamily="34" charset="0"/>
              </a:rPr>
              <a:t> Consider only the outbound arc and </a:t>
            </a:r>
            <a:r>
              <a:rPr lang="en-US" altLang="en-US" sz="1600" dirty="0" smtClean="0">
                <a:latin typeface="Arial" panose="020B0604020202020204" pitchFamily="34" charset="0"/>
              </a:rPr>
              <a:t>final correction maneuver (TCM5). </a:t>
            </a:r>
            <a:endParaRPr lang="en-US" altLang="en-US" sz="1600" dirty="0">
              <a:latin typeface="Arial" panose="020B0604020202020204" pitchFamily="34" charset="0"/>
            </a:endParaRPr>
          </a:p>
          <a:p>
            <a:pPr eaLnBrk="1" hangingPunct="1">
              <a:spcBef>
                <a:spcPct val="0"/>
              </a:spcBef>
            </a:pPr>
            <a:r>
              <a:rPr lang="en-US" altLang="en-US" sz="1600" dirty="0">
                <a:latin typeface="Arial" panose="020B0604020202020204" pitchFamily="34" charset="0"/>
              </a:rPr>
              <a:t> From the </a:t>
            </a:r>
            <a:r>
              <a:rPr lang="en-US" altLang="en-US" sz="1600" dirty="0" smtClean="0">
                <a:latin typeface="Arial" panose="020B0604020202020204" pitchFamily="34" charset="0"/>
              </a:rPr>
              <a:t>Deep Space Maneuver, </a:t>
            </a:r>
            <a:r>
              <a:rPr lang="en-US" altLang="en-US" sz="1600" dirty="0">
                <a:latin typeface="Arial" panose="020B0604020202020204" pitchFamily="34" charset="0"/>
              </a:rPr>
              <a:t>P1 follows the original outbound path to the location of TCM5</a:t>
            </a:r>
          </a:p>
          <a:p>
            <a:pPr eaLnBrk="1" hangingPunct="1">
              <a:spcBef>
                <a:spcPct val="0"/>
              </a:spcBef>
            </a:pPr>
            <a:r>
              <a:rPr lang="en-US" altLang="en-US" sz="1600" dirty="0">
                <a:latin typeface="Arial" panose="020B0604020202020204" pitchFamily="34" charset="0"/>
              </a:rPr>
              <a:t> TCM5 </a:t>
            </a:r>
            <a:r>
              <a:rPr lang="en-US" altLang="en-US" sz="1600" dirty="0" smtClean="0">
                <a:latin typeface="Arial" panose="020B0604020202020204" pitchFamily="34" charset="0"/>
              </a:rPr>
              <a:t>shifted </a:t>
            </a:r>
            <a:r>
              <a:rPr lang="en-US" altLang="en-US" sz="1600" dirty="0">
                <a:latin typeface="Arial" panose="020B0604020202020204" pitchFamily="34" charset="0"/>
              </a:rPr>
              <a:t>the spacecraft </a:t>
            </a:r>
            <a:r>
              <a:rPr lang="en-US" altLang="en-US" sz="1600" dirty="0" smtClean="0">
                <a:latin typeface="Arial" panose="020B0604020202020204" pitchFamily="34" charset="0"/>
              </a:rPr>
              <a:t>onto </a:t>
            </a:r>
            <a:r>
              <a:rPr lang="en-US" altLang="en-US" sz="1600" dirty="0">
                <a:latin typeface="Arial" panose="020B0604020202020204" pitchFamily="34" charset="0"/>
              </a:rPr>
              <a:t>a different path, one that can be envisioned in terms of a different (orange) manifold</a:t>
            </a:r>
          </a:p>
          <a:p>
            <a:pPr eaLnBrk="1" hangingPunct="1">
              <a:spcBef>
                <a:spcPct val="0"/>
              </a:spcBef>
            </a:pPr>
            <a:r>
              <a:rPr lang="en-US" altLang="en-US" sz="1600" dirty="0">
                <a:latin typeface="Arial" panose="020B0604020202020204" pitchFamily="34" charset="0"/>
              </a:rPr>
              <a:t> Subsequent to the DSM, and along the outbound trajectory two outbound manifold arcs emerge from the TCM5 location</a:t>
            </a:r>
          </a:p>
          <a:p>
            <a:pPr eaLnBrk="1" hangingPunct="1">
              <a:spcBef>
                <a:spcPct val="0"/>
              </a:spcBef>
            </a:pPr>
            <a:r>
              <a:rPr lang="en-US" altLang="en-US" sz="1600" dirty="0">
                <a:latin typeface="Arial" panose="020B0604020202020204" pitchFamily="34" charset="0"/>
              </a:rPr>
              <a:t> These two manifolds represent the potential outcomes from (1) flow along the optimal path and (2) the alternative that incorporates a possible TCM5 maneuver  </a:t>
            </a:r>
          </a:p>
        </p:txBody>
      </p:sp>
      <p:sp>
        <p:nvSpPr>
          <p:cNvPr id="2" name="Slide Number Placeholder 1"/>
          <p:cNvSpPr>
            <a:spLocks noGrp="1"/>
          </p:cNvSpPr>
          <p:nvPr>
            <p:ph type="sldNum" sz="quarter" idx="12"/>
          </p:nvPr>
        </p:nvSpPr>
        <p:spPr/>
        <p:txBody>
          <a:bodyPr/>
          <a:lstStyle/>
          <a:p>
            <a:fld id="{C89506E5-468D-4A41-A8C8-D7A816AB4C27}" type="slidenum">
              <a:rPr lang="en-US" smtClean="0"/>
              <a:t>29</a:t>
            </a:fld>
            <a:endParaRPr lang="en-US" dirty="0"/>
          </a:p>
        </p:txBody>
      </p:sp>
    </p:spTree>
    <p:extLst>
      <p:ext uri="{BB962C8B-B14F-4D97-AF65-F5344CB8AC3E}">
        <p14:creationId xmlns:p14="http://schemas.microsoft.com/office/powerpoint/2010/main" val="18528063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dirty="0"/>
          </a:p>
        </p:txBody>
      </p:sp>
      <p:pic>
        <p:nvPicPr>
          <p:cNvPr id="1433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1475" y="2806700"/>
            <a:ext cx="6505575" cy="393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3"/>
          <p:cNvSpPr txBox="1">
            <a:spLocks noChangeArrowheads="1"/>
          </p:cNvSpPr>
          <p:nvPr/>
        </p:nvSpPr>
        <p:spPr bwMode="auto">
          <a:xfrm>
            <a:off x="260350" y="809625"/>
            <a:ext cx="849323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US" altLang="en-US" sz="1800" dirty="0">
                <a:latin typeface="Arial" panose="020B0604020202020204" pitchFamily="34" charset="0"/>
              </a:rPr>
              <a:t> Unstable manifold and the effect of TCM5 on the return orbit </a:t>
            </a:r>
          </a:p>
          <a:p>
            <a:pPr eaLnBrk="1" hangingPunct="1">
              <a:spcBef>
                <a:spcPct val="0"/>
              </a:spcBef>
            </a:pPr>
            <a:r>
              <a:rPr lang="en-US" altLang="en-US" sz="1800" dirty="0">
                <a:latin typeface="Arial" panose="020B0604020202020204" pitchFamily="34" charset="0"/>
              </a:rPr>
              <a:t> Original planned and the corrected post TCM5 trajectory shown</a:t>
            </a:r>
          </a:p>
          <a:p>
            <a:pPr eaLnBrk="1" hangingPunct="1">
              <a:spcBef>
                <a:spcPct val="0"/>
              </a:spcBef>
            </a:pPr>
            <a:r>
              <a:rPr lang="en-US" altLang="en-US" sz="1800" dirty="0">
                <a:latin typeface="Arial" panose="020B0604020202020204" pitchFamily="34" charset="0"/>
              </a:rPr>
              <a:t> For the actual maneuver, the difference is slight in terms overall design but the shift in the general direction of the flow is consistent with a new manifold </a:t>
            </a:r>
          </a:p>
          <a:p>
            <a:pPr eaLnBrk="1" hangingPunct="1">
              <a:spcBef>
                <a:spcPct val="0"/>
              </a:spcBef>
            </a:pPr>
            <a:r>
              <a:rPr lang="en-US" altLang="en-US" sz="1800" dirty="0">
                <a:latin typeface="Arial" panose="020B0604020202020204" pitchFamily="34" charset="0"/>
              </a:rPr>
              <a:t> The post TCM5 path with a small shift in direction guaranteed that P1 would reach its Cartesian goal at the proper epoch</a:t>
            </a:r>
          </a:p>
          <a:p>
            <a:pPr eaLnBrk="1" hangingPunct="1">
              <a:spcBef>
                <a:spcPct val="0"/>
              </a:spcBef>
              <a:buFontTx/>
              <a:buNone/>
            </a:pPr>
            <a:endParaRPr lang="en-US" altLang="en-US" sz="1800" dirty="0">
              <a:latin typeface="Arial" panose="020B0604020202020204" pitchFamily="34" charset="0"/>
            </a:endParaRPr>
          </a:p>
        </p:txBody>
      </p:sp>
      <p:sp>
        <p:nvSpPr>
          <p:cNvPr id="7" name="Rectangle 6"/>
          <p:cNvSpPr/>
          <p:nvPr/>
        </p:nvSpPr>
        <p:spPr>
          <a:xfrm>
            <a:off x="513610" y="140345"/>
            <a:ext cx="7986712" cy="523220"/>
          </a:xfrm>
          <a:prstGeom prst="rect">
            <a:avLst/>
          </a:prstGeom>
        </p:spPr>
        <p:txBody>
          <a:bodyPr>
            <a:spAutoFit/>
          </a:bodyPr>
          <a:lstStyle/>
          <a:p>
            <a:pPr algn="ctr">
              <a:defRPr/>
            </a:pPr>
            <a:r>
              <a:rPr lang="en-US" sz="2800" b="1" dirty="0" smtClean="0">
                <a:latin typeface="FrankRuehl" panose="020E0503060101010101" pitchFamily="34" charset="-79"/>
                <a:cs typeface="FrankRuehl" panose="020E0503060101010101" pitchFamily="34" charset="-79"/>
              </a:rPr>
              <a:t>ARTEMIS Unstable </a:t>
            </a:r>
            <a:r>
              <a:rPr lang="en-US" sz="2800" b="1" dirty="0">
                <a:latin typeface="FrankRuehl" panose="020E0503060101010101" pitchFamily="34" charset="-79"/>
                <a:cs typeface="FrankRuehl" panose="020E0503060101010101" pitchFamily="34" charset="-79"/>
              </a:rPr>
              <a:t>Manifolds</a:t>
            </a:r>
          </a:p>
        </p:txBody>
      </p:sp>
      <p:sp>
        <p:nvSpPr>
          <p:cNvPr id="2" name="Slide Number Placeholder 1"/>
          <p:cNvSpPr>
            <a:spLocks noGrp="1"/>
          </p:cNvSpPr>
          <p:nvPr>
            <p:ph type="sldNum" sz="quarter" idx="12"/>
          </p:nvPr>
        </p:nvSpPr>
        <p:spPr/>
        <p:txBody>
          <a:bodyPr/>
          <a:lstStyle/>
          <a:p>
            <a:fld id="{C89506E5-468D-4A41-A8C8-D7A816AB4C27}" type="slidenum">
              <a:rPr lang="en-US" smtClean="0"/>
              <a:t>30</a:t>
            </a:fld>
            <a:endParaRPr lang="en-US" dirty="0"/>
          </a:p>
        </p:txBody>
      </p:sp>
    </p:spTree>
    <p:extLst>
      <p:ext uri="{BB962C8B-B14F-4D97-AF65-F5344CB8AC3E}">
        <p14:creationId xmlns:p14="http://schemas.microsoft.com/office/powerpoint/2010/main" val="35328457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endParaRPr lang="en-US" altLang="en-US" dirty="0"/>
          </a:p>
        </p:txBody>
      </p:sp>
      <p:pic>
        <p:nvPicPr>
          <p:cNvPr id="1024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2835275"/>
            <a:ext cx="6516688" cy="37846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244" name="Text Box 6"/>
          <p:cNvSpPr txBox="1">
            <a:spLocks noChangeArrowheads="1"/>
          </p:cNvSpPr>
          <p:nvPr/>
        </p:nvSpPr>
        <p:spPr bwMode="auto">
          <a:xfrm>
            <a:off x="1550020" y="133815"/>
            <a:ext cx="66349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2800" b="1" dirty="0">
                <a:latin typeface="FrankRuehl" panose="020E0503060101010101" pitchFamily="34" charset="-79"/>
                <a:cs typeface="FrankRuehl" panose="020E0503060101010101" pitchFamily="34" charset="-79"/>
              </a:rPr>
              <a:t>Manifold </a:t>
            </a:r>
            <a:r>
              <a:rPr lang="en-US" altLang="en-US" sz="2800" b="1" dirty="0" smtClean="0">
                <a:latin typeface="FrankRuehl" panose="020E0503060101010101" pitchFamily="34" charset="-79"/>
                <a:cs typeface="FrankRuehl" panose="020E0503060101010101" pitchFamily="34" charset="-79"/>
              </a:rPr>
              <a:t>Applications to ARTEMIS</a:t>
            </a:r>
            <a:endParaRPr lang="en-US" altLang="en-US" sz="2800" b="1" dirty="0">
              <a:latin typeface="FrankRuehl" panose="020E0503060101010101" pitchFamily="34" charset="-79"/>
              <a:cs typeface="FrankRuehl" panose="020E0503060101010101" pitchFamily="34" charset="-79"/>
            </a:endParaRPr>
          </a:p>
        </p:txBody>
      </p:sp>
      <p:sp>
        <p:nvSpPr>
          <p:cNvPr id="10245" name="TextBox 4"/>
          <p:cNvSpPr txBox="1">
            <a:spLocks noChangeArrowheads="1"/>
          </p:cNvSpPr>
          <p:nvPr/>
        </p:nvSpPr>
        <p:spPr bwMode="auto">
          <a:xfrm>
            <a:off x="392112" y="879399"/>
            <a:ext cx="875188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buFont typeface="Arial" pitchFamily="34" charset="0"/>
              <a:buChar char="•"/>
            </a:pPr>
            <a:r>
              <a:rPr lang="en-US" altLang="en-US" sz="2000" dirty="0">
                <a:latin typeface="+mn-lt"/>
              </a:rPr>
              <a:t> Use of Multi-body Environment to raise periapsis to lunar orbit</a:t>
            </a:r>
          </a:p>
          <a:p>
            <a:pPr eaLnBrk="1" hangingPunct="1">
              <a:buFont typeface="Arial" pitchFamily="34" charset="0"/>
              <a:buChar char="•"/>
            </a:pPr>
            <a:r>
              <a:rPr lang="en-US" altLang="en-US" sz="2000" dirty="0">
                <a:latin typeface="+mn-lt"/>
              </a:rPr>
              <a:t> Two lunar gravity assist separated by 13 days for flip of apoapsis direction</a:t>
            </a:r>
          </a:p>
          <a:p>
            <a:pPr eaLnBrk="1" hangingPunct="1">
              <a:buFont typeface="Arial" pitchFamily="34" charset="0"/>
              <a:buChar char="•"/>
            </a:pPr>
            <a:r>
              <a:rPr lang="en-US" altLang="en-US" sz="2000" dirty="0">
                <a:latin typeface="+mn-lt"/>
              </a:rPr>
              <a:t> Deterministic Deep Space Maneuver (DSM1) was performed 33 days later</a:t>
            </a:r>
          </a:p>
          <a:p>
            <a:pPr eaLnBrk="1" hangingPunct="1">
              <a:buFont typeface="Arial" pitchFamily="34" charset="0"/>
              <a:buChar char="•"/>
            </a:pPr>
            <a:r>
              <a:rPr lang="en-US" altLang="en-US" sz="2000" dirty="0" smtClean="0">
                <a:latin typeface="+mn-lt"/>
              </a:rPr>
              <a:t> Unstable </a:t>
            </a:r>
            <a:r>
              <a:rPr lang="en-US" altLang="en-US" sz="2000" dirty="0">
                <a:latin typeface="+mn-lt"/>
              </a:rPr>
              <a:t>Lissajous manifold towards the Earth-Moon system</a:t>
            </a:r>
          </a:p>
          <a:p>
            <a:pPr eaLnBrk="1" hangingPunct="1">
              <a:buFont typeface="Arial" pitchFamily="34" charset="0"/>
              <a:buChar char="•"/>
            </a:pPr>
            <a:r>
              <a:rPr lang="en-US" altLang="en-US" sz="2000" dirty="0" smtClean="0">
                <a:latin typeface="+mn-lt"/>
              </a:rPr>
              <a:t> </a:t>
            </a:r>
            <a:r>
              <a:rPr lang="en-US" altLang="en-US" sz="2000" dirty="0">
                <a:latin typeface="+mn-lt"/>
              </a:rPr>
              <a:t>L</a:t>
            </a:r>
            <a:r>
              <a:rPr lang="en-US" altLang="en-US" sz="2000" baseline="-25000" dirty="0">
                <a:latin typeface="+mn-lt"/>
              </a:rPr>
              <a:t>2</a:t>
            </a:r>
            <a:r>
              <a:rPr lang="en-US" altLang="en-US" sz="2000" dirty="0">
                <a:latin typeface="+mn-lt"/>
              </a:rPr>
              <a:t> Lissajous insertion orbit maneuver of 2.56 </a:t>
            </a:r>
            <a:r>
              <a:rPr lang="en-US" altLang="en-US" sz="2000" dirty="0" smtClean="0">
                <a:latin typeface="+mn-lt"/>
              </a:rPr>
              <a:t>m/s vs. ~ 300 m/s direct</a:t>
            </a:r>
            <a:endParaRPr lang="en-US" altLang="en-US" sz="2000" dirty="0">
              <a:latin typeface="+mn-lt"/>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31</a:t>
            </a:fld>
            <a:endParaRPr lang="en-US" dirty="0"/>
          </a:p>
        </p:txBody>
      </p:sp>
    </p:spTree>
    <p:extLst>
      <p:ext uri="{BB962C8B-B14F-4D97-AF65-F5344CB8AC3E}">
        <p14:creationId xmlns:p14="http://schemas.microsoft.com/office/powerpoint/2010/main" val="36256868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952500" y="107950"/>
            <a:ext cx="72390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Construction of Heteroclinic Orbits</a:t>
            </a:r>
          </a:p>
        </p:txBody>
      </p:sp>
      <p:sp>
        <p:nvSpPr>
          <p:cNvPr id="3" name="Rectangle 3"/>
          <p:cNvSpPr txBox="1">
            <a:spLocks noChangeArrowheads="1"/>
          </p:cNvSpPr>
          <p:nvPr/>
        </p:nvSpPr>
        <p:spPr>
          <a:xfrm>
            <a:off x="472611" y="4307195"/>
            <a:ext cx="8598249" cy="1133475"/>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ct val="40000"/>
              </a:spcBef>
            </a:pPr>
            <a:r>
              <a:rPr lang="en-US" altLang="en-US" sz="2800" dirty="0" smtClean="0"/>
              <a:t>Manifold Intersections Computed Via </a:t>
            </a:r>
            <a:r>
              <a:rPr lang="en-US" sz="2800" dirty="0"/>
              <a:t>Poincar</a:t>
            </a:r>
            <a:r>
              <a:rPr lang="en-US" sz="2800" dirty="0">
                <a:cs typeface="Arial" pitchFamily="34" charset="0"/>
              </a:rPr>
              <a:t>é </a:t>
            </a:r>
            <a:r>
              <a:rPr lang="en-US" altLang="en-US" sz="2800" dirty="0" smtClean="0"/>
              <a:t>Sections</a:t>
            </a:r>
          </a:p>
          <a:p>
            <a:pPr>
              <a:spcBef>
                <a:spcPct val="40000"/>
              </a:spcBef>
            </a:pPr>
            <a:r>
              <a:rPr lang="en-US" altLang="en-US" sz="2800" dirty="0" smtClean="0"/>
              <a:t>Intersections Provide Transit Orbits from L</a:t>
            </a:r>
            <a:r>
              <a:rPr lang="en-US" altLang="en-US" sz="2800" baseline="-25000" dirty="0" smtClean="0"/>
              <a:t>2</a:t>
            </a:r>
            <a:r>
              <a:rPr lang="en-US" altLang="en-US" sz="2800" dirty="0" smtClean="0"/>
              <a:t> to L</a:t>
            </a:r>
            <a:r>
              <a:rPr lang="en-US" altLang="en-US" sz="2800" baseline="-25000" dirty="0" smtClean="0"/>
              <a:t>1</a:t>
            </a:r>
            <a:r>
              <a:rPr lang="en-US" altLang="en-US" sz="2800" dirty="0" smtClean="0"/>
              <a:t> </a:t>
            </a:r>
          </a:p>
        </p:txBody>
      </p:sp>
      <p:sp>
        <p:nvSpPr>
          <p:cNvPr id="4" name="Rectangle 4"/>
          <p:cNvSpPr>
            <a:spLocks noChangeArrowheads="1"/>
          </p:cNvSpPr>
          <p:nvPr/>
        </p:nvSpPr>
        <p:spPr bwMode="auto">
          <a:xfrm>
            <a:off x="7866063" y="77788"/>
            <a:ext cx="238125" cy="36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20000"/>
              </a:spcBef>
            </a:pPr>
            <a:r>
              <a:rPr lang="en-US" altLang="en-US" sz="1800" b="1" dirty="0">
                <a:solidFill>
                  <a:srgbClr val="000073"/>
                </a:solidFill>
              </a:rPr>
              <a:t> </a:t>
            </a:r>
          </a:p>
        </p:txBody>
      </p:sp>
      <p:pic>
        <p:nvPicPr>
          <p:cNvPr id="5" name="Picture 5" descr="C:\usr\mwl\alaska\HeteroConn.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4800" y="1460809"/>
            <a:ext cx="8592607" cy="27270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7024124" y="6456971"/>
            <a:ext cx="1079911" cy="276999"/>
          </a:xfrm>
          <a:prstGeom prst="rect">
            <a:avLst/>
          </a:prstGeom>
          <a:noFill/>
        </p:spPr>
        <p:txBody>
          <a:bodyPr wrap="none" rtlCol="0">
            <a:spAutoFit/>
          </a:bodyPr>
          <a:lstStyle/>
          <a:p>
            <a:r>
              <a:rPr lang="en-US" sz="1200" dirty="0" smtClean="0">
                <a:solidFill>
                  <a:schemeClr val="bg1">
                    <a:lumMod val="75000"/>
                  </a:schemeClr>
                </a:solidFill>
              </a:rPr>
              <a:t>Ref: M. Lo  JPL</a:t>
            </a:r>
            <a:endParaRPr lang="en-US" sz="1200" dirty="0">
              <a:solidFill>
                <a:schemeClr val="bg1">
                  <a:lumMod val="75000"/>
                </a:schemeClr>
              </a:solidFill>
            </a:endParaRPr>
          </a:p>
        </p:txBody>
      </p:sp>
      <p:sp>
        <p:nvSpPr>
          <p:cNvPr id="7" name="Slide Number Placeholder 6"/>
          <p:cNvSpPr>
            <a:spLocks noGrp="1"/>
          </p:cNvSpPr>
          <p:nvPr>
            <p:ph type="sldNum" sz="quarter" idx="12"/>
          </p:nvPr>
        </p:nvSpPr>
        <p:spPr/>
        <p:txBody>
          <a:bodyPr/>
          <a:lstStyle/>
          <a:p>
            <a:fld id="{C89506E5-468D-4A41-A8C8-D7A816AB4C27}" type="slidenum">
              <a:rPr lang="en-US" smtClean="0"/>
              <a:t>32</a:t>
            </a:fld>
            <a:endParaRPr lang="en-US" dirty="0"/>
          </a:p>
        </p:txBody>
      </p:sp>
    </p:spTree>
    <p:extLst>
      <p:ext uri="{BB962C8B-B14F-4D97-AF65-F5344CB8AC3E}">
        <p14:creationId xmlns:p14="http://schemas.microsoft.com/office/powerpoint/2010/main" val="29188572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3"/>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45000"/>
                    </a14:imgEffect>
                  </a14:imgLayer>
                </a14:imgProps>
              </a:ext>
              <a:ext uri="{28A0092B-C50C-407E-A947-70E740481C1C}">
                <a14:useLocalDpi xmlns:a14="http://schemas.microsoft.com/office/drawing/2010/main" val="0"/>
              </a:ext>
            </a:extLst>
          </a:blip>
          <a:srcRect l="3954" t="3510" r="3786" b="3510"/>
          <a:stretch>
            <a:fillRect/>
          </a:stretch>
        </p:blipFill>
        <p:spPr bwMode="auto">
          <a:xfrm>
            <a:off x="228600" y="1516566"/>
            <a:ext cx="5041894" cy="3817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4"/>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34000"/>
                    </a14:imgEffect>
                  </a14:imgLayer>
                </a14:imgProps>
              </a:ext>
              <a:ext uri="{28A0092B-C50C-407E-A947-70E740481C1C}">
                <a14:useLocalDpi xmlns:a14="http://schemas.microsoft.com/office/drawing/2010/main" val="0"/>
              </a:ext>
            </a:extLst>
          </a:blip>
          <a:srcRect/>
          <a:stretch>
            <a:fillRect/>
          </a:stretch>
        </p:blipFill>
        <p:spPr bwMode="auto">
          <a:xfrm>
            <a:off x="5181600" y="3733800"/>
            <a:ext cx="3810000" cy="286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1" name="TextBox 5"/>
          <p:cNvSpPr txBox="1">
            <a:spLocks noChangeArrowheads="1"/>
          </p:cNvSpPr>
          <p:nvPr/>
        </p:nvSpPr>
        <p:spPr bwMode="auto">
          <a:xfrm>
            <a:off x="5439994" y="1338998"/>
            <a:ext cx="370400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2000" i="1" u="sng" dirty="0">
                <a:latin typeface="Calibri" pitchFamily="34" charset="0"/>
              </a:rPr>
              <a:t>Earth-moon Libration Orbit</a:t>
            </a:r>
          </a:p>
          <a:p>
            <a:pPr eaLnBrk="1" hangingPunct="1">
              <a:buFont typeface="Arial" pitchFamily="34" charset="0"/>
              <a:buChar char="•"/>
            </a:pPr>
            <a:r>
              <a:rPr lang="en-US" altLang="en-US" sz="2000" dirty="0">
                <a:latin typeface="Calibri" pitchFamily="34" charset="0"/>
              </a:rPr>
              <a:t> P1 captures into </a:t>
            </a:r>
            <a:r>
              <a:rPr lang="en-US" altLang="en-US" sz="2000" dirty="0" smtClean="0">
                <a:latin typeface="Calibri" pitchFamily="34" charset="0"/>
              </a:rPr>
              <a:t>EML</a:t>
            </a:r>
            <a:r>
              <a:rPr lang="en-US" altLang="en-US" sz="2400" baseline="-25000" dirty="0" smtClean="0">
                <a:latin typeface="Calibri" pitchFamily="34" charset="0"/>
              </a:rPr>
              <a:t>2</a:t>
            </a:r>
          </a:p>
          <a:p>
            <a:pPr eaLnBrk="1" hangingPunct="1"/>
            <a:r>
              <a:rPr lang="en-US" altLang="en-US" sz="2000" dirty="0" smtClean="0">
                <a:latin typeface="Calibri" pitchFamily="34" charset="0"/>
              </a:rPr>
              <a:t>   Orbit</a:t>
            </a:r>
            <a:endParaRPr lang="en-US" altLang="en-US" sz="2000" dirty="0">
              <a:latin typeface="Calibri" pitchFamily="34" charset="0"/>
            </a:endParaRPr>
          </a:p>
          <a:p>
            <a:pPr eaLnBrk="1" hangingPunct="1">
              <a:buFont typeface="Arial" pitchFamily="34" charset="0"/>
              <a:buChar char="•"/>
            </a:pPr>
            <a:r>
              <a:rPr lang="en-US" altLang="en-US" sz="2000" dirty="0">
                <a:latin typeface="Calibri" pitchFamily="34" charset="0"/>
              </a:rPr>
              <a:t> Transfers to L</a:t>
            </a:r>
            <a:r>
              <a:rPr lang="en-US" altLang="en-US" sz="2000" baseline="-25000" dirty="0">
                <a:latin typeface="Calibri" pitchFamily="34" charset="0"/>
              </a:rPr>
              <a:t>1</a:t>
            </a:r>
            <a:r>
              <a:rPr lang="en-US" altLang="en-US" sz="2000" dirty="0">
                <a:latin typeface="Calibri" pitchFamily="34" charset="0"/>
              </a:rPr>
              <a:t> Orbit</a:t>
            </a:r>
          </a:p>
          <a:p>
            <a:pPr eaLnBrk="1" hangingPunct="1">
              <a:buFont typeface="Arial" pitchFamily="34" charset="0"/>
              <a:buChar char="•"/>
            </a:pPr>
            <a:r>
              <a:rPr lang="en-US" altLang="en-US" sz="2000" dirty="0">
                <a:latin typeface="Calibri" pitchFamily="34" charset="0"/>
              </a:rPr>
              <a:t> Transfers to Lunar </a:t>
            </a:r>
            <a:r>
              <a:rPr lang="en-US" altLang="en-US" sz="2000" dirty="0" smtClean="0">
                <a:latin typeface="Calibri" pitchFamily="34" charset="0"/>
              </a:rPr>
              <a:t>Orbit</a:t>
            </a:r>
            <a:endParaRPr lang="en-US" altLang="en-US" sz="2000" dirty="0">
              <a:latin typeface="Calibri" pitchFamily="34" charset="0"/>
            </a:endParaRPr>
          </a:p>
        </p:txBody>
      </p:sp>
      <p:sp>
        <p:nvSpPr>
          <p:cNvPr id="4102" name="TextBox 7"/>
          <p:cNvSpPr txBox="1">
            <a:spLocks noChangeArrowheads="1"/>
          </p:cNvSpPr>
          <p:nvPr/>
        </p:nvSpPr>
        <p:spPr bwMode="auto">
          <a:xfrm>
            <a:off x="377326" y="886422"/>
            <a:ext cx="838934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r>
              <a:rPr lang="en-US" altLang="en-US" sz="2000" b="1" dirty="0" smtClean="0"/>
              <a:t>ARTEMIS P1 Spacecraft Trajectory Transfer between E-M L2 and L1</a:t>
            </a:r>
            <a:endParaRPr lang="en-US" altLang="en-US" sz="2000" b="1" dirty="0"/>
          </a:p>
        </p:txBody>
      </p:sp>
      <p:sp>
        <p:nvSpPr>
          <p:cNvPr id="8" name="Rectangle 2"/>
          <p:cNvSpPr>
            <a:spLocks noGrp="1" noChangeArrowheads="1"/>
          </p:cNvSpPr>
          <p:nvPr>
            <p:ph type="title"/>
          </p:nvPr>
        </p:nvSpPr>
        <p:spPr>
          <a:xfrm>
            <a:off x="952500" y="107950"/>
            <a:ext cx="72390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Use of Heteroclinic Orbits</a:t>
            </a:r>
          </a:p>
        </p:txBody>
      </p:sp>
      <p:sp>
        <p:nvSpPr>
          <p:cNvPr id="2" name="TextBox 1"/>
          <p:cNvSpPr txBox="1"/>
          <p:nvPr/>
        </p:nvSpPr>
        <p:spPr>
          <a:xfrm>
            <a:off x="228600" y="5397321"/>
            <a:ext cx="4953000" cy="1323439"/>
          </a:xfrm>
          <a:prstGeom prst="rect">
            <a:avLst/>
          </a:prstGeom>
          <a:noFill/>
        </p:spPr>
        <p:txBody>
          <a:bodyPr wrap="square" rtlCol="0">
            <a:spAutoFit/>
          </a:bodyPr>
          <a:lstStyle/>
          <a:p>
            <a:r>
              <a:rPr lang="en-US" sz="2000" dirty="0" smtClean="0"/>
              <a:t>While in E-M L2 orbit, planned and executed a maneuver to hop onto a transfer, from an Unstable L2 manifold to Stable L1 manifold to converge to a E-M L1 orbit</a:t>
            </a:r>
            <a:endParaRPr lang="en-US" sz="2000" dirty="0"/>
          </a:p>
        </p:txBody>
      </p:sp>
      <p:sp>
        <p:nvSpPr>
          <p:cNvPr id="3" name="Slide Number Placeholder 2"/>
          <p:cNvSpPr>
            <a:spLocks noGrp="1"/>
          </p:cNvSpPr>
          <p:nvPr>
            <p:ph type="sldNum" sz="quarter" idx="12"/>
          </p:nvPr>
        </p:nvSpPr>
        <p:spPr/>
        <p:txBody>
          <a:bodyPr/>
          <a:lstStyle/>
          <a:p>
            <a:fld id="{C89506E5-468D-4A41-A8C8-D7A816AB4C27}" type="slidenum">
              <a:rPr lang="en-US" smtClean="0"/>
              <a:t>33</a:t>
            </a:fld>
            <a:endParaRPr lang="en-US" dirty="0"/>
          </a:p>
        </p:txBody>
      </p:sp>
    </p:spTree>
    <p:extLst>
      <p:ext uri="{BB962C8B-B14F-4D97-AF65-F5344CB8AC3E}">
        <p14:creationId xmlns:p14="http://schemas.microsoft.com/office/powerpoint/2010/main" val="14473389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990600" y="80847"/>
            <a:ext cx="7239000" cy="666750"/>
          </a:xfrm>
          <a:noFill/>
        </p:spPr>
        <p:txBody>
          <a:bodyPr>
            <a:normAutofit/>
          </a:bodyPr>
          <a:lstStyle/>
          <a:p>
            <a:r>
              <a:rPr lang="en-US" altLang="en-US" sz="2800" b="1" dirty="0">
                <a:latin typeface="FrankRuehl" panose="020E0503060101010101" pitchFamily="34" charset="-79"/>
                <a:cs typeface="FrankRuehl" panose="020E0503060101010101" pitchFamily="34" charset="-79"/>
              </a:rPr>
              <a:t>Construction of Capture Orbits</a:t>
            </a:r>
          </a:p>
        </p:txBody>
      </p:sp>
      <p:sp>
        <p:nvSpPr>
          <p:cNvPr id="4" name="Rectangle 3"/>
          <p:cNvSpPr txBox="1">
            <a:spLocks noChangeArrowheads="1"/>
          </p:cNvSpPr>
          <p:nvPr/>
        </p:nvSpPr>
        <p:spPr>
          <a:xfrm>
            <a:off x="735981" y="1263806"/>
            <a:ext cx="8067752" cy="72390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ct val="40000"/>
              </a:spcBef>
            </a:pPr>
            <a:r>
              <a:rPr lang="en-US" altLang="en-US" sz="2400" b="1" dirty="0" smtClean="0"/>
              <a:t>Manifold Intersections Computed Via </a:t>
            </a:r>
            <a:r>
              <a:rPr lang="en-US" sz="2400" b="1" dirty="0">
                <a:solidFill>
                  <a:prstClr val="black"/>
                </a:solidFill>
              </a:rPr>
              <a:t>Poincaré </a:t>
            </a:r>
            <a:r>
              <a:rPr lang="en-US" altLang="en-US" sz="2400" b="1" dirty="0" smtClean="0"/>
              <a:t>Sections</a:t>
            </a:r>
          </a:p>
        </p:txBody>
      </p:sp>
      <p:pic>
        <p:nvPicPr>
          <p:cNvPr id="3" name="Picture 10" descr="E:\Transport\intersection2.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79092" y="2227417"/>
            <a:ext cx="3926708"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E:\Transport\BallisticCaptureJupiter.jpg"/>
          <p:cNvPicPr>
            <a:picLocks noChangeAspect="1" noChangeArrowheads="1"/>
          </p:cNvPicPr>
          <p:nvPr/>
        </p:nvPicPr>
        <p:blipFill rotWithShape="1">
          <a:blip r:embed="rId3">
            <a:extLst>
              <a:ext uri="{28A0092B-C50C-407E-A947-70E740481C1C}">
                <a14:useLocalDpi xmlns:a14="http://schemas.microsoft.com/office/drawing/2010/main" val="0"/>
              </a:ext>
            </a:extLst>
          </a:blip>
          <a:srcRect l="9684" r="19036"/>
          <a:stretch/>
        </p:blipFill>
        <p:spPr bwMode="auto">
          <a:xfrm>
            <a:off x="735981" y="2049617"/>
            <a:ext cx="3378819" cy="333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5689910" y="3830792"/>
            <a:ext cx="381000" cy="381000"/>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8" name="Line 8"/>
          <p:cNvSpPr>
            <a:spLocks noChangeShapeType="1"/>
          </p:cNvSpPr>
          <p:nvPr/>
        </p:nvSpPr>
        <p:spPr bwMode="auto">
          <a:xfrm>
            <a:off x="4114800" y="2382992"/>
            <a:ext cx="1575110" cy="1447800"/>
          </a:xfrm>
          <a:prstGeom prst="line">
            <a:avLst/>
          </a:prstGeom>
          <a:noFill/>
          <a:ln w="28575">
            <a:solidFill>
              <a:srgbClr val="00B0F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9" name="Line 9"/>
          <p:cNvSpPr>
            <a:spLocks noChangeShapeType="1"/>
          </p:cNvSpPr>
          <p:nvPr/>
        </p:nvSpPr>
        <p:spPr bwMode="auto">
          <a:xfrm flipV="1">
            <a:off x="4138496" y="4211792"/>
            <a:ext cx="1527717" cy="955985"/>
          </a:xfrm>
          <a:prstGeom prst="line">
            <a:avLst/>
          </a:prstGeom>
          <a:noFill/>
          <a:ln w="28575">
            <a:solidFill>
              <a:schemeClr val="accent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0" name="Text Box 12"/>
          <p:cNvSpPr txBox="1">
            <a:spLocks noChangeArrowheads="1"/>
          </p:cNvSpPr>
          <p:nvPr/>
        </p:nvSpPr>
        <p:spPr bwMode="auto">
          <a:xfrm>
            <a:off x="735981" y="2840189"/>
            <a:ext cx="762000" cy="366713"/>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1800" b="1" dirty="0"/>
              <a:t>Moon</a:t>
            </a:r>
          </a:p>
        </p:txBody>
      </p:sp>
      <p:sp>
        <p:nvSpPr>
          <p:cNvPr id="12" name="TextBox 11"/>
          <p:cNvSpPr txBox="1"/>
          <p:nvPr/>
        </p:nvSpPr>
        <p:spPr>
          <a:xfrm>
            <a:off x="7080721" y="6515010"/>
            <a:ext cx="1115626" cy="276999"/>
          </a:xfrm>
          <a:prstGeom prst="rect">
            <a:avLst/>
          </a:prstGeom>
          <a:noFill/>
        </p:spPr>
        <p:txBody>
          <a:bodyPr wrap="none" rtlCol="0">
            <a:spAutoFit/>
          </a:bodyPr>
          <a:lstStyle/>
          <a:p>
            <a:r>
              <a:rPr lang="en-US" sz="1200" dirty="0" smtClean="0">
                <a:solidFill>
                  <a:schemeClr val="bg1">
                    <a:lumMod val="75000"/>
                  </a:schemeClr>
                </a:solidFill>
              </a:rPr>
              <a:t>Ref: M. Lo,  JPL</a:t>
            </a:r>
            <a:endParaRPr lang="en-US" sz="1200" dirty="0">
              <a:solidFill>
                <a:schemeClr val="bg1">
                  <a:lumMod val="75000"/>
                </a:schemeClr>
              </a:solidFill>
            </a:endParaRPr>
          </a:p>
        </p:txBody>
      </p:sp>
      <p:sp>
        <p:nvSpPr>
          <p:cNvPr id="5" name="Slide Number Placeholder 4"/>
          <p:cNvSpPr>
            <a:spLocks noGrp="1"/>
          </p:cNvSpPr>
          <p:nvPr>
            <p:ph type="sldNum" sz="quarter" idx="12"/>
          </p:nvPr>
        </p:nvSpPr>
        <p:spPr/>
        <p:txBody>
          <a:bodyPr/>
          <a:lstStyle/>
          <a:p>
            <a:fld id="{C89506E5-468D-4A41-A8C8-D7A816AB4C27}" type="slidenum">
              <a:rPr lang="en-US" smtClean="0"/>
              <a:t>34</a:t>
            </a:fld>
            <a:endParaRPr lang="en-US" dirty="0"/>
          </a:p>
        </p:txBody>
      </p:sp>
    </p:spTree>
    <p:extLst>
      <p:ext uri="{BB962C8B-B14F-4D97-AF65-F5344CB8AC3E}">
        <p14:creationId xmlns:p14="http://schemas.microsoft.com/office/powerpoint/2010/main" val="4721072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205949" y="1534559"/>
            <a:ext cx="6581862" cy="5056785"/>
            <a:chOff x="1625600" y="1277938"/>
            <a:chExt cx="6002338" cy="4672012"/>
          </a:xfrm>
        </p:grpSpPr>
        <p:grpSp>
          <p:nvGrpSpPr>
            <p:cNvPr id="14338" name="Group 2"/>
            <p:cNvGrpSpPr>
              <a:grpSpLocks/>
            </p:cNvGrpSpPr>
            <p:nvPr/>
          </p:nvGrpSpPr>
          <p:grpSpPr bwMode="auto">
            <a:xfrm>
              <a:off x="1625600" y="1277938"/>
              <a:ext cx="6002338" cy="4672012"/>
              <a:chOff x="432" y="288"/>
              <a:chExt cx="4992" cy="3744"/>
            </a:xfrm>
          </p:grpSpPr>
          <p:pic>
            <p:nvPicPr>
              <p:cNvPr id="1435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 y="288"/>
                <a:ext cx="4992" cy="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7" name="Picture 4"/>
              <p:cNvPicPr>
                <a:picLocks noChangeAspect="1" noChangeArrowheads="1"/>
              </p:cNvPicPr>
              <p:nvPr/>
            </p:nvPicPr>
            <p:blipFill>
              <a:blip r:embed="rId3">
                <a:extLst>
                  <a:ext uri="{28A0092B-C50C-407E-A947-70E740481C1C}">
                    <a14:useLocalDpi xmlns:a14="http://schemas.microsoft.com/office/drawing/2010/main" val="0"/>
                  </a:ext>
                </a:extLst>
              </a:blip>
              <a:srcRect l="31654" t="31604" r="5251" b="26404"/>
              <a:stretch>
                <a:fillRect/>
              </a:stretch>
            </p:blipFill>
            <p:spPr bwMode="auto">
              <a:xfrm>
                <a:off x="483" y="2833"/>
                <a:ext cx="2109" cy="1053"/>
              </a:xfrm>
              <a:prstGeom prst="rect">
                <a:avLst/>
              </a:prstGeom>
              <a:noFill/>
              <a:ln w="9525">
                <a:solidFill>
                  <a:srgbClr val="000080"/>
                </a:solidFill>
                <a:miter lim="800000"/>
                <a:headEnd/>
                <a:tailEnd/>
              </a:ln>
              <a:extLst>
                <a:ext uri="{909E8E84-426E-40DD-AFC4-6F175D3DCCD1}">
                  <a14:hiddenFill xmlns:a14="http://schemas.microsoft.com/office/drawing/2010/main">
                    <a:solidFill>
                      <a:srgbClr val="FFFFFF"/>
                    </a:solidFill>
                  </a14:hiddenFill>
                </a:ext>
              </a:extLst>
            </p:spPr>
          </p:pic>
          <p:pic>
            <p:nvPicPr>
              <p:cNvPr id="14358" name="Picture 5"/>
              <p:cNvPicPr>
                <a:picLocks noChangeAspect="1" noChangeArrowheads="1"/>
              </p:cNvPicPr>
              <p:nvPr/>
            </p:nvPicPr>
            <p:blipFill>
              <a:blip r:embed="rId4">
                <a:extLst>
                  <a:ext uri="{28A0092B-C50C-407E-A947-70E740481C1C}">
                    <a14:useLocalDpi xmlns:a14="http://schemas.microsoft.com/office/drawing/2010/main" val="0"/>
                  </a:ext>
                </a:extLst>
              </a:blip>
              <a:srcRect l="27003" t="31404" r="24303" b="31604"/>
              <a:stretch>
                <a:fillRect/>
              </a:stretch>
            </p:blipFill>
            <p:spPr bwMode="auto">
              <a:xfrm>
                <a:off x="2832" y="3072"/>
                <a:ext cx="1442" cy="821"/>
              </a:xfrm>
              <a:prstGeom prst="rect">
                <a:avLst/>
              </a:prstGeom>
              <a:noFill/>
              <a:ln w="9525">
                <a:solidFill>
                  <a:srgbClr val="000080"/>
                </a:solidFill>
                <a:miter lim="800000"/>
                <a:headEnd/>
                <a:tailEnd/>
              </a:ln>
              <a:extLst>
                <a:ext uri="{909E8E84-426E-40DD-AFC4-6F175D3DCCD1}">
                  <a14:hiddenFill xmlns:a14="http://schemas.microsoft.com/office/drawing/2010/main">
                    <a:solidFill>
                      <a:srgbClr val="FFFFFF"/>
                    </a:solidFill>
                  </a14:hiddenFill>
                </a:ext>
              </a:extLst>
            </p:spPr>
          </p:pic>
          <p:sp>
            <p:nvSpPr>
              <p:cNvPr id="14359" name="Text Box 6"/>
              <p:cNvSpPr txBox="1">
                <a:spLocks noChangeArrowheads="1"/>
              </p:cNvSpPr>
              <p:nvPr/>
            </p:nvSpPr>
            <p:spPr bwMode="auto">
              <a:xfrm>
                <a:off x="767" y="3647"/>
                <a:ext cx="1750"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200" dirty="0">
                    <a:solidFill>
                      <a:schemeClr val="tx1"/>
                    </a:solidFill>
                    <a:latin typeface="Times New Roman" charset="0"/>
                  </a:rPr>
                  <a:t>Side view Along Ecliptic Plane</a:t>
                </a:r>
              </a:p>
            </p:txBody>
          </p:sp>
          <p:sp>
            <p:nvSpPr>
              <p:cNvPr id="14360" name="Text Box 7"/>
              <p:cNvSpPr txBox="1">
                <a:spLocks noChangeArrowheads="1"/>
              </p:cNvSpPr>
              <p:nvPr/>
            </p:nvSpPr>
            <p:spPr bwMode="auto">
              <a:xfrm>
                <a:off x="3120" y="3696"/>
                <a:ext cx="935" cy="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200" dirty="0">
                    <a:solidFill>
                      <a:schemeClr val="tx1"/>
                    </a:solidFill>
                    <a:latin typeface="Times New Roman" charset="0"/>
                  </a:rPr>
                  <a:t>View from Sun</a:t>
                </a:r>
              </a:p>
            </p:txBody>
          </p:sp>
        </p:grpSp>
        <p:sp>
          <p:nvSpPr>
            <p:cNvPr id="14339" name="Text Box 8"/>
            <p:cNvSpPr txBox="1">
              <a:spLocks noChangeArrowheads="1"/>
            </p:cNvSpPr>
            <p:nvPr/>
          </p:nvSpPr>
          <p:spPr bwMode="auto">
            <a:xfrm>
              <a:off x="2119313" y="3986213"/>
              <a:ext cx="18399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400" b="1" dirty="0">
                  <a:solidFill>
                    <a:schemeClr val="tx1"/>
                  </a:solidFill>
                  <a:latin typeface="Times New Roman" charset="0"/>
                </a:rPr>
                <a:t>Departure Trajectory</a:t>
              </a:r>
            </a:p>
          </p:txBody>
        </p:sp>
        <p:sp>
          <p:nvSpPr>
            <p:cNvPr id="14340" name="Text Box 9"/>
            <p:cNvSpPr txBox="1">
              <a:spLocks noChangeArrowheads="1"/>
            </p:cNvSpPr>
            <p:nvPr/>
          </p:nvSpPr>
          <p:spPr bwMode="auto">
            <a:xfrm>
              <a:off x="5172075" y="3735388"/>
              <a:ext cx="5603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000" b="1" dirty="0">
                  <a:solidFill>
                    <a:schemeClr val="tx1"/>
                  </a:solidFill>
                  <a:latin typeface="Times New Roman" charset="0"/>
                </a:rPr>
                <a:t>Lunar </a:t>
              </a:r>
            </a:p>
            <a:p>
              <a:pPr eaLnBrk="1" hangingPunct="1"/>
              <a:r>
                <a:rPr lang="en-US" altLang="en-US" sz="1000" b="1" dirty="0">
                  <a:solidFill>
                    <a:schemeClr val="tx1"/>
                  </a:solidFill>
                  <a:latin typeface="Times New Roman" charset="0"/>
                </a:rPr>
                <a:t>Orbit</a:t>
              </a:r>
            </a:p>
          </p:txBody>
        </p:sp>
        <p:sp>
          <p:nvSpPr>
            <p:cNvPr id="14341" name="Text Box 10"/>
            <p:cNvSpPr txBox="1">
              <a:spLocks noChangeArrowheads="1"/>
            </p:cNvSpPr>
            <p:nvPr/>
          </p:nvSpPr>
          <p:spPr bwMode="auto">
            <a:xfrm>
              <a:off x="4424363" y="3613150"/>
              <a:ext cx="5016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000" b="1" dirty="0">
                  <a:solidFill>
                    <a:schemeClr val="tx1"/>
                  </a:solidFill>
                  <a:latin typeface="Times New Roman" charset="0"/>
                </a:rPr>
                <a:t>Earth</a:t>
              </a:r>
            </a:p>
          </p:txBody>
        </p:sp>
        <p:sp>
          <p:nvSpPr>
            <p:cNvPr id="14342" name="Text Box 11"/>
            <p:cNvSpPr txBox="1">
              <a:spLocks noChangeArrowheads="1"/>
            </p:cNvSpPr>
            <p:nvPr/>
          </p:nvSpPr>
          <p:spPr bwMode="auto">
            <a:xfrm>
              <a:off x="6540500" y="3460750"/>
              <a:ext cx="4857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000" b="1" dirty="0">
                  <a:solidFill>
                    <a:schemeClr val="tx1"/>
                  </a:solidFill>
                  <a:latin typeface="Times New Roman" charset="0"/>
                </a:rPr>
                <a:t>SEL2</a:t>
              </a:r>
            </a:p>
          </p:txBody>
        </p:sp>
        <p:sp>
          <p:nvSpPr>
            <p:cNvPr id="14343" name="Text Box 12"/>
            <p:cNvSpPr txBox="1">
              <a:spLocks noChangeArrowheads="1"/>
            </p:cNvSpPr>
            <p:nvPr/>
          </p:nvSpPr>
          <p:spPr bwMode="auto">
            <a:xfrm>
              <a:off x="6427788" y="4748213"/>
              <a:ext cx="1023595" cy="554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100" b="1" dirty="0">
                  <a:solidFill>
                    <a:schemeClr val="tx1"/>
                  </a:solidFill>
                  <a:latin typeface="Times New Roman" charset="0"/>
                </a:rPr>
                <a:t>EML2 Return </a:t>
              </a:r>
            </a:p>
            <a:p>
              <a:pPr eaLnBrk="1" hangingPunct="1"/>
              <a:r>
                <a:rPr lang="en-US" altLang="en-US" sz="1100" b="1" dirty="0">
                  <a:solidFill>
                    <a:schemeClr val="tx1"/>
                  </a:solidFill>
                  <a:latin typeface="Times New Roman" charset="0"/>
                </a:rPr>
                <a:t>Insertion Point </a:t>
              </a:r>
            </a:p>
            <a:p>
              <a:pPr eaLnBrk="1" hangingPunct="1"/>
              <a:r>
                <a:rPr lang="en-US" altLang="en-US" sz="1100" b="1" dirty="0">
                  <a:solidFill>
                    <a:schemeClr val="tx1"/>
                  </a:solidFill>
                  <a:latin typeface="Times New Roman" charset="0"/>
                </a:rPr>
                <a:t>(</a:t>
              </a:r>
              <a:r>
                <a:rPr lang="en-US" altLang="en-US" sz="1100" b="1" dirty="0">
                  <a:solidFill>
                    <a:schemeClr val="tx1"/>
                  </a:solidFill>
                  <a:latin typeface="Symbol" pitchFamily="18" charset="2"/>
                </a:rPr>
                <a:t>D</a:t>
              </a:r>
              <a:r>
                <a:rPr lang="en-US" altLang="en-US" sz="1100" b="1" dirty="0">
                  <a:solidFill>
                    <a:schemeClr val="tx1"/>
                  </a:solidFill>
                  <a:latin typeface="Times New Roman" charset="0"/>
                </a:rPr>
                <a:t>V ~ </a:t>
              </a:r>
              <a:r>
                <a:rPr lang="en-US" altLang="en-US" sz="1100" b="1" dirty="0" smtClean="0">
                  <a:solidFill>
                    <a:schemeClr val="tx1"/>
                  </a:solidFill>
                  <a:latin typeface="Times New Roman" charset="0"/>
                </a:rPr>
                <a:t>5 m/s</a:t>
              </a:r>
              <a:r>
                <a:rPr lang="en-US" altLang="en-US" sz="1100" b="1" dirty="0">
                  <a:solidFill>
                    <a:schemeClr val="tx1"/>
                  </a:solidFill>
                  <a:latin typeface="Times New Roman" charset="0"/>
                </a:rPr>
                <a:t>)</a:t>
              </a:r>
            </a:p>
          </p:txBody>
        </p:sp>
        <p:sp>
          <p:nvSpPr>
            <p:cNvPr id="14344" name="Line 13"/>
            <p:cNvSpPr>
              <a:spLocks noChangeShapeType="1"/>
            </p:cNvSpPr>
            <p:nvPr/>
          </p:nvSpPr>
          <p:spPr bwMode="auto">
            <a:xfrm flipH="1" flipV="1">
              <a:off x="4911724" y="4287838"/>
              <a:ext cx="1816738" cy="4316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4345" name="Text Box 14"/>
            <p:cNvSpPr txBox="1">
              <a:spLocks noChangeArrowheads="1"/>
            </p:cNvSpPr>
            <p:nvPr/>
          </p:nvSpPr>
          <p:spPr bwMode="auto">
            <a:xfrm>
              <a:off x="3311037" y="2071158"/>
              <a:ext cx="1609333" cy="540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600" b="1" dirty="0">
                  <a:solidFill>
                    <a:schemeClr val="tx1"/>
                  </a:solidFill>
                  <a:latin typeface="Times New Roman" charset="0"/>
                </a:rPr>
                <a:t>EML2 Departure </a:t>
              </a:r>
            </a:p>
            <a:p>
              <a:pPr eaLnBrk="1" hangingPunct="1"/>
              <a:r>
                <a:rPr lang="en-US" altLang="en-US" sz="1600" b="1" dirty="0">
                  <a:solidFill>
                    <a:schemeClr val="tx1"/>
                  </a:solidFill>
                  <a:latin typeface="Times New Roman" charset="0"/>
                </a:rPr>
                <a:t>Point (</a:t>
              </a:r>
              <a:r>
                <a:rPr lang="en-US" altLang="en-US" sz="1600" b="1" dirty="0">
                  <a:solidFill>
                    <a:schemeClr val="tx1"/>
                  </a:solidFill>
                  <a:latin typeface="Symbol" pitchFamily="18" charset="2"/>
                </a:rPr>
                <a:t>D</a:t>
              </a:r>
              <a:r>
                <a:rPr lang="en-US" altLang="en-US" sz="1600" b="1" dirty="0">
                  <a:solidFill>
                    <a:schemeClr val="tx1"/>
                  </a:solidFill>
                  <a:latin typeface="Times New Roman" charset="0"/>
                </a:rPr>
                <a:t>V ~ 1m/s)</a:t>
              </a:r>
            </a:p>
          </p:txBody>
        </p:sp>
        <p:sp>
          <p:nvSpPr>
            <p:cNvPr id="14346" name="Line 15"/>
            <p:cNvSpPr>
              <a:spLocks noChangeShapeType="1"/>
            </p:cNvSpPr>
            <p:nvPr/>
          </p:nvSpPr>
          <p:spPr bwMode="auto">
            <a:xfrm>
              <a:off x="4603750" y="2628900"/>
              <a:ext cx="242888" cy="3889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4347" name="Text Box 16"/>
            <p:cNvSpPr txBox="1">
              <a:spLocks noChangeArrowheads="1"/>
            </p:cNvSpPr>
            <p:nvPr/>
          </p:nvSpPr>
          <p:spPr bwMode="auto">
            <a:xfrm>
              <a:off x="5378264" y="1704974"/>
              <a:ext cx="2174876" cy="6824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400" b="1" dirty="0" smtClean="0">
                  <a:solidFill>
                    <a:schemeClr val="tx1"/>
                  </a:solidFill>
                  <a:latin typeface="Times New Roman" charset="0"/>
                </a:rPr>
                <a:t>Stationkeeping</a:t>
              </a:r>
              <a:r>
                <a:rPr lang="en-US" altLang="en-US" sz="1400" b="1" dirty="0" smtClean="0">
                  <a:solidFill>
                    <a:schemeClr val="tx1"/>
                  </a:solidFill>
                  <a:latin typeface="Symbol" pitchFamily="18" charset="2"/>
                </a:rPr>
                <a:t> </a:t>
              </a:r>
              <a:r>
                <a:rPr lang="en-US" altLang="en-US" sz="1400" b="1" dirty="0">
                  <a:solidFill>
                    <a:schemeClr val="tx1"/>
                  </a:solidFill>
                  <a:latin typeface="Symbol" pitchFamily="18" charset="2"/>
                </a:rPr>
                <a:t>D</a:t>
              </a:r>
              <a:r>
                <a:rPr lang="en-US" altLang="en-US" sz="1400" b="1" dirty="0">
                  <a:solidFill>
                    <a:schemeClr val="tx1"/>
                  </a:solidFill>
                  <a:latin typeface="Times New Roman" charset="0"/>
                </a:rPr>
                <a:t>Vs ~ </a:t>
              </a:r>
              <a:r>
                <a:rPr lang="en-US" altLang="en-US" sz="1400" b="1" dirty="0" smtClean="0">
                  <a:solidFill>
                    <a:schemeClr val="tx1"/>
                  </a:solidFill>
                  <a:latin typeface="Times New Roman" charset="0"/>
                </a:rPr>
                <a:t>1m/s</a:t>
              </a:r>
              <a:endParaRPr lang="en-US" altLang="en-US" sz="1400" b="1" dirty="0">
                <a:solidFill>
                  <a:schemeClr val="tx1"/>
                </a:solidFill>
                <a:latin typeface="Times New Roman" charset="0"/>
              </a:endParaRPr>
            </a:p>
            <a:p>
              <a:pPr eaLnBrk="1" hangingPunct="1"/>
              <a:r>
                <a:rPr lang="en-US" altLang="en-US" sz="1400" b="1" dirty="0">
                  <a:solidFill>
                    <a:schemeClr val="tx1"/>
                  </a:solidFill>
                  <a:latin typeface="Times New Roman" charset="0"/>
                </a:rPr>
                <a:t>EML2 </a:t>
              </a:r>
              <a:r>
                <a:rPr lang="en-US" altLang="en-US" sz="1400" b="1" dirty="0" smtClean="0">
                  <a:solidFill>
                    <a:schemeClr val="tx1"/>
                  </a:solidFill>
                  <a:latin typeface="Times New Roman" charset="0"/>
                </a:rPr>
                <a:t>Target (timing)</a:t>
              </a:r>
              <a:r>
                <a:rPr lang="en-US" altLang="en-US" sz="1400" b="1" dirty="0" smtClean="0">
                  <a:solidFill>
                    <a:schemeClr val="tx1"/>
                  </a:solidFill>
                  <a:latin typeface="Symbol" pitchFamily="18" charset="2"/>
                </a:rPr>
                <a:t> D</a:t>
              </a:r>
              <a:r>
                <a:rPr lang="en-US" altLang="en-US" sz="1400" b="1" dirty="0" smtClean="0">
                  <a:solidFill>
                    <a:schemeClr val="tx1"/>
                  </a:solidFill>
                  <a:latin typeface="Times New Roman" charset="0"/>
                </a:rPr>
                <a:t>V2 </a:t>
              </a:r>
              <a:r>
                <a:rPr lang="en-US" altLang="en-US" sz="1400" b="1" dirty="0">
                  <a:solidFill>
                    <a:schemeClr val="tx1"/>
                  </a:solidFill>
                  <a:latin typeface="Times New Roman" charset="0"/>
                </a:rPr>
                <a:t>~ </a:t>
              </a:r>
              <a:r>
                <a:rPr lang="en-US" altLang="en-US" sz="1400" b="1" dirty="0" smtClean="0">
                  <a:solidFill>
                    <a:schemeClr val="tx1"/>
                  </a:solidFill>
                  <a:latin typeface="Times New Roman" charset="0"/>
                </a:rPr>
                <a:t>5m/s</a:t>
              </a:r>
              <a:endParaRPr lang="en-US" altLang="en-US" sz="1400" b="1" dirty="0">
                <a:solidFill>
                  <a:schemeClr val="tx1"/>
                </a:solidFill>
                <a:latin typeface="Times New Roman" charset="0"/>
              </a:endParaRPr>
            </a:p>
          </p:txBody>
        </p:sp>
        <p:sp>
          <p:nvSpPr>
            <p:cNvPr id="14348" name="Line 17"/>
            <p:cNvSpPr>
              <a:spLocks noChangeShapeType="1"/>
            </p:cNvSpPr>
            <p:nvPr/>
          </p:nvSpPr>
          <p:spPr bwMode="auto">
            <a:xfrm flipH="1">
              <a:off x="7135812" y="2242733"/>
              <a:ext cx="88900" cy="1370416"/>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4349" name="Text Box 18"/>
            <p:cNvSpPr txBox="1">
              <a:spLocks noChangeArrowheads="1"/>
            </p:cNvSpPr>
            <p:nvPr/>
          </p:nvSpPr>
          <p:spPr bwMode="auto">
            <a:xfrm>
              <a:off x="1657350" y="3438525"/>
              <a:ext cx="10731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000" b="1" dirty="0">
                  <a:solidFill>
                    <a:schemeClr val="tx1"/>
                  </a:solidFill>
                  <a:latin typeface="Times New Roman" charset="0"/>
                </a:rPr>
                <a:t>Direction of Sun</a:t>
              </a:r>
            </a:p>
          </p:txBody>
        </p:sp>
        <p:sp>
          <p:nvSpPr>
            <p:cNvPr id="14350" name="Line 19"/>
            <p:cNvSpPr>
              <a:spLocks noChangeShapeType="1"/>
            </p:cNvSpPr>
            <p:nvPr/>
          </p:nvSpPr>
          <p:spPr bwMode="auto">
            <a:xfrm flipH="1">
              <a:off x="1665288" y="3730625"/>
              <a:ext cx="12287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4352" name="Text Box 21"/>
            <p:cNvSpPr txBox="1">
              <a:spLocks noChangeArrowheads="1"/>
            </p:cNvSpPr>
            <p:nvPr/>
          </p:nvSpPr>
          <p:spPr bwMode="auto">
            <a:xfrm>
              <a:off x="4935538" y="2590800"/>
              <a:ext cx="1592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eaLnBrk="1" hangingPunct="1"/>
              <a:r>
                <a:rPr lang="en-US" altLang="en-US" sz="1400" b="1" dirty="0">
                  <a:solidFill>
                    <a:schemeClr val="tx1"/>
                  </a:solidFill>
                  <a:latin typeface="Times New Roman" charset="0"/>
                </a:rPr>
                <a:t>Return Trajectory</a:t>
              </a:r>
            </a:p>
          </p:txBody>
        </p:sp>
        <p:sp>
          <p:nvSpPr>
            <p:cNvPr id="14353" name="Line 22"/>
            <p:cNvSpPr>
              <a:spLocks noChangeShapeType="1"/>
            </p:cNvSpPr>
            <p:nvPr/>
          </p:nvSpPr>
          <p:spPr bwMode="auto">
            <a:xfrm>
              <a:off x="3430588" y="4246563"/>
              <a:ext cx="693737" cy="6191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sp>
          <p:nvSpPr>
            <p:cNvPr id="14354" name="Line 23"/>
            <p:cNvSpPr>
              <a:spLocks noChangeShapeType="1"/>
            </p:cNvSpPr>
            <p:nvPr/>
          </p:nvSpPr>
          <p:spPr bwMode="auto">
            <a:xfrm flipH="1">
              <a:off x="5543550" y="2859088"/>
              <a:ext cx="630238" cy="1682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p>
          </p:txBody>
        </p:sp>
      </p:grpSp>
      <p:sp>
        <p:nvSpPr>
          <p:cNvPr id="4" name="TextBox 3"/>
          <p:cNvSpPr txBox="1"/>
          <p:nvPr/>
        </p:nvSpPr>
        <p:spPr>
          <a:xfrm>
            <a:off x="2385496" y="826673"/>
            <a:ext cx="3835602" cy="707886"/>
          </a:xfrm>
          <a:prstGeom prst="rect">
            <a:avLst/>
          </a:prstGeom>
          <a:noFill/>
        </p:spPr>
        <p:txBody>
          <a:bodyPr wrap="none" rtlCol="0">
            <a:spAutoFit/>
          </a:bodyPr>
          <a:lstStyle/>
          <a:p>
            <a:pPr marL="285750" indent="-285750">
              <a:buFont typeface="Arial" panose="020B0604020202020204" pitchFamily="34" charset="0"/>
              <a:buChar char="•"/>
            </a:pPr>
            <a:r>
              <a:rPr lang="en-US" sz="2000" b="1" dirty="0" smtClean="0"/>
              <a:t>Estimated DVs in few m/s range</a:t>
            </a:r>
          </a:p>
          <a:p>
            <a:pPr marL="285750" indent="-285750">
              <a:buFont typeface="Arial" panose="020B0604020202020204" pitchFamily="34" charset="0"/>
              <a:buChar char="•"/>
            </a:pPr>
            <a:r>
              <a:rPr lang="en-US" sz="2000" b="1" dirty="0" smtClean="0"/>
              <a:t>Transfer durations ~ 90 days</a:t>
            </a:r>
            <a:endParaRPr lang="en-US" sz="2000" b="1" dirty="0"/>
          </a:p>
        </p:txBody>
      </p:sp>
      <p:sp>
        <p:nvSpPr>
          <p:cNvPr id="29" name="Rectangle 2"/>
          <p:cNvSpPr txBox="1">
            <a:spLocks noChangeArrowheads="1"/>
          </p:cNvSpPr>
          <p:nvPr/>
        </p:nvSpPr>
        <p:spPr>
          <a:xfrm>
            <a:off x="2215732" y="-56789"/>
            <a:ext cx="4689639" cy="666750"/>
          </a:xfrm>
          <a:prstGeom prst="rect">
            <a:avLst/>
          </a:prstGeom>
          <a:noFill/>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en-US" sz="2800" b="1" dirty="0" smtClean="0">
                <a:latin typeface="FrankRuehl" panose="020E0503060101010101" pitchFamily="34" charset="-79"/>
                <a:cs typeface="FrankRuehl" panose="020E0503060101010101" pitchFamily="34" charset="-79"/>
              </a:rPr>
              <a:t>Construction of Capture Orbits</a:t>
            </a:r>
            <a:r>
              <a:rPr lang="en-US" altLang="en-US" sz="2800" b="1" dirty="0">
                <a:latin typeface="FrankRuehl" panose="020E0503060101010101" pitchFamily="34" charset="-79"/>
                <a:cs typeface="FrankRuehl" panose="020E0503060101010101" pitchFamily="34" charset="-79"/>
              </a:rPr>
              <a:t> in </a:t>
            </a:r>
            <a:r>
              <a:rPr lang="en-US" altLang="en-US" sz="2800" b="1" dirty="0" smtClean="0">
                <a:latin typeface="FrankRuehl" panose="020E0503060101010101" pitchFamily="34" charset="-79"/>
                <a:cs typeface="FrankRuehl" panose="020E0503060101010101" pitchFamily="34" charset="-79"/>
              </a:rPr>
              <a:t>S-E </a:t>
            </a:r>
            <a:r>
              <a:rPr lang="en-US" altLang="en-US" sz="2800" b="1" dirty="0">
                <a:latin typeface="FrankRuehl" panose="020E0503060101010101" pitchFamily="34" charset="-79"/>
                <a:cs typeface="FrankRuehl" panose="020E0503060101010101" pitchFamily="34" charset="-79"/>
              </a:rPr>
              <a:t>&amp; </a:t>
            </a:r>
            <a:r>
              <a:rPr lang="en-US" altLang="en-US" sz="2800" b="1" dirty="0" smtClean="0">
                <a:latin typeface="FrankRuehl" panose="020E0503060101010101" pitchFamily="34" charset="-79"/>
                <a:cs typeface="FrankRuehl" panose="020E0503060101010101" pitchFamily="34" charset="-79"/>
              </a:rPr>
              <a:t>E-M </a:t>
            </a:r>
            <a:r>
              <a:rPr lang="en-US" altLang="en-US" sz="2800" b="1" dirty="0">
                <a:latin typeface="FrankRuehl" panose="020E0503060101010101" pitchFamily="34" charset="-79"/>
                <a:cs typeface="FrankRuehl" panose="020E0503060101010101" pitchFamily="34" charset="-79"/>
              </a:rPr>
              <a:t>Region</a:t>
            </a:r>
          </a:p>
        </p:txBody>
      </p:sp>
      <p:sp>
        <p:nvSpPr>
          <p:cNvPr id="2" name="Slide Number Placeholder 1"/>
          <p:cNvSpPr>
            <a:spLocks noGrp="1"/>
          </p:cNvSpPr>
          <p:nvPr>
            <p:ph type="sldNum" sz="quarter" idx="12"/>
          </p:nvPr>
        </p:nvSpPr>
        <p:spPr/>
        <p:txBody>
          <a:bodyPr/>
          <a:lstStyle/>
          <a:p>
            <a:fld id="{C89506E5-468D-4A41-A8C8-D7A816AB4C27}" type="slidenum">
              <a:rPr lang="en-US" smtClean="0"/>
              <a:t>35</a:t>
            </a:fld>
            <a:endParaRPr lang="en-US" dirty="0"/>
          </a:p>
        </p:txBody>
      </p:sp>
      <p:sp>
        <p:nvSpPr>
          <p:cNvPr id="3" name="TextBox 2"/>
          <p:cNvSpPr txBox="1"/>
          <p:nvPr/>
        </p:nvSpPr>
        <p:spPr>
          <a:xfrm>
            <a:off x="1273192" y="1972227"/>
            <a:ext cx="2138727" cy="369332"/>
          </a:xfrm>
          <a:prstGeom prst="rect">
            <a:avLst/>
          </a:prstGeom>
          <a:noFill/>
        </p:spPr>
        <p:txBody>
          <a:bodyPr wrap="none" rtlCol="0">
            <a:spAutoFit/>
          </a:bodyPr>
          <a:lstStyle/>
          <a:p>
            <a:r>
              <a:rPr lang="en-US" dirty="0" smtClean="0"/>
              <a:t>Solar Rotating Frame</a:t>
            </a:r>
            <a:endParaRPr lang="en-US" dirty="0"/>
          </a:p>
        </p:txBody>
      </p:sp>
    </p:spTree>
    <p:extLst>
      <p:ext uri="{BB962C8B-B14F-4D97-AF65-F5344CB8AC3E}">
        <p14:creationId xmlns:p14="http://schemas.microsoft.com/office/powerpoint/2010/main" val="7491432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328773" y="945794"/>
            <a:ext cx="8610590" cy="5647785"/>
            <a:chOff x="250630" y="654848"/>
            <a:chExt cx="8610590" cy="5647785"/>
          </a:xfrm>
        </p:grpSpPr>
        <p:pic>
          <p:nvPicPr>
            <p:cNvPr id="4" name="Picture 3"/>
            <p:cNvPicPr>
              <a:picLocks noChangeAspect="1"/>
            </p:cNvPicPr>
            <p:nvPr/>
          </p:nvPicPr>
          <p:blipFill>
            <a:blip r:embed="rId2"/>
            <a:stretch>
              <a:fillRect/>
            </a:stretch>
          </p:blipFill>
          <p:spPr>
            <a:xfrm>
              <a:off x="742951" y="654848"/>
              <a:ext cx="5313338" cy="3371310"/>
            </a:xfrm>
            <a:prstGeom prst="rect">
              <a:avLst/>
            </a:prstGeom>
            <a:ln>
              <a:solidFill>
                <a:schemeClr val="tx1"/>
              </a:solidFill>
            </a:ln>
          </p:spPr>
        </p:pic>
        <p:pic>
          <p:nvPicPr>
            <p:cNvPr id="5" name="Picture 4"/>
            <p:cNvPicPr>
              <a:picLocks noChangeAspect="1"/>
            </p:cNvPicPr>
            <p:nvPr/>
          </p:nvPicPr>
          <p:blipFill>
            <a:blip r:embed="rId3"/>
            <a:stretch>
              <a:fillRect/>
            </a:stretch>
          </p:blipFill>
          <p:spPr>
            <a:xfrm>
              <a:off x="4462751" y="3511807"/>
              <a:ext cx="4398469" cy="2790826"/>
            </a:xfrm>
            <a:prstGeom prst="rect">
              <a:avLst/>
            </a:prstGeom>
            <a:ln>
              <a:solidFill>
                <a:schemeClr val="tx1"/>
              </a:solidFill>
            </a:ln>
          </p:spPr>
        </p:pic>
        <p:sp>
          <p:nvSpPr>
            <p:cNvPr id="6" name="TextBox 5"/>
            <p:cNvSpPr txBox="1"/>
            <p:nvPr/>
          </p:nvSpPr>
          <p:spPr>
            <a:xfrm>
              <a:off x="2260600" y="892433"/>
              <a:ext cx="893193" cy="276999"/>
            </a:xfrm>
            <a:prstGeom prst="rect">
              <a:avLst/>
            </a:prstGeom>
            <a:noFill/>
          </p:spPr>
          <p:txBody>
            <a:bodyPr wrap="none" rtlCol="0">
              <a:spAutoFit/>
            </a:bodyPr>
            <a:lstStyle/>
            <a:p>
              <a:pPr fontAlgn="auto">
                <a:spcBef>
                  <a:spcPts val="0"/>
                </a:spcBef>
                <a:spcAft>
                  <a:spcPts val="0"/>
                </a:spcAft>
              </a:pPr>
              <a:r>
                <a:rPr lang="en-US" sz="1200" dirty="0" smtClean="0">
                  <a:solidFill>
                    <a:prstClr val="black"/>
                  </a:solidFill>
                  <a:latin typeface="Calibri" panose="020F0502020204030204"/>
                  <a:ea typeface="+mn-ea"/>
                </a:rPr>
                <a:t>Lunar Orbit</a:t>
              </a:r>
              <a:endParaRPr lang="en-US" sz="1200" dirty="0">
                <a:solidFill>
                  <a:prstClr val="black"/>
                </a:solidFill>
                <a:latin typeface="Calibri" panose="020F0502020204030204"/>
                <a:ea typeface="+mn-ea"/>
              </a:endParaRPr>
            </a:p>
          </p:txBody>
        </p:sp>
        <p:sp>
          <p:nvSpPr>
            <p:cNvPr id="7" name="TextBox 6"/>
            <p:cNvSpPr txBox="1"/>
            <p:nvPr/>
          </p:nvSpPr>
          <p:spPr>
            <a:xfrm>
              <a:off x="2953023" y="2695833"/>
              <a:ext cx="1113831" cy="276999"/>
            </a:xfrm>
            <a:prstGeom prst="rect">
              <a:avLst/>
            </a:prstGeom>
            <a:noFill/>
          </p:spPr>
          <p:txBody>
            <a:bodyPr wrap="none" rtlCol="0">
              <a:spAutoFit/>
            </a:bodyPr>
            <a:lstStyle/>
            <a:p>
              <a:pPr fontAlgn="auto">
                <a:spcBef>
                  <a:spcPts val="0"/>
                </a:spcBef>
                <a:spcAft>
                  <a:spcPts val="0"/>
                </a:spcAft>
              </a:pPr>
              <a:r>
                <a:rPr lang="en-US" sz="1200" dirty="0" smtClean="0">
                  <a:solidFill>
                    <a:prstClr val="black"/>
                  </a:solidFill>
                  <a:latin typeface="Calibri" panose="020F0502020204030204"/>
                  <a:ea typeface="+mn-ea"/>
                </a:rPr>
                <a:t>ICPS Trajectory</a:t>
              </a:r>
              <a:endParaRPr lang="en-US" sz="1200" dirty="0">
                <a:solidFill>
                  <a:prstClr val="black"/>
                </a:solidFill>
                <a:latin typeface="Calibri" panose="020F0502020204030204"/>
                <a:ea typeface="+mn-ea"/>
              </a:endParaRPr>
            </a:p>
          </p:txBody>
        </p:sp>
        <p:sp>
          <p:nvSpPr>
            <p:cNvPr id="8" name="TextBox 7"/>
            <p:cNvSpPr txBox="1"/>
            <p:nvPr/>
          </p:nvSpPr>
          <p:spPr>
            <a:xfrm>
              <a:off x="5962923" y="3749159"/>
              <a:ext cx="1113831" cy="276999"/>
            </a:xfrm>
            <a:prstGeom prst="rect">
              <a:avLst/>
            </a:prstGeom>
            <a:noFill/>
          </p:spPr>
          <p:txBody>
            <a:bodyPr wrap="none" rtlCol="0">
              <a:spAutoFit/>
            </a:bodyPr>
            <a:lstStyle/>
            <a:p>
              <a:pPr fontAlgn="auto">
                <a:spcBef>
                  <a:spcPts val="0"/>
                </a:spcBef>
                <a:spcAft>
                  <a:spcPts val="0"/>
                </a:spcAft>
              </a:pPr>
              <a:r>
                <a:rPr lang="en-US" sz="1200" dirty="0" smtClean="0">
                  <a:solidFill>
                    <a:prstClr val="black"/>
                  </a:solidFill>
                  <a:latin typeface="Calibri" panose="020F0502020204030204"/>
                  <a:ea typeface="+mn-ea"/>
                </a:rPr>
                <a:t>ICPS Trajectory</a:t>
              </a:r>
              <a:endParaRPr lang="en-US" sz="1200" dirty="0">
                <a:solidFill>
                  <a:prstClr val="black"/>
                </a:solidFill>
                <a:latin typeface="Calibri" panose="020F0502020204030204"/>
                <a:ea typeface="+mn-ea"/>
              </a:endParaRPr>
            </a:p>
          </p:txBody>
        </p:sp>
        <p:sp>
          <p:nvSpPr>
            <p:cNvPr id="9" name="TextBox 8"/>
            <p:cNvSpPr txBox="1"/>
            <p:nvPr/>
          </p:nvSpPr>
          <p:spPr>
            <a:xfrm>
              <a:off x="7220223" y="4768720"/>
              <a:ext cx="1113831" cy="276999"/>
            </a:xfrm>
            <a:prstGeom prst="rect">
              <a:avLst/>
            </a:prstGeom>
            <a:noFill/>
          </p:spPr>
          <p:txBody>
            <a:bodyPr wrap="none" rtlCol="0">
              <a:spAutoFit/>
            </a:bodyPr>
            <a:lstStyle/>
            <a:p>
              <a:pPr fontAlgn="auto">
                <a:spcBef>
                  <a:spcPts val="0"/>
                </a:spcBef>
                <a:spcAft>
                  <a:spcPts val="0"/>
                </a:spcAft>
              </a:pPr>
              <a:r>
                <a:rPr lang="en-US" sz="1200" dirty="0" smtClean="0">
                  <a:solidFill>
                    <a:prstClr val="black"/>
                  </a:solidFill>
                  <a:latin typeface="Calibri" panose="020F0502020204030204"/>
                  <a:ea typeface="+mn-ea"/>
                </a:rPr>
                <a:t>ICPS Trajectory</a:t>
              </a:r>
              <a:endParaRPr lang="en-US" sz="1200" dirty="0">
                <a:solidFill>
                  <a:prstClr val="black"/>
                </a:solidFill>
                <a:latin typeface="Calibri" panose="020F0502020204030204"/>
                <a:ea typeface="+mn-ea"/>
              </a:endParaRPr>
            </a:p>
          </p:txBody>
        </p:sp>
        <p:cxnSp>
          <p:nvCxnSpPr>
            <p:cNvPr id="11" name="Straight Arrow Connector 10"/>
            <p:cNvCxnSpPr/>
            <p:nvPr/>
          </p:nvCxnSpPr>
          <p:spPr>
            <a:xfrm flipH="1">
              <a:off x="2707197" y="2834332"/>
              <a:ext cx="150303" cy="306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3474772" y="3229233"/>
              <a:ext cx="297128" cy="11726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6794500" y="4322141"/>
              <a:ext cx="128595" cy="2738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6572234" y="5007619"/>
              <a:ext cx="13551" cy="1774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6430856" y="4905311"/>
              <a:ext cx="3919" cy="2543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7220223" y="4697584"/>
              <a:ext cx="66647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4703813" y="4829111"/>
              <a:ext cx="1708266" cy="954107"/>
            </a:xfrm>
            <a:prstGeom prst="rect">
              <a:avLst/>
            </a:prstGeom>
            <a:noFill/>
          </p:spPr>
          <p:txBody>
            <a:bodyPr wrap="square" rtlCol="0">
              <a:spAutoFit/>
            </a:bodyPr>
            <a:lstStyle/>
            <a:p>
              <a:pPr fontAlgn="auto">
                <a:spcBef>
                  <a:spcPts val="0"/>
                </a:spcBef>
                <a:spcAft>
                  <a:spcPts val="0"/>
                </a:spcAft>
              </a:pPr>
              <a:r>
                <a:rPr lang="en-US" sz="1400" dirty="0" smtClean="0">
                  <a:solidFill>
                    <a:prstClr val="black"/>
                  </a:solidFill>
                  <a:latin typeface="Calibri" panose="020F0502020204030204"/>
                  <a:ea typeface="+mn-ea"/>
                </a:rPr>
                <a:t>Note: Apoapsis out beyond lunar orbit radius before moon’s arrival for flyby</a:t>
              </a:r>
              <a:endParaRPr lang="en-US" sz="1400" dirty="0">
                <a:solidFill>
                  <a:prstClr val="black"/>
                </a:solidFill>
                <a:latin typeface="Calibri" panose="020F0502020204030204"/>
                <a:ea typeface="+mn-ea"/>
              </a:endParaRPr>
            </a:p>
          </p:txBody>
        </p:sp>
        <p:cxnSp>
          <p:nvCxnSpPr>
            <p:cNvPr id="30" name="Curved Connector 29"/>
            <p:cNvCxnSpPr/>
            <p:nvPr/>
          </p:nvCxnSpPr>
          <p:spPr>
            <a:xfrm rot="5400000" flipH="1" flipV="1">
              <a:off x="6046927" y="5310307"/>
              <a:ext cx="598185" cy="347638"/>
            </a:xfrm>
            <a:prstGeom prst="curvedConnector3">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250630" y="4219163"/>
              <a:ext cx="3904791" cy="1938992"/>
            </a:xfrm>
            <a:prstGeom prst="rect">
              <a:avLst/>
            </a:prstGeom>
            <a:noFill/>
          </p:spPr>
          <p:txBody>
            <a:bodyPr wrap="square" rtlCol="0">
              <a:spAutoFit/>
            </a:bodyPr>
            <a:lstStyle/>
            <a:p>
              <a:pPr marL="285750" indent="-285750" fontAlgn="auto">
                <a:spcBef>
                  <a:spcPts val="0"/>
                </a:spcBef>
                <a:spcAft>
                  <a:spcPts val="0"/>
                </a:spcAft>
                <a:buFont typeface="Arial" panose="020B0604020202020204" pitchFamily="34" charset="0"/>
                <a:buChar char="•"/>
              </a:pPr>
              <a:r>
                <a:rPr lang="en-US" sz="2000" b="1" dirty="0" smtClean="0">
                  <a:solidFill>
                    <a:prstClr val="black"/>
                  </a:solidFill>
                  <a:latin typeface="Calibri" panose="020F0502020204030204"/>
                  <a:ea typeface="+mn-ea"/>
                </a:rPr>
                <a:t>Flyby is at radius of 2309 km (572 km altitude)</a:t>
              </a:r>
            </a:p>
            <a:p>
              <a:pPr marL="285750" indent="-285750" fontAlgn="auto">
                <a:spcBef>
                  <a:spcPts val="0"/>
                </a:spcBef>
                <a:spcAft>
                  <a:spcPts val="0"/>
                </a:spcAft>
                <a:buFont typeface="Arial" panose="020B0604020202020204" pitchFamily="34" charset="0"/>
                <a:buChar char="•"/>
              </a:pPr>
              <a:r>
                <a:rPr lang="en-US" sz="2000" b="1" dirty="0" smtClean="0">
                  <a:solidFill>
                    <a:prstClr val="black"/>
                  </a:solidFill>
                  <a:latin typeface="Calibri" panose="020F0502020204030204"/>
                  <a:ea typeface="+mn-ea"/>
                </a:rPr>
                <a:t>Trajectory looks similar to the lunar impact case</a:t>
              </a:r>
            </a:p>
            <a:p>
              <a:pPr marL="285750" indent="-285750" fontAlgn="auto">
                <a:spcBef>
                  <a:spcPts val="0"/>
                </a:spcBef>
                <a:spcAft>
                  <a:spcPts val="0"/>
                </a:spcAft>
                <a:buFont typeface="Arial" panose="020B0604020202020204" pitchFamily="34" charset="0"/>
                <a:buChar char="•"/>
              </a:pPr>
              <a:r>
                <a:rPr lang="en-US" sz="2000" b="1" dirty="0" smtClean="0">
                  <a:solidFill>
                    <a:prstClr val="black"/>
                  </a:solidFill>
                  <a:latin typeface="Calibri" panose="020F0502020204030204"/>
                  <a:ea typeface="+mn-ea"/>
                </a:rPr>
                <a:t>Using perturbation model from ICPS study cases</a:t>
              </a:r>
              <a:endParaRPr lang="en-US" sz="2000" b="1" dirty="0">
                <a:solidFill>
                  <a:prstClr val="black"/>
                </a:solidFill>
                <a:latin typeface="Calibri" panose="020F0502020204030204"/>
                <a:ea typeface="+mn-ea"/>
              </a:endParaRPr>
            </a:p>
          </p:txBody>
        </p:sp>
        <p:sp>
          <p:nvSpPr>
            <p:cNvPr id="38" name="TextBox 37"/>
            <p:cNvSpPr txBox="1"/>
            <p:nvPr/>
          </p:nvSpPr>
          <p:spPr>
            <a:xfrm>
              <a:off x="6143420" y="1088516"/>
              <a:ext cx="2717800" cy="1631216"/>
            </a:xfrm>
            <a:prstGeom prst="rect">
              <a:avLst/>
            </a:prstGeom>
            <a:noFill/>
          </p:spPr>
          <p:txBody>
            <a:bodyPr wrap="square" rtlCol="0">
              <a:spAutoFit/>
            </a:bodyPr>
            <a:lstStyle/>
            <a:p>
              <a:pPr marL="285750" indent="-285750" fontAlgn="auto">
                <a:spcBef>
                  <a:spcPts val="0"/>
                </a:spcBef>
                <a:spcAft>
                  <a:spcPts val="0"/>
                </a:spcAft>
                <a:buFont typeface="Arial" panose="020B0604020202020204" pitchFamily="34" charset="0"/>
                <a:buChar char="•"/>
              </a:pPr>
              <a:r>
                <a:rPr lang="en-US" sz="2000" dirty="0" smtClean="0">
                  <a:solidFill>
                    <a:prstClr val="black"/>
                  </a:solidFill>
                  <a:latin typeface="Calibri" panose="020F0502020204030204"/>
                  <a:ea typeface="+mn-ea"/>
                </a:rPr>
                <a:t>Solar Rotating Frame</a:t>
              </a:r>
            </a:p>
            <a:p>
              <a:pPr marL="285750" indent="-285750" fontAlgn="auto">
                <a:spcBef>
                  <a:spcPts val="0"/>
                </a:spcBef>
                <a:spcAft>
                  <a:spcPts val="0"/>
                </a:spcAft>
                <a:buFont typeface="Arial" panose="020B0604020202020204" pitchFamily="34" charset="0"/>
                <a:buChar char="•"/>
              </a:pPr>
              <a:r>
                <a:rPr lang="en-US" sz="2000" dirty="0" smtClean="0">
                  <a:solidFill>
                    <a:prstClr val="black"/>
                  </a:solidFill>
                  <a:latin typeface="Calibri" panose="020F0502020204030204"/>
                  <a:ea typeface="+mn-ea"/>
                </a:rPr>
                <a:t>No Maneuvers included; this is just a propagation of the state</a:t>
              </a:r>
              <a:endParaRPr lang="en-US" sz="2000" dirty="0">
                <a:solidFill>
                  <a:prstClr val="black"/>
                </a:solidFill>
                <a:latin typeface="Calibri" panose="020F0502020204030204"/>
                <a:ea typeface="+mn-ea"/>
              </a:endParaRPr>
            </a:p>
          </p:txBody>
        </p:sp>
      </p:grpSp>
      <p:sp>
        <p:nvSpPr>
          <p:cNvPr id="23" name="Text Box 24"/>
          <p:cNvSpPr txBox="1">
            <a:spLocks noChangeArrowheads="1"/>
          </p:cNvSpPr>
          <p:nvPr/>
        </p:nvSpPr>
        <p:spPr bwMode="auto">
          <a:xfrm>
            <a:off x="2338743" y="220583"/>
            <a:ext cx="44198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bg1"/>
                </a:solidFill>
                <a:latin typeface="AvantGarde Bk BT" pitchFamily="34" charset="0"/>
              </a:defRPr>
            </a:lvl1pPr>
            <a:lvl2pPr marL="742950" indent="-285750">
              <a:defRPr sz="2400">
                <a:solidFill>
                  <a:schemeClr val="bg1"/>
                </a:solidFill>
                <a:latin typeface="AvantGarde Bk BT" pitchFamily="34" charset="0"/>
              </a:defRPr>
            </a:lvl2pPr>
            <a:lvl3pPr marL="1143000" indent="-228600">
              <a:defRPr sz="2400">
                <a:solidFill>
                  <a:schemeClr val="bg1"/>
                </a:solidFill>
                <a:latin typeface="AvantGarde Bk BT" pitchFamily="34" charset="0"/>
              </a:defRPr>
            </a:lvl3pPr>
            <a:lvl4pPr marL="1600200" indent="-228600">
              <a:defRPr sz="2400">
                <a:solidFill>
                  <a:schemeClr val="bg1"/>
                </a:solidFill>
                <a:latin typeface="AvantGarde Bk BT" pitchFamily="34" charset="0"/>
              </a:defRPr>
            </a:lvl4pPr>
            <a:lvl5pPr marL="2057400" indent="-228600">
              <a:defRPr sz="2400">
                <a:solidFill>
                  <a:schemeClr val="bg1"/>
                </a:solidFill>
                <a:latin typeface="AvantGarde Bk BT" pitchFamily="34" charset="0"/>
              </a:defRPr>
            </a:lvl5pPr>
            <a:lvl6pPr marL="2514600" indent="-228600" eaLnBrk="0" fontAlgn="base" hangingPunct="0">
              <a:spcBef>
                <a:spcPct val="0"/>
              </a:spcBef>
              <a:spcAft>
                <a:spcPct val="0"/>
              </a:spcAft>
              <a:defRPr sz="2400">
                <a:solidFill>
                  <a:schemeClr val="bg1"/>
                </a:solidFill>
                <a:latin typeface="AvantGarde Bk BT" pitchFamily="34" charset="0"/>
              </a:defRPr>
            </a:lvl6pPr>
            <a:lvl7pPr marL="2971800" indent="-228600" eaLnBrk="0" fontAlgn="base" hangingPunct="0">
              <a:spcBef>
                <a:spcPct val="0"/>
              </a:spcBef>
              <a:spcAft>
                <a:spcPct val="0"/>
              </a:spcAft>
              <a:defRPr sz="2400">
                <a:solidFill>
                  <a:schemeClr val="bg1"/>
                </a:solidFill>
                <a:latin typeface="AvantGarde Bk BT" pitchFamily="34" charset="0"/>
              </a:defRPr>
            </a:lvl7pPr>
            <a:lvl8pPr marL="3429000" indent="-228600" eaLnBrk="0" fontAlgn="base" hangingPunct="0">
              <a:spcBef>
                <a:spcPct val="0"/>
              </a:spcBef>
              <a:spcAft>
                <a:spcPct val="0"/>
              </a:spcAft>
              <a:defRPr sz="2400">
                <a:solidFill>
                  <a:schemeClr val="bg1"/>
                </a:solidFill>
                <a:latin typeface="AvantGarde Bk BT" pitchFamily="34" charset="0"/>
              </a:defRPr>
            </a:lvl8pPr>
            <a:lvl9pPr marL="3886200" indent="-228600" eaLnBrk="0" fontAlgn="base" hangingPunct="0">
              <a:spcBef>
                <a:spcPct val="0"/>
              </a:spcBef>
              <a:spcAft>
                <a:spcPct val="0"/>
              </a:spcAft>
              <a:defRPr sz="2400">
                <a:solidFill>
                  <a:schemeClr val="bg1"/>
                </a:solidFill>
                <a:latin typeface="AvantGarde Bk BT" pitchFamily="34" charset="0"/>
              </a:defRPr>
            </a:lvl9pPr>
          </a:lstStyle>
          <a:p>
            <a:pPr algn="ctr" eaLnBrk="1" hangingPunct="1"/>
            <a:r>
              <a:rPr lang="en-US" altLang="en-US" sz="2800" b="1" dirty="0" smtClean="0">
                <a:solidFill>
                  <a:schemeClr val="tx1"/>
                </a:solidFill>
                <a:latin typeface="FrankRuehl" panose="020E0503060101010101" pitchFamily="34" charset="-79"/>
                <a:cs typeface="FrankRuehl" panose="020E0503060101010101" pitchFamily="34" charset="-79"/>
              </a:rPr>
              <a:t>Transfers </a:t>
            </a:r>
            <a:r>
              <a:rPr lang="en-US" altLang="en-US" sz="2800" b="1" dirty="0">
                <a:solidFill>
                  <a:schemeClr val="tx1"/>
                </a:solidFill>
                <a:latin typeface="FrankRuehl" panose="020E0503060101010101" pitchFamily="34" charset="-79"/>
                <a:cs typeface="FrankRuehl" panose="020E0503060101010101" pitchFamily="34" charset="-79"/>
              </a:rPr>
              <a:t>in SE </a:t>
            </a:r>
            <a:r>
              <a:rPr lang="en-US" altLang="en-US" sz="2800" b="1" dirty="0" smtClean="0">
                <a:solidFill>
                  <a:schemeClr val="tx1"/>
                </a:solidFill>
                <a:latin typeface="FrankRuehl" panose="020E0503060101010101" pitchFamily="34" charset="-79"/>
                <a:cs typeface="FrankRuehl" panose="020E0503060101010101" pitchFamily="34" charset="-79"/>
              </a:rPr>
              <a:t>&amp; EM Region</a:t>
            </a:r>
            <a:endParaRPr lang="en-US" altLang="en-US" sz="2800" b="1" dirty="0">
              <a:solidFill>
                <a:schemeClr val="tx1"/>
              </a:solidFill>
              <a:latin typeface="FrankRuehl" panose="020E0503060101010101" pitchFamily="34" charset="-79"/>
              <a:cs typeface="FrankRuehl" panose="020E0503060101010101" pitchFamily="34" charset="-79"/>
            </a:endParaRPr>
          </a:p>
        </p:txBody>
      </p:sp>
      <p:sp>
        <p:nvSpPr>
          <p:cNvPr id="2" name="TextBox 1"/>
          <p:cNvSpPr txBox="1"/>
          <p:nvPr/>
        </p:nvSpPr>
        <p:spPr>
          <a:xfrm>
            <a:off x="799868" y="876966"/>
            <a:ext cx="2763642" cy="369332"/>
          </a:xfrm>
          <a:prstGeom prst="rect">
            <a:avLst/>
          </a:prstGeom>
          <a:noFill/>
        </p:spPr>
        <p:txBody>
          <a:bodyPr wrap="none" rtlCol="0">
            <a:spAutoFit/>
          </a:bodyPr>
          <a:lstStyle/>
          <a:p>
            <a:r>
              <a:rPr lang="en-US" b="1" dirty="0" smtClean="0"/>
              <a:t>Lunar IceCube Deployment</a:t>
            </a:r>
            <a:endParaRPr lang="en-US" b="1" dirty="0"/>
          </a:p>
        </p:txBody>
      </p:sp>
      <p:sp>
        <p:nvSpPr>
          <p:cNvPr id="3" name="Slide Number Placeholder 2"/>
          <p:cNvSpPr>
            <a:spLocks noGrp="1"/>
          </p:cNvSpPr>
          <p:nvPr>
            <p:ph type="sldNum" sz="quarter" idx="12"/>
          </p:nvPr>
        </p:nvSpPr>
        <p:spPr/>
        <p:txBody>
          <a:bodyPr/>
          <a:lstStyle/>
          <a:p>
            <a:fld id="{C89506E5-468D-4A41-A8C8-D7A816AB4C27}" type="slidenum">
              <a:rPr lang="en-US" smtClean="0"/>
              <a:t>36</a:t>
            </a:fld>
            <a:endParaRPr lang="en-US" dirty="0"/>
          </a:p>
        </p:txBody>
      </p:sp>
    </p:spTree>
    <p:extLst>
      <p:ext uri="{BB962C8B-B14F-4D97-AF65-F5344CB8AC3E}">
        <p14:creationId xmlns:p14="http://schemas.microsoft.com/office/powerpoint/2010/main" val="25281189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Box 34"/>
          <p:cNvSpPr txBox="1"/>
          <p:nvPr/>
        </p:nvSpPr>
        <p:spPr>
          <a:xfrm>
            <a:off x="2575036" y="98131"/>
            <a:ext cx="3549370" cy="523220"/>
          </a:xfrm>
          <a:prstGeom prst="rect">
            <a:avLst/>
          </a:prstGeom>
          <a:noFill/>
        </p:spPr>
        <p:txBody>
          <a:bodyPr wrap="none" rtlCol="0">
            <a:spAutoFit/>
          </a:bodyPr>
          <a:lstStyle/>
          <a:p>
            <a:pPr fontAlgn="auto">
              <a:spcBef>
                <a:spcPts val="0"/>
              </a:spcBef>
              <a:spcAft>
                <a:spcPts val="0"/>
              </a:spcAft>
            </a:pPr>
            <a:r>
              <a:rPr lang="en-US" sz="2800" b="1" dirty="0" smtClean="0">
                <a:solidFill>
                  <a:prstClr val="black"/>
                </a:solidFill>
                <a:latin typeface="FrankRuehl" panose="020E0503060101010101" pitchFamily="34" charset="-79"/>
                <a:cs typeface="FrankRuehl" panose="020E0503060101010101" pitchFamily="34" charset="-79"/>
              </a:rPr>
              <a:t>Lunar IceCube Designs</a:t>
            </a:r>
            <a:endParaRPr lang="en-US" sz="2800" b="1" dirty="0">
              <a:solidFill>
                <a:prstClr val="black"/>
              </a:solidFill>
              <a:latin typeface="FrankRuehl" panose="020E0503060101010101" pitchFamily="34" charset="-79"/>
              <a:cs typeface="FrankRuehl" panose="020E0503060101010101" pitchFamily="34" charset="-79"/>
            </a:endParaRPr>
          </a:p>
        </p:txBody>
      </p:sp>
      <p:pic>
        <p:nvPicPr>
          <p:cNvPr id="2" name="Picture 1"/>
          <p:cNvPicPr>
            <a:picLocks noChangeAspect="1"/>
          </p:cNvPicPr>
          <p:nvPr/>
        </p:nvPicPr>
        <p:blipFill rotWithShape="1">
          <a:blip r:embed="rId2"/>
          <a:srcRect l="7166" r="16786"/>
          <a:stretch/>
        </p:blipFill>
        <p:spPr>
          <a:xfrm>
            <a:off x="221785" y="3236719"/>
            <a:ext cx="4127936" cy="3395874"/>
          </a:xfrm>
          <a:prstGeom prst="rect">
            <a:avLst/>
          </a:prstGeom>
          <a:ln>
            <a:solidFill>
              <a:schemeClr val="tx1"/>
            </a:solidFill>
          </a:ln>
        </p:spPr>
      </p:pic>
      <p:pic>
        <p:nvPicPr>
          <p:cNvPr id="3" name="Picture 2"/>
          <p:cNvPicPr>
            <a:picLocks noChangeAspect="1"/>
          </p:cNvPicPr>
          <p:nvPr/>
        </p:nvPicPr>
        <p:blipFill rotWithShape="1">
          <a:blip r:embed="rId3"/>
          <a:srcRect r="10405"/>
          <a:stretch/>
        </p:blipFill>
        <p:spPr>
          <a:xfrm>
            <a:off x="4557084" y="3254177"/>
            <a:ext cx="4351526" cy="3378416"/>
          </a:xfrm>
          <a:prstGeom prst="rect">
            <a:avLst/>
          </a:prstGeom>
          <a:ln>
            <a:solidFill>
              <a:schemeClr val="tx1"/>
            </a:solidFill>
          </a:ln>
        </p:spPr>
      </p:pic>
      <p:sp>
        <p:nvSpPr>
          <p:cNvPr id="10" name="TextBox 9"/>
          <p:cNvSpPr txBox="1"/>
          <p:nvPr/>
        </p:nvSpPr>
        <p:spPr>
          <a:xfrm>
            <a:off x="6728846" y="3216861"/>
            <a:ext cx="2179764" cy="646331"/>
          </a:xfrm>
          <a:prstGeom prst="rect">
            <a:avLst/>
          </a:prstGeom>
          <a:noFill/>
        </p:spPr>
        <p:txBody>
          <a:bodyPr wrap="none" rtlCol="0">
            <a:spAutoFit/>
          </a:bodyPr>
          <a:lstStyle/>
          <a:p>
            <a:r>
              <a:rPr lang="en-US" sz="1200" b="1" dirty="0" smtClean="0"/>
              <a:t>Transfer Duration of ~6 months</a:t>
            </a:r>
          </a:p>
          <a:p>
            <a:r>
              <a:rPr lang="en-US" sz="1200" b="1" dirty="0" smtClean="0"/>
              <a:t>Total DV 600 m/s ( 0.6 kg)</a:t>
            </a:r>
          </a:p>
          <a:p>
            <a:r>
              <a:rPr lang="en-US" sz="1200" b="1" dirty="0" smtClean="0"/>
              <a:t>Thrust Level ~ 0.5 mN</a:t>
            </a:r>
            <a:endParaRPr lang="en-US" sz="1200" b="1" dirty="0"/>
          </a:p>
        </p:txBody>
      </p:sp>
      <p:sp>
        <p:nvSpPr>
          <p:cNvPr id="52" name="TextBox 51"/>
          <p:cNvSpPr txBox="1"/>
          <p:nvPr/>
        </p:nvSpPr>
        <p:spPr>
          <a:xfrm>
            <a:off x="2273639" y="3216862"/>
            <a:ext cx="2179764" cy="646331"/>
          </a:xfrm>
          <a:prstGeom prst="rect">
            <a:avLst/>
          </a:prstGeom>
          <a:noFill/>
        </p:spPr>
        <p:txBody>
          <a:bodyPr wrap="none" rtlCol="0">
            <a:spAutoFit/>
          </a:bodyPr>
          <a:lstStyle/>
          <a:p>
            <a:r>
              <a:rPr lang="en-US" sz="1200" b="1" dirty="0" smtClean="0"/>
              <a:t>Transfer Duration of ~2 months</a:t>
            </a:r>
          </a:p>
          <a:p>
            <a:r>
              <a:rPr lang="en-US" sz="1200" b="1" dirty="0" smtClean="0"/>
              <a:t>Total DV 740 m/s (0.8 kg)</a:t>
            </a:r>
          </a:p>
          <a:p>
            <a:r>
              <a:rPr lang="en-US" sz="1200" b="1" dirty="0" smtClean="0"/>
              <a:t>Thrust Level ~0.9 mN</a:t>
            </a:r>
            <a:endParaRPr lang="en-US" sz="1200" b="1" dirty="0"/>
          </a:p>
        </p:txBody>
      </p:sp>
      <p:sp>
        <p:nvSpPr>
          <p:cNvPr id="53" name="Rectangle 52"/>
          <p:cNvSpPr/>
          <p:nvPr/>
        </p:nvSpPr>
        <p:spPr>
          <a:xfrm>
            <a:off x="0" y="779874"/>
            <a:ext cx="9236466" cy="2923877"/>
          </a:xfrm>
          <a:prstGeom prst="rect">
            <a:avLst/>
          </a:prstGeom>
        </p:spPr>
        <p:txBody>
          <a:bodyPr wrap="square">
            <a:spAutoFit/>
          </a:bodyPr>
          <a:lstStyle/>
          <a:p>
            <a:pPr marL="285750" indent="-285750">
              <a:buFont typeface="Arial" panose="020B0604020202020204" pitchFamily="34" charset="0"/>
              <a:buChar char="•"/>
            </a:pPr>
            <a:r>
              <a:rPr lang="en-US" sz="2000" b="0" i="0" u="none" strike="noStrike" baseline="0" dirty="0" smtClean="0">
                <a:latin typeface="+mn-lt"/>
              </a:rPr>
              <a:t>Nominal deployment in Fall</a:t>
            </a:r>
            <a:r>
              <a:rPr lang="en-US" sz="2000" b="0" i="0" u="none" strike="noStrike" dirty="0" smtClean="0">
                <a:latin typeface="+mn-lt"/>
              </a:rPr>
              <a:t> of 2018, latest launch date is October 2018</a:t>
            </a:r>
          </a:p>
          <a:p>
            <a:pPr marL="285750" indent="-285750">
              <a:buFont typeface="Arial" panose="020B0604020202020204" pitchFamily="34" charset="0"/>
              <a:buChar char="•"/>
            </a:pPr>
            <a:r>
              <a:rPr lang="en-US" sz="2000" baseline="0" dirty="0" smtClean="0">
                <a:latin typeface="+mn-lt"/>
              </a:rPr>
              <a:t>Deployed from EM-1 (along</a:t>
            </a:r>
            <a:r>
              <a:rPr lang="en-US" sz="2000" dirty="0" smtClean="0">
                <a:latin typeface="+mn-lt"/>
              </a:rPr>
              <a:t> with 13 others) ~ 13 minutes after ICPS blowdown</a:t>
            </a:r>
            <a:endParaRPr lang="en-US" sz="2000" dirty="0">
              <a:latin typeface="+mn-lt"/>
            </a:endParaRPr>
          </a:p>
          <a:p>
            <a:pPr marL="285750" indent="-285750">
              <a:buFont typeface="Arial" panose="020B0604020202020204" pitchFamily="34" charset="0"/>
              <a:buChar char="•"/>
            </a:pPr>
            <a:r>
              <a:rPr lang="en-US" sz="2000" b="0" i="0" u="none" strike="noStrike" baseline="0" dirty="0" smtClean="0">
                <a:latin typeface="+mn-lt"/>
              </a:rPr>
              <a:t>Employ low thrust propulsion to return to Moon from high energy transfer</a:t>
            </a:r>
          </a:p>
          <a:p>
            <a:pPr marL="285750" indent="-285750">
              <a:buFont typeface="Arial" panose="020B0604020202020204" pitchFamily="34" charset="0"/>
              <a:buChar char="•"/>
            </a:pPr>
            <a:r>
              <a:rPr lang="en-US" sz="2000" dirty="0" smtClean="0">
                <a:latin typeface="+mn-lt"/>
              </a:rPr>
              <a:t>Dynamical system (Manifolds and energy </a:t>
            </a:r>
            <a:r>
              <a:rPr lang="en-US" sz="2000" dirty="0">
                <a:latin typeface="+mn-lt"/>
              </a:rPr>
              <a:t>mapping) </a:t>
            </a:r>
            <a:endParaRPr lang="en-US" sz="2000" dirty="0" smtClean="0">
              <a:latin typeface="+mn-lt"/>
            </a:endParaRPr>
          </a:p>
          <a:p>
            <a:pPr marL="742950" lvl="1" indent="-285750">
              <a:buFont typeface="Courier New" panose="02070309020205020404" pitchFamily="49" charset="0"/>
              <a:buChar char="o"/>
            </a:pPr>
            <a:r>
              <a:rPr lang="en-US" dirty="0"/>
              <a:t>Deployment DV of 1.2 m/s at 13 min after deployment</a:t>
            </a:r>
          </a:p>
          <a:p>
            <a:pPr marL="742950" lvl="1" indent="-285750">
              <a:buFont typeface="Courier New" panose="02070309020205020404" pitchFamily="49" charset="0"/>
              <a:buChar char="o"/>
            </a:pPr>
            <a:r>
              <a:rPr lang="en-US" dirty="0" smtClean="0"/>
              <a:t>Low </a:t>
            </a:r>
            <a:r>
              <a:rPr lang="en-US" dirty="0"/>
              <a:t>Thrust maneuvers at pre-lunar trajectory and lunar capture</a:t>
            </a:r>
          </a:p>
          <a:p>
            <a:pPr marL="742950" lvl="1" indent="-285750">
              <a:buFont typeface="Courier New" panose="02070309020205020404" pitchFamily="49" charset="0"/>
              <a:buChar char="o"/>
            </a:pPr>
            <a:r>
              <a:rPr lang="en-US" dirty="0" smtClean="0"/>
              <a:t>Idle period </a:t>
            </a:r>
            <a:r>
              <a:rPr lang="en-US" dirty="0"/>
              <a:t>of </a:t>
            </a:r>
            <a:r>
              <a:rPr lang="en-US" dirty="0" smtClean="0"/>
              <a:t>12-hrs for attitude </a:t>
            </a:r>
            <a:r>
              <a:rPr lang="en-US" dirty="0"/>
              <a:t>de-tumble, navigation solutions, and </a:t>
            </a:r>
            <a:r>
              <a:rPr lang="en-US" dirty="0" smtClean="0"/>
              <a:t>command uplinks</a:t>
            </a:r>
            <a:endParaRPr lang="en-US" dirty="0"/>
          </a:p>
          <a:p>
            <a:pPr marL="742950" lvl="1" indent="-285750">
              <a:buFont typeface="Courier New" panose="02070309020205020404" pitchFamily="49" charset="0"/>
              <a:buChar char="o"/>
            </a:pPr>
            <a:r>
              <a:rPr lang="en-US" dirty="0" smtClean="0"/>
              <a:t>~ 4 </a:t>
            </a:r>
            <a:r>
              <a:rPr lang="en-US" dirty="0"/>
              <a:t>day thrust for lunar targeting at &lt;1 </a:t>
            </a:r>
            <a:r>
              <a:rPr lang="en-US" dirty="0" smtClean="0"/>
              <a:t>mN, lunar capture </a:t>
            </a:r>
            <a:r>
              <a:rPr lang="en-US" dirty="0"/>
              <a:t>thrust at 0.8 mN for ~3 months</a:t>
            </a:r>
          </a:p>
          <a:p>
            <a:pPr marL="742950" lvl="1" indent="-285750">
              <a:buFont typeface="Calibri" panose="020F0502020204030204" pitchFamily="34" charset="0"/>
              <a:buChar char="◦"/>
            </a:pPr>
            <a:endParaRPr lang="en-US" sz="1600" dirty="0"/>
          </a:p>
          <a:p>
            <a:pPr marL="742950" lvl="1" indent="-285750">
              <a:buFont typeface="Calibri" panose="020F0502020204030204" pitchFamily="34" charset="0"/>
              <a:buChar char="◦"/>
            </a:pPr>
            <a:endParaRPr lang="en-US" sz="1600" dirty="0" smtClean="0">
              <a:latin typeface="TimesNewRomanPSMT"/>
            </a:endParaRPr>
          </a:p>
        </p:txBody>
      </p:sp>
      <p:sp>
        <p:nvSpPr>
          <p:cNvPr id="4" name="Slide Number Placeholder 3"/>
          <p:cNvSpPr>
            <a:spLocks noGrp="1"/>
          </p:cNvSpPr>
          <p:nvPr>
            <p:ph type="sldNum" sz="quarter" idx="12"/>
          </p:nvPr>
        </p:nvSpPr>
        <p:spPr/>
        <p:txBody>
          <a:bodyPr/>
          <a:lstStyle/>
          <a:p>
            <a:fld id="{C89506E5-468D-4A41-A8C8-D7A816AB4C27}" type="slidenum">
              <a:rPr lang="en-US" smtClean="0"/>
              <a:t>37</a:t>
            </a:fld>
            <a:endParaRPr lang="en-US" dirty="0"/>
          </a:p>
        </p:txBody>
      </p:sp>
    </p:spTree>
    <p:extLst>
      <p:ext uri="{BB962C8B-B14F-4D97-AF65-F5344CB8AC3E}">
        <p14:creationId xmlns:p14="http://schemas.microsoft.com/office/powerpoint/2010/main" val="7978453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60906" y="156438"/>
            <a:ext cx="5795176" cy="523220"/>
          </a:xfrm>
          <a:prstGeom prst="rect">
            <a:avLst/>
          </a:prstGeom>
          <a:noFill/>
        </p:spPr>
        <p:txBody>
          <a:bodyPr wrap="none" rtlCol="0">
            <a:spAutoFit/>
          </a:bodyPr>
          <a:lstStyle/>
          <a:p>
            <a:r>
              <a:rPr lang="en-US" sz="2800" b="1" dirty="0">
                <a:latin typeface="FrankRuehl" panose="020E0503060101010101" pitchFamily="34" charset="-79"/>
                <a:cs typeface="FrankRuehl" panose="020E0503060101010101" pitchFamily="34" charset="-79"/>
              </a:rPr>
              <a:t>Feasible Transfer </a:t>
            </a:r>
            <a:r>
              <a:rPr lang="en-US" sz="2800" b="1" dirty="0" smtClean="0">
                <a:latin typeface="FrankRuehl" panose="020E0503060101010101" pitchFamily="34" charset="-79"/>
                <a:cs typeface="FrankRuehl" panose="020E0503060101010101" pitchFamily="34" charset="-79"/>
              </a:rPr>
              <a:t>Regions using CRTB</a:t>
            </a:r>
            <a:endParaRPr lang="en-US" sz="2800" b="1" dirty="0">
              <a:latin typeface="FrankRuehl" panose="020E0503060101010101" pitchFamily="34" charset="-79"/>
              <a:cs typeface="FrankRuehl" panose="020E0503060101010101" pitchFamily="34" charset="-79"/>
            </a:endParaRPr>
          </a:p>
        </p:txBody>
      </p:sp>
      <p:pic>
        <p:nvPicPr>
          <p:cNvPr id="4" name="picture"/>
          <p:cNvPicPr/>
          <p:nvPr/>
        </p:nvPicPr>
        <p:blipFill>
          <a:blip r:embed="rId2" cstate="print">
            <a:extLst>
              <a:ext uri="{28A0092B-C50C-407E-A947-70E740481C1C}">
                <a14:useLocalDpi xmlns:a14="http://schemas.microsoft.com/office/drawing/2010/main" val="0"/>
              </a:ext>
            </a:extLst>
          </a:blip>
          <a:stretch>
            <a:fillRect/>
          </a:stretch>
        </p:blipFill>
        <p:spPr>
          <a:xfrm>
            <a:off x="1045134" y="2545237"/>
            <a:ext cx="6978317" cy="4035764"/>
          </a:xfrm>
          <a:prstGeom prst="rect">
            <a:avLst/>
          </a:prstGeom>
        </p:spPr>
      </p:pic>
      <p:sp>
        <p:nvSpPr>
          <p:cNvPr id="5" name="Rectangle 4"/>
          <p:cNvSpPr/>
          <p:nvPr/>
        </p:nvSpPr>
        <p:spPr>
          <a:xfrm>
            <a:off x="192461" y="838986"/>
            <a:ext cx="8763003" cy="1631216"/>
          </a:xfrm>
          <a:prstGeom prst="rect">
            <a:avLst/>
          </a:prstGeom>
        </p:spPr>
        <p:txBody>
          <a:bodyPr wrap="square">
            <a:spAutoFit/>
          </a:bodyPr>
          <a:lstStyle/>
          <a:p>
            <a:pPr marL="342900" indent="-342900">
              <a:buFont typeface="Arial"/>
              <a:buChar char="•"/>
            </a:pPr>
            <a:r>
              <a:rPr lang="en-US" sz="2000" dirty="0" smtClean="0">
                <a:solidFill>
                  <a:srgbClr val="000000"/>
                </a:solidFill>
                <a:latin typeface="Calibri"/>
                <a:ea typeface="Calibri" panose="020F0502020204030204" pitchFamily="34" charset="0"/>
                <a:cs typeface="Calibri"/>
              </a:rPr>
              <a:t>Apoapsis </a:t>
            </a:r>
            <a:r>
              <a:rPr lang="en-US" sz="2000" dirty="0">
                <a:solidFill>
                  <a:srgbClr val="000000"/>
                </a:solidFill>
                <a:latin typeface="Calibri"/>
                <a:ea typeface="Calibri" panose="020F0502020204030204" pitchFamily="34" charset="0"/>
                <a:cs typeface="Calibri"/>
              </a:rPr>
              <a:t>CR3BP </a:t>
            </a:r>
            <a:r>
              <a:rPr lang="en-US" sz="2000" dirty="0" smtClean="0">
                <a:solidFill>
                  <a:srgbClr val="000000"/>
                </a:solidFill>
                <a:latin typeface="Calibri"/>
                <a:ea typeface="Calibri" panose="020F0502020204030204" pitchFamily="34" charset="0"/>
                <a:cs typeface="Calibri"/>
              </a:rPr>
              <a:t>map with </a:t>
            </a:r>
            <a:r>
              <a:rPr lang="en-US" sz="2000" i="1" dirty="0" smtClean="0">
                <a:solidFill>
                  <a:srgbClr val="000000"/>
                </a:solidFill>
                <a:latin typeface="Calibri"/>
                <a:ea typeface="Calibri" panose="020F0502020204030204" pitchFamily="34" charset="0"/>
                <a:cs typeface="Calibri"/>
              </a:rPr>
              <a:t>Jacobi Constant of</a:t>
            </a:r>
            <a:r>
              <a:rPr lang="en-US" sz="2000" dirty="0" smtClean="0">
                <a:solidFill>
                  <a:srgbClr val="000000"/>
                </a:solidFill>
                <a:latin typeface="Calibri"/>
                <a:ea typeface="Calibri" panose="020F0502020204030204" pitchFamily="34" charset="0"/>
                <a:cs typeface="Calibri"/>
              </a:rPr>
              <a:t> </a:t>
            </a:r>
            <a:r>
              <a:rPr lang="en-US" sz="2000" dirty="0">
                <a:solidFill>
                  <a:srgbClr val="000000"/>
                </a:solidFill>
                <a:latin typeface="Calibri"/>
                <a:ea typeface="Calibri" panose="020F0502020204030204" pitchFamily="34" charset="0"/>
                <a:cs typeface="Calibri"/>
              </a:rPr>
              <a:t>3.00088 for prograde initial conditions. </a:t>
            </a:r>
          </a:p>
          <a:p>
            <a:pPr marL="342900" indent="-342900">
              <a:buFont typeface="Arial"/>
              <a:buChar char="•"/>
            </a:pPr>
            <a:r>
              <a:rPr lang="en-US" sz="2000" dirty="0" smtClean="0">
                <a:solidFill>
                  <a:srgbClr val="000000"/>
                </a:solidFill>
                <a:latin typeface="Calibri"/>
                <a:ea typeface="Calibri" panose="020F0502020204030204" pitchFamily="34" charset="0"/>
                <a:cs typeface="Calibri"/>
              </a:rPr>
              <a:t>Blue</a:t>
            </a:r>
            <a:r>
              <a:rPr lang="en-US" sz="2000" dirty="0">
                <a:solidFill>
                  <a:srgbClr val="000000"/>
                </a:solidFill>
                <a:latin typeface="Calibri"/>
                <a:ea typeface="Calibri" panose="020F0502020204030204" pitchFamily="34" charset="0"/>
                <a:cs typeface="Calibri"/>
              </a:rPr>
              <a:t>, red and green </a:t>
            </a:r>
            <a:r>
              <a:rPr lang="en-US" sz="2000" dirty="0" smtClean="0">
                <a:solidFill>
                  <a:srgbClr val="000000"/>
                </a:solidFill>
                <a:latin typeface="Calibri"/>
                <a:ea typeface="Calibri" panose="020F0502020204030204" pitchFamily="34" charset="0"/>
                <a:cs typeface="Calibri"/>
              </a:rPr>
              <a:t>regions: initial </a:t>
            </a:r>
            <a:r>
              <a:rPr lang="en-US" sz="2000" dirty="0">
                <a:solidFill>
                  <a:srgbClr val="000000"/>
                </a:solidFill>
                <a:latin typeface="Calibri"/>
                <a:ea typeface="Calibri" panose="020F0502020204030204" pitchFamily="34" charset="0"/>
                <a:cs typeface="Calibri"/>
              </a:rPr>
              <a:t>apoapses of feasible trajectories that remain within the Earth vicinity for two </a:t>
            </a:r>
            <a:r>
              <a:rPr lang="en-US" sz="2000" dirty="0" smtClean="0">
                <a:solidFill>
                  <a:srgbClr val="000000"/>
                </a:solidFill>
                <a:latin typeface="Calibri"/>
                <a:ea typeface="Calibri" panose="020F0502020204030204" pitchFamily="34" charset="0"/>
                <a:cs typeface="Calibri"/>
              </a:rPr>
              <a:t>revolutions </a:t>
            </a:r>
          </a:p>
          <a:p>
            <a:pPr marL="342900" indent="-342900">
              <a:buFont typeface="Arial"/>
              <a:buChar char="•"/>
            </a:pPr>
            <a:r>
              <a:rPr lang="en-US" sz="2000" dirty="0" smtClean="0">
                <a:solidFill>
                  <a:srgbClr val="000000"/>
                </a:solidFill>
                <a:latin typeface="Calibri"/>
                <a:ea typeface="Calibri" panose="020F0502020204030204" pitchFamily="34" charset="0"/>
                <a:cs typeface="Calibri"/>
              </a:rPr>
              <a:t>Color indicates </a:t>
            </a:r>
            <a:r>
              <a:rPr lang="en-US" sz="2000" dirty="0">
                <a:solidFill>
                  <a:srgbClr val="000000"/>
                </a:solidFill>
                <a:latin typeface="Calibri"/>
                <a:ea typeface="Calibri" panose="020F0502020204030204" pitchFamily="34" charset="0"/>
                <a:cs typeface="Calibri"/>
              </a:rPr>
              <a:t>different transfer </a:t>
            </a:r>
            <a:r>
              <a:rPr lang="en-US" sz="2000" dirty="0" smtClean="0">
                <a:solidFill>
                  <a:srgbClr val="000000"/>
                </a:solidFill>
                <a:latin typeface="Calibri"/>
                <a:ea typeface="Calibri" panose="020F0502020204030204" pitchFamily="34" charset="0"/>
                <a:cs typeface="Calibri"/>
              </a:rPr>
              <a:t>geometries</a:t>
            </a:r>
            <a:endParaRPr lang="en-US" sz="2000" dirty="0">
              <a:solidFill>
                <a:srgbClr val="000000"/>
              </a:solidFill>
              <a:effectLst/>
              <a:latin typeface="Calibri"/>
              <a:ea typeface="Calibri" panose="020F0502020204030204" pitchFamily="34" charset="0"/>
              <a:cs typeface="Calibri"/>
            </a:endParaRPr>
          </a:p>
        </p:txBody>
      </p:sp>
      <p:cxnSp>
        <p:nvCxnSpPr>
          <p:cNvPr id="6" name="Straight Connector 5"/>
          <p:cNvCxnSpPr/>
          <p:nvPr/>
        </p:nvCxnSpPr>
        <p:spPr>
          <a:xfrm flipV="1">
            <a:off x="113122" y="820132"/>
            <a:ext cx="8842342" cy="18854"/>
          </a:xfrm>
          <a:prstGeom prst="line">
            <a:avLst/>
          </a:prstGeom>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D7325071-5022-416A-B49A-23DF36B89937}" type="slidenum">
              <a:rPr lang="en-US" smtClean="0"/>
              <a:pPr/>
              <a:t>38</a:t>
            </a:fld>
            <a:endParaRPr lang="en-US" dirty="0"/>
          </a:p>
        </p:txBody>
      </p:sp>
    </p:spTree>
    <p:extLst>
      <p:ext uri="{BB962C8B-B14F-4D97-AF65-F5344CB8AC3E}">
        <p14:creationId xmlns:p14="http://schemas.microsoft.com/office/powerpoint/2010/main" val="3140554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3"/>
          <p:cNvSpPr txBox="1">
            <a:spLocks noChangeArrowheads="1"/>
          </p:cNvSpPr>
          <p:nvPr/>
        </p:nvSpPr>
        <p:spPr bwMode="auto">
          <a:xfrm>
            <a:off x="342900" y="896039"/>
            <a:ext cx="8534400"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eaLnBrk="0" hangingPunct="0">
              <a:defRPr>
                <a:solidFill>
                  <a:schemeClr val="tx1"/>
                </a:solidFill>
                <a:latin typeface="Arial" panose="020B0604020202020204" pitchFamily="34" charset="0"/>
                <a:cs typeface="Arial" panose="020B0604020202020204" pitchFamily="34" charset="0"/>
              </a:defRPr>
            </a:lvl2pPr>
            <a:lvl3pPr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r>
              <a:rPr lang="en-US" altLang="en-US" sz="2000" dirty="0"/>
              <a:t> Few stationkeeping strategies have considered trajectories in Earth-Moon libration points (Farquhar, Hoffman, Scheeres, Folta, Howell)</a:t>
            </a:r>
          </a:p>
          <a:p>
            <a:pPr eaLnBrk="1" hangingPunct="1">
              <a:buFont typeface="Arial" panose="020B0604020202020204" pitchFamily="34" charset="0"/>
              <a:buChar char="•"/>
            </a:pPr>
            <a:r>
              <a:rPr lang="en-US" altLang="en-US" sz="2000" dirty="0" smtClean="0"/>
              <a:t> Previous research of </a:t>
            </a:r>
            <a:r>
              <a:rPr lang="en-US" altLang="en-US" sz="2000" dirty="0"/>
              <a:t>several strategies with the intent to select a method for ARTEMIS</a:t>
            </a:r>
            <a:endParaRPr lang="en-US" altLang="en-US" sz="2000" baseline="30000" dirty="0"/>
          </a:p>
          <a:p>
            <a:pPr eaLnBrk="1" hangingPunct="1">
              <a:buFont typeface="Arial" panose="020B0604020202020204" pitchFamily="34" charset="0"/>
              <a:buChar char="•"/>
            </a:pPr>
            <a:r>
              <a:rPr lang="en-US" altLang="en-US" sz="2000" dirty="0"/>
              <a:t> From this research, two strategies emerged that best met requirements</a:t>
            </a:r>
          </a:p>
          <a:p>
            <a:pPr lvl="1" eaLnBrk="1" hangingPunct="1">
              <a:buFont typeface="Wingdings" panose="05000000000000000000" pitchFamily="2" charset="2"/>
              <a:buChar char="ü"/>
            </a:pPr>
            <a:r>
              <a:rPr lang="en-US" altLang="en-US" dirty="0"/>
              <a:t> Optimal Continuation Scheme (OCS) </a:t>
            </a:r>
          </a:p>
          <a:p>
            <a:pPr lvl="1" eaLnBrk="1" hangingPunct="1">
              <a:buFont typeface="Wingdings" panose="05000000000000000000" pitchFamily="2" charset="2"/>
              <a:buChar char="ü"/>
            </a:pPr>
            <a:r>
              <a:rPr lang="en-US" altLang="en-US" dirty="0"/>
              <a:t> Global search method</a:t>
            </a:r>
          </a:p>
          <a:p>
            <a:pPr lvl="1" eaLnBrk="1" hangingPunct="1">
              <a:buFont typeface="Wingdings" panose="05000000000000000000" pitchFamily="2" charset="2"/>
              <a:buChar char="ü"/>
            </a:pPr>
            <a:r>
              <a:rPr lang="en-US" altLang="en-US" dirty="0"/>
              <a:t> Both embrace Floquet mode indirectly  </a:t>
            </a:r>
          </a:p>
          <a:p>
            <a:pPr eaLnBrk="1" hangingPunct="1">
              <a:buFont typeface="Arial" panose="020B0604020202020204" pitchFamily="34" charset="0"/>
              <a:buChar char="•"/>
            </a:pPr>
            <a:r>
              <a:rPr lang="en-US" altLang="en-US" sz="2000" dirty="0"/>
              <a:t> OCS incorporates optimization with the targeting method</a:t>
            </a:r>
          </a:p>
          <a:p>
            <a:pPr lvl="1" eaLnBrk="1" hangingPunct="1">
              <a:buFont typeface="Wingdings" panose="05000000000000000000" pitchFamily="2" charset="2"/>
              <a:buChar char="ü"/>
            </a:pPr>
            <a:r>
              <a:rPr lang="en-US" altLang="en-US" dirty="0"/>
              <a:t> OCS targets an X-axis velocity at the next X-axis crossing (wraps orbit onto itself)</a:t>
            </a:r>
          </a:p>
          <a:p>
            <a:pPr lvl="1" eaLnBrk="1" hangingPunct="1">
              <a:buFont typeface="Wingdings" panose="05000000000000000000" pitchFamily="2" charset="2"/>
              <a:buChar char="ü"/>
            </a:pPr>
            <a:r>
              <a:rPr lang="en-US" altLang="en-US" dirty="0"/>
              <a:t> Up to four crossings were used as the improvement in the </a:t>
            </a:r>
            <a:r>
              <a:rPr lang="en-US" altLang="en-US" dirty="0" smtClean="0"/>
              <a:t>DV </a:t>
            </a:r>
            <a:r>
              <a:rPr lang="en-US" altLang="en-US" dirty="0"/>
              <a:t>after the third crossing was usually below 0.01 cm/s and therefore unachievable by the spacecraft propulsion system.  </a:t>
            </a:r>
          </a:p>
          <a:p>
            <a:pPr lvl="1" eaLnBrk="1" hangingPunct="1">
              <a:buFont typeface="Wingdings" panose="05000000000000000000" pitchFamily="2" charset="2"/>
              <a:buChar char="ü"/>
            </a:pPr>
            <a:r>
              <a:rPr lang="en-US" altLang="en-US" dirty="0"/>
              <a:t> EM L</a:t>
            </a:r>
            <a:r>
              <a:rPr lang="en-US" altLang="en-US" baseline="-25000" dirty="0"/>
              <a:t>2</a:t>
            </a:r>
            <a:r>
              <a:rPr lang="en-US" altLang="en-US" dirty="0"/>
              <a:t> and EM L</a:t>
            </a:r>
            <a:r>
              <a:rPr lang="en-US" altLang="en-US" baseline="-25000" dirty="0"/>
              <a:t>1</a:t>
            </a:r>
            <a:r>
              <a:rPr lang="en-US" altLang="en-US" dirty="0"/>
              <a:t> targets differed slightly </a:t>
            </a:r>
          </a:p>
          <a:p>
            <a:pPr lvl="2" eaLnBrk="1" hangingPunct="1">
              <a:buFont typeface="Arial" panose="020B0604020202020204" pitchFamily="34" charset="0"/>
              <a:buChar char="•"/>
            </a:pPr>
            <a:r>
              <a:rPr lang="en-US" altLang="en-US" sz="1600" dirty="0"/>
              <a:t> Far side (away from the Moon) used an velocity of -20 m/s +/- 0.1 cm/s</a:t>
            </a:r>
          </a:p>
          <a:p>
            <a:pPr lvl="2" eaLnBrk="1" hangingPunct="1">
              <a:buFont typeface="Arial" panose="020B0604020202020204" pitchFamily="34" charset="0"/>
              <a:buChar char="•"/>
            </a:pPr>
            <a:r>
              <a:rPr lang="en-US" altLang="en-US" sz="1600" dirty="0"/>
              <a:t> Close side (nearer to the Moon) used velocity of +10 m/s +/- 0.1 cm/s</a:t>
            </a:r>
          </a:p>
          <a:p>
            <a:pPr lvl="2" eaLnBrk="1" hangingPunct="1">
              <a:buFont typeface="Arial" panose="020B0604020202020204" pitchFamily="34" charset="0"/>
              <a:buChar char="•"/>
            </a:pPr>
            <a:r>
              <a:rPr lang="en-US" altLang="en-US" sz="1600" dirty="0"/>
              <a:t> Once in orbit about the EM L</a:t>
            </a:r>
            <a:r>
              <a:rPr lang="en-US" altLang="en-US" sz="1600" baseline="-25000" dirty="0"/>
              <a:t>1</a:t>
            </a:r>
            <a:r>
              <a:rPr lang="en-US" altLang="en-US" sz="1600" dirty="0"/>
              <a:t> targets are +/- 10 cm/s at each crossing</a:t>
            </a:r>
            <a:endParaRPr lang="en-US" altLang="en-US" sz="2000" dirty="0"/>
          </a:p>
        </p:txBody>
      </p:sp>
      <p:sp>
        <p:nvSpPr>
          <p:cNvPr id="10243" name="Text Box 6"/>
          <p:cNvSpPr txBox="1">
            <a:spLocks noChangeArrowheads="1"/>
          </p:cNvSpPr>
          <p:nvPr/>
        </p:nvSpPr>
        <p:spPr bwMode="auto">
          <a:xfrm>
            <a:off x="2217042" y="123290"/>
            <a:ext cx="458330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dirty="0" smtClean="0">
                <a:latin typeface="FrankRuehl" panose="020E0503060101010101" pitchFamily="34" charset="-79"/>
                <a:cs typeface="FrankRuehl" panose="020E0503060101010101" pitchFamily="34" charset="-79"/>
              </a:rPr>
              <a:t>Libration Orbit Stationkeeping</a:t>
            </a:r>
            <a:endParaRPr lang="en-US" altLang="en-US" sz="2800" b="1" dirty="0">
              <a:latin typeface="FrankRuehl" panose="020E0503060101010101" pitchFamily="34" charset="-79"/>
              <a:cs typeface="FrankRuehl" panose="020E0503060101010101" pitchFamily="34" charset="-79"/>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39</a:t>
            </a:fld>
            <a:endParaRPr lang="en-US" dirty="0"/>
          </a:p>
        </p:txBody>
      </p:sp>
    </p:spTree>
    <p:extLst>
      <p:ext uri="{BB962C8B-B14F-4D97-AF65-F5344CB8AC3E}">
        <p14:creationId xmlns:p14="http://schemas.microsoft.com/office/powerpoint/2010/main" val="245010391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Chart 3"/>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3733800"/>
            <a:ext cx="4267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Chart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733800"/>
            <a:ext cx="4267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5"/>
          <p:cNvSpPr txBox="1">
            <a:spLocks noChangeArrowheads="1"/>
          </p:cNvSpPr>
          <p:nvPr/>
        </p:nvSpPr>
        <p:spPr bwMode="auto">
          <a:xfrm>
            <a:off x="428625" y="900906"/>
            <a:ext cx="871537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r>
              <a:rPr lang="en-US" altLang="en-US" sz="1600" dirty="0">
                <a:solidFill>
                  <a:srgbClr val="002060"/>
                </a:solidFill>
              </a:rPr>
              <a:t> Total DV P1 = 3.99 m/s   (September 8</a:t>
            </a:r>
            <a:r>
              <a:rPr lang="en-US" altLang="en-US" sz="1600" baseline="30000" dirty="0">
                <a:solidFill>
                  <a:srgbClr val="002060"/>
                </a:solidFill>
              </a:rPr>
              <a:t>th</a:t>
            </a:r>
            <a:r>
              <a:rPr lang="en-US" altLang="en-US" sz="1600" dirty="0">
                <a:solidFill>
                  <a:srgbClr val="002060"/>
                </a:solidFill>
              </a:rPr>
              <a:t> 2010 – June 6</a:t>
            </a:r>
            <a:r>
              <a:rPr lang="en-US" altLang="en-US" sz="1600" baseline="30000" dirty="0">
                <a:solidFill>
                  <a:srgbClr val="002060"/>
                </a:solidFill>
              </a:rPr>
              <a:t>th</a:t>
            </a:r>
            <a:r>
              <a:rPr lang="en-US" altLang="en-US" sz="1600" dirty="0">
                <a:solidFill>
                  <a:srgbClr val="002060"/>
                </a:solidFill>
              </a:rPr>
              <a:t> 2011: 271 days,  DV / 7.5 days)</a:t>
            </a:r>
          </a:p>
          <a:p>
            <a:pPr eaLnBrk="1" hangingPunct="1">
              <a:buFont typeface="Arial" panose="020B0604020202020204" pitchFamily="34" charset="0"/>
              <a:buChar char="•"/>
            </a:pPr>
            <a:r>
              <a:rPr lang="en-US" altLang="en-US" sz="1600" dirty="0">
                <a:solidFill>
                  <a:srgbClr val="002060"/>
                </a:solidFill>
              </a:rPr>
              <a:t> Total DV P2 = 3.24 m/s   (October 20</a:t>
            </a:r>
            <a:r>
              <a:rPr lang="en-US" altLang="en-US" sz="1600" baseline="30000" dirty="0">
                <a:solidFill>
                  <a:srgbClr val="002060"/>
                </a:solidFill>
              </a:rPr>
              <a:t>th</a:t>
            </a:r>
            <a:r>
              <a:rPr lang="en-US" altLang="en-US" sz="1600" dirty="0">
                <a:solidFill>
                  <a:srgbClr val="002060"/>
                </a:solidFill>
              </a:rPr>
              <a:t>  2010 – June 10</a:t>
            </a:r>
            <a:r>
              <a:rPr lang="en-US" altLang="en-US" sz="1600" baseline="30000" dirty="0">
                <a:solidFill>
                  <a:srgbClr val="002060"/>
                </a:solidFill>
              </a:rPr>
              <a:t>th</a:t>
            </a:r>
            <a:r>
              <a:rPr lang="en-US" altLang="en-US" sz="1600" dirty="0">
                <a:solidFill>
                  <a:srgbClr val="002060"/>
                </a:solidFill>
              </a:rPr>
              <a:t> 2011:  233 days, DV / 7.4 days)</a:t>
            </a:r>
          </a:p>
          <a:p>
            <a:pPr eaLnBrk="1" hangingPunct="1">
              <a:buFont typeface="Arial" panose="020B0604020202020204" pitchFamily="34" charset="0"/>
              <a:buChar char="•"/>
            </a:pPr>
            <a:r>
              <a:rPr lang="en-US" altLang="en-US" sz="1600" dirty="0">
                <a:solidFill>
                  <a:srgbClr val="002060"/>
                </a:solidFill>
              </a:rPr>
              <a:t> Projected yearly stationkeeping cost</a:t>
            </a:r>
          </a:p>
          <a:p>
            <a:pPr lvl="2" eaLnBrk="1" hangingPunct="1">
              <a:buFont typeface="Wingdings" panose="05000000000000000000" pitchFamily="2" charset="2"/>
              <a:buChar char="ü"/>
            </a:pPr>
            <a:r>
              <a:rPr lang="en-US" altLang="en-US" sz="1400" dirty="0">
                <a:solidFill>
                  <a:srgbClr val="002060"/>
                </a:solidFill>
              </a:rPr>
              <a:t> P1 DV = 7.39 m/s per year for L</a:t>
            </a:r>
            <a:r>
              <a:rPr lang="en-US" altLang="en-US" sz="1400" baseline="-25000" dirty="0">
                <a:solidFill>
                  <a:srgbClr val="002060"/>
                </a:solidFill>
              </a:rPr>
              <a:t>2 </a:t>
            </a:r>
            <a:r>
              <a:rPr lang="en-US" altLang="en-US" sz="1400" dirty="0">
                <a:solidFill>
                  <a:srgbClr val="002060"/>
                </a:solidFill>
              </a:rPr>
              <a:t>and 5.28 m/s per year for L</a:t>
            </a:r>
            <a:r>
              <a:rPr lang="en-US" altLang="en-US" sz="1400" baseline="-25000" dirty="0">
                <a:solidFill>
                  <a:srgbClr val="002060"/>
                </a:solidFill>
              </a:rPr>
              <a:t>1</a:t>
            </a:r>
            <a:endParaRPr lang="en-US" altLang="en-US" sz="1400" dirty="0">
              <a:solidFill>
                <a:srgbClr val="002060"/>
              </a:solidFill>
            </a:endParaRPr>
          </a:p>
          <a:p>
            <a:pPr lvl="2" eaLnBrk="1" hangingPunct="1">
              <a:buFont typeface="Wingdings" panose="05000000000000000000" pitchFamily="2" charset="2"/>
              <a:buChar char="ü"/>
            </a:pPr>
            <a:r>
              <a:rPr lang="en-US" altLang="en-US" sz="1400" dirty="0">
                <a:solidFill>
                  <a:srgbClr val="002060"/>
                </a:solidFill>
              </a:rPr>
              <a:t> P2 DV = 5.09 m/s per year</a:t>
            </a:r>
          </a:p>
        </p:txBody>
      </p:sp>
      <p:pic>
        <p:nvPicPr>
          <p:cNvPr id="12293"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b="15916"/>
          <a:stretch>
            <a:fillRect/>
          </a:stretch>
        </p:blipFill>
        <p:spPr bwMode="auto">
          <a:xfrm>
            <a:off x="992981" y="2184400"/>
            <a:ext cx="73104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Text Box 6"/>
          <p:cNvSpPr txBox="1">
            <a:spLocks noChangeArrowheads="1"/>
          </p:cNvSpPr>
          <p:nvPr/>
        </p:nvSpPr>
        <p:spPr bwMode="auto">
          <a:xfrm>
            <a:off x="1407559" y="-100021"/>
            <a:ext cx="615422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latin typeface="FrankRuehl" panose="020E0503060101010101" pitchFamily="34" charset="-79"/>
                <a:cs typeface="FrankRuehl" panose="020E0503060101010101" pitchFamily="34" charset="-79"/>
              </a:rPr>
              <a:t>Stationkeeping Operational </a:t>
            </a:r>
            <a:r>
              <a:rPr lang="en-US" altLang="en-US" sz="2800" b="1" dirty="0" smtClean="0">
                <a:latin typeface="FrankRuehl" panose="020E0503060101010101" pitchFamily="34" charset="-79"/>
                <a:cs typeface="FrankRuehl" panose="020E0503060101010101" pitchFamily="34" charset="-79"/>
              </a:rPr>
              <a:t>Results for ARTEMIS E-M L2 and L1 orbits</a:t>
            </a:r>
            <a:endParaRPr lang="en-US" altLang="en-US" sz="2800" b="1" dirty="0">
              <a:latin typeface="FrankRuehl" panose="020E0503060101010101" pitchFamily="34" charset="-79"/>
              <a:cs typeface="FrankRuehl" panose="020E0503060101010101" pitchFamily="34" charset="-79"/>
            </a:endParaRPr>
          </a:p>
        </p:txBody>
      </p:sp>
      <p:sp>
        <p:nvSpPr>
          <p:cNvPr id="12295" name="TextBox 6"/>
          <p:cNvSpPr txBox="1">
            <a:spLocks noChangeArrowheads="1"/>
          </p:cNvSpPr>
          <p:nvPr/>
        </p:nvSpPr>
        <p:spPr bwMode="auto">
          <a:xfrm>
            <a:off x="1828800" y="3810000"/>
            <a:ext cx="1504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t>P1 STK DVs</a:t>
            </a:r>
          </a:p>
        </p:txBody>
      </p:sp>
      <p:sp>
        <p:nvSpPr>
          <p:cNvPr id="12296" name="TextBox 7"/>
          <p:cNvSpPr txBox="1">
            <a:spLocks noChangeArrowheads="1"/>
          </p:cNvSpPr>
          <p:nvPr/>
        </p:nvSpPr>
        <p:spPr bwMode="auto">
          <a:xfrm>
            <a:off x="6324600" y="3810000"/>
            <a:ext cx="15049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b="1" dirty="0"/>
              <a:t>P2 STK DVs</a:t>
            </a:r>
          </a:p>
        </p:txBody>
      </p:sp>
      <p:sp>
        <p:nvSpPr>
          <p:cNvPr id="12297" name="TextBox 8"/>
          <p:cNvSpPr txBox="1">
            <a:spLocks noChangeArrowheads="1"/>
          </p:cNvSpPr>
          <p:nvPr/>
        </p:nvSpPr>
        <p:spPr bwMode="auto">
          <a:xfrm>
            <a:off x="1676400" y="4572000"/>
            <a:ext cx="1203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dirty="0">
                <a:solidFill>
                  <a:srgbClr val="002060"/>
                </a:solidFill>
              </a:rPr>
              <a:t>Y-max DVs</a:t>
            </a:r>
          </a:p>
        </p:txBody>
      </p:sp>
      <p:cxnSp>
        <p:nvCxnSpPr>
          <p:cNvPr id="11" name="Straight Arrow Connector 10"/>
          <p:cNvCxnSpPr>
            <a:stCxn id="12297" idx="2"/>
          </p:cNvCxnSpPr>
          <p:nvPr/>
        </p:nvCxnSpPr>
        <p:spPr>
          <a:xfrm rot="16200000" flipH="1">
            <a:off x="2222501" y="4965700"/>
            <a:ext cx="423862" cy="3127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299" name="TextBox 11"/>
          <p:cNvSpPr txBox="1">
            <a:spLocks noChangeArrowheads="1"/>
          </p:cNvSpPr>
          <p:nvPr/>
        </p:nvSpPr>
        <p:spPr bwMode="auto">
          <a:xfrm>
            <a:off x="3048000" y="4572000"/>
            <a:ext cx="9286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dirty="0">
                <a:solidFill>
                  <a:srgbClr val="002060"/>
                </a:solidFill>
              </a:rPr>
              <a:t>Att error</a:t>
            </a:r>
          </a:p>
        </p:txBody>
      </p:sp>
      <p:cxnSp>
        <p:nvCxnSpPr>
          <p:cNvPr id="13" name="Straight Arrow Connector 12"/>
          <p:cNvCxnSpPr/>
          <p:nvPr/>
        </p:nvCxnSpPr>
        <p:spPr>
          <a:xfrm rot="16200000" flipH="1">
            <a:off x="3221037" y="4856163"/>
            <a:ext cx="423863" cy="3127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301" name="TextBox 13"/>
          <p:cNvSpPr txBox="1">
            <a:spLocks noChangeArrowheads="1"/>
          </p:cNvSpPr>
          <p:nvPr/>
        </p:nvSpPr>
        <p:spPr bwMode="auto">
          <a:xfrm>
            <a:off x="7162800" y="4267200"/>
            <a:ext cx="1516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600" dirty="0">
                <a:solidFill>
                  <a:srgbClr val="002060"/>
                </a:solidFill>
              </a:rPr>
              <a:t>C</a:t>
            </a:r>
            <a:r>
              <a:rPr lang="en-US" altLang="en-US" sz="1600" baseline="-25000" dirty="0">
                <a:solidFill>
                  <a:srgbClr val="002060"/>
                </a:solidFill>
              </a:rPr>
              <a:t>r</a:t>
            </a:r>
            <a:r>
              <a:rPr lang="en-US" altLang="en-US" sz="1600" dirty="0">
                <a:solidFill>
                  <a:srgbClr val="002060"/>
                </a:solidFill>
              </a:rPr>
              <a:t> inconsistent</a:t>
            </a:r>
          </a:p>
        </p:txBody>
      </p:sp>
      <p:cxnSp>
        <p:nvCxnSpPr>
          <p:cNvPr id="15" name="Straight Arrow Connector 14"/>
          <p:cNvCxnSpPr/>
          <p:nvPr/>
        </p:nvCxnSpPr>
        <p:spPr>
          <a:xfrm rot="10800000" flipV="1">
            <a:off x="6934200" y="4572000"/>
            <a:ext cx="533400" cy="152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fld id="{C89506E5-468D-4A41-A8C8-D7A816AB4C27}" type="slidenum">
              <a:rPr lang="en-US" smtClean="0"/>
              <a:t>40</a:t>
            </a:fld>
            <a:endParaRPr lang="en-US" dirty="0"/>
          </a:p>
        </p:txBody>
      </p:sp>
    </p:spTree>
    <p:extLst>
      <p:ext uri="{BB962C8B-B14F-4D97-AF65-F5344CB8AC3E}">
        <p14:creationId xmlns:p14="http://schemas.microsoft.com/office/powerpoint/2010/main" val="23088704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p:cNvPicPr>
            <a:picLocks noChangeAspect="1" noChangeArrowheads="1"/>
          </p:cNvPicPr>
          <p:nvPr/>
        </p:nvPicPr>
        <p:blipFill>
          <a:blip r:embed="rId2">
            <a:extLst>
              <a:ext uri="{28A0092B-C50C-407E-A947-70E740481C1C}">
                <a14:useLocalDpi xmlns:a14="http://schemas.microsoft.com/office/drawing/2010/main" val="0"/>
              </a:ext>
            </a:extLst>
          </a:blip>
          <a:srcRect r="6923"/>
          <a:stretch>
            <a:fillRect/>
          </a:stretch>
        </p:blipFill>
        <p:spPr bwMode="auto">
          <a:xfrm>
            <a:off x="570626" y="3243094"/>
            <a:ext cx="2427288"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2689" y="3243094"/>
            <a:ext cx="2506662" cy="3275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8426" y="3243094"/>
            <a:ext cx="2522538" cy="329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Text Box 6"/>
          <p:cNvSpPr txBox="1">
            <a:spLocks noChangeArrowheads="1"/>
          </p:cNvSpPr>
          <p:nvPr/>
        </p:nvSpPr>
        <p:spPr bwMode="auto">
          <a:xfrm>
            <a:off x="1784270" y="139700"/>
            <a:ext cx="4642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dirty="0">
                <a:latin typeface="FrankRuehl" panose="020E0503060101010101" pitchFamily="34" charset="-79"/>
                <a:cs typeface="FrankRuehl" panose="020E0503060101010101" pitchFamily="34" charset="-79"/>
              </a:rPr>
              <a:t>Post Maneuver Mode Research</a:t>
            </a:r>
          </a:p>
        </p:txBody>
      </p:sp>
      <p:sp>
        <p:nvSpPr>
          <p:cNvPr id="13318" name="TextBox 6"/>
          <p:cNvSpPr txBox="1">
            <a:spLocks noChangeArrowheads="1"/>
          </p:cNvSpPr>
          <p:nvPr/>
        </p:nvSpPr>
        <p:spPr bwMode="auto">
          <a:xfrm>
            <a:off x="203252" y="796270"/>
            <a:ext cx="9053763" cy="2446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r>
              <a:rPr lang="en-US" altLang="en-US" dirty="0">
                <a:solidFill>
                  <a:srgbClr val="002060"/>
                </a:solidFill>
              </a:rPr>
              <a:t> Alternate stationkeeping methods of the libration orbit to compute information regarding the orbit stability</a:t>
            </a:r>
          </a:p>
          <a:p>
            <a:pPr eaLnBrk="1" hangingPunct="1">
              <a:buFont typeface="Arial" panose="020B0604020202020204" pitchFamily="34" charset="0"/>
              <a:buChar char="•"/>
            </a:pPr>
            <a:endParaRPr lang="en-US" altLang="en-US" sz="900" dirty="0">
              <a:solidFill>
                <a:srgbClr val="002060"/>
              </a:solidFill>
            </a:endParaRPr>
          </a:p>
          <a:p>
            <a:pPr eaLnBrk="1" hangingPunct="1">
              <a:buFont typeface="Arial" panose="020B0604020202020204" pitchFamily="34" charset="0"/>
              <a:buChar char="•"/>
            </a:pPr>
            <a:r>
              <a:rPr lang="en-US" altLang="en-US" dirty="0">
                <a:solidFill>
                  <a:srgbClr val="002060"/>
                </a:solidFill>
              </a:rPr>
              <a:t> Mode Analysis investigates the use of eigenstructure (eigenvectors and eigenvalues) </a:t>
            </a:r>
          </a:p>
          <a:p>
            <a:pPr eaLnBrk="1" hangingPunct="1">
              <a:buFont typeface="Arial" panose="020B0604020202020204" pitchFamily="34" charset="0"/>
              <a:buChar char="•"/>
            </a:pPr>
            <a:endParaRPr lang="en-US" altLang="en-US" sz="900" dirty="0">
              <a:solidFill>
                <a:srgbClr val="002060"/>
              </a:solidFill>
            </a:endParaRPr>
          </a:p>
          <a:p>
            <a:pPr eaLnBrk="1" hangingPunct="1">
              <a:buFont typeface="Arial" panose="020B0604020202020204" pitchFamily="34" charset="0"/>
              <a:buChar char="•"/>
            </a:pPr>
            <a:r>
              <a:rPr lang="en-US" altLang="en-US" dirty="0">
                <a:solidFill>
                  <a:srgbClr val="002060"/>
                </a:solidFill>
              </a:rPr>
              <a:t> Proper modeling of the orbit using various methods indicate that a DV along the stable or unstable mode direction could be used for stationkeeping</a:t>
            </a:r>
          </a:p>
          <a:p>
            <a:pPr eaLnBrk="1" hangingPunct="1">
              <a:buFont typeface="Arial" panose="020B0604020202020204" pitchFamily="34" charset="0"/>
              <a:buChar char="•"/>
            </a:pPr>
            <a:endParaRPr lang="en-US" altLang="en-US" sz="900" dirty="0">
              <a:solidFill>
                <a:srgbClr val="002060"/>
              </a:solidFill>
            </a:endParaRPr>
          </a:p>
          <a:p>
            <a:pPr eaLnBrk="1" hangingPunct="1">
              <a:buFont typeface="Arial" panose="020B0604020202020204" pitchFamily="34" charset="0"/>
              <a:buChar char="•"/>
            </a:pPr>
            <a:r>
              <a:rPr lang="en-US" altLang="en-US" dirty="0">
                <a:solidFill>
                  <a:srgbClr val="002060"/>
                </a:solidFill>
              </a:rPr>
              <a:t> ARTEMIS permits us to validate that research and show how the OCS places maneuvers along the stable mode direction</a:t>
            </a:r>
          </a:p>
        </p:txBody>
      </p:sp>
      <p:sp>
        <p:nvSpPr>
          <p:cNvPr id="13319" name="TextBox 7"/>
          <p:cNvSpPr txBox="1">
            <a:spLocks noChangeArrowheads="1"/>
          </p:cNvSpPr>
          <p:nvPr/>
        </p:nvSpPr>
        <p:spPr bwMode="auto">
          <a:xfrm>
            <a:off x="1240551" y="3176419"/>
            <a:ext cx="1133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t>P1 EML</a:t>
            </a:r>
            <a:r>
              <a:rPr lang="en-US" altLang="en-US" baseline="-20000" dirty="0"/>
              <a:t>2</a:t>
            </a:r>
          </a:p>
        </p:txBody>
      </p:sp>
      <p:sp>
        <p:nvSpPr>
          <p:cNvPr id="13320" name="TextBox 8"/>
          <p:cNvSpPr txBox="1">
            <a:spLocks noChangeArrowheads="1"/>
          </p:cNvSpPr>
          <p:nvPr/>
        </p:nvSpPr>
        <p:spPr bwMode="auto">
          <a:xfrm>
            <a:off x="3907551" y="3176419"/>
            <a:ext cx="1133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t>P1 EML</a:t>
            </a:r>
            <a:r>
              <a:rPr lang="en-US" altLang="en-US" baseline="-20000" dirty="0"/>
              <a:t>1</a:t>
            </a:r>
          </a:p>
        </p:txBody>
      </p:sp>
      <p:sp>
        <p:nvSpPr>
          <p:cNvPr id="13321" name="TextBox 9"/>
          <p:cNvSpPr txBox="1">
            <a:spLocks noChangeArrowheads="1"/>
          </p:cNvSpPr>
          <p:nvPr/>
        </p:nvSpPr>
        <p:spPr bwMode="auto">
          <a:xfrm>
            <a:off x="6574551" y="3176419"/>
            <a:ext cx="1133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t>P2 EML</a:t>
            </a:r>
            <a:r>
              <a:rPr lang="en-US" altLang="en-US" baseline="-20000" dirty="0"/>
              <a:t>1</a:t>
            </a:r>
          </a:p>
        </p:txBody>
      </p:sp>
      <p:sp>
        <p:nvSpPr>
          <p:cNvPr id="2" name="Slide Number Placeholder 1"/>
          <p:cNvSpPr>
            <a:spLocks noGrp="1"/>
          </p:cNvSpPr>
          <p:nvPr>
            <p:ph type="sldNum" sz="quarter" idx="12"/>
          </p:nvPr>
        </p:nvSpPr>
        <p:spPr/>
        <p:txBody>
          <a:bodyPr/>
          <a:lstStyle/>
          <a:p>
            <a:fld id="{C89506E5-468D-4A41-A8C8-D7A816AB4C27}" type="slidenum">
              <a:rPr lang="en-US" smtClean="0"/>
              <a:t>41</a:t>
            </a:fld>
            <a:endParaRPr lang="en-US" dirty="0"/>
          </a:p>
        </p:txBody>
      </p:sp>
    </p:spTree>
    <p:extLst>
      <p:ext uri="{BB962C8B-B14F-4D97-AF65-F5344CB8AC3E}">
        <p14:creationId xmlns:p14="http://schemas.microsoft.com/office/powerpoint/2010/main" val="42555596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3"/>
          <p:cNvSpPr txBox="1">
            <a:spLocks noChangeArrowheads="1"/>
          </p:cNvSpPr>
          <p:nvPr/>
        </p:nvSpPr>
        <p:spPr bwMode="auto">
          <a:xfrm>
            <a:off x="609600" y="1076325"/>
            <a:ext cx="8229600" cy="565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eaLnBrk="0" hangingPunct="0">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Aft>
                <a:spcPts val="300"/>
              </a:spcAft>
              <a:buFont typeface="Arial" panose="020B0604020202020204" pitchFamily="34" charset="0"/>
              <a:buChar char="•"/>
            </a:pPr>
            <a:r>
              <a:rPr lang="en-US" altLang="en-US" dirty="0">
                <a:solidFill>
                  <a:srgbClr val="002060"/>
                </a:solidFill>
              </a:rPr>
              <a:t> Using the ARTEMIS orbit determination solutions we computed an approximate monodromy matrix by generating and propagating the State Transition Matrix (STM) from an initial state</a:t>
            </a:r>
          </a:p>
          <a:p>
            <a:pPr eaLnBrk="1" hangingPunct="1">
              <a:spcAft>
                <a:spcPts val="300"/>
              </a:spcAft>
              <a:buFont typeface="Arial" panose="020B0604020202020204" pitchFamily="34" charset="0"/>
              <a:buChar char="•"/>
            </a:pPr>
            <a:endParaRPr lang="en-US" altLang="en-US" sz="800" dirty="0">
              <a:solidFill>
                <a:srgbClr val="002060"/>
              </a:solidFill>
            </a:endParaRPr>
          </a:p>
          <a:p>
            <a:pPr eaLnBrk="1" hangingPunct="1">
              <a:spcAft>
                <a:spcPts val="300"/>
              </a:spcAft>
              <a:buFont typeface="Arial" panose="020B0604020202020204" pitchFamily="34" charset="0"/>
              <a:buChar char="•"/>
            </a:pPr>
            <a:r>
              <a:rPr lang="en-US" altLang="en-US" dirty="0">
                <a:solidFill>
                  <a:srgbClr val="002060"/>
                </a:solidFill>
              </a:rPr>
              <a:t> To calculate the STM, we propagate an initial state that is perturbed in each of its components (4e-4 km and 1e-4 cm/s for each position and velocity)</a:t>
            </a:r>
          </a:p>
          <a:p>
            <a:pPr eaLnBrk="1" hangingPunct="1">
              <a:spcAft>
                <a:spcPts val="300"/>
              </a:spcAft>
              <a:buFont typeface="Arial" panose="020B0604020202020204" pitchFamily="34" charset="0"/>
              <a:buChar char="•"/>
            </a:pPr>
            <a:endParaRPr lang="en-US" altLang="en-US" sz="800" dirty="0">
              <a:solidFill>
                <a:srgbClr val="002060"/>
              </a:solidFill>
            </a:endParaRPr>
          </a:p>
          <a:p>
            <a:pPr eaLnBrk="1" hangingPunct="1">
              <a:spcAft>
                <a:spcPts val="300"/>
              </a:spcAft>
              <a:buFont typeface="Arial" panose="020B0604020202020204" pitchFamily="34" charset="0"/>
              <a:buChar char="•"/>
            </a:pPr>
            <a:r>
              <a:rPr lang="en-US" altLang="en-US" dirty="0">
                <a:solidFill>
                  <a:srgbClr val="002060"/>
                </a:solidFill>
              </a:rPr>
              <a:t> In Matlab, a finite‑difference STM using initial and final state information from GMAT yields an approximation of the monodromy matrix</a:t>
            </a:r>
          </a:p>
          <a:p>
            <a:pPr eaLnBrk="1" hangingPunct="1">
              <a:spcAft>
                <a:spcPts val="300"/>
              </a:spcAft>
              <a:buFont typeface="Arial" panose="020B0604020202020204" pitchFamily="34" charset="0"/>
              <a:buChar char="•"/>
            </a:pPr>
            <a:endParaRPr lang="en-US" altLang="en-US" sz="800" dirty="0">
              <a:solidFill>
                <a:srgbClr val="002060"/>
              </a:solidFill>
            </a:endParaRPr>
          </a:p>
          <a:p>
            <a:pPr eaLnBrk="1" hangingPunct="1">
              <a:buFont typeface="Arial" panose="020B0604020202020204" pitchFamily="34" charset="0"/>
              <a:buChar char="•"/>
            </a:pPr>
            <a:r>
              <a:rPr lang="en-US" altLang="en-US" dirty="0">
                <a:solidFill>
                  <a:srgbClr val="002060"/>
                </a:solidFill>
              </a:rPr>
              <a:t> From this information, we then compute the 6 eigenvalues, </a:t>
            </a:r>
            <a:r>
              <a:rPr lang="el-GR" altLang="en-US" dirty="0">
                <a:solidFill>
                  <a:srgbClr val="002060"/>
                </a:solidFill>
              </a:rPr>
              <a:t>λ</a:t>
            </a:r>
            <a:r>
              <a:rPr lang="en-US" altLang="en-US" baseline="-25000" dirty="0">
                <a:solidFill>
                  <a:srgbClr val="002060"/>
                </a:solidFill>
              </a:rPr>
              <a:t>i</a:t>
            </a:r>
            <a:r>
              <a:rPr lang="en-US" altLang="en-US" dirty="0">
                <a:solidFill>
                  <a:srgbClr val="002060"/>
                </a:solidFill>
              </a:rPr>
              <a:t>, of the STM which yields</a:t>
            </a:r>
          </a:p>
          <a:p>
            <a:pPr lvl="4" eaLnBrk="1" hangingPunct="1">
              <a:spcAft>
                <a:spcPts val="300"/>
              </a:spcAft>
            </a:pPr>
            <a:r>
              <a:rPr lang="en-US" altLang="en-US" sz="1600" dirty="0">
                <a:solidFill>
                  <a:srgbClr val="002060"/>
                </a:solidFill>
              </a:rPr>
              <a:t>|</a:t>
            </a:r>
            <a:r>
              <a:rPr lang="el-GR" altLang="en-US" sz="1600" dirty="0">
                <a:solidFill>
                  <a:srgbClr val="002060"/>
                </a:solidFill>
              </a:rPr>
              <a:t> λ</a:t>
            </a:r>
            <a:r>
              <a:rPr lang="en-US" altLang="en-US" sz="1600" baseline="-25000" dirty="0">
                <a:solidFill>
                  <a:srgbClr val="002060"/>
                </a:solidFill>
              </a:rPr>
              <a:t>i </a:t>
            </a:r>
            <a:r>
              <a:rPr lang="en-US" altLang="en-US" sz="1600" dirty="0">
                <a:solidFill>
                  <a:srgbClr val="002060"/>
                </a:solidFill>
              </a:rPr>
              <a:t>| &lt; 1 → stable eigenvalue(s)</a:t>
            </a:r>
          </a:p>
          <a:p>
            <a:pPr lvl="4" eaLnBrk="1" hangingPunct="1">
              <a:spcAft>
                <a:spcPts val="300"/>
              </a:spcAft>
            </a:pPr>
            <a:r>
              <a:rPr lang="en-US" altLang="en-US" sz="1600" dirty="0">
                <a:solidFill>
                  <a:srgbClr val="002060"/>
                </a:solidFill>
              </a:rPr>
              <a:t>|</a:t>
            </a:r>
            <a:r>
              <a:rPr lang="el-GR" altLang="en-US" sz="1600" dirty="0">
                <a:solidFill>
                  <a:srgbClr val="002060"/>
                </a:solidFill>
              </a:rPr>
              <a:t> λ</a:t>
            </a:r>
            <a:r>
              <a:rPr lang="en-US" altLang="en-US" sz="1600" baseline="-25000" dirty="0">
                <a:solidFill>
                  <a:srgbClr val="002060"/>
                </a:solidFill>
              </a:rPr>
              <a:t>i </a:t>
            </a:r>
            <a:r>
              <a:rPr lang="en-US" altLang="en-US" sz="1600" dirty="0">
                <a:solidFill>
                  <a:srgbClr val="002060"/>
                </a:solidFill>
              </a:rPr>
              <a:t>| &gt; 1 → unstable eigenvalue(s)</a:t>
            </a:r>
          </a:p>
          <a:p>
            <a:pPr lvl="4" eaLnBrk="1" hangingPunct="1">
              <a:spcAft>
                <a:spcPts val="300"/>
              </a:spcAft>
            </a:pPr>
            <a:endParaRPr lang="en-US" altLang="en-US" sz="800" dirty="0">
              <a:solidFill>
                <a:srgbClr val="002060"/>
              </a:solidFill>
            </a:endParaRPr>
          </a:p>
          <a:p>
            <a:pPr eaLnBrk="1" hangingPunct="1">
              <a:spcAft>
                <a:spcPts val="300"/>
              </a:spcAft>
              <a:buFont typeface="Arial" panose="020B0604020202020204" pitchFamily="34" charset="0"/>
              <a:buChar char="•"/>
            </a:pPr>
            <a:r>
              <a:rPr lang="en-US" altLang="en-US" dirty="0">
                <a:solidFill>
                  <a:srgbClr val="002060"/>
                </a:solidFill>
              </a:rPr>
              <a:t> Once the mode information is generated we compare actual maneuver direction with stable/unstable eigenvector information</a:t>
            </a:r>
          </a:p>
          <a:p>
            <a:pPr eaLnBrk="1" hangingPunct="1">
              <a:spcAft>
                <a:spcPts val="300"/>
              </a:spcAft>
              <a:buFont typeface="Arial" panose="020B0604020202020204" pitchFamily="34" charset="0"/>
              <a:buChar char="•"/>
            </a:pPr>
            <a:endParaRPr lang="en-US" altLang="en-US" sz="800" dirty="0">
              <a:solidFill>
                <a:srgbClr val="002060"/>
              </a:solidFill>
            </a:endParaRPr>
          </a:p>
          <a:p>
            <a:pPr eaLnBrk="1" hangingPunct="1">
              <a:buFont typeface="Arial" panose="020B0604020202020204" pitchFamily="34" charset="0"/>
              <a:buChar char="•"/>
            </a:pPr>
            <a:r>
              <a:rPr lang="en-US" altLang="en-US" dirty="0">
                <a:solidFill>
                  <a:srgbClr val="002060"/>
                </a:solidFill>
              </a:rPr>
              <a:t> Additional methods are being studied for computing eigenvalues/eigenvectors in less periodic portions of the orbits (i.e., the P1 L</a:t>
            </a:r>
            <a:r>
              <a:rPr lang="en-US" altLang="en-US" baseline="-25000" dirty="0">
                <a:solidFill>
                  <a:srgbClr val="002060"/>
                </a:solidFill>
              </a:rPr>
              <a:t>2</a:t>
            </a:r>
            <a:r>
              <a:rPr lang="en-US" altLang="en-US" dirty="0">
                <a:solidFill>
                  <a:srgbClr val="002060"/>
                </a:solidFill>
              </a:rPr>
              <a:t> Lissajous trajectory).</a:t>
            </a:r>
          </a:p>
          <a:p>
            <a:pPr eaLnBrk="1" hangingPunct="1"/>
            <a:endParaRPr lang="en-US" altLang="en-US" dirty="0">
              <a:solidFill>
                <a:srgbClr val="002060"/>
              </a:solidFill>
            </a:endParaRPr>
          </a:p>
        </p:txBody>
      </p:sp>
      <p:sp>
        <p:nvSpPr>
          <p:cNvPr id="14339" name="Text Box 6"/>
          <p:cNvSpPr txBox="1">
            <a:spLocks noChangeArrowheads="1"/>
          </p:cNvSpPr>
          <p:nvPr/>
        </p:nvSpPr>
        <p:spPr bwMode="auto">
          <a:xfrm>
            <a:off x="1950628" y="164386"/>
            <a:ext cx="464261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dirty="0">
                <a:latin typeface="FrankRuehl" panose="020E0503060101010101" pitchFamily="34" charset="-79"/>
                <a:cs typeface="FrankRuehl" panose="020E0503060101010101" pitchFamily="34" charset="-79"/>
              </a:rPr>
              <a:t>Post Maneuver Mode Research</a:t>
            </a:r>
          </a:p>
        </p:txBody>
      </p:sp>
      <p:sp>
        <p:nvSpPr>
          <p:cNvPr id="2" name="Slide Number Placeholder 1"/>
          <p:cNvSpPr>
            <a:spLocks noGrp="1"/>
          </p:cNvSpPr>
          <p:nvPr>
            <p:ph type="sldNum" sz="quarter" idx="12"/>
          </p:nvPr>
        </p:nvSpPr>
        <p:spPr/>
        <p:txBody>
          <a:bodyPr/>
          <a:lstStyle/>
          <a:p>
            <a:fld id="{C89506E5-468D-4A41-A8C8-D7A816AB4C27}" type="slidenum">
              <a:rPr lang="en-US" smtClean="0"/>
              <a:t>42</a:t>
            </a:fld>
            <a:endParaRPr lang="en-US" dirty="0"/>
          </a:p>
        </p:txBody>
      </p:sp>
    </p:spTree>
    <p:extLst>
      <p:ext uri="{BB962C8B-B14F-4D97-AF65-F5344CB8AC3E}">
        <p14:creationId xmlns:p14="http://schemas.microsoft.com/office/powerpoint/2010/main" val="88431484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1219200"/>
            <a:ext cx="32004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4267200"/>
            <a:ext cx="3200400" cy="238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87838" y="1465263"/>
            <a:ext cx="3938587" cy="232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4"/>
          <p:cNvSpPr>
            <a:spLocks noChangeArrowheads="1"/>
          </p:cNvSpPr>
          <p:nvPr/>
        </p:nvSpPr>
        <p:spPr bwMode="auto">
          <a:xfrm>
            <a:off x="876300" y="790576"/>
            <a:ext cx="7467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dirty="0">
                <a:latin typeface="Calibri" panose="020F0502020204030204" pitchFamily="34" charset="0"/>
              </a:rPr>
              <a:t>Sample Stable (</a:t>
            </a:r>
            <a:r>
              <a:rPr lang="en-US" altLang="en-US" sz="2000" dirty="0">
                <a:solidFill>
                  <a:srgbClr val="0070C0"/>
                </a:solidFill>
                <a:latin typeface="Calibri" panose="020F0502020204030204" pitchFamily="34" charset="0"/>
              </a:rPr>
              <a:t>blue</a:t>
            </a:r>
            <a:r>
              <a:rPr lang="en-US" altLang="en-US" sz="2000" dirty="0">
                <a:latin typeface="Calibri" panose="020F0502020204030204" pitchFamily="34" charset="0"/>
              </a:rPr>
              <a:t>) and Unstable (</a:t>
            </a:r>
            <a:r>
              <a:rPr lang="en-US" altLang="en-US" sz="2000" dirty="0">
                <a:solidFill>
                  <a:srgbClr val="FF0000"/>
                </a:solidFill>
                <a:latin typeface="Calibri" panose="020F0502020204030204" pitchFamily="34" charset="0"/>
              </a:rPr>
              <a:t>red</a:t>
            </a:r>
            <a:r>
              <a:rPr lang="en-US" altLang="en-US" sz="2000" dirty="0">
                <a:latin typeface="Calibri" panose="020F0502020204030204" pitchFamily="34" charset="0"/>
              </a:rPr>
              <a:t>) directions for EML</a:t>
            </a:r>
            <a:r>
              <a:rPr lang="en-US" altLang="en-US" sz="2400" baseline="-25000" dirty="0">
                <a:latin typeface="Calibri" panose="020F0502020204030204" pitchFamily="34" charset="0"/>
              </a:rPr>
              <a:t>1</a:t>
            </a:r>
            <a:r>
              <a:rPr lang="en-US" altLang="en-US" sz="2000" dirty="0">
                <a:latin typeface="Calibri" panose="020F0502020204030204" pitchFamily="34" charset="0"/>
              </a:rPr>
              <a:t> and EML</a:t>
            </a:r>
            <a:r>
              <a:rPr lang="en-US" altLang="en-US" sz="2000" baseline="-25000" dirty="0">
                <a:latin typeface="Calibri" panose="020F0502020204030204" pitchFamily="34" charset="0"/>
              </a:rPr>
              <a:t>2</a:t>
            </a:r>
            <a:endParaRPr lang="en-US" altLang="en-US" sz="2000" dirty="0">
              <a:latin typeface="Calibri" panose="020F0502020204030204" pitchFamily="34" charset="0"/>
            </a:endParaRPr>
          </a:p>
        </p:txBody>
      </p:sp>
      <p:sp>
        <p:nvSpPr>
          <p:cNvPr id="15366" name="Text Box 6"/>
          <p:cNvSpPr txBox="1">
            <a:spLocks noChangeArrowheads="1"/>
          </p:cNvSpPr>
          <p:nvPr/>
        </p:nvSpPr>
        <p:spPr bwMode="auto">
          <a:xfrm>
            <a:off x="2449678" y="143531"/>
            <a:ext cx="380745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b="1" dirty="0">
                <a:latin typeface="FrankRuehl" panose="020E0503060101010101" pitchFamily="34" charset="-79"/>
                <a:cs typeface="FrankRuehl" panose="020E0503060101010101" pitchFamily="34" charset="-79"/>
              </a:rPr>
              <a:t>ARTEMIS Mode Results</a:t>
            </a:r>
          </a:p>
        </p:txBody>
      </p:sp>
      <p:pic>
        <p:nvPicPr>
          <p:cNvPr id="1536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35450" y="4127500"/>
            <a:ext cx="3992563"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TextBox 8"/>
          <p:cNvSpPr txBox="1">
            <a:spLocks noChangeArrowheads="1"/>
          </p:cNvSpPr>
          <p:nvPr/>
        </p:nvSpPr>
        <p:spPr bwMode="auto">
          <a:xfrm>
            <a:off x="1790700" y="1133475"/>
            <a:ext cx="46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solidFill>
                  <a:srgbClr val="002060"/>
                </a:solidFill>
              </a:rPr>
              <a:t>P1</a:t>
            </a:r>
          </a:p>
        </p:txBody>
      </p:sp>
      <p:sp>
        <p:nvSpPr>
          <p:cNvPr id="15370" name="TextBox 9"/>
          <p:cNvSpPr txBox="1">
            <a:spLocks noChangeArrowheads="1"/>
          </p:cNvSpPr>
          <p:nvPr/>
        </p:nvSpPr>
        <p:spPr bwMode="auto">
          <a:xfrm>
            <a:off x="1800225" y="4162425"/>
            <a:ext cx="46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solidFill>
                  <a:srgbClr val="002060"/>
                </a:solidFill>
              </a:rPr>
              <a:t>P2</a:t>
            </a:r>
          </a:p>
        </p:txBody>
      </p:sp>
      <p:sp>
        <p:nvSpPr>
          <p:cNvPr id="15371" name="TextBox 10"/>
          <p:cNvSpPr txBox="1">
            <a:spLocks noChangeArrowheads="1"/>
          </p:cNvSpPr>
          <p:nvPr/>
        </p:nvSpPr>
        <p:spPr bwMode="auto">
          <a:xfrm>
            <a:off x="4508500" y="1187450"/>
            <a:ext cx="3362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400" dirty="0">
                <a:solidFill>
                  <a:srgbClr val="002060"/>
                </a:solidFill>
              </a:rPr>
              <a:t>Angle Between P1 DV and Stable Mode</a:t>
            </a:r>
          </a:p>
        </p:txBody>
      </p:sp>
      <p:sp>
        <p:nvSpPr>
          <p:cNvPr id="15372" name="TextBox 11"/>
          <p:cNvSpPr txBox="1">
            <a:spLocks noChangeArrowheads="1"/>
          </p:cNvSpPr>
          <p:nvPr/>
        </p:nvSpPr>
        <p:spPr bwMode="auto">
          <a:xfrm>
            <a:off x="4532313" y="3879850"/>
            <a:ext cx="33623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1400" dirty="0">
                <a:solidFill>
                  <a:srgbClr val="002060"/>
                </a:solidFill>
              </a:rPr>
              <a:t>Angle Between P2 DV and Stable Mode</a:t>
            </a:r>
          </a:p>
        </p:txBody>
      </p:sp>
      <p:sp>
        <p:nvSpPr>
          <p:cNvPr id="2" name="Slide Number Placeholder 1"/>
          <p:cNvSpPr>
            <a:spLocks noGrp="1"/>
          </p:cNvSpPr>
          <p:nvPr>
            <p:ph type="sldNum" sz="quarter" idx="12"/>
          </p:nvPr>
        </p:nvSpPr>
        <p:spPr/>
        <p:txBody>
          <a:bodyPr/>
          <a:lstStyle/>
          <a:p>
            <a:fld id="{C89506E5-468D-4A41-A8C8-D7A816AB4C27}" type="slidenum">
              <a:rPr lang="en-US" smtClean="0"/>
              <a:t>43</a:t>
            </a:fld>
            <a:endParaRPr lang="en-US" dirty="0"/>
          </a:p>
        </p:txBody>
      </p:sp>
    </p:spTree>
    <p:extLst>
      <p:ext uri="{BB962C8B-B14F-4D97-AF65-F5344CB8AC3E}">
        <p14:creationId xmlns:p14="http://schemas.microsoft.com/office/powerpoint/2010/main" val="187275149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7866063" y="77788"/>
            <a:ext cx="238125" cy="36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20000"/>
              </a:spcBef>
            </a:pPr>
            <a:r>
              <a:rPr lang="en-US" altLang="en-US" sz="1800" b="1" dirty="0">
                <a:solidFill>
                  <a:srgbClr val="000073"/>
                </a:solidFill>
              </a:rPr>
              <a:t> </a:t>
            </a:r>
          </a:p>
        </p:txBody>
      </p:sp>
      <p:sp>
        <p:nvSpPr>
          <p:cNvPr id="10" name="Rectangle 2"/>
          <p:cNvSpPr>
            <a:spLocks noGrp="1" noChangeArrowheads="1"/>
          </p:cNvSpPr>
          <p:nvPr>
            <p:ph type="title"/>
          </p:nvPr>
        </p:nvSpPr>
        <p:spPr>
          <a:xfrm>
            <a:off x="952500" y="107950"/>
            <a:ext cx="72390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Use of Heteroclinic – Homoclinic Chains</a:t>
            </a:r>
          </a:p>
        </p:txBody>
      </p:sp>
      <p:pic>
        <p:nvPicPr>
          <p:cNvPr id="3789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16151"/>
          <a:stretch/>
        </p:blipFill>
        <p:spPr bwMode="auto">
          <a:xfrm>
            <a:off x="393597" y="1995953"/>
            <a:ext cx="8574720" cy="3820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314771" y="877495"/>
            <a:ext cx="6153071" cy="1015663"/>
          </a:xfrm>
          <a:prstGeom prst="rect">
            <a:avLst/>
          </a:prstGeom>
          <a:noFill/>
        </p:spPr>
        <p:txBody>
          <a:bodyPr wrap="square" rtlCol="0">
            <a:spAutoFit/>
          </a:bodyPr>
          <a:lstStyle/>
          <a:p>
            <a:pPr marL="285750" indent="-285750">
              <a:buFont typeface="Arial" panose="020B0604020202020204" pitchFamily="34" charset="0"/>
              <a:buChar char="•"/>
            </a:pPr>
            <a:r>
              <a:rPr lang="en-US" sz="2000" b="1" dirty="0" smtClean="0"/>
              <a:t>Libration Orbit Invariant manifolds in position space</a:t>
            </a:r>
          </a:p>
          <a:p>
            <a:pPr marL="285750" indent="-285750">
              <a:buFont typeface="Arial" panose="020B0604020202020204" pitchFamily="34" charset="0"/>
              <a:buChar char="•"/>
            </a:pPr>
            <a:r>
              <a:rPr lang="en-US" sz="2000" b="1" dirty="0" smtClean="0"/>
              <a:t>Stable Manifolds (green), Unstable (red)</a:t>
            </a:r>
          </a:p>
          <a:p>
            <a:pPr marL="285750" indent="-285750">
              <a:buFont typeface="Arial" panose="020B0604020202020204" pitchFamily="34" charset="0"/>
              <a:buChar char="•"/>
            </a:pPr>
            <a:r>
              <a:rPr lang="en-US" sz="2000" b="1" dirty="0">
                <a:solidFill>
                  <a:prstClr val="black"/>
                </a:solidFill>
              </a:rPr>
              <a:t>Poincaré</a:t>
            </a:r>
            <a:r>
              <a:rPr lang="en-US" sz="2000" dirty="0">
                <a:solidFill>
                  <a:prstClr val="black"/>
                </a:solidFill>
              </a:rPr>
              <a:t> </a:t>
            </a:r>
            <a:r>
              <a:rPr lang="en-US" sz="2000" b="1" dirty="0" smtClean="0"/>
              <a:t>sections (U1, U2, U3) are also shown</a:t>
            </a:r>
          </a:p>
        </p:txBody>
      </p:sp>
      <p:sp>
        <p:nvSpPr>
          <p:cNvPr id="3" name="TextBox 2"/>
          <p:cNvSpPr txBox="1"/>
          <p:nvPr/>
        </p:nvSpPr>
        <p:spPr>
          <a:xfrm>
            <a:off x="5853819" y="6519446"/>
            <a:ext cx="1960217" cy="276999"/>
          </a:xfrm>
          <a:prstGeom prst="rect">
            <a:avLst/>
          </a:prstGeom>
          <a:noFill/>
        </p:spPr>
        <p:txBody>
          <a:bodyPr wrap="none" rtlCol="0">
            <a:spAutoFit/>
          </a:bodyPr>
          <a:lstStyle/>
          <a:p>
            <a:r>
              <a:rPr lang="en-US" sz="1200" dirty="0" smtClean="0">
                <a:solidFill>
                  <a:schemeClr val="bg1">
                    <a:lumMod val="75000"/>
                  </a:schemeClr>
                </a:solidFill>
              </a:rPr>
              <a:t>Ref: Gomez (Barcelona) et al</a:t>
            </a:r>
            <a:endParaRPr lang="en-US" sz="1200" dirty="0">
              <a:solidFill>
                <a:schemeClr val="bg1">
                  <a:lumMod val="75000"/>
                </a:schemeClr>
              </a:solidFill>
            </a:endParaRPr>
          </a:p>
        </p:txBody>
      </p:sp>
      <p:sp>
        <p:nvSpPr>
          <p:cNvPr id="5" name="Slide Number Placeholder 4"/>
          <p:cNvSpPr>
            <a:spLocks noGrp="1"/>
          </p:cNvSpPr>
          <p:nvPr>
            <p:ph type="sldNum" sz="quarter" idx="12"/>
          </p:nvPr>
        </p:nvSpPr>
        <p:spPr/>
        <p:txBody>
          <a:bodyPr/>
          <a:lstStyle/>
          <a:p>
            <a:fld id="{C89506E5-468D-4A41-A8C8-D7A816AB4C27}" type="slidenum">
              <a:rPr lang="en-US" smtClean="0"/>
              <a:t>44</a:t>
            </a:fld>
            <a:endParaRPr lang="en-US" dirty="0"/>
          </a:p>
        </p:txBody>
      </p:sp>
    </p:spTree>
    <p:extLst>
      <p:ext uri="{BB962C8B-B14F-4D97-AF65-F5344CB8AC3E}">
        <p14:creationId xmlns:p14="http://schemas.microsoft.com/office/powerpoint/2010/main" val="190248192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33314" y="180727"/>
            <a:ext cx="7041000" cy="523220"/>
          </a:xfrm>
          <a:prstGeom prst="rect">
            <a:avLst/>
          </a:prstGeom>
          <a:noFill/>
        </p:spPr>
        <p:txBody>
          <a:bodyPr wrap="square" rtlCol="0">
            <a:spAutoFit/>
          </a:bodyPr>
          <a:lstStyle/>
          <a:p>
            <a:r>
              <a:rPr lang="en-US" sz="2800" b="1" dirty="0" smtClean="0">
                <a:latin typeface="FrankRuehl" panose="020E0503060101010101" pitchFamily="34" charset="-79"/>
                <a:cs typeface="FrankRuehl" panose="020E0503060101010101" pitchFamily="34" charset="-79"/>
              </a:rPr>
              <a:t>Sample Earth Departure on Zero Velocity Curve</a:t>
            </a:r>
            <a:endParaRPr lang="en-US" sz="2800" b="1" dirty="0">
              <a:latin typeface="FrankRuehl" panose="020E0503060101010101" pitchFamily="34" charset="-79"/>
              <a:cs typeface="FrankRuehl" panose="020E0503060101010101" pitchFamily="34" charset="-79"/>
            </a:endParaRPr>
          </a:p>
        </p:txBody>
      </p:sp>
      <p:pic>
        <p:nvPicPr>
          <p:cNvPr id="1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7355" r="50000"/>
          <a:stretch/>
        </p:blipFill>
        <p:spPr bwMode="auto">
          <a:xfrm>
            <a:off x="155742" y="1553247"/>
            <a:ext cx="4646140" cy="4391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Arc 7"/>
          <p:cNvSpPr/>
          <p:nvPr/>
        </p:nvSpPr>
        <p:spPr bwMode="auto">
          <a:xfrm rot="10800000" flipH="1">
            <a:off x="4100362" y="1795864"/>
            <a:ext cx="308009" cy="1722922"/>
          </a:xfrm>
          <a:prstGeom prst="arc">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p:txBody>
      </p:sp>
      <p:sp>
        <p:nvSpPr>
          <p:cNvPr id="10" name="Freeform 9"/>
          <p:cNvSpPr/>
          <p:nvPr/>
        </p:nvSpPr>
        <p:spPr bwMode="auto">
          <a:xfrm>
            <a:off x="1031911" y="1655065"/>
            <a:ext cx="3376460" cy="3066879"/>
          </a:xfrm>
          <a:custGeom>
            <a:avLst/>
            <a:gdLst>
              <a:gd name="connsiteX0" fmla="*/ 3280207 w 3347308"/>
              <a:gd name="connsiteY0" fmla="*/ 1738593 h 3066879"/>
              <a:gd name="connsiteX1" fmla="*/ 3337959 w 3347308"/>
              <a:gd name="connsiteY1" fmla="*/ 881945 h 3066879"/>
              <a:gd name="connsiteX2" fmla="*/ 3106952 w 3347308"/>
              <a:gd name="connsiteY2" fmla="*/ 419932 h 3066879"/>
              <a:gd name="connsiteX3" fmla="*/ 2683441 w 3347308"/>
              <a:gd name="connsiteY3" fmla="*/ 342930 h 3066879"/>
              <a:gd name="connsiteX4" fmla="*/ 2356182 w 3347308"/>
              <a:gd name="connsiteY4" fmla="*/ 83048 h 3066879"/>
              <a:gd name="connsiteX5" fmla="*/ 1605411 w 3347308"/>
              <a:gd name="connsiteY5" fmla="*/ 6046 h 3066879"/>
              <a:gd name="connsiteX6" fmla="*/ 1114523 w 3347308"/>
              <a:gd name="connsiteY6" fmla="*/ 217801 h 3066879"/>
              <a:gd name="connsiteX7" fmla="*/ 739138 w 3347308"/>
              <a:gd name="connsiteY7" fmla="*/ 246677 h 3066879"/>
              <a:gd name="connsiteX8" fmla="*/ 296376 w 3347308"/>
              <a:gd name="connsiteY8" fmla="*/ 573936 h 3066879"/>
              <a:gd name="connsiteX9" fmla="*/ 161622 w 3347308"/>
              <a:gd name="connsiteY9" fmla="*/ 1122576 h 3066879"/>
              <a:gd name="connsiteX10" fmla="*/ 151997 w 3347308"/>
              <a:gd name="connsiteY10" fmla="*/ 1343957 h 3066879"/>
              <a:gd name="connsiteX11" fmla="*/ 46119 w 3347308"/>
              <a:gd name="connsiteY11" fmla="*/ 1719342 h 3066879"/>
              <a:gd name="connsiteX12" fmla="*/ 7618 w 3347308"/>
              <a:gd name="connsiteY12" fmla="*/ 2171730 h 3066879"/>
              <a:gd name="connsiteX13" fmla="*/ 190498 w 3347308"/>
              <a:gd name="connsiteY13" fmla="*/ 2749246 h 3066879"/>
              <a:gd name="connsiteX14" fmla="*/ 565883 w 3347308"/>
              <a:gd name="connsiteY14" fmla="*/ 3066879 h 3066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347308" h="3066879">
                <a:moveTo>
                  <a:pt x="3280207" y="1738593"/>
                </a:moveTo>
                <a:cubicBezTo>
                  <a:pt x="3323521" y="1420157"/>
                  <a:pt x="3366835" y="1101722"/>
                  <a:pt x="3337959" y="881945"/>
                </a:cubicBezTo>
                <a:cubicBezTo>
                  <a:pt x="3309083" y="662168"/>
                  <a:pt x="3216038" y="509768"/>
                  <a:pt x="3106952" y="419932"/>
                </a:cubicBezTo>
                <a:cubicBezTo>
                  <a:pt x="2997866" y="330096"/>
                  <a:pt x="2808569" y="399077"/>
                  <a:pt x="2683441" y="342930"/>
                </a:cubicBezTo>
                <a:cubicBezTo>
                  <a:pt x="2558313" y="286783"/>
                  <a:pt x="2535854" y="139195"/>
                  <a:pt x="2356182" y="83048"/>
                </a:cubicBezTo>
                <a:cubicBezTo>
                  <a:pt x="2176510" y="26901"/>
                  <a:pt x="1812354" y="-16413"/>
                  <a:pt x="1605411" y="6046"/>
                </a:cubicBezTo>
                <a:cubicBezTo>
                  <a:pt x="1398468" y="28505"/>
                  <a:pt x="1258902" y="177696"/>
                  <a:pt x="1114523" y="217801"/>
                </a:cubicBezTo>
                <a:cubicBezTo>
                  <a:pt x="970144" y="257906"/>
                  <a:pt x="875496" y="187321"/>
                  <a:pt x="739138" y="246677"/>
                </a:cubicBezTo>
                <a:cubicBezTo>
                  <a:pt x="602780" y="306033"/>
                  <a:pt x="392629" y="427953"/>
                  <a:pt x="296376" y="573936"/>
                </a:cubicBezTo>
                <a:cubicBezTo>
                  <a:pt x="200123" y="719919"/>
                  <a:pt x="185685" y="994239"/>
                  <a:pt x="161622" y="1122576"/>
                </a:cubicBezTo>
                <a:cubicBezTo>
                  <a:pt x="137559" y="1250913"/>
                  <a:pt x="171247" y="1244496"/>
                  <a:pt x="151997" y="1343957"/>
                </a:cubicBezTo>
                <a:cubicBezTo>
                  <a:pt x="132747" y="1443418"/>
                  <a:pt x="70182" y="1581380"/>
                  <a:pt x="46119" y="1719342"/>
                </a:cubicBezTo>
                <a:cubicBezTo>
                  <a:pt x="22056" y="1857304"/>
                  <a:pt x="-16445" y="2000079"/>
                  <a:pt x="7618" y="2171730"/>
                </a:cubicBezTo>
                <a:cubicBezTo>
                  <a:pt x="31681" y="2343381"/>
                  <a:pt x="97454" y="2600055"/>
                  <a:pt x="190498" y="2749246"/>
                </a:cubicBezTo>
                <a:cubicBezTo>
                  <a:pt x="283542" y="2898438"/>
                  <a:pt x="424712" y="2982658"/>
                  <a:pt x="565883" y="3066879"/>
                </a:cubicBezTo>
              </a:path>
            </a:pathLst>
          </a:cu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Arial" pitchFamily="-108" charset="0"/>
              <a:ea typeface="ＭＳ Ｐゴシック" pitchFamily="-108" charset="-128"/>
              <a:cs typeface="ＭＳ Ｐゴシック" pitchFamily="-108" charset="-128"/>
            </a:endParaRPr>
          </a:p>
        </p:txBody>
      </p:sp>
      <p:sp>
        <p:nvSpPr>
          <p:cNvPr id="11" name="TextBox 10"/>
          <p:cNvSpPr txBox="1"/>
          <p:nvPr/>
        </p:nvSpPr>
        <p:spPr>
          <a:xfrm>
            <a:off x="5053262" y="1630190"/>
            <a:ext cx="3977721" cy="3785652"/>
          </a:xfrm>
          <a:prstGeom prst="rect">
            <a:avLst/>
          </a:prstGeom>
          <a:noFill/>
        </p:spPr>
        <p:txBody>
          <a:bodyPr wrap="square" rtlCol="0">
            <a:spAutoFit/>
          </a:bodyPr>
          <a:lstStyle/>
          <a:p>
            <a:pPr marL="342900" indent="-342900">
              <a:buFont typeface="Arial" pitchFamily="34" charset="0"/>
              <a:buChar char="•"/>
            </a:pPr>
            <a:r>
              <a:rPr lang="en-US" sz="2400" b="1" dirty="0" smtClean="0"/>
              <a:t>Representation of a heliocentric orbit for a given energy value, ‘C’</a:t>
            </a:r>
          </a:p>
          <a:p>
            <a:pPr marL="342900" indent="-342900">
              <a:buFont typeface="Arial" pitchFamily="34" charset="0"/>
              <a:buChar char="•"/>
            </a:pPr>
            <a:r>
              <a:rPr lang="en-US" sz="2400" b="1" dirty="0" smtClean="0"/>
              <a:t>A cross – zero velocity curve contours are needed for Mars and Earth</a:t>
            </a:r>
          </a:p>
          <a:p>
            <a:pPr marL="342900" indent="-342900">
              <a:buFont typeface="Arial" pitchFamily="34" charset="0"/>
              <a:buChar char="•"/>
            </a:pPr>
            <a:r>
              <a:rPr lang="en-US" sz="2400" b="1" dirty="0" smtClean="0"/>
              <a:t>Additional DV is required for short durations (&lt;1 yr)</a:t>
            </a:r>
            <a:endParaRPr lang="en-US" sz="2400" b="1" dirty="0"/>
          </a:p>
          <a:p>
            <a:endParaRPr lang="en-US" sz="2400" b="1" dirty="0" smtClean="0"/>
          </a:p>
          <a:p>
            <a:endParaRPr lang="en-US" sz="2400" b="1" dirty="0"/>
          </a:p>
        </p:txBody>
      </p:sp>
      <p:cxnSp>
        <p:nvCxnSpPr>
          <p:cNvPr id="14" name="Straight Arrow Connector 13"/>
          <p:cNvCxnSpPr/>
          <p:nvPr/>
        </p:nvCxnSpPr>
        <p:spPr bwMode="auto">
          <a:xfrm flipH="1" flipV="1">
            <a:off x="4254366" y="2127183"/>
            <a:ext cx="798897" cy="38501"/>
          </a:xfrm>
          <a:prstGeom prst="straightConnector1">
            <a:avLst/>
          </a:prstGeom>
          <a:solidFill>
            <a:schemeClr val="accent1"/>
          </a:solidFill>
          <a:ln w="28575" cap="flat" cmpd="sng" algn="ctr">
            <a:solidFill>
              <a:schemeClr val="tx2"/>
            </a:solidFill>
            <a:prstDash val="solid"/>
            <a:round/>
            <a:headEnd type="none" w="med" len="med"/>
            <a:tailEnd type="arrow"/>
          </a:ln>
          <a:effectLst/>
        </p:spPr>
      </p:cxnSp>
      <p:sp>
        <p:nvSpPr>
          <p:cNvPr id="17" name="TextBox 16"/>
          <p:cNvSpPr txBox="1"/>
          <p:nvPr/>
        </p:nvSpPr>
        <p:spPr>
          <a:xfrm>
            <a:off x="2478812" y="3538405"/>
            <a:ext cx="548548" cy="338554"/>
          </a:xfrm>
          <a:prstGeom prst="rect">
            <a:avLst/>
          </a:prstGeom>
          <a:noFill/>
        </p:spPr>
        <p:txBody>
          <a:bodyPr wrap="none" rtlCol="0">
            <a:spAutoFit/>
          </a:bodyPr>
          <a:lstStyle/>
          <a:p>
            <a:r>
              <a:rPr lang="en-US" sz="1600" dirty="0" smtClean="0"/>
              <a:t>Sun</a:t>
            </a:r>
            <a:endParaRPr lang="en-US" sz="1600" dirty="0"/>
          </a:p>
        </p:txBody>
      </p:sp>
      <p:sp>
        <p:nvSpPr>
          <p:cNvPr id="24" name="TextBox 23"/>
          <p:cNvSpPr txBox="1"/>
          <p:nvPr/>
        </p:nvSpPr>
        <p:spPr>
          <a:xfrm>
            <a:off x="3784893" y="3552756"/>
            <a:ext cx="675185" cy="338554"/>
          </a:xfrm>
          <a:prstGeom prst="rect">
            <a:avLst/>
          </a:prstGeom>
          <a:noFill/>
        </p:spPr>
        <p:txBody>
          <a:bodyPr wrap="none" rtlCol="0">
            <a:spAutoFit/>
          </a:bodyPr>
          <a:lstStyle/>
          <a:p>
            <a:r>
              <a:rPr lang="en-US" sz="1600" dirty="0" smtClean="0"/>
              <a:t>Earth</a:t>
            </a:r>
            <a:endParaRPr lang="en-US" sz="1600" dirty="0"/>
          </a:p>
        </p:txBody>
      </p:sp>
      <p:sp>
        <p:nvSpPr>
          <p:cNvPr id="2" name="Slide Number Placeholder 1"/>
          <p:cNvSpPr>
            <a:spLocks noGrp="1"/>
          </p:cNvSpPr>
          <p:nvPr>
            <p:ph type="sldNum" sz="quarter" idx="12"/>
          </p:nvPr>
        </p:nvSpPr>
        <p:spPr/>
        <p:txBody>
          <a:bodyPr/>
          <a:lstStyle/>
          <a:p>
            <a:fld id="{C89506E5-468D-4A41-A8C8-D7A816AB4C27}" type="slidenum">
              <a:rPr lang="en-US" smtClean="0"/>
              <a:t>45</a:t>
            </a:fld>
            <a:endParaRPr lang="en-US" dirty="0"/>
          </a:p>
        </p:txBody>
      </p:sp>
    </p:spTree>
    <p:extLst>
      <p:ext uri="{BB962C8B-B14F-4D97-AF65-F5344CB8AC3E}">
        <p14:creationId xmlns:p14="http://schemas.microsoft.com/office/powerpoint/2010/main" val="373366489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92339" y="152400"/>
            <a:ext cx="6274015" cy="523220"/>
          </a:xfrm>
          <a:prstGeom prst="rect">
            <a:avLst/>
          </a:prstGeom>
          <a:noFill/>
        </p:spPr>
        <p:txBody>
          <a:bodyPr wrap="square" rtlCol="0">
            <a:spAutoFit/>
          </a:bodyPr>
          <a:lstStyle/>
          <a:p>
            <a:r>
              <a:rPr lang="en-US" sz="2800" b="1" dirty="0" smtClean="0">
                <a:latin typeface="FrankRuehl" panose="020E0503060101010101" pitchFamily="34" charset="-79"/>
                <a:cs typeface="FrankRuehl" panose="020E0503060101010101" pitchFamily="34" charset="-79"/>
              </a:rPr>
              <a:t>Transfer Earth-Moon L2 Halo to Mars</a:t>
            </a:r>
            <a:endParaRPr lang="en-US" sz="2800" b="1" dirty="0">
              <a:latin typeface="FrankRuehl" panose="020E0503060101010101" pitchFamily="34" charset="-79"/>
              <a:cs typeface="FrankRuehl" panose="020E0503060101010101" pitchFamily="34" charset="-79"/>
            </a:endParaRPr>
          </a:p>
        </p:txBody>
      </p:sp>
      <p:grpSp>
        <p:nvGrpSpPr>
          <p:cNvPr id="5" name="Group 4"/>
          <p:cNvGrpSpPr/>
          <p:nvPr/>
        </p:nvGrpSpPr>
        <p:grpSpPr>
          <a:xfrm>
            <a:off x="738623" y="940072"/>
            <a:ext cx="7557883" cy="5475325"/>
            <a:chOff x="738624" y="1111522"/>
            <a:chExt cx="7557883" cy="5475325"/>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2941" t="4119" r="14710" b="61677"/>
            <a:stretch/>
          </p:blipFill>
          <p:spPr>
            <a:xfrm>
              <a:off x="738624" y="1126273"/>
              <a:ext cx="3990723" cy="5460574"/>
            </a:xfrm>
            <a:prstGeom prst="rect">
              <a:avLst/>
            </a:prstGeom>
            <a:ln>
              <a:solidFill>
                <a:schemeClr val="accent1"/>
              </a:solidFill>
            </a:ln>
          </p:spPr>
        </p:pic>
        <p:pic>
          <p:nvPicPr>
            <p:cNvPr id="10" name="Picture 9"/>
            <p:cNvPicPr>
              <a:picLocks noChangeAspect="1"/>
            </p:cNvPicPr>
            <p:nvPr/>
          </p:nvPicPr>
          <p:blipFill rotWithShape="1">
            <a:blip r:embed="rId4" cstate="print">
              <a:extLst>
                <a:ext uri="{28A0092B-C50C-407E-A947-70E740481C1C}">
                  <a14:useLocalDpi xmlns:a14="http://schemas.microsoft.com/office/drawing/2010/main" val="0"/>
                </a:ext>
              </a:extLst>
            </a:blip>
            <a:srcRect l="53768" t="38394" r="15509" b="26848"/>
            <a:stretch/>
          </p:blipFill>
          <p:spPr>
            <a:xfrm>
              <a:off x="4572000" y="1111522"/>
              <a:ext cx="3724507" cy="5475325"/>
            </a:xfrm>
            <a:prstGeom prst="rect">
              <a:avLst/>
            </a:prstGeom>
            <a:ln>
              <a:solidFill>
                <a:schemeClr val="accent1"/>
              </a:solidFill>
            </a:ln>
          </p:spPr>
        </p:pic>
        <p:sp>
          <p:nvSpPr>
            <p:cNvPr id="4" name="Rectangle 3"/>
            <p:cNvSpPr/>
            <p:nvPr/>
          </p:nvSpPr>
          <p:spPr>
            <a:xfrm>
              <a:off x="738624" y="1111522"/>
              <a:ext cx="7557883" cy="54753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 name="TextBox 5"/>
          <p:cNvSpPr txBox="1"/>
          <p:nvPr/>
        </p:nvSpPr>
        <p:spPr>
          <a:xfrm>
            <a:off x="5491964" y="6538912"/>
            <a:ext cx="3035587" cy="276999"/>
          </a:xfrm>
          <a:prstGeom prst="rect">
            <a:avLst/>
          </a:prstGeom>
          <a:noFill/>
        </p:spPr>
        <p:txBody>
          <a:bodyPr wrap="square" rtlCol="0">
            <a:spAutoFit/>
          </a:bodyPr>
          <a:lstStyle/>
          <a:p>
            <a:r>
              <a:rPr lang="en-US" sz="1200" dirty="0" smtClean="0">
                <a:solidFill>
                  <a:schemeClr val="bg1">
                    <a:lumMod val="75000"/>
                  </a:schemeClr>
                </a:solidFill>
              </a:rPr>
              <a:t>Ref: </a:t>
            </a:r>
            <a:r>
              <a:rPr lang="fi-FI" sz="1200" dirty="0" smtClean="0">
                <a:solidFill>
                  <a:schemeClr val="bg1">
                    <a:lumMod val="75000"/>
                  </a:schemeClr>
                </a:solidFill>
              </a:rPr>
              <a:t>Kakoi , Howell, Folta, </a:t>
            </a:r>
            <a:r>
              <a:rPr lang="en-US" sz="1200" dirty="0">
                <a:solidFill>
                  <a:schemeClr val="bg1">
                    <a:lumMod val="75000"/>
                  </a:schemeClr>
                </a:solidFill>
              </a:rPr>
              <a:t>Acta Astronautica</a:t>
            </a:r>
          </a:p>
        </p:txBody>
      </p:sp>
      <p:sp>
        <p:nvSpPr>
          <p:cNvPr id="7" name="Slide Number Placeholder 6"/>
          <p:cNvSpPr>
            <a:spLocks noGrp="1"/>
          </p:cNvSpPr>
          <p:nvPr>
            <p:ph type="sldNum" sz="quarter" idx="12"/>
          </p:nvPr>
        </p:nvSpPr>
        <p:spPr/>
        <p:txBody>
          <a:bodyPr/>
          <a:lstStyle/>
          <a:p>
            <a:fld id="{C89506E5-468D-4A41-A8C8-D7A816AB4C27}" type="slidenum">
              <a:rPr lang="en-US" smtClean="0"/>
              <a:t>46</a:t>
            </a:fld>
            <a:endParaRPr lang="en-US" dirty="0"/>
          </a:p>
        </p:txBody>
      </p:sp>
    </p:spTree>
    <p:extLst>
      <p:ext uri="{BB962C8B-B14F-4D97-AF65-F5344CB8AC3E}">
        <p14:creationId xmlns:p14="http://schemas.microsoft.com/office/powerpoint/2010/main" val="123324449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309911" y="900228"/>
            <a:ext cx="8524178" cy="1223923"/>
          </a:xfrm>
          <a:prstGeom prst="rect">
            <a:avLst/>
          </a:prstGeom>
          <a:noFill/>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ct val="40000"/>
              </a:spcBef>
            </a:pPr>
            <a:r>
              <a:rPr lang="en-US" altLang="en-US" sz="2000" dirty="0"/>
              <a:t>Heteroclinic-Homoclinic Chain </a:t>
            </a:r>
            <a:r>
              <a:rPr lang="en-US" altLang="en-US" sz="2000" dirty="0" smtClean="0"/>
              <a:t>in </a:t>
            </a:r>
            <a:r>
              <a:rPr lang="en-US" altLang="en-US" sz="2000" dirty="0"/>
              <a:t>Jupiter’s InterPlanetary </a:t>
            </a:r>
            <a:r>
              <a:rPr lang="en-US" altLang="en-US" sz="2000" dirty="0" smtClean="0"/>
              <a:t>Transport Network</a:t>
            </a:r>
            <a:endParaRPr lang="en-US" altLang="en-US" sz="2000" dirty="0"/>
          </a:p>
          <a:p>
            <a:pPr>
              <a:spcBef>
                <a:spcPct val="40000"/>
              </a:spcBef>
            </a:pPr>
            <a:r>
              <a:rPr lang="en-US" altLang="en-US" sz="2000" dirty="0" smtClean="0"/>
              <a:t>2:3  to 3:2 Resonance Transport, No Energy Transfer Needed</a:t>
            </a:r>
          </a:p>
          <a:p>
            <a:pPr>
              <a:spcBef>
                <a:spcPct val="40000"/>
              </a:spcBef>
            </a:pPr>
            <a:r>
              <a:rPr lang="en-US" altLang="en-US" sz="2000" dirty="0" smtClean="0"/>
              <a:t>Source of Chaotic Motion in the Solar System</a:t>
            </a:r>
          </a:p>
          <a:p>
            <a:pPr>
              <a:spcBef>
                <a:spcPct val="40000"/>
              </a:spcBef>
            </a:pPr>
            <a:r>
              <a:rPr lang="en-US" altLang="en-US" sz="2000" dirty="0" smtClean="0"/>
              <a:t>Example is Hilda 3:2 resonance orbits</a:t>
            </a:r>
          </a:p>
        </p:txBody>
      </p:sp>
      <p:sp>
        <p:nvSpPr>
          <p:cNvPr id="4" name="Rectangle 4"/>
          <p:cNvSpPr>
            <a:spLocks noChangeArrowheads="1"/>
          </p:cNvSpPr>
          <p:nvPr/>
        </p:nvSpPr>
        <p:spPr bwMode="auto">
          <a:xfrm>
            <a:off x="7866063" y="77788"/>
            <a:ext cx="238125" cy="36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20000"/>
              </a:spcBef>
            </a:pPr>
            <a:r>
              <a:rPr lang="en-US" altLang="en-US" sz="1800" b="1" dirty="0">
                <a:solidFill>
                  <a:srgbClr val="000073"/>
                </a:solidFill>
              </a:rPr>
              <a:t> </a:t>
            </a:r>
          </a:p>
        </p:txBody>
      </p:sp>
      <p:pic>
        <p:nvPicPr>
          <p:cNvPr id="5" name="Picture 5" descr="C:\usr\mwl\alaska\OtermaChain.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800000" flipH="1" flipV="1">
            <a:off x="419100" y="2734913"/>
            <a:ext cx="8305800" cy="387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6"/>
          <p:cNvSpPr txBox="1">
            <a:spLocks noChangeArrowheads="1"/>
          </p:cNvSpPr>
          <p:nvPr/>
        </p:nvSpPr>
        <p:spPr bwMode="auto">
          <a:xfrm>
            <a:off x="2886075" y="2721963"/>
            <a:ext cx="1524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US" altLang="en-US" sz="1800" b="1" dirty="0">
                <a:latin typeface="Arial" pitchFamily="34" charset="0"/>
              </a:rPr>
              <a:t>2:3 Resonance</a:t>
            </a:r>
          </a:p>
        </p:txBody>
      </p:sp>
      <p:sp>
        <p:nvSpPr>
          <p:cNvPr id="10" name="Rectangle 2"/>
          <p:cNvSpPr>
            <a:spLocks noGrp="1" noChangeArrowheads="1"/>
          </p:cNvSpPr>
          <p:nvPr>
            <p:ph type="title"/>
          </p:nvPr>
        </p:nvSpPr>
        <p:spPr>
          <a:xfrm>
            <a:off x="952500" y="107950"/>
            <a:ext cx="72390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Use of Heteroclinic – Homoclinic Chains</a:t>
            </a:r>
          </a:p>
        </p:txBody>
      </p:sp>
      <p:sp>
        <p:nvSpPr>
          <p:cNvPr id="8" name="TextBox 7"/>
          <p:cNvSpPr txBox="1"/>
          <p:nvPr/>
        </p:nvSpPr>
        <p:spPr>
          <a:xfrm>
            <a:off x="7095302" y="6550223"/>
            <a:ext cx="1079911" cy="276999"/>
          </a:xfrm>
          <a:prstGeom prst="rect">
            <a:avLst/>
          </a:prstGeom>
          <a:noFill/>
        </p:spPr>
        <p:txBody>
          <a:bodyPr wrap="none" rtlCol="0">
            <a:spAutoFit/>
          </a:bodyPr>
          <a:lstStyle/>
          <a:p>
            <a:r>
              <a:rPr lang="en-US" sz="1200" dirty="0" smtClean="0">
                <a:solidFill>
                  <a:schemeClr val="bg1">
                    <a:lumMod val="75000"/>
                  </a:schemeClr>
                </a:solidFill>
              </a:rPr>
              <a:t>Ref: M. Lo  JPL</a:t>
            </a:r>
            <a:endParaRPr lang="en-US" sz="1200" dirty="0">
              <a:solidFill>
                <a:schemeClr val="bg1">
                  <a:lumMod val="75000"/>
                </a:schemeClr>
              </a:soli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47</a:t>
            </a:fld>
            <a:endParaRPr lang="en-US" dirty="0"/>
          </a:p>
        </p:txBody>
      </p:sp>
    </p:spTree>
    <p:extLst>
      <p:ext uri="{BB962C8B-B14F-4D97-AF65-F5344CB8AC3E}">
        <p14:creationId xmlns:p14="http://schemas.microsoft.com/office/powerpoint/2010/main" val="673744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657225" y="107950"/>
            <a:ext cx="7772400" cy="666750"/>
          </a:xfrm>
          <a:noFill/>
        </p:spPr>
        <p:txBody>
          <a:bodyPr>
            <a:noAutofit/>
          </a:bodyPr>
          <a:lstStyle/>
          <a:p>
            <a:r>
              <a:rPr lang="en-US" altLang="en-US" sz="2800" b="1" dirty="0" smtClean="0">
                <a:latin typeface="FrankRuehl" panose="020E0503060101010101" pitchFamily="34" charset="-79"/>
                <a:cs typeface="FrankRuehl" panose="020E0503060101010101" pitchFamily="34" charset="-79"/>
              </a:rPr>
              <a:t> Theorem to Temporary Capture by Design</a:t>
            </a:r>
          </a:p>
        </p:txBody>
      </p:sp>
      <p:sp>
        <p:nvSpPr>
          <p:cNvPr id="3" name="Rectangle 3"/>
          <p:cNvSpPr txBox="1">
            <a:spLocks noChangeArrowheads="1"/>
          </p:cNvSpPr>
          <p:nvPr/>
        </p:nvSpPr>
        <p:spPr>
          <a:xfrm>
            <a:off x="261937" y="1003610"/>
            <a:ext cx="8724900" cy="5181600"/>
          </a:xfrm>
          <a:prstGeom prst="rect">
            <a:avLst/>
          </a:prstGeom>
          <a:noFill/>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ct val="40000"/>
              </a:spcBef>
            </a:pPr>
            <a:r>
              <a:rPr lang="en-US" altLang="en-US" sz="2000" dirty="0" smtClean="0"/>
              <a:t>The Existence of Homoclinic and Heteroclinic Cycles Implies We Can Choose An Infinite Sequence of Integers, Doubly Indexed,</a:t>
            </a:r>
          </a:p>
          <a:p>
            <a:pPr lvl="1">
              <a:buFontTx/>
              <a:buNone/>
            </a:pPr>
            <a:r>
              <a:rPr lang="en-US" altLang="en-US" sz="2000" dirty="0" smtClean="0"/>
              <a:t>	N(i ,j) ,   i = Sun, L1, Jupiter, L2, Xsun;   j = 1, 2, 3, …</a:t>
            </a:r>
          </a:p>
          <a:p>
            <a:pPr lvl="1">
              <a:buFontTx/>
              <a:buNone/>
            </a:pPr>
            <a:r>
              <a:rPr lang="en-US" altLang="en-US" sz="2000" dirty="0" smtClean="0"/>
              <a:t>	N(i ,j) =  Number of Revolutions Around Body(I), Called an ITINERARY</a:t>
            </a:r>
          </a:p>
          <a:p>
            <a:r>
              <a:rPr lang="en-US" altLang="en-US" sz="2000" dirty="0" smtClean="0"/>
              <a:t>THEOREM: There Exist an Orbit Which Realizes N(i ,j). </a:t>
            </a:r>
          </a:p>
          <a:p>
            <a:r>
              <a:rPr lang="en-US" altLang="en-US" sz="2000" dirty="0" smtClean="0"/>
              <a:t>Based on Conley-Moser’s Theorem on Symbolic Dynamics</a:t>
            </a:r>
          </a:p>
          <a:p>
            <a:r>
              <a:rPr lang="en-US" altLang="en-US" sz="2000" i="1" dirty="0" smtClean="0"/>
              <a:t>TEMPORARY CAPTURE BY DESIGN</a:t>
            </a:r>
          </a:p>
        </p:txBody>
      </p:sp>
      <p:sp>
        <p:nvSpPr>
          <p:cNvPr id="4" name="Rectangle 4"/>
          <p:cNvSpPr>
            <a:spLocks noChangeArrowheads="1"/>
          </p:cNvSpPr>
          <p:nvPr/>
        </p:nvSpPr>
        <p:spPr bwMode="auto">
          <a:xfrm>
            <a:off x="7866063" y="77788"/>
            <a:ext cx="238125" cy="36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20000"/>
              </a:spcBef>
            </a:pPr>
            <a:r>
              <a:rPr lang="en-US" altLang="en-US" sz="1800" b="1" dirty="0">
                <a:solidFill>
                  <a:srgbClr val="000073"/>
                </a:solidFill>
              </a:rPr>
              <a:t> </a:t>
            </a:r>
          </a:p>
        </p:txBody>
      </p:sp>
      <p:grpSp>
        <p:nvGrpSpPr>
          <p:cNvPr id="5" name="Group 5"/>
          <p:cNvGrpSpPr>
            <a:grpSpLocks/>
          </p:cNvGrpSpPr>
          <p:nvPr/>
        </p:nvGrpSpPr>
        <p:grpSpPr bwMode="auto">
          <a:xfrm>
            <a:off x="487362" y="3856547"/>
            <a:ext cx="4137025" cy="1662112"/>
            <a:chOff x="857" y="2292"/>
            <a:chExt cx="3820" cy="1482"/>
          </a:xfrm>
        </p:grpSpPr>
        <p:sp>
          <p:nvSpPr>
            <p:cNvPr id="6" name="Oval 6"/>
            <p:cNvSpPr>
              <a:spLocks noChangeArrowheads="1"/>
            </p:cNvSpPr>
            <p:nvPr/>
          </p:nvSpPr>
          <p:spPr bwMode="auto">
            <a:xfrm>
              <a:off x="1448" y="2437"/>
              <a:ext cx="1246" cy="1146"/>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7" name="Rectangle 7"/>
            <p:cNvSpPr>
              <a:spLocks noChangeArrowheads="1"/>
            </p:cNvSpPr>
            <p:nvPr/>
          </p:nvSpPr>
          <p:spPr bwMode="auto">
            <a:xfrm>
              <a:off x="1935" y="2920"/>
              <a:ext cx="327"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Sun</a:t>
              </a:r>
            </a:p>
            <a:p>
              <a:pPr algn="ctr" eaLnBrk="1" hangingPunct="1"/>
              <a:endParaRPr lang="en-US" altLang="en-US" sz="1400" b="1" dirty="0">
                <a:solidFill>
                  <a:srgbClr val="676767"/>
                </a:solidFill>
                <a:latin typeface="Arial" pitchFamily="34" charset="0"/>
              </a:endParaRPr>
            </a:p>
            <a:p>
              <a:pPr algn="ctr" eaLnBrk="1" hangingPunct="1"/>
              <a:r>
                <a:rPr lang="en-US" altLang="en-US" sz="1400" b="1" dirty="0">
                  <a:solidFill>
                    <a:srgbClr val="676767"/>
                  </a:solidFill>
                  <a:latin typeface="Arial" pitchFamily="34" charset="0"/>
                </a:rPr>
                <a:t>N1</a:t>
              </a:r>
            </a:p>
          </p:txBody>
        </p:sp>
        <p:grpSp>
          <p:nvGrpSpPr>
            <p:cNvPr id="8" name="Group 8"/>
            <p:cNvGrpSpPr>
              <a:grpSpLocks/>
            </p:cNvGrpSpPr>
            <p:nvPr/>
          </p:nvGrpSpPr>
          <p:grpSpPr bwMode="auto">
            <a:xfrm>
              <a:off x="2711" y="2727"/>
              <a:ext cx="638" cy="644"/>
              <a:chOff x="2711" y="2727"/>
              <a:chExt cx="638" cy="644"/>
            </a:xfrm>
          </p:grpSpPr>
          <p:sp>
            <p:nvSpPr>
              <p:cNvPr id="17" name="Oval 9"/>
              <p:cNvSpPr>
                <a:spLocks noChangeArrowheads="1"/>
              </p:cNvSpPr>
              <p:nvPr/>
            </p:nvSpPr>
            <p:spPr bwMode="auto">
              <a:xfrm>
                <a:off x="2711" y="2727"/>
                <a:ext cx="638" cy="574"/>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8" name="Rectangle 10"/>
              <p:cNvSpPr>
                <a:spLocks noChangeArrowheads="1"/>
              </p:cNvSpPr>
              <p:nvPr/>
            </p:nvSpPr>
            <p:spPr bwMode="auto">
              <a:xfrm>
                <a:off x="2887" y="2911"/>
                <a:ext cx="259"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L1</a:t>
                </a:r>
              </a:p>
              <a:p>
                <a:pPr algn="ctr" eaLnBrk="1" hangingPunct="1"/>
                <a:endParaRPr lang="en-US" altLang="en-US" sz="1400" b="1" dirty="0">
                  <a:solidFill>
                    <a:srgbClr val="676767"/>
                  </a:solidFill>
                  <a:latin typeface="Arial" pitchFamily="34" charset="0"/>
                </a:endParaRPr>
              </a:p>
              <a:p>
                <a:pPr algn="ctr" eaLnBrk="1" hangingPunct="1"/>
                <a:r>
                  <a:rPr lang="en-US" altLang="en-US" sz="1400" b="1" dirty="0">
                    <a:solidFill>
                      <a:srgbClr val="676767"/>
                    </a:solidFill>
                    <a:latin typeface="Arial" pitchFamily="34" charset="0"/>
                  </a:rPr>
                  <a:t>N2</a:t>
                </a:r>
              </a:p>
            </p:txBody>
          </p:sp>
        </p:grpSp>
        <p:grpSp>
          <p:nvGrpSpPr>
            <p:cNvPr id="9" name="Group 11"/>
            <p:cNvGrpSpPr>
              <a:grpSpLocks/>
            </p:cNvGrpSpPr>
            <p:nvPr/>
          </p:nvGrpSpPr>
          <p:grpSpPr bwMode="auto">
            <a:xfrm>
              <a:off x="3370" y="2742"/>
              <a:ext cx="638" cy="644"/>
              <a:chOff x="3370" y="2742"/>
              <a:chExt cx="638" cy="644"/>
            </a:xfrm>
          </p:grpSpPr>
          <p:sp>
            <p:nvSpPr>
              <p:cNvPr id="15" name="Oval 12"/>
              <p:cNvSpPr>
                <a:spLocks noChangeArrowheads="1"/>
              </p:cNvSpPr>
              <p:nvPr/>
            </p:nvSpPr>
            <p:spPr bwMode="auto">
              <a:xfrm>
                <a:off x="3370" y="2742"/>
                <a:ext cx="638" cy="574"/>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6" name="Rectangle 13"/>
              <p:cNvSpPr>
                <a:spLocks noChangeArrowheads="1"/>
              </p:cNvSpPr>
              <p:nvPr/>
            </p:nvSpPr>
            <p:spPr bwMode="auto">
              <a:xfrm>
                <a:off x="3432" y="2926"/>
                <a:ext cx="488"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Jupiter</a:t>
                </a:r>
              </a:p>
              <a:p>
                <a:pPr algn="ctr" eaLnBrk="1" hangingPunct="1"/>
                <a:endParaRPr lang="en-US" altLang="en-US" sz="1400" b="1" dirty="0">
                  <a:solidFill>
                    <a:srgbClr val="676767"/>
                  </a:solidFill>
                  <a:latin typeface="Arial" pitchFamily="34" charset="0"/>
                </a:endParaRPr>
              </a:p>
              <a:p>
                <a:pPr algn="ctr" eaLnBrk="1" hangingPunct="1"/>
                <a:r>
                  <a:rPr lang="en-US" altLang="en-US" sz="1400" b="1" dirty="0">
                    <a:solidFill>
                      <a:srgbClr val="676767"/>
                    </a:solidFill>
                    <a:latin typeface="Arial" pitchFamily="34" charset="0"/>
                  </a:rPr>
                  <a:t>N3</a:t>
                </a:r>
              </a:p>
            </p:txBody>
          </p:sp>
        </p:grpSp>
        <p:grpSp>
          <p:nvGrpSpPr>
            <p:cNvPr id="10" name="Group 14"/>
            <p:cNvGrpSpPr>
              <a:grpSpLocks/>
            </p:cNvGrpSpPr>
            <p:nvPr/>
          </p:nvGrpSpPr>
          <p:grpSpPr bwMode="auto">
            <a:xfrm>
              <a:off x="4039" y="2747"/>
              <a:ext cx="638" cy="644"/>
              <a:chOff x="4039" y="2747"/>
              <a:chExt cx="638" cy="644"/>
            </a:xfrm>
          </p:grpSpPr>
          <p:sp>
            <p:nvSpPr>
              <p:cNvPr id="13" name="Oval 15"/>
              <p:cNvSpPr>
                <a:spLocks noChangeArrowheads="1"/>
              </p:cNvSpPr>
              <p:nvPr/>
            </p:nvSpPr>
            <p:spPr bwMode="auto">
              <a:xfrm>
                <a:off x="4039" y="2747"/>
                <a:ext cx="638" cy="574"/>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4" name="Rectangle 16"/>
              <p:cNvSpPr>
                <a:spLocks noChangeArrowheads="1"/>
              </p:cNvSpPr>
              <p:nvPr/>
            </p:nvSpPr>
            <p:spPr bwMode="auto">
              <a:xfrm>
                <a:off x="4215" y="2931"/>
                <a:ext cx="259"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L2</a:t>
                </a:r>
              </a:p>
              <a:p>
                <a:pPr algn="ctr" eaLnBrk="1" hangingPunct="1"/>
                <a:endParaRPr lang="en-US" altLang="en-US" sz="1400" b="1" dirty="0">
                  <a:solidFill>
                    <a:srgbClr val="676767"/>
                  </a:solidFill>
                  <a:latin typeface="Arial" pitchFamily="34" charset="0"/>
                </a:endParaRPr>
              </a:p>
              <a:p>
                <a:pPr algn="ctr" eaLnBrk="1" hangingPunct="1"/>
                <a:r>
                  <a:rPr lang="en-US" altLang="en-US" sz="1400" b="1" dirty="0">
                    <a:solidFill>
                      <a:srgbClr val="676767"/>
                    </a:solidFill>
                    <a:latin typeface="Arial" pitchFamily="34" charset="0"/>
                  </a:rPr>
                  <a:t>N4</a:t>
                </a:r>
              </a:p>
            </p:txBody>
          </p:sp>
        </p:grpSp>
        <p:sp>
          <p:nvSpPr>
            <p:cNvPr id="11" name="Oval 17"/>
            <p:cNvSpPr>
              <a:spLocks noChangeArrowheads="1"/>
            </p:cNvSpPr>
            <p:nvPr/>
          </p:nvSpPr>
          <p:spPr bwMode="auto">
            <a:xfrm>
              <a:off x="857" y="2292"/>
              <a:ext cx="3810" cy="1482"/>
            </a:xfrm>
            <a:prstGeom prst="ellipse">
              <a:avLst/>
            </a:prstGeom>
            <a:noFill/>
            <a:ln w="127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p>
          </p:txBody>
        </p:sp>
        <p:sp>
          <p:nvSpPr>
            <p:cNvPr id="12" name="Rectangle 18"/>
            <p:cNvSpPr>
              <a:spLocks noChangeArrowheads="1"/>
            </p:cNvSpPr>
            <p:nvPr/>
          </p:nvSpPr>
          <p:spPr bwMode="auto">
            <a:xfrm>
              <a:off x="2695" y="2374"/>
              <a:ext cx="389" cy="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en-US" sz="1400" b="1" dirty="0">
                  <a:solidFill>
                    <a:srgbClr val="676767"/>
                  </a:solidFill>
                  <a:latin typeface="Arial" pitchFamily="34" charset="0"/>
                </a:rPr>
                <a:t>Xsun</a:t>
              </a:r>
            </a:p>
            <a:p>
              <a:pPr algn="ctr" eaLnBrk="1" hangingPunct="1"/>
              <a:r>
                <a:rPr lang="en-US" altLang="en-US" sz="1400" b="1" dirty="0">
                  <a:solidFill>
                    <a:srgbClr val="676767"/>
                  </a:solidFill>
                  <a:latin typeface="Arial" pitchFamily="34" charset="0"/>
                </a:rPr>
                <a:t>N5</a:t>
              </a:r>
            </a:p>
          </p:txBody>
        </p:sp>
      </p:grpSp>
      <p:pic>
        <p:nvPicPr>
          <p:cNvPr id="1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872" t="4125" r="64344" b="3893"/>
          <a:stretch/>
        </p:blipFill>
        <p:spPr bwMode="auto">
          <a:xfrm>
            <a:off x="5291251" y="3530518"/>
            <a:ext cx="3562815" cy="2654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0" name="Right Arrow 19"/>
          <p:cNvSpPr/>
          <p:nvPr/>
        </p:nvSpPr>
        <p:spPr>
          <a:xfrm>
            <a:off x="4817327" y="4550776"/>
            <a:ext cx="289932" cy="2579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TextBox 20"/>
          <p:cNvSpPr txBox="1"/>
          <p:nvPr/>
        </p:nvSpPr>
        <p:spPr>
          <a:xfrm>
            <a:off x="7138960" y="6538912"/>
            <a:ext cx="1079911" cy="276999"/>
          </a:xfrm>
          <a:prstGeom prst="rect">
            <a:avLst/>
          </a:prstGeom>
          <a:noFill/>
        </p:spPr>
        <p:txBody>
          <a:bodyPr wrap="none" rtlCol="0">
            <a:spAutoFit/>
          </a:bodyPr>
          <a:lstStyle/>
          <a:p>
            <a:r>
              <a:rPr lang="en-US" sz="1200" dirty="0" smtClean="0">
                <a:solidFill>
                  <a:schemeClr val="bg1">
                    <a:lumMod val="75000"/>
                  </a:schemeClr>
                </a:solidFill>
              </a:rPr>
              <a:t>Ref: M. Lo  JPL</a:t>
            </a:r>
            <a:endParaRPr lang="en-US" sz="1200" dirty="0">
              <a:solidFill>
                <a:schemeClr val="bg1">
                  <a:lumMod val="75000"/>
                </a:schemeClr>
              </a:solidFill>
            </a:endParaRPr>
          </a:p>
        </p:txBody>
      </p:sp>
      <p:sp>
        <p:nvSpPr>
          <p:cNvPr id="22" name="Slide Number Placeholder 21"/>
          <p:cNvSpPr>
            <a:spLocks noGrp="1"/>
          </p:cNvSpPr>
          <p:nvPr>
            <p:ph type="sldNum" sz="quarter" idx="12"/>
          </p:nvPr>
        </p:nvSpPr>
        <p:spPr/>
        <p:txBody>
          <a:bodyPr/>
          <a:lstStyle/>
          <a:p>
            <a:fld id="{C89506E5-468D-4A41-A8C8-D7A816AB4C27}" type="slidenum">
              <a:rPr lang="en-US" smtClean="0"/>
              <a:t>48</a:t>
            </a:fld>
            <a:endParaRPr lang="en-US" dirty="0"/>
          </a:p>
        </p:txBody>
      </p:sp>
    </p:spTree>
    <p:extLst>
      <p:ext uri="{BB962C8B-B14F-4D97-AF65-F5344CB8AC3E}">
        <p14:creationId xmlns:p14="http://schemas.microsoft.com/office/powerpoint/2010/main" val="40168959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977165" y="103148"/>
            <a:ext cx="7239000" cy="666750"/>
          </a:xfrm>
          <a:noFill/>
        </p:spPr>
        <p:txBody>
          <a:bodyPr>
            <a:normAutofit/>
          </a:bodyPr>
          <a:lstStyle/>
          <a:p>
            <a:r>
              <a:rPr lang="en-US" altLang="en-US" sz="2800" b="1" dirty="0" smtClean="0">
                <a:latin typeface="FrankRuehl" panose="020E0503060101010101" pitchFamily="34" charset="-79"/>
                <a:cs typeface="FrankRuehl" panose="020E0503060101010101" pitchFamily="34" charset="-79"/>
              </a:rPr>
              <a:t>Transport in the Solar System</a:t>
            </a:r>
          </a:p>
        </p:txBody>
      </p:sp>
      <p:pic>
        <p:nvPicPr>
          <p:cNvPr id="4" name="Picture 4" descr="C:\usr\mwl\alaska\SolSys.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19200"/>
            <a:ext cx="67818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5"/>
          <p:cNvSpPr txBox="1">
            <a:spLocks noChangeArrowheads="1"/>
          </p:cNvSpPr>
          <p:nvPr/>
        </p:nvSpPr>
        <p:spPr>
          <a:xfrm>
            <a:off x="6544062" y="1843668"/>
            <a:ext cx="2533650" cy="3609278"/>
          </a:xfrm>
          <a:prstGeom prst="rect">
            <a:avLst/>
          </a:prstGeom>
          <a:solidFill>
            <a:schemeClr val="accent3">
              <a:lumMod val="20000"/>
              <a:lumOff val="80000"/>
            </a:schemeClr>
          </a:solidFill>
          <a:ln>
            <a:solidFill>
              <a:schemeClr val="accent1"/>
            </a:solidFill>
          </a:ln>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ct val="40000"/>
              </a:spcBef>
              <a:buFontTx/>
              <a:buNone/>
            </a:pPr>
            <a:r>
              <a:rPr lang="en-US" altLang="en-US" sz="2000" i="1" dirty="0" smtClean="0">
                <a:sym typeface="Marlett" pitchFamily="2" charset="2"/>
              </a:rPr>
              <a:t>      Legend</a:t>
            </a:r>
            <a:endParaRPr lang="en-US" altLang="en-US" sz="1100" i="1" dirty="0" smtClean="0">
              <a:solidFill>
                <a:schemeClr val="accent2"/>
              </a:solidFill>
              <a:sym typeface="Marlett" pitchFamily="2" charset="2"/>
            </a:endParaRPr>
          </a:p>
          <a:p>
            <a:pPr>
              <a:spcBef>
                <a:spcPct val="40000"/>
              </a:spcBef>
              <a:buFontTx/>
              <a:buNone/>
            </a:pPr>
            <a:r>
              <a:rPr lang="en-US" altLang="en-US" sz="1100" dirty="0" smtClean="0">
                <a:solidFill>
                  <a:schemeClr val="accent2"/>
                </a:solidFill>
                <a:sym typeface="Marlett" pitchFamily="2" charset="2"/>
              </a:rPr>
              <a:t></a:t>
            </a:r>
            <a:r>
              <a:rPr lang="en-US" altLang="en-US" sz="2000" dirty="0" smtClean="0">
                <a:solidFill>
                  <a:schemeClr val="accent2"/>
                </a:solidFill>
                <a:sym typeface="Marlett" pitchFamily="2" charset="2"/>
              </a:rPr>
              <a:t>	</a:t>
            </a:r>
            <a:r>
              <a:rPr lang="en-US" altLang="en-US" sz="1100" dirty="0" smtClean="0">
                <a:solidFill>
                  <a:schemeClr val="accent2"/>
                </a:solidFill>
                <a:sym typeface="Marlett" pitchFamily="2" charset="2"/>
              </a:rPr>
              <a:t>   </a:t>
            </a:r>
            <a:r>
              <a:rPr lang="en-US" altLang="en-US" sz="2000" dirty="0" smtClean="0">
                <a:solidFill>
                  <a:schemeClr val="accent2"/>
                </a:solidFill>
              </a:rPr>
              <a:t>L</a:t>
            </a:r>
            <a:r>
              <a:rPr lang="en-US" altLang="en-US" sz="2000" baseline="-25000" dirty="0" smtClean="0">
                <a:solidFill>
                  <a:schemeClr val="accent2"/>
                </a:solidFill>
              </a:rPr>
              <a:t>1</a:t>
            </a:r>
            <a:r>
              <a:rPr lang="en-US" altLang="en-US" sz="2000" dirty="0" smtClean="0">
                <a:solidFill>
                  <a:schemeClr val="accent2"/>
                </a:solidFill>
              </a:rPr>
              <a:t> ITN Orbits</a:t>
            </a:r>
            <a:endParaRPr lang="en-US" altLang="en-US" sz="2000" dirty="0" smtClean="0"/>
          </a:p>
          <a:p>
            <a:pPr>
              <a:spcBef>
                <a:spcPct val="40000"/>
              </a:spcBef>
              <a:buFontTx/>
              <a:buNone/>
            </a:pPr>
            <a:r>
              <a:rPr lang="en-US" altLang="en-US" sz="1100" dirty="0" smtClean="0">
                <a:sym typeface="Marlett" pitchFamily="2" charset="2"/>
              </a:rPr>
              <a:t>	   </a:t>
            </a:r>
            <a:r>
              <a:rPr lang="en-US" altLang="en-US" sz="2000" dirty="0" smtClean="0"/>
              <a:t>L</a:t>
            </a:r>
            <a:r>
              <a:rPr lang="en-US" altLang="en-US" sz="2000" baseline="-25000" dirty="0" smtClean="0"/>
              <a:t>2</a:t>
            </a:r>
            <a:r>
              <a:rPr lang="en-US" altLang="en-US" sz="2000" dirty="0" smtClean="0"/>
              <a:t> ITN Orbits</a:t>
            </a:r>
          </a:p>
          <a:p>
            <a:pPr>
              <a:spcBef>
                <a:spcPct val="40000"/>
              </a:spcBef>
              <a:buFontTx/>
              <a:buNone/>
            </a:pPr>
            <a:r>
              <a:rPr lang="en-US" altLang="en-US" sz="2000" dirty="0" smtClean="0">
                <a:solidFill>
                  <a:schemeClr val="hlink"/>
                </a:solidFill>
                <a:sym typeface="Wingdings" pitchFamily="2" charset="2"/>
              </a:rPr>
              <a:t></a:t>
            </a:r>
            <a:r>
              <a:rPr lang="en-US" altLang="en-US" sz="2000" dirty="0" smtClean="0">
                <a:solidFill>
                  <a:schemeClr val="hlink"/>
                </a:solidFill>
              </a:rPr>
              <a:t>   Comets</a:t>
            </a:r>
            <a:endParaRPr lang="en-US" altLang="en-US" sz="2000" dirty="0" smtClean="0"/>
          </a:p>
          <a:p>
            <a:pPr>
              <a:spcBef>
                <a:spcPct val="40000"/>
              </a:spcBef>
              <a:buFontTx/>
              <a:buNone/>
            </a:pPr>
            <a:r>
              <a:rPr lang="en-US" altLang="en-US" sz="1100" dirty="0" smtClean="0">
                <a:solidFill>
                  <a:srgbClr val="0000CC"/>
                </a:solidFill>
                <a:sym typeface="Marlett" pitchFamily="2" charset="2"/>
              </a:rPr>
              <a:t>	   </a:t>
            </a:r>
            <a:r>
              <a:rPr lang="en-US" altLang="en-US" sz="2000" dirty="0" smtClean="0">
                <a:solidFill>
                  <a:srgbClr val="0000CC"/>
                </a:solidFill>
              </a:rPr>
              <a:t>Asteroids</a:t>
            </a:r>
            <a:endParaRPr lang="en-US" altLang="en-US" sz="2000" dirty="0" smtClean="0"/>
          </a:p>
          <a:p>
            <a:pPr>
              <a:spcBef>
                <a:spcPct val="40000"/>
              </a:spcBef>
              <a:buFontTx/>
              <a:buNone/>
            </a:pPr>
            <a:r>
              <a:rPr lang="en-US" altLang="en-US" sz="2000" dirty="0" smtClean="0">
                <a:solidFill>
                  <a:schemeClr val="accent2"/>
                </a:solidFill>
                <a:sym typeface="Wingdings" pitchFamily="2" charset="2"/>
              </a:rPr>
              <a:t></a:t>
            </a:r>
            <a:r>
              <a:rPr lang="en-US" altLang="en-US" sz="2000" dirty="0" smtClean="0">
                <a:solidFill>
                  <a:schemeClr val="accent2"/>
                </a:solidFill>
              </a:rPr>
              <a:t>   Kuiper Belt </a:t>
            </a:r>
          </a:p>
          <a:p>
            <a:pPr>
              <a:spcBef>
                <a:spcPct val="40000"/>
              </a:spcBef>
              <a:buFontTx/>
              <a:buNone/>
            </a:pPr>
            <a:r>
              <a:rPr lang="en-US" altLang="en-US" sz="2000" dirty="0" smtClean="0">
                <a:solidFill>
                  <a:schemeClr val="accent2"/>
                </a:solidFill>
              </a:rPr>
              <a:t>      Object</a:t>
            </a:r>
            <a:endParaRPr lang="en-US" altLang="en-US" sz="2000" dirty="0" smtClean="0"/>
          </a:p>
        </p:txBody>
      </p:sp>
      <p:sp>
        <p:nvSpPr>
          <p:cNvPr id="6" name="Text Box 6"/>
          <p:cNvSpPr txBox="1">
            <a:spLocks noChangeArrowheads="1"/>
          </p:cNvSpPr>
          <p:nvPr/>
        </p:nvSpPr>
        <p:spPr bwMode="auto">
          <a:xfrm>
            <a:off x="182135" y="771666"/>
            <a:ext cx="864962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b="1" dirty="0">
                <a:solidFill>
                  <a:prstClr val="black"/>
                </a:solidFill>
                <a:latin typeface="Arial" panose="020B0604020202020204" pitchFamily="34" charset="0"/>
                <a:cs typeface="Arial" panose="020B0604020202020204" pitchFamily="34" charset="0"/>
              </a:rPr>
              <a:t>Poincaré</a:t>
            </a:r>
            <a:r>
              <a:rPr lang="en-US" dirty="0">
                <a:solidFill>
                  <a:prstClr val="black"/>
                </a:solidFill>
              </a:rPr>
              <a:t> </a:t>
            </a:r>
            <a:r>
              <a:rPr lang="en-US" altLang="en-US" b="1" dirty="0" smtClean="0">
                <a:latin typeface="Arial" pitchFamily="34" charset="0"/>
              </a:rPr>
              <a:t>Section </a:t>
            </a:r>
            <a:r>
              <a:rPr lang="en-US" altLang="en-US" b="1" dirty="0">
                <a:latin typeface="Arial" pitchFamily="34" charset="0"/>
              </a:rPr>
              <a:t>of the InterPlanetary </a:t>
            </a:r>
            <a:r>
              <a:rPr lang="en-US" altLang="en-US" b="1" dirty="0" smtClean="0">
                <a:latin typeface="Arial" pitchFamily="34" charset="0"/>
              </a:rPr>
              <a:t>Transport Network</a:t>
            </a:r>
            <a:endParaRPr lang="en-US" altLang="en-US" b="1" dirty="0">
              <a:latin typeface="Arial" pitchFamily="34" charset="0"/>
            </a:endParaRPr>
          </a:p>
        </p:txBody>
      </p:sp>
      <p:sp>
        <p:nvSpPr>
          <p:cNvPr id="7" name="TextBox 6"/>
          <p:cNvSpPr txBox="1"/>
          <p:nvPr/>
        </p:nvSpPr>
        <p:spPr>
          <a:xfrm>
            <a:off x="7209265" y="6451370"/>
            <a:ext cx="1079911" cy="276999"/>
          </a:xfrm>
          <a:prstGeom prst="rect">
            <a:avLst/>
          </a:prstGeom>
          <a:noFill/>
        </p:spPr>
        <p:txBody>
          <a:bodyPr wrap="none" rtlCol="0">
            <a:spAutoFit/>
          </a:bodyPr>
          <a:lstStyle/>
          <a:p>
            <a:r>
              <a:rPr lang="en-US" sz="1200" dirty="0" smtClean="0">
                <a:solidFill>
                  <a:schemeClr val="tx1">
                    <a:lumMod val="50000"/>
                    <a:lumOff val="50000"/>
                  </a:schemeClr>
                </a:solidFill>
              </a:rPr>
              <a:t>Ref: M. Lo  JPL</a:t>
            </a:r>
            <a:endParaRPr lang="en-US" sz="1200" dirty="0">
              <a:solidFill>
                <a:schemeClr val="tx1">
                  <a:lumMod val="50000"/>
                  <a:lumOff val="50000"/>
                </a:schemeClr>
              </a:solidFill>
            </a:endParaRPr>
          </a:p>
        </p:txBody>
      </p:sp>
      <p:sp>
        <p:nvSpPr>
          <p:cNvPr id="3" name="Slide Number Placeholder 2"/>
          <p:cNvSpPr>
            <a:spLocks noGrp="1"/>
          </p:cNvSpPr>
          <p:nvPr>
            <p:ph type="sldNum" sz="quarter" idx="12"/>
          </p:nvPr>
        </p:nvSpPr>
        <p:spPr>
          <a:xfrm>
            <a:off x="6682420" y="6254766"/>
            <a:ext cx="2133600" cy="365125"/>
          </a:xfrm>
        </p:spPr>
        <p:txBody>
          <a:bodyPr/>
          <a:lstStyle/>
          <a:p>
            <a:fld id="{C89506E5-468D-4A41-A8C8-D7A816AB4C27}" type="slidenum">
              <a:rPr lang="en-US" smtClean="0">
                <a:solidFill>
                  <a:schemeClr val="tx1">
                    <a:lumMod val="50000"/>
                    <a:lumOff val="50000"/>
                  </a:schemeClr>
                </a:solidFill>
              </a:rPr>
              <a:t>49</a:t>
            </a:fld>
            <a:endParaRPr lang="en-US" dirty="0">
              <a:solidFill>
                <a:schemeClr val="tx1">
                  <a:lumMod val="50000"/>
                  <a:lumOff val="50000"/>
                </a:schemeClr>
              </a:solidFill>
            </a:endParaRPr>
          </a:p>
        </p:txBody>
      </p:sp>
    </p:spTree>
    <p:extLst>
      <p:ext uri="{BB962C8B-B14F-4D97-AF65-F5344CB8AC3E}">
        <p14:creationId xmlns:p14="http://schemas.microsoft.com/office/powerpoint/2010/main" val="37472356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342205" y="-65357"/>
            <a:ext cx="6726521" cy="954107"/>
          </a:xfrm>
          <a:prstGeom prst="rect">
            <a:avLst/>
          </a:prstGeom>
        </p:spPr>
        <p:txBody>
          <a:bodyPr wrap="none">
            <a:spAutoFit/>
          </a:bodyPr>
          <a:lstStyle/>
          <a:p>
            <a:pPr algn="ctr"/>
            <a:r>
              <a:rPr lang="en-US" sz="2800" b="1" dirty="0">
                <a:latin typeface="FrankRuehl" panose="020E0503060101010101" pitchFamily="34" charset="-79"/>
                <a:cs typeface="FrankRuehl" panose="020E0503060101010101" pitchFamily="34" charset="-79"/>
              </a:rPr>
              <a:t>Applications of Libration Orbit Fundamentals</a:t>
            </a:r>
          </a:p>
          <a:p>
            <a:pPr algn="ctr"/>
            <a:r>
              <a:rPr lang="en-US" sz="2800" b="1" dirty="0" smtClean="0">
                <a:latin typeface="FrankRuehl" panose="020E0503060101010101" pitchFamily="34" charset="-79"/>
                <a:cs typeface="FrankRuehl" panose="020E0503060101010101" pitchFamily="34" charset="-79"/>
              </a:rPr>
              <a:t>Summary</a:t>
            </a:r>
            <a:endParaRPr lang="en-US" sz="2800" b="1" dirty="0">
              <a:latin typeface="FrankRuehl" panose="020E0503060101010101" pitchFamily="34" charset="-79"/>
              <a:cs typeface="FrankRuehl" panose="020E0503060101010101" pitchFamily="34" charset="-79"/>
            </a:endParaRPr>
          </a:p>
        </p:txBody>
      </p:sp>
      <p:sp>
        <p:nvSpPr>
          <p:cNvPr id="4" name="TextBox 3"/>
          <p:cNvSpPr txBox="1"/>
          <p:nvPr/>
        </p:nvSpPr>
        <p:spPr>
          <a:xfrm>
            <a:off x="266932" y="919923"/>
            <a:ext cx="8877068" cy="5124480"/>
          </a:xfrm>
          <a:prstGeom prst="rect">
            <a:avLst/>
          </a:prstGeom>
          <a:noFill/>
        </p:spPr>
        <p:txBody>
          <a:bodyPr wrap="square" rtlCol="0">
            <a:spAutoFit/>
          </a:bodyPr>
          <a:lstStyle/>
          <a:p>
            <a:pPr marL="285750" indent="-285750">
              <a:spcAft>
                <a:spcPts val="600"/>
              </a:spcAft>
              <a:buFont typeface="Arial" panose="020B0604020202020204" pitchFamily="34" charset="0"/>
              <a:buChar char="•"/>
            </a:pPr>
            <a:r>
              <a:rPr lang="en-US" sz="2500" dirty="0" smtClean="0">
                <a:cs typeface="FrankRuehl" panose="020E0503060101010101" pitchFamily="34" charset="-79"/>
              </a:rPr>
              <a:t>Defined by Dynamical Systems Theory and Chaos Theory</a:t>
            </a:r>
          </a:p>
          <a:p>
            <a:pPr marL="742950" lvl="1" indent="-285750">
              <a:spcAft>
                <a:spcPts val="600"/>
              </a:spcAft>
              <a:buFont typeface="Courier New" panose="02070309020205020404" pitchFamily="49" charset="0"/>
              <a:buChar char="o"/>
            </a:pPr>
            <a:r>
              <a:rPr lang="en-US" sz="2300" dirty="0">
                <a:cs typeface="FrankRuehl" panose="020E0503060101010101" pitchFamily="34" charset="-79"/>
              </a:rPr>
              <a:t>Incorporates two-body and </a:t>
            </a:r>
            <a:r>
              <a:rPr lang="en-US" sz="2300" dirty="0" smtClean="0">
                <a:cs typeface="FrankRuehl" panose="020E0503060101010101" pitchFamily="34" charset="-79"/>
              </a:rPr>
              <a:t>three-body </a:t>
            </a:r>
            <a:r>
              <a:rPr lang="en-US" sz="2300" dirty="0">
                <a:cs typeface="FrankRuehl" panose="020E0503060101010101" pitchFamily="34" charset="-79"/>
              </a:rPr>
              <a:t>motion</a:t>
            </a:r>
          </a:p>
          <a:p>
            <a:pPr marL="742950" lvl="1" indent="-285750">
              <a:spcAft>
                <a:spcPts val="600"/>
              </a:spcAft>
              <a:buFont typeface="Courier New" panose="02070309020205020404" pitchFamily="49" charset="0"/>
              <a:buChar char="o"/>
            </a:pPr>
            <a:r>
              <a:rPr lang="en-US" sz="2300" dirty="0" smtClean="0">
                <a:cs typeface="FrankRuehl" panose="020E0503060101010101" pitchFamily="34" charset="-79"/>
              </a:rPr>
              <a:t>Provides </a:t>
            </a:r>
            <a:r>
              <a:rPr lang="en-US" sz="2300" dirty="0">
                <a:cs typeface="FrankRuehl" panose="020E0503060101010101" pitchFamily="34" charset="-79"/>
              </a:rPr>
              <a:t>a means to qualitatively address </a:t>
            </a:r>
            <a:r>
              <a:rPr lang="en-US" sz="2300" dirty="0" smtClean="0">
                <a:cs typeface="FrankRuehl" panose="020E0503060101010101" pitchFamily="34" charset="-79"/>
              </a:rPr>
              <a:t>trajectory characteristics</a:t>
            </a:r>
            <a:endParaRPr lang="en-US" sz="2300" dirty="0">
              <a:cs typeface="FrankRuehl" panose="020E0503060101010101" pitchFamily="34" charset="-79"/>
            </a:endParaRPr>
          </a:p>
          <a:p>
            <a:pPr marL="742950" lvl="1" indent="-285750">
              <a:spcAft>
                <a:spcPts val="600"/>
              </a:spcAft>
              <a:buFont typeface="Courier New" panose="02070309020205020404" pitchFamily="49" charset="0"/>
              <a:buChar char="o"/>
            </a:pPr>
            <a:r>
              <a:rPr lang="en-US" sz="2300" dirty="0" smtClean="0">
                <a:cs typeface="FrankRuehl" panose="020E0503060101010101" pitchFamily="34" charset="-79"/>
              </a:rPr>
              <a:t>Based on interactions gravitational perturbations</a:t>
            </a:r>
          </a:p>
          <a:p>
            <a:pPr marL="285750" indent="-285750">
              <a:spcAft>
                <a:spcPts val="600"/>
              </a:spcAft>
              <a:buFont typeface="Arial" panose="020B0604020202020204" pitchFamily="34" charset="0"/>
              <a:buChar char="•"/>
            </a:pPr>
            <a:r>
              <a:rPr lang="en-US" sz="2500" dirty="0" smtClean="0">
                <a:cs typeface="FrankRuehl" panose="020E0503060101010101" pitchFamily="34" charset="-79"/>
              </a:rPr>
              <a:t>Transport mechanism is derived from use of manifolds and </a:t>
            </a:r>
            <a:r>
              <a:rPr lang="en-US" sz="2500" dirty="0"/>
              <a:t>Poincaré</a:t>
            </a:r>
            <a:r>
              <a:rPr lang="en-US" sz="2800" dirty="0"/>
              <a:t> </a:t>
            </a:r>
            <a:r>
              <a:rPr lang="en-US" sz="2500" dirty="0" smtClean="0">
                <a:cs typeface="FrankRuehl" panose="020E0503060101010101" pitchFamily="34" charset="-79"/>
              </a:rPr>
              <a:t>mapping to identify pathways</a:t>
            </a:r>
          </a:p>
          <a:p>
            <a:pPr marL="285750" indent="-285750">
              <a:spcAft>
                <a:spcPts val="600"/>
              </a:spcAft>
              <a:buFont typeface="Arial" panose="020B0604020202020204" pitchFamily="34" charset="0"/>
              <a:buChar char="•"/>
            </a:pPr>
            <a:r>
              <a:rPr lang="en-US" sz="2500" dirty="0" smtClean="0">
                <a:cs typeface="FrankRuehl" panose="020E0503060101010101" pitchFamily="34" charset="-79"/>
              </a:rPr>
              <a:t>Combined with optimization / targeting and improved numerical techniques permits feasible mission designs and a powerful methodology</a:t>
            </a:r>
          </a:p>
          <a:p>
            <a:pPr marL="285750" indent="-285750">
              <a:spcAft>
                <a:spcPts val="600"/>
              </a:spcAft>
              <a:buFont typeface="Arial" panose="020B0604020202020204" pitchFamily="34" charset="0"/>
              <a:buChar char="•"/>
            </a:pPr>
            <a:r>
              <a:rPr lang="en-US" sz="2500" dirty="0" smtClean="0">
                <a:cs typeface="FrankRuehl" panose="020E0503060101010101" pitchFamily="34" charset="-79"/>
              </a:rPr>
              <a:t>Numerous applications: </a:t>
            </a:r>
            <a:r>
              <a:rPr lang="en-US" sz="2500" dirty="0">
                <a:cs typeface="FrankRuehl" panose="020E0503060101010101" pitchFamily="34" charset="-79"/>
              </a:rPr>
              <a:t>	</a:t>
            </a:r>
            <a:r>
              <a:rPr lang="en-US" sz="2500" dirty="0" smtClean="0">
                <a:cs typeface="FrankRuehl" panose="020E0503060101010101" pitchFamily="34" charset="-79"/>
              </a:rPr>
              <a:t>Cis-lunar trajectories, Sun-Earth Orbits</a:t>
            </a:r>
            <a:r>
              <a:rPr lang="en-US" sz="2500" dirty="0">
                <a:cs typeface="FrankRuehl" panose="020E0503060101010101" pitchFamily="34" charset="-79"/>
              </a:rPr>
              <a:t>, Distant Retrograde Orbits, Any </a:t>
            </a:r>
            <a:r>
              <a:rPr lang="en-US" sz="2500" dirty="0" smtClean="0">
                <a:cs typeface="FrankRuehl" panose="020E0503060101010101" pitchFamily="34" charset="-79"/>
              </a:rPr>
              <a:t>planetary libration point orbits, Planetary transfers,</a:t>
            </a:r>
            <a:r>
              <a:rPr lang="en-US" sz="2500" dirty="0">
                <a:cs typeface="FrankRuehl" panose="020E0503060101010101" pitchFamily="34" charset="-79"/>
              </a:rPr>
              <a:t> Asteroid </a:t>
            </a:r>
            <a:r>
              <a:rPr lang="en-US" sz="2500" dirty="0" smtClean="0">
                <a:cs typeface="FrankRuehl" panose="020E0503060101010101" pitchFamily="34" charset="-79"/>
              </a:rPr>
              <a:t>designs</a:t>
            </a:r>
          </a:p>
        </p:txBody>
      </p:sp>
      <p:sp>
        <p:nvSpPr>
          <p:cNvPr id="2" name="Slide Number Placeholder 1"/>
          <p:cNvSpPr>
            <a:spLocks noGrp="1"/>
          </p:cNvSpPr>
          <p:nvPr>
            <p:ph type="sldNum" sz="quarter" idx="12"/>
          </p:nvPr>
        </p:nvSpPr>
        <p:spPr/>
        <p:txBody>
          <a:bodyPr/>
          <a:lstStyle/>
          <a:p>
            <a:fld id="{C89506E5-468D-4A41-A8C8-D7A816AB4C27}" type="slidenum">
              <a:rPr lang="en-US" smtClean="0"/>
              <a:t>50</a:t>
            </a:fld>
            <a:endParaRPr lang="en-US" dirty="0"/>
          </a:p>
        </p:txBody>
      </p:sp>
    </p:spTree>
    <p:extLst>
      <p:ext uri="{BB962C8B-B14F-4D97-AF65-F5344CB8AC3E}">
        <p14:creationId xmlns:p14="http://schemas.microsoft.com/office/powerpoint/2010/main" val="7547097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78661" y="1551380"/>
            <a:ext cx="4868577" cy="369332"/>
          </a:xfrm>
          <a:prstGeom prst="rect">
            <a:avLst/>
          </a:prstGeom>
          <a:noFill/>
        </p:spPr>
        <p:txBody>
          <a:bodyPr wrap="none" rtlCol="0">
            <a:spAutoFit/>
          </a:bodyPr>
          <a:lstStyle/>
          <a:p>
            <a:r>
              <a:rPr lang="en-US" dirty="0" smtClean="0"/>
              <a:t>Missions Using DST / ITN / Manifolds / Multi-body</a:t>
            </a:r>
          </a:p>
        </p:txBody>
      </p:sp>
      <p:sp>
        <p:nvSpPr>
          <p:cNvPr id="3" name="Rectangle 2"/>
          <p:cNvSpPr/>
          <p:nvPr/>
        </p:nvSpPr>
        <p:spPr>
          <a:xfrm>
            <a:off x="1257354" y="158273"/>
            <a:ext cx="6801862" cy="523220"/>
          </a:xfrm>
          <a:prstGeom prst="rect">
            <a:avLst/>
          </a:prstGeom>
        </p:spPr>
        <p:txBody>
          <a:bodyPr wrap="none">
            <a:spAutoFit/>
          </a:bodyPr>
          <a:lstStyle/>
          <a:p>
            <a:pPr algn="ctr"/>
            <a:r>
              <a:rPr lang="en-US" sz="2800" b="1" dirty="0" smtClean="0">
                <a:latin typeface="FrankRuehl" panose="020E0503060101010101" pitchFamily="34" charset="-79"/>
                <a:cs typeface="FrankRuehl" panose="020E0503060101010101" pitchFamily="34" charset="-79"/>
              </a:rPr>
              <a:t>Libration (CRTBP and Manifold) Mission Use</a:t>
            </a:r>
            <a:endParaRPr lang="en-US" sz="2800" b="1" dirty="0">
              <a:latin typeface="FrankRuehl" panose="020E0503060101010101" pitchFamily="34" charset="-79"/>
              <a:cs typeface="FrankRuehl" panose="020E0503060101010101" pitchFamily="34" charset="-79"/>
            </a:endParaRPr>
          </a:p>
        </p:txBody>
      </p:sp>
      <p:graphicFrame>
        <p:nvGraphicFramePr>
          <p:cNvPr id="5" name="Table 4"/>
          <p:cNvGraphicFramePr>
            <a:graphicFrameLocks noGrp="1"/>
          </p:cNvGraphicFramePr>
          <p:nvPr>
            <p:extLst>
              <p:ext uri="{D42A27DB-BD31-4B8C-83A1-F6EECF244321}">
                <p14:modId xmlns:p14="http://schemas.microsoft.com/office/powerpoint/2010/main" val="2085746195"/>
              </p:ext>
            </p:extLst>
          </p:nvPr>
        </p:nvGraphicFramePr>
        <p:xfrm>
          <a:off x="499019" y="954100"/>
          <a:ext cx="8374566" cy="5643113"/>
        </p:xfrm>
        <a:graphic>
          <a:graphicData uri="http://schemas.openxmlformats.org/drawingml/2006/table">
            <a:tbl>
              <a:tblPr firstRow="1" bandRow="1">
                <a:tableStyleId>{5C22544A-7EE6-4342-B048-85BDC9FD1C3A}</a:tableStyleId>
              </a:tblPr>
              <a:tblGrid>
                <a:gridCol w="1735026"/>
                <a:gridCol w="883228"/>
                <a:gridCol w="5756312"/>
              </a:tblGrid>
              <a:tr h="333390">
                <a:tc>
                  <a:txBody>
                    <a:bodyPr/>
                    <a:lstStyle/>
                    <a:p>
                      <a:r>
                        <a:rPr lang="en-US" sz="1800" dirty="0" smtClean="0"/>
                        <a:t>Mission</a:t>
                      </a:r>
                      <a:endParaRPr lang="en-US" sz="1800" dirty="0"/>
                    </a:p>
                  </a:txBody>
                  <a:tcPr/>
                </a:tc>
                <a:tc>
                  <a:txBody>
                    <a:bodyPr/>
                    <a:lstStyle/>
                    <a:p>
                      <a:r>
                        <a:rPr lang="en-US" sz="1800" dirty="0" smtClean="0"/>
                        <a:t>Center</a:t>
                      </a:r>
                      <a:endParaRPr lang="en-US" sz="1800" dirty="0"/>
                    </a:p>
                  </a:txBody>
                  <a:tcPr/>
                </a:tc>
                <a:tc>
                  <a:txBody>
                    <a:bodyPr/>
                    <a:lstStyle/>
                    <a:p>
                      <a:r>
                        <a:rPr lang="en-US" sz="1800" baseline="0" dirty="0" smtClean="0"/>
                        <a:t>Usage</a:t>
                      </a:r>
                      <a:endParaRPr lang="en-US" sz="1800" dirty="0"/>
                    </a:p>
                  </a:txBody>
                  <a:tcPr/>
                </a:tc>
              </a:tr>
              <a:tr h="3333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ISEE-3	</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GSFC</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L1, Multiple LGA, Stable/unStable Manifolds</a:t>
                      </a:r>
                    </a:p>
                  </a:txBody>
                  <a:tcPr/>
                </a:tc>
              </a:tr>
              <a:tr h="333390">
                <a:tc>
                  <a:txBody>
                    <a:bodyPr/>
                    <a:lstStyle/>
                    <a:p>
                      <a:r>
                        <a:rPr lang="en-US" sz="1600" dirty="0" smtClean="0"/>
                        <a:t>Wind</a:t>
                      </a:r>
                      <a:endParaRPr lang="en-US" sz="1600" dirty="0"/>
                    </a:p>
                  </a:txBody>
                  <a:tcPr/>
                </a:tc>
                <a:tc>
                  <a:txBody>
                    <a:bodyPr/>
                    <a:lstStyle/>
                    <a:p>
                      <a:r>
                        <a:rPr lang="en-US" sz="1600" dirty="0" smtClean="0"/>
                        <a:t>GSFC</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L1, L2, Other, MLGA, Stable/unStable Manifolds</a:t>
                      </a:r>
                    </a:p>
                  </a:txBody>
                  <a:tcPr/>
                </a:tc>
              </a:tr>
              <a:tr h="333390">
                <a:tc>
                  <a:txBody>
                    <a:bodyPr/>
                    <a:lstStyle/>
                    <a:p>
                      <a:r>
                        <a:rPr lang="en-US" sz="1600" dirty="0" smtClean="0"/>
                        <a:t>SOHO</a:t>
                      </a:r>
                      <a:endParaRPr lang="en-US" sz="1600" dirty="0"/>
                    </a:p>
                  </a:txBody>
                  <a:tcPr/>
                </a:tc>
                <a:tc>
                  <a:txBody>
                    <a:bodyPr/>
                    <a:lstStyle/>
                    <a:p>
                      <a:r>
                        <a:rPr lang="en-US" sz="1600" dirty="0" smtClean="0"/>
                        <a:t>GSFC</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L1, Stable Manifold</a:t>
                      </a:r>
                    </a:p>
                  </a:txBody>
                  <a:tcPr/>
                </a:tc>
              </a:tr>
              <a:tr h="333390">
                <a:tc>
                  <a:txBody>
                    <a:bodyPr/>
                    <a:lstStyle/>
                    <a:p>
                      <a:r>
                        <a:rPr lang="en-US" sz="1600" dirty="0" smtClean="0"/>
                        <a:t>ACE</a:t>
                      </a:r>
                      <a:endParaRPr lang="en-US" sz="1600" dirty="0"/>
                    </a:p>
                  </a:txBody>
                  <a:tcPr/>
                </a:tc>
                <a:tc>
                  <a:txBody>
                    <a:bodyPr/>
                    <a:lstStyle/>
                    <a:p>
                      <a:r>
                        <a:rPr lang="en-US" sz="1600" dirty="0" smtClean="0"/>
                        <a:t>GSFC</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L1, Stable Manifold</a:t>
                      </a:r>
                    </a:p>
                  </a:txBody>
                  <a:tcPr/>
                </a:tc>
              </a:tr>
              <a:tr h="333390">
                <a:tc>
                  <a:txBody>
                    <a:bodyPr/>
                    <a:lstStyle/>
                    <a:p>
                      <a:r>
                        <a:rPr lang="en-US" sz="1600" dirty="0" smtClean="0"/>
                        <a:t>MAP</a:t>
                      </a:r>
                      <a:endParaRPr lang="en-US" sz="1600" dirty="0"/>
                    </a:p>
                  </a:txBody>
                  <a:tcPr/>
                </a:tc>
                <a:tc>
                  <a:txBody>
                    <a:bodyPr/>
                    <a:lstStyle/>
                    <a:p>
                      <a:r>
                        <a:rPr lang="en-US" sz="1600" dirty="0" smtClean="0"/>
                        <a:t>GSFC</a:t>
                      </a:r>
                      <a:endParaRPr lang="en-US" sz="1600" dirty="0"/>
                    </a:p>
                  </a:txBody>
                  <a:tcPr/>
                </a:tc>
                <a:tc>
                  <a:txBody>
                    <a:bodyPr/>
                    <a:lstStyle/>
                    <a:p>
                      <a:r>
                        <a:rPr lang="en-US" sz="1600" dirty="0" smtClean="0"/>
                        <a:t>L1, LGA, Stable Manifold</a:t>
                      </a:r>
                      <a:endParaRPr lang="en-US" sz="1600" dirty="0"/>
                    </a:p>
                  </a:txBody>
                  <a:tcPr/>
                </a:tc>
              </a:tr>
              <a:tr h="333390">
                <a:tc>
                  <a:txBody>
                    <a:bodyPr/>
                    <a:lstStyle/>
                    <a:p>
                      <a:r>
                        <a:rPr lang="en-US" sz="1600" dirty="0" smtClean="0"/>
                        <a:t>Genesis</a:t>
                      </a:r>
                      <a:endParaRPr lang="en-US" sz="1600" dirty="0"/>
                    </a:p>
                  </a:txBody>
                  <a:tcPr/>
                </a:tc>
                <a:tc>
                  <a:txBody>
                    <a:bodyPr/>
                    <a:lstStyle/>
                    <a:p>
                      <a:r>
                        <a:rPr lang="en-US" sz="1600" dirty="0" smtClean="0"/>
                        <a:t>JPL</a:t>
                      </a:r>
                      <a:endParaRPr lang="en-US" sz="1600" dirty="0"/>
                    </a:p>
                  </a:txBody>
                  <a:tcPr/>
                </a:tc>
                <a:tc>
                  <a:txBody>
                    <a:bodyPr/>
                    <a:lstStyle/>
                    <a:p>
                      <a:r>
                        <a:rPr lang="en-US" sz="1600" dirty="0" smtClean="0"/>
                        <a:t>L1, Stable / unStable Manifold</a:t>
                      </a:r>
                      <a:endParaRPr lang="en-US" sz="1600" dirty="0"/>
                    </a:p>
                  </a:txBody>
                  <a:tcPr/>
                </a:tc>
              </a:tr>
              <a:tr h="333390">
                <a:tc>
                  <a:txBody>
                    <a:bodyPr/>
                    <a:lstStyle/>
                    <a:p>
                      <a:r>
                        <a:rPr lang="en-US" sz="1600" dirty="0" smtClean="0"/>
                        <a:t>Herschel / Plank</a:t>
                      </a:r>
                      <a:endParaRPr lang="en-US" sz="1600" dirty="0"/>
                    </a:p>
                  </a:txBody>
                  <a:tcPr/>
                </a:tc>
                <a:tc>
                  <a:txBody>
                    <a:bodyPr/>
                    <a:lstStyle/>
                    <a:p>
                      <a:r>
                        <a:rPr lang="en-US" sz="1600" dirty="0" smtClean="0"/>
                        <a:t>ESA</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L1, Stable Manifold </a:t>
                      </a:r>
                    </a:p>
                  </a:txBody>
                  <a:tcPr/>
                </a:tc>
              </a:tr>
              <a:tr h="333390">
                <a:tc>
                  <a:txBody>
                    <a:bodyPr/>
                    <a:lstStyle/>
                    <a:p>
                      <a:r>
                        <a:rPr lang="en-US" sz="1600" dirty="0" smtClean="0"/>
                        <a:t>Gaia</a:t>
                      </a:r>
                      <a:endParaRPr lang="en-US" sz="1600" dirty="0"/>
                    </a:p>
                  </a:txBody>
                  <a:tcPr/>
                </a:tc>
                <a:tc>
                  <a:txBody>
                    <a:bodyPr/>
                    <a:lstStyle/>
                    <a:p>
                      <a:r>
                        <a:rPr lang="en-US" sz="1600" dirty="0" smtClean="0"/>
                        <a:t>ESA</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L2, Stable</a:t>
                      </a:r>
                      <a:r>
                        <a:rPr lang="en-US" sz="1600" baseline="0" dirty="0" smtClean="0"/>
                        <a:t> Manifold</a:t>
                      </a:r>
                      <a:endParaRPr lang="en-US" sz="1600" dirty="0" smtClean="0"/>
                    </a:p>
                  </a:txBody>
                  <a:tcPr/>
                </a:tc>
              </a:tr>
              <a:tr h="333390">
                <a:tc>
                  <a:txBody>
                    <a:bodyPr/>
                    <a:lstStyle/>
                    <a:p>
                      <a:r>
                        <a:rPr lang="en-US" sz="1600" dirty="0" smtClean="0"/>
                        <a:t>DSCOVR</a:t>
                      </a:r>
                      <a:endParaRPr lang="en-US" sz="1600" dirty="0"/>
                    </a:p>
                  </a:txBody>
                  <a:tcPr/>
                </a:tc>
                <a:tc>
                  <a:txBody>
                    <a:bodyPr/>
                    <a:lstStyle/>
                    <a:p>
                      <a:r>
                        <a:rPr lang="en-US" sz="1600" dirty="0" smtClean="0"/>
                        <a:t>GSFC</a:t>
                      </a:r>
                      <a:endParaRPr lang="en-US" sz="1600" dirty="0"/>
                    </a:p>
                  </a:txBody>
                  <a:tcPr/>
                </a:tc>
                <a:tc>
                  <a:txBody>
                    <a:bodyPr/>
                    <a:lstStyle/>
                    <a:p>
                      <a:r>
                        <a:rPr lang="en-US" sz="1600" dirty="0" smtClean="0"/>
                        <a:t>L1, Stable Manifold</a:t>
                      </a:r>
                      <a:endParaRPr lang="en-US" sz="1600" dirty="0"/>
                    </a:p>
                  </a:txBody>
                  <a:tcPr/>
                </a:tc>
              </a:tr>
              <a:tr h="333390">
                <a:tc>
                  <a:txBody>
                    <a:bodyPr/>
                    <a:lstStyle/>
                    <a:p>
                      <a:r>
                        <a:rPr lang="en-US" sz="1600" dirty="0" smtClean="0"/>
                        <a:t>JWST</a:t>
                      </a:r>
                      <a:endParaRPr lang="en-US" sz="1600" dirty="0"/>
                    </a:p>
                  </a:txBody>
                  <a:tcPr/>
                </a:tc>
                <a:tc>
                  <a:txBody>
                    <a:bodyPr/>
                    <a:lstStyle/>
                    <a:p>
                      <a:r>
                        <a:rPr lang="en-US" sz="1600" dirty="0" smtClean="0"/>
                        <a:t>GSFC</a:t>
                      </a:r>
                      <a:endParaRPr lang="en-US" sz="1600" dirty="0"/>
                    </a:p>
                  </a:txBody>
                  <a:tcPr/>
                </a:tc>
                <a:tc>
                  <a:txBody>
                    <a:bodyPr/>
                    <a:lstStyle/>
                    <a:p>
                      <a:r>
                        <a:rPr lang="en-US" sz="1600" dirty="0" smtClean="0"/>
                        <a:t>L2, Stable Manifold</a:t>
                      </a:r>
                      <a:endParaRPr lang="en-US" sz="1600" dirty="0"/>
                    </a:p>
                  </a:txBody>
                  <a:tcPr/>
                </a:tc>
              </a:tr>
              <a:tr h="583433">
                <a:tc>
                  <a:txBody>
                    <a:bodyPr/>
                    <a:lstStyle/>
                    <a:p>
                      <a:r>
                        <a:rPr lang="en-US" sz="1600" dirty="0" smtClean="0"/>
                        <a:t>ARTEMIS</a:t>
                      </a:r>
                      <a:endParaRPr lang="en-US" sz="1600" dirty="0"/>
                    </a:p>
                  </a:txBody>
                  <a:tcPr/>
                </a:tc>
                <a:tc>
                  <a:txBody>
                    <a:bodyPr/>
                    <a:lstStyle/>
                    <a:p>
                      <a:r>
                        <a:rPr lang="en-US" sz="1600" dirty="0" smtClean="0"/>
                        <a:t>GSFC</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Lunar L1 &amp; L2 &amp; Lunar Orbit, LGA, Stable /UnStable Manifolds (SE</a:t>
                      </a:r>
                      <a:r>
                        <a:rPr lang="en-US" sz="1600" baseline="0" dirty="0" smtClean="0"/>
                        <a:t> and EM)</a:t>
                      </a:r>
                      <a:endParaRPr lang="en-US" sz="1600" dirty="0" smtClean="0"/>
                    </a:p>
                  </a:txBody>
                  <a:tcPr/>
                </a:tc>
              </a:tr>
              <a:tr h="333390">
                <a:tc>
                  <a:txBody>
                    <a:bodyPr/>
                    <a:lstStyle/>
                    <a:p>
                      <a:r>
                        <a:rPr lang="en-US" sz="1600" dirty="0" smtClean="0"/>
                        <a:t>Grail</a:t>
                      </a:r>
                      <a:endParaRPr lang="en-US" sz="1600" dirty="0"/>
                    </a:p>
                  </a:txBody>
                  <a:tcPr/>
                </a:tc>
                <a:tc>
                  <a:txBody>
                    <a:bodyPr/>
                    <a:lstStyle/>
                    <a:p>
                      <a:r>
                        <a:rPr lang="en-US" sz="1600" dirty="0" smtClean="0"/>
                        <a:t>JPL</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Lunar Orbit, Stable / unStable Manifold</a:t>
                      </a:r>
                    </a:p>
                  </a:txBody>
                  <a:tcPr/>
                </a:tc>
              </a:tr>
              <a:tr h="333390">
                <a:tc>
                  <a:txBody>
                    <a:bodyPr/>
                    <a:lstStyle/>
                    <a:p>
                      <a:r>
                        <a:rPr lang="en-US" sz="1600" dirty="0" smtClean="0"/>
                        <a:t>SMART-1</a:t>
                      </a:r>
                      <a:endParaRPr lang="en-US" sz="1600" dirty="0"/>
                    </a:p>
                  </a:txBody>
                  <a:tcPr/>
                </a:tc>
                <a:tc>
                  <a:txBody>
                    <a:bodyPr/>
                    <a:lstStyle/>
                    <a:p>
                      <a:r>
                        <a:rPr lang="en-US" sz="1600" dirty="0" smtClean="0"/>
                        <a:t>ESA</a:t>
                      </a:r>
                      <a:endParaRPr lang="en-US" sz="1600" dirty="0"/>
                    </a:p>
                  </a:txBody>
                  <a:tcPr/>
                </a:tc>
                <a:tc>
                  <a:txBody>
                    <a:bodyPr/>
                    <a:lstStyle/>
                    <a:p>
                      <a:r>
                        <a:rPr lang="en-US" sz="1600" dirty="0" smtClean="0"/>
                        <a:t>Low Thrust, Stable Manifold - spiral</a:t>
                      </a:r>
                      <a:endParaRPr lang="en-US" sz="1600" dirty="0"/>
                    </a:p>
                  </a:txBody>
                  <a:tcPr/>
                </a:tc>
              </a:tr>
              <a:tr h="333390">
                <a:tc>
                  <a:txBody>
                    <a:bodyPr/>
                    <a:lstStyle/>
                    <a:p>
                      <a:r>
                        <a:rPr lang="en-US" sz="1600" dirty="0" smtClean="0"/>
                        <a:t>Lunar IceCube</a:t>
                      </a:r>
                      <a:endParaRPr lang="en-US" sz="1600" dirty="0"/>
                    </a:p>
                  </a:txBody>
                  <a:tcPr/>
                </a:tc>
                <a:tc>
                  <a:txBody>
                    <a:bodyPr/>
                    <a:lstStyle/>
                    <a:p>
                      <a:r>
                        <a:rPr lang="en-US" sz="1600" dirty="0" smtClean="0"/>
                        <a:t>GSFC</a:t>
                      </a:r>
                      <a:endParaRPr lang="en-US" sz="1600" dirty="0"/>
                    </a:p>
                  </a:txBody>
                  <a:tcPr/>
                </a:tc>
                <a:tc>
                  <a:txBody>
                    <a:bodyPr/>
                    <a:lstStyle/>
                    <a:p>
                      <a:r>
                        <a:rPr lang="en-US" sz="1600" dirty="0" smtClean="0"/>
                        <a:t>Low</a:t>
                      </a:r>
                      <a:r>
                        <a:rPr lang="en-US" sz="1600" baseline="0" dirty="0" smtClean="0"/>
                        <a:t> Thrust, Stable/Unstable Manifolds (SE and EM)</a:t>
                      </a:r>
                      <a:endParaRPr lang="en-US" sz="1600" dirty="0"/>
                    </a:p>
                  </a:txBody>
                  <a:tcPr/>
                </a:tc>
              </a:tr>
              <a:tr h="333390">
                <a:tc>
                  <a:txBody>
                    <a:bodyPr/>
                    <a:lstStyle/>
                    <a:p>
                      <a:r>
                        <a:rPr lang="en-US" sz="1600" dirty="0" smtClean="0"/>
                        <a:t>WFIRST</a:t>
                      </a:r>
                      <a:endParaRPr lang="en-US" sz="1600" dirty="0"/>
                    </a:p>
                  </a:txBody>
                  <a:tcPr/>
                </a:tc>
                <a:tc>
                  <a:txBody>
                    <a:bodyPr/>
                    <a:lstStyle/>
                    <a:p>
                      <a:r>
                        <a:rPr lang="en-US" sz="1600" dirty="0" smtClean="0"/>
                        <a:t>GSFC</a:t>
                      </a:r>
                      <a:endParaRPr lang="en-US" sz="1600" dirty="0"/>
                    </a:p>
                  </a:txBody>
                  <a:tcPr/>
                </a:tc>
                <a:tc>
                  <a:txBody>
                    <a:bodyPr/>
                    <a:lstStyle/>
                    <a:p>
                      <a:r>
                        <a:rPr lang="en-US" sz="1600" dirty="0" smtClean="0"/>
                        <a:t>L2</a:t>
                      </a:r>
                      <a:r>
                        <a:rPr lang="en-US" sz="1600" baseline="0" dirty="0" smtClean="0"/>
                        <a:t>, Stable Manifold, </a:t>
                      </a:r>
                      <a:endParaRPr lang="en-US" sz="1600" dirty="0"/>
                    </a:p>
                  </a:txBody>
                  <a:tcPr/>
                </a:tc>
              </a:tr>
            </a:tbl>
          </a:graphicData>
        </a:graphic>
      </p:graphicFrame>
      <p:sp>
        <p:nvSpPr>
          <p:cNvPr id="4" name="Slide Number Placeholder 3"/>
          <p:cNvSpPr>
            <a:spLocks noGrp="1"/>
          </p:cNvSpPr>
          <p:nvPr>
            <p:ph type="sldNum" sz="quarter" idx="12"/>
          </p:nvPr>
        </p:nvSpPr>
        <p:spPr/>
        <p:txBody>
          <a:bodyPr/>
          <a:lstStyle/>
          <a:p>
            <a:fld id="{C89506E5-468D-4A41-A8C8-D7A816AB4C27}" type="slidenum">
              <a:rPr lang="en-US" smtClean="0"/>
              <a:t>51</a:t>
            </a:fld>
            <a:endParaRPr lang="en-US" dirty="0"/>
          </a:p>
        </p:txBody>
      </p:sp>
    </p:spTree>
    <p:extLst>
      <p:ext uri="{BB962C8B-B14F-4D97-AF65-F5344CB8AC3E}">
        <p14:creationId xmlns:p14="http://schemas.microsoft.com/office/powerpoint/2010/main" val="30360061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015942" y="152293"/>
            <a:ext cx="5133136" cy="523220"/>
          </a:xfrm>
          <a:prstGeom prst="rect">
            <a:avLst/>
          </a:prstGeom>
        </p:spPr>
        <p:txBody>
          <a:bodyPr wrap="none">
            <a:spAutoFit/>
          </a:bodyPr>
          <a:lstStyle/>
          <a:p>
            <a:pPr algn="ctr"/>
            <a:r>
              <a:rPr lang="en-US" sz="2800" b="1" dirty="0" smtClean="0">
                <a:latin typeface="FrankRuehl" panose="020E0503060101010101" pitchFamily="34" charset="-79"/>
                <a:cs typeface="FrankRuehl" panose="020E0503060101010101" pitchFamily="34" charset="-79"/>
              </a:rPr>
              <a:t>Libration Orbit Application Tools</a:t>
            </a:r>
            <a:endParaRPr lang="en-US" sz="2800" b="1" dirty="0">
              <a:latin typeface="FrankRuehl" panose="020E0503060101010101" pitchFamily="34" charset="-79"/>
              <a:cs typeface="FrankRuehl" panose="020E0503060101010101" pitchFamily="34" charset="-79"/>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4197" y="2453640"/>
            <a:ext cx="4028313" cy="2692860"/>
          </a:xfrm>
          <a:prstGeom prst="rect">
            <a:avLst/>
          </a:prstGeom>
        </p:spPr>
      </p:pic>
      <p:pic>
        <p:nvPicPr>
          <p:cNvPr id="7" name="Picture 2" descr="C:\Users\Amanda\Desktop\All\Purdue\AAS_SC_2013\Figures\L3toL2_GMAT.png"/>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50000" contrast="69000"/>
                    </a14:imgEffect>
                  </a14:imgLayer>
                </a14:imgProps>
              </a:ext>
              <a:ext uri="{28A0092B-C50C-407E-A947-70E740481C1C}">
                <a14:useLocalDpi xmlns:a14="http://schemas.microsoft.com/office/drawing/2010/main" val="0"/>
              </a:ext>
            </a:extLst>
          </a:blip>
          <a:srcRect/>
          <a:stretch>
            <a:fillRect/>
          </a:stretch>
        </p:blipFill>
        <p:spPr bwMode="auto">
          <a:xfrm>
            <a:off x="5052659" y="2621280"/>
            <a:ext cx="3627324" cy="2548427"/>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5155449" y="5146500"/>
            <a:ext cx="3421743" cy="430887"/>
          </a:xfrm>
          <a:prstGeom prst="rect">
            <a:avLst/>
          </a:prstGeom>
        </p:spPr>
        <p:txBody>
          <a:bodyPr wrap="square">
            <a:spAutoFit/>
          </a:bodyPr>
          <a:lstStyle/>
          <a:p>
            <a:pPr algn="ctr"/>
            <a:r>
              <a:rPr lang="en-US" sz="2200" dirty="0">
                <a:solidFill>
                  <a:srgbClr val="000000"/>
                </a:solidFill>
              </a:rPr>
              <a:t>Sun-Earth-Moon (GMAT)</a:t>
            </a:r>
          </a:p>
        </p:txBody>
      </p:sp>
      <p:sp>
        <p:nvSpPr>
          <p:cNvPr id="9" name="Rectangle 8"/>
          <p:cNvSpPr/>
          <p:nvPr/>
        </p:nvSpPr>
        <p:spPr>
          <a:xfrm>
            <a:off x="612470" y="5146500"/>
            <a:ext cx="3730930" cy="430887"/>
          </a:xfrm>
          <a:prstGeom prst="rect">
            <a:avLst/>
          </a:prstGeom>
        </p:spPr>
        <p:txBody>
          <a:bodyPr wrap="square">
            <a:spAutoFit/>
          </a:bodyPr>
          <a:lstStyle/>
          <a:p>
            <a:pPr algn="ctr"/>
            <a:r>
              <a:rPr lang="en-US" sz="2200" dirty="0">
                <a:solidFill>
                  <a:srgbClr val="000000"/>
                </a:solidFill>
              </a:rPr>
              <a:t>Earth-Moon CR3BP (ATD</a:t>
            </a:r>
            <a:r>
              <a:rPr lang="en-US" sz="2200" baseline="30000" dirty="0">
                <a:solidFill>
                  <a:srgbClr val="000000"/>
                </a:solidFill>
              </a:rPr>
              <a:t>©</a:t>
            </a:r>
            <a:r>
              <a:rPr lang="en-US" sz="2200" dirty="0">
                <a:solidFill>
                  <a:srgbClr val="000000"/>
                </a:solidFill>
              </a:rPr>
              <a:t>)</a:t>
            </a:r>
          </a:p>
        </p:txBody>
      </p:sp>
      <p:sp>
        <p:nvSpPr>
          <p:cNvPr id="10" name="Right Arrow 9"/>
          <p:cNvSpPr/>
          <p:nvPr/>
        </p:nvSpPr>
        <p:spPr>
          <a:xfrm>
            <a:off x="4343400" y="4131073"/>
            <a:ext cx="685800" cy="4545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1" name="Content Placeholder 4"/>
          <p:cNvSpPr txBox="1">
            <a:spLocks/>
          </p:cNvSpPr>
          <p:nvPr/>
        </p:nvSpPr>
        <p:spPr>
          <a:xfrm>
            <a:off x="178038" y="888275"/>
            <a:ext cx="8730831" cy="148916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pPr>
            <a:r>
              <a:rPr lang="en-US" sz="2000" dirty="0" smtClean="0">
                <a:solidFill>
                  <a:srgbClr val="000000"/>
                </a:solidFill>
                <a:latin typeface="Sylfaen" panose="010A0502050306030303" pitchFamily="18" charset="0"/>
              </a:rPr>
              <a:t>Simplified model, autonomous system</a:t>
            </a:r>
          </a:p>
          <a:p>
            <a:pPr>
              <a:spcBef>
                <a:spcPts val="0"/>
              </a:spcBef>
            </a:pPr>
            <a:r>
              <a:rPr lang="en-US" sz="2000" dirty="0" smtClean="0">
                <a:solidFill>
                  <a:srgbClr val="000000"/>
                </a:solidFill>
                <a:latin typeface="Sylfaen" panose="010A0502050306030303" pitchFamily="18" charset="0"/>
              </a:rPr>
              <a:t>Provides useful information about fundamental solutions (libration point orbits, stable/unstable invariant manifolds, retrograde orbits, …)</a:t>
            </a:r>
          </a:p>
          <a:p>
            <a:pPr>
              <a:spcBef>
                <a:spcPts val="0"/>
              </a:spcBef>
            </a:pPr>
            <a:r>
              <a:rPr lang="en-US" sz="2000" dirty="0" smtClean="0">
                <a:solidFill>
                  <a:srgbClr val="000000"/>
                </a:solidFill>
                <a:latin typeface="Sylfaen" panose="010A0502050306030303" pitchFamily="18" charset="0"/>
              </a:rPr>
              <a:t>Solutions from CR3BP transitioned to ephemeris model, generally, maintain orbit characteristics</a:t>
            </a:r>
            <a:endParaRPr lang="en-US" sz="1400" dirty="0" smtClean="0">
              <a:solidFill>
                <a:srgbClr val="000000"/>
              </a:solidFill>
              <a:latin typeface="Sylfaen" panose="010A0502050306030303" pitchFamily="18" charset="0"/>
            </a:endParaRPr>
          </a:p>
        </p:txBody>
      </p:sp>
      <p:sp>
        <p:nvSpPr>
          <p:cNvPr id="12" name="Rectangle 11"/>
          <p:cNvSpPr/>
          <p:nvPr/>
        </p:nvSpPr>
        <p:spPr>
          <a:xfrm>
            <a:off x="3558237" y="6456253"/>
            <a:ext cx="4844289" cy="261610"/>
          </a:xfrm>
          <a:prstGeom prst="rect">
            <a:avLst/>
          </a:prstGeom>
        </p:spPr>
        <p:txBody>
          <a:bodyPr wrap="square">
            <a:spAutoFit/>
          </a:bodyPr>
          <a:lstStyle/>
          <a:p>
            <a:pPr algn="ctr"/>
            <a:r>
              <a:rPr lang="en-US" sz="1100" dirty="0" smtClean="0">
                <a:solidFill>
                  <a:schemeClr val="bg1">
                    <a:lumMod val="75000"/>
                  </a:schemeClr>
                </a:solidFill>
              </a:rPr>
              <a:t>Ref: </a:t>
            </a:r>
            <a:r>
              <a:rPr lang="en-US" sz="1100" b="1" i="1" dirty="0" smtClean="0">
                <a:solidFill>
                  <a:schemeClr val="bg1">
                    <a:lumMod val="75000"/>
                  </a:schemeClr>
                </a:solidFill>
              </a:rPr>
              <a:t>Images </a:t>
            </a:r>
            <a:r>
              <a:rPr lang="en-US" sz="1100" b="1" i="1" dirty="0">
                <a:solidFill>
                  <a:schemeClr val="bg1">
                    <a:lumMod val="75000"/>
                  </a:schemeClr>
                </a:solidFill>
              </a:rPr>
              <a:t>from Haapala, Vaquero, Pavlak, Howell, and </a:t>
            </a:r>
            <a:r>
              <a:rPr lang="en-US" sz="1100" b="1" i="1" dirty="0" smtClean="0">
                <a:solidFill>
                  <a:schemeClr val="bg1">
                    <a:lumMod val="75000"/>
                  </a:schemeClr>
                </a:solidFill>
              </a:rPr>
              <a:t>Folta </a:t>
            </a:r>
          </a:p>
        </p:txBody>
      </p:sp>
      <p:sp>
        <p:nvSpPr>
          <p:cNvPr id="2" name="Slide Number Placeholder 1"/>
          <p:cNvSpPr>
            <a:spLocks noGrp="1"/>
          </p:cNvSpPr>
          <p:nvPr>
            <p:ph type="sldNum" sz="quarter" idx="12"/>
          </p:nvPr>
        </p:nvSpPr>
        <p:spPr/>
        <p:txBody>
          <a:bodyPr/>
          <a:lstStyle/>
          <a:p>
            <a:fld id="{C89506E5-468D-4A41-A8C8-D7A816AB4C27}" type="slidenum">
              <a:rPr lang="en-US" smtClean="0"/>
              <a:t>52</a:t>
            </a:fld>
            <a:endParaRPr lang="en-US" dirty="0"/>
          </a:p>
        </p:txBody>
      </p:sp>
    </p:spTree>
    <p:extLst>
      <p:ext uri="{BB962C8B-B14F-4D97-AF65-F5344CB8AC3E}">
        <p14:creationId xmlns:p14="http://schemas.microsoft.com/office/powerpoint/2010/main" val="36723916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6739783" y="6393592"/>
            <a:ext cx="2133600" cy="365125"/>
          </a:xfrm>
        </p:spPr>
        <p:txBody>
          <a:bodyPr/>
          <a:lstStyle/>
          <a:p>
            <a:r>
              <a:rPr lang="en-US" dirty="0" smtClean="0"/>
              <a:t>Haapala </a:t>
            </a:r>
            <a:fld id="{A61333EF-1361-4594-8460-5CF2488113E3}" type="slidenum">
              <a:rPr lang="en-US" smtClean="0"/>
              <a:pPr/>
              <a:t>53</a:t>
            </a:fld>
            <a:endParaRPr lang="en-US" dirty="0"/>
          </a:p>
        </p:txBody>
      </p:sp>
      <p:sp>
        <p:nvSpPr>
          <p:cNvPr id="7" name="Content Placeholder 2"/>
          <p:cNvSpPr>
            <a:spLocks noGrp="1"/>
          </p:cNvSpPr>
          <p:nvPr>
            <p:ph idx="1"/>
          </p:nvPr>
        </p:nvSpPr>
        <p:spPr>
          <a:xfrm>
            <a:off x="0" y="990600"/>
            <a:ext cx="8915400" cy="5715000"/>
          </a:xfrm>
        </p:spPr>
        <p:txBody>
          <a:bodyPr>
            <a:noAutofit/>
          </a:bodyPr>
          <a:lstStyle/>
          <a:p>
            <a:pPr lvl="1">
              <a:lnSpc>
                <a:spcPct val="120000"/>
              </a:lnSpc>
              <a:buFont typeface="Arial" charset="0"/>
              <a:buChar char="•"/>
            </a:pPr>
            <a:r>
              <a:rPr lang="en-US" dirty="0"/>
              <a:t>Poincaré </a:t>
            </a:r>
            <a:r>
              <a:rPr lang="en-US" dirty="0" smtClean="0"/>
              <a:t>maps useful for a variety of applications</a:t>
            </a:r>
          </a:p>
          <a:p>
            <a:pPr lvl="2">
              <a:buFont typeface="Arial" charset="0"/>
              <a:buChar char="•"/>
            </a:pPr>
            <a:r>
              <a:rPr lang="en-US" dirty="0" smtClean="0"/>
              <a:t>Provide visual picture of solution space</a:t>
            </a:r>
          </a:p>
          <a:p>
            <a:pPr lvl="2">
              <a:buFont typeface="Arial" charset="0"/>
              <a:buChar char="•"/>
            </a:pPr>
            <a:r>
              <a:rPr lang="en-US" dirty="0" smtClean="0"/>
              <a:t>Evaluate stability</a:t>
            </a:r>
          </a:p>
          <a:p>
            <a:pPr lvl="2">
              <a:buFont typeface="Arial" charset="0"/>
              <a:buChar char="•"/>
            </a:pPr>
            <a:r>
              <a:rPr lang="en-US" dirty="0" smtClean="0"/>
              <a:t>Locate solutions with prescribed characteristics</a:t>
            </a:r>
          </a:p>
          <a:p>
            <a:pPr lvl="1">
              <a:lnSpc>
                <a:spcPct val="120000"/>
              </a:lnSpc>
              <a:buFont typeface="Arial" charset="0"/>
              <a:buChar char="•"/>
            </a:pPr>
            <a:r>
              <a:rPr lang="en-US" dirty="0" smtClean="0"/>
              <a:t>Including maps in trajectory design software is essential to facilitate design in the spatial problem </a:t>
            </a:r>
          </a:p>
          <a:p>
            <a:pPr marL="914400" lvl="2" indent="0">
              <a:lnSpc>
                <a:spcPct val="120000"/>
              </a:lnSpc>
              <a:buNone/>
            </a:pPr>
            <a:endParaRPr lang="da-DK" dirty="0"/>
          </a:p>
        </p:txBody>
      </p:sp>
      <p:pic>
        <p:nvPicPr>
          <p:cNvPr id="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1703" y="4087378"/>
            <a:ext cx="3634097" cy="2401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45060" y="4087378"/>
            <a:ext cx="3965540" cy="24012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1223352" y="6435552"/>
            <a:ext cx="6849696" cy="323165"/>
          </a:xfrm>
          <a:prstGeom prst="rect">
            <a:avLst/>
          </a:prstGeom>
          <a:noFill/>
        </p:spPr>
        <p:txBody>
          <a:bodyPr wrap="none" rtlCol="0">
            <a:spAutoFit/>
          </a:bodyPr>
          <a:lstStyle/>
          <a:p>
            <a:r>
              <a:rPr lang="en-US" sz="1500" dirty="0" smtClean="0"/>
              <a:t>Snapshots of Adaptive Trajectory Design (ATD) tools, Purdue/Goddard collaboration</a:t>
            </a:r>
            <a:endParaRPr lang="en-US" sz="1500" dirty="0"/>
          </a:p>
        </p:txBody>
      </p:sp>
      <p:sp>
        <p:nvSpPr>
          <p:cNvPr id="9" name="Rectangle 8"/>
          <p:cNvSpPr/>
          <p:nvPr/>
        </p:nvSpPr>
        <p:spPr>
          <a:xfrm>
            <a:off x="2179043" y="209644"/>
            <a:ext cx="5014514" cy="523220"/>
          </a:xfrm>
          <a:prstGeom prst="rect">
            <a:avLst/>
          </a:prstGeom>
        </p:spPr>
        <p:txBody>
          <a:bodyPr wrap="none">
            <a:spAutoFit/>
          </a:bodyPr>
          <a:lstStyle/>
          <a:p>
            <a:pPr algn="ctr"/>
            <a:r>
              <a:rPr lang="en-US" sz="2800" b="1" dirty="0">
                <a:latin typeface="FrankRuehl" panose="020E0503060101010101" pitchFamily="34" charset="-79"/>
                <a:cs typeface="FrankRuehl" panose="020E0503060101010101" pitchFamily="34" charset="-79"/>
              </a:rPr>
              <a:t>Libration Orbit Application Tools</a:t>
            </a:r>
          </a:p>
        </p:txBody>
      </p:sp>
    </p:spTree>
    <p:extLst>
      <p:ext uri="{BB962C8B-B14F-4D97-AF65-F5344CB8AC3E}">
        <p14:creationId xmlns:p14="http://schemas.microsoft.com/office/powerpoint/2010/main" val="176198805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3051" y="209644"/>
            <a:ext cx="6726521" cy="523220"/>
          </a:xfrm>
          <a:prstGeom prst="rect">
            <a:avLst/>
          </a:prstGeom>
        </p:spPr>
        <p:txBody>
          <a:bodyPr wrap="none">
            <a:spAutoFit/>
          </a:bodyPr>
          <a:lstStyle/>
          <a:p>
            <a:pPr algn="ctr"/>
            <a:r>
              <a:rPr lang="en-US" sz="2800" b="1" dirty="0" smtClean="0">
                <a:latin typeface="FrankRuehl" panose="020E0503060101010101" pitchFamily="34" charset="-79"/>
                <a:cs typeface="FrankRuehl" panose="020E0503060101010101" pitchFamily="34" charset="-79"/>
              </a:rPr>
              <a:t>Applications of Libration Orbit Fundamentals</a:t>
            </a:r>
            <a:endParaRPr lang="en-US" sz="2800" b="1" dirty="0">
              <a:latin typeface="FrankRuehl" panose="020E0503060101010101" pitchFamily="34" charset="-79"/>
              <a:cs typeface="FrankRuehl" panose="020E0503060101010101" pitchFamily="34" charset="-79"/>
            </a:endParaRPr>
          </a:p>
        </p:txBody>
      </p:sp>
      <p:sp>
        <p:nvSpPr>
          <p:cNvPr id="5" name="TextBox 4"/>
          <p:cNvSpPr txBox="1"/>
          <p:nvPr/>
        </p:nvSpPr>
        <p:spPr>
          <a:xfrm>
            <a:off x="1126273" y="1237785"/>
            <a:ext cx="5951437" cy="2062103"/>
          </a:xfrm>
          <a:prstGeom prst="rect">
            <a:avLst/>
          </a:prstGeom>
          <a:noFill/>
        </p:spPr>
        <p:txBody>
          <a:bodyPr wrap="none" rtlCol="0">
            <a:spAutoFit/>
          </a:bodyPr>
          <a:lstStyle/>
          <a:p>
            <a:r>
              <a:rPr lang="en-US" sz="2800" b="1" dirty="0" smtClean="0"/>
              <a:t>Special Thanks to:</a:t>
            </a:r>
          </a:p>
          <a:p>
            <a:endParaRPr lang="en-US" sz="2800" b="1" dirty="0"/>
          </a:p>
          <a:p>
            <a:pPr marL="800100" lvl="1" indent="-342900">
              <a:buFont typeface="Courier New" panose="02070309020205020404" pitchFamily="49" charset="0"/>
              <a:buChar char="o"/>
            </a:pPr>
            <a:r>
              <a:rPr lang="en-US" sz="2400" b="1" dirty="0" smtClean="0"/>
              <a:t>Dr. Kathleen Howell, Purdue University</a:t>
            </a:r>
          </a:p>
          <a:p>
            <a:pPr marL="800100" lvl="1" indent="-342900">
              <a:buFont typeface="Courier New" panose="02070309020205020404" pitchFamily="49" charset="0"/>
              <a:buChar char="o"/>
            </a:pPr>
            <a:endParaRPr lang="en-US" sz="2400" b="1" dirty="0"/>
          </a:p>
          <a:p>
            <a:pPr marL="800100" lvl="1" indent="-342900">
              <a:buFont typeface="Courier New" panose="02070309020205020404" pitchFamily="49" charset="0"/>
              <a:buChar char="o"/>
            </a:pPr>
            <a:r>
              <a:rPr lang="en-US" sz="2400" b="1" dirty="0" smtClean="0"/>
              <a:t>Dr. Martin Lo, JPL</a:t>
            </a:r>
            <a:endParaRPr lang="en-US" sz="2400" b="1" dirty="0"/>
          </a:p>
        </p:txBody>
      </p:sp>
      <p:sp>
        <p:nvSpPr>
          <p:cNvPr id="2" name="Slide Number Placeholder 1"/>
          <p:cNvSpPr>
            <a:spLocks noGrp="1"/>
          </p:cNvSpPr>
          <p:nvPr>
            <p:ph type="sldNum" sz="quarter" idx="12"/>
          </p:nvPr>
        </p:nvSpPr>
        <p:spPr/>
        <p:txBody>
          <a:bodyPr/>
          <a:lstStyle/>
          <a:p>
            <a:fld id="{C89506E5-468D-4A41-A8C8-D7A816AB4C27}" type="slidenum">
              <a:rPr lang="en-US" smtClean="0"/>
              <a:t>54</a:t>
            </a:fld>
            <a:endParaRPr lang="en-US" dirty="0"/>
          </a:p>
        </p:txBody>
      </p:sp>
    </p:spTree>
    <p:extLst>
      <p:ext uri="{BB962C8B-B14F-4D97-AF65-F5344CB8AC3E}">
        <p14:creationId xmlns:p14="http://schemas.microsoft.com/office/powerpoint/2010/main" val="33374499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23041" y="209644"/>
            <a:ext cx="6726521" cy="523220"/>
          </a:xfrm>
          <a:prstGeom prst="rect">
            <a:avLst/>
          </a:prstGeom>
        </p:spPr>
        <p:txBody>
          <a:bodyPr wrap="none">
            <a:spAutoFit/>
          </a:bodyPr>
          <a:lstStyle/>
          <a:p>
            <a:pPr algn="ctr"/>
            <a:r>
              <a:rPr lang="en-US" sz="2800" b="1" dirty="0">
                <a:latin typeface="FrankRuehl" panose="020E0503060101010101" pitchFamily="34" charset="-79"/>
                <a:cs typeface="FrankRuehl" panose="020E0503060101010101" pitchFamily="34" charset="-79"/>
              </a:rPr>
              <a:t>Applications of Libration Orbit Fundamentals</a:t>
            </a:r>
          </a:p>
        </p:txBody>
      </p:sp>
      <p:sp>
        <p:nvSpPr>
          <p:cNvPr id="6" name="Rectangle 5"/>
          <p:cNvSpPr/>
          <p:nvPr/>
        </p:nvSpPr>
        <p:spPr>
          <a:xfrm>
            <a:off x="2390775" y="2623304"/>
            <a:ext cx="4572000" cy="1323439"/>
          </a:xfrm>
          <a:prstGeom prst="rect">
            <a:avLst/>
          </a:prstGeom>
        </p:spPr>
        <p:txBody>
          <a:bodyPr>
            <a:spAutoFit/>
          </a:bodyPr>
          <a:lstStyle/>
          <a:p>
            <a:pPr algn="ctr"/>
            <a:r>
              <a:rPr 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Thank You</a:t>
            </a:r>
            <a:endParaRPr lang="en-US" sz="8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2" name="Slide Number Placeholder 1"/>
          <p:cNvSpPr>
            <a:spLocks noGrp="1"/>
          </p:cNvSpPr>
          <p:nvPr>
            <p:ph type="sldNum" sz="quarter" idx="12"/>
          </p:nvPr>
        </p:nvSpPr>
        <p:spPr/>
        <p:txBody>
          <a:bodyPr/>
          <a:lstStyle/>
          <a:p>
            <a:fld id="{C89506E5-468D-4A41-A8C8-D7A816AB4C27}" type="slidenum">
              <a:rPr lang="en-US" smtClean="0"/>
              <a:t>55</a:t>
            </a:fld>
            <a:endParaRPr lang="en-US" dirty="0"/>
          </a:p>
        </p:txBody>
      </p:sp>
    </p:spTree>
    <p:extLst>
      <p:ext uri="{BB962C8B-B14F-4D97-AF65-F5344CB8AC3E}">
        <p14:creationId xmlns:p14="http://schemas.microsoft.com/office/powerpoint/2010/main" val="41061162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1470" y="1038457"/>
            <a:ext cx="8298180" cy="5780044"/>
          </a:xfrm>
          <a:prstGeom prst="rect">
            <a:avLst/>
          </a:prstGeom>
        </p:spPr>
        <p:txBody>
          <a:bodyPr wrap="square">
            <a:spAutoFit/>
          </a:bodyPr>
          <a:lstStyle/>
          <a:p>
            <a:pPr>
              <a:lnSpc>
                <a:spcPct val="90000"/>
              </a:lnSpc>
              <a:spcBef>
                <a:spcPct val="40000"/>
              </a:spcBef>
            </a:pPr>
            <a:r>
              <a:rPr lang="en-US" altLang="en-US" sz="1400" dirty="0" smtClean="0"/>
              <a:t>Folta, Howell, </a:t>
            </a:r>
            <a:r>
              <a:rPr lang="en-US" sz="1400" dirty="0"/>
              <a:t>“The Lunar IceCube Mission Design:  Construction Of Feasible Transfer Trajectories With A Constrained Departure</a:t>
            </a:r>
            <a:r>
              <a:rPr lang="en-US" sz="1400" dirty="0" smtClean="0"/>
              <a:t>”</a:t>
            </a:r>
          </a:p>
          <a:p>
            <a:pPr lvl="0">
              <a:lnSpc>
                <a:spcPct val="90000"/>
              </a:lnSpc>
              <a:spcBef>
                <a:spcPct val="40000"/>
              </a:spcBef>
            </a:pPr>
            <a:r>
              <a:rPr lang="en-US" altLang="en-US" sz="1400" dirty="0" smtClean="0"/>
              <a:t>Folta, Webster, Howell, “</a:t>
            </a:r>
            <a:r>
              <a:rPr lang="en-US" sz="1400" dirty="0" smtClean="0"/>
              <a:t>Trajectory </a:t>
            </a:r>
            <a:r>
              <a:rPr lang="en-US" sz="1400" dirty="0"/>
              <a:t>Design Tools for Libration and Cis-Lunar Environments ... on Astrodynamics Tools and </a:t>
            </a:r>
            <a:r>
              <a:rPr lang="en-US" sz="1400" dirty="0" smtClean="0"/>
              <a:t>Techniques”, </a:t>
            </a:r>
            <a:r>
              <a:rPr lang="en-US" sz="1400" dirty="0"/>
              <a:t>(ICATT); 6th; 14-17 Mar. 2016 . </a:t>
            </a:r>
            <a:endParaRPr lang="en-US" sz="1400" dirty="0" smtClean="0"/>
          </a:p>
          <a:p>
            <a:pPr lvl="0">
              <a:lnSpc>
                <a:spcPct val="90000"/>
              </a:lnSpc>
              <a:spcBef>
                <a:spcPct val="40000"/>
              </a:spcBef>
            </a:pPr>
            <a:r>
              <a:rPr lang="en-US" altLang="en-US" sz="1400" dirty="0" smtClean="0"/>
              <a:t>Barden</a:t>
            </a:r>
            <a:r>
              <a:rPr lang="en-US" altLang="en-US" sz="1400" dirty="0"/>
              <a:t>, Howell, </a:t>
            </a:r>
            <a:r>
              <a:rPr lang="en-US" altLang="en-US" sz="1400" dirty="0" smtClean="0"/>
              <a:t>“Formation </a:t>
            </a:r>
            <a:r>
              <a:rPr lang="en-US" altLang="en-US" sz="1400" dirty="0"/>
              <a:t>Flying in the Vicinity of Libration Point </a:t>
            </a:r>
            <a:r>
              <a:rPr lang="en-US" altLang="en-US" sz="1400" dirty="0" smtClean="0"/>
              <a:t>Orbits”, </a:t>
            </a:r>
            <a:r>
              <a:rPr lang="en-US" altLang="en-US" sz="1400" dirty="0"/>
              <a:t>AAS 98-169, Monterey, CA, 2/98</a:t>
            </a:r>
          </a:p>
          <a:p>
            <a:pPr>
              <a:lnSpc>
                <a:spcPct val="90000"/>
              </a:lnSpc>
              <a:spcBef>
                <a:spcPct val="40000"/>
              </a:spcBef>
            </a:pPr>
            <a:r>
              <a:rPr lang="en-US" altLang="en-US" sz="1400" dirty="0"/>
              <a:t>Barden, Howell, </a:t>
            </a:r>
            <a:r>
              <a:rPr lang="en-US" altLang="en-US" sz="1400" dirty="0" smtClean="0"/>
              <a:t>“Dynamical </a:t>
            </a:r>
            <a:r>
              <a:rPr lang="en-US" altLang="en-US" sz="1400" dirty="0"/>
              <a:t>Issues Associated with Relative Configurations of Multiple Spacecraft Near the Sun-Earth/Moon L1 </a:t>
            </a:r>
            <a:r>
              <a:rPr lang="en-US" altLang="en-US" sz="1400" dirty="0" smtClean="0"/>
              <a:t>Point”, </a:t>
            </a:r>
            <a:r>
              <a:rPr lang="en-US" altLang="en-US" sz="1400" dirty="0"/>
              <a:t>AAS 99-450, Girdwood, Alaska, 8/99</a:t>
            </a:r>
          </a:p>
          <a:p>
            <a:pPr>
              <a:lnSpc>
                <a:spcPct val="90000"/>
              </a:lnSpc>
              <a:spcBef>
                <a:spcPct val="40000"/>
              </a:spcBef>
            </a:pPr>
            <a:r>
              <a:rPr lang="en-US" altLang="en-US" sz="1400" dirty="0"/>
              <a:t>Gomez, Masdemon, Simo, </a:t>
            </a:r>
            <a:r>
              <a:rPr lang="en-US" altLang="en-US" sz="1400" dirty="0" smtClean="0"/>
              <a:t>“Lissajous </a:t>
            </a:r>
            <a:r>
              <a:rPr lang="en-US" altLang="en-US" sz="1400" dirty="0"/>
              <a:t>Orbits Around Halo </a:t>
            </a:r>
            <a:r>
              <a:rPr lang="en-US" altLang="en-US" sz="1400" dirty="0" smtClean="0"/>
              <a:t>Orbits”, </a:t>
            </a:r>
            <a:r>
              <a:rPr lang="en-US" altLang="en-US" sz="1400" dirty="0"/>
              <a:t>AAS 97-106, Huntsville, Alabama, 2/97</a:t>
            </a:r>
          </a:p>
          <a:p>
            <a:pPr>
              <a:lnSpc>
                <a:spcPct val="90000"/>
              </a:lnSpc>
              <a:spcBef>
                <a:spcPct val="40000"/>
              </a:spcBef>
            </a:pPr>
            <a:r>
              <a:rPr lang="en-US" altLang="en-US" sz="1400" dirty="0"/>
              <a:t>Howell, Barden, Lo, </a:t>
            </a:r>
            <a:r>
              <a:rPr lang="en-US" altLang="en-US" sz="1400" dirty="0" smtClean="0"/>
              <a:t>“Applications </a:t>
            </a:r>
            <a:r>
              <a:rPr lang="en-US" altLang="en-US" sz="1400" dirty="0"/>
              <a:t>of Dynamical Systems Theory to Trajectory Design for a Libration Point </a:t>
            </a:r>
            <a:r>
              <a:rPr lang="en-US" altLang="en-US" sz="1400" dirty="0" smtClean="0"/>
              <a:t>Mission”, </a:t>
            </a:r>
            <a:r>
              <a:rPr lang="en-US" altLang="en-US" sz="1400" dirty="0"/>
              <a:t>JAS 45(2), April 1997, 161-178</a:t>
            </a:r>
          </a:p>
          <a:p>
            <a:pPr>
              <a:lnSpc>
                <a:spcPct val="90000"/>
              </a:lnSpc>
              <a:spcBef>
                <a:spcPct val="40000"/>
              </a:spcBef>
            </a:pPr>
            <a:r>
              <a:rPr lang="en-US" altLang="en-US" sz="1400" dirty="0"/>
              <a:t>Howell, Marchand, Lo, </a:t>
            </a:r>
            <a:r>
              <a:rPr lang="en-US" altLang="en-US" sz="1400" dirty="0" smtClean="0"/>
              <a:t>“The </a:t>
            </a:r>
            <a:r>
              <a:rPr lang="en-US" altLang="en-US" sz="1400" dirty="0"/>
              <a:t>Temporary Capture of Short-Period Jupiter Family Comets from the Perspective of Dynamical </a:t>
            </a:r>
            <a:r>
              <a:rPr lang="en-US" altLang="en-US" sz="1400" dirty="0" smtClean="0"/>
              <a:t>Systems”, </a:t>
            </a:r>
            <a:r>
              <a:rPr lang="en-US" altLang="en-US" sz="1400" dirty="0"/>
              <a:t>AAS 00-155, Clearwater, FL, 1/2000</a:t>
            </a:r>
          </a:p>
          <a:p>
            <a:pPr>
              <a:lnSpc>
                <a:spcPct val="90000"/>
              </a:lnSpc>
              <a:spcBef>
                <a:spcPct val="40000"/>
              </a:spcBef>
            </a:pPr>
            <a:r>
              <a:rPr lang="en-US" altLang="en-US" sz="1400" dirty="0"/>
              <a:t>Koon, Lo, Marsden, Ross, </a:t>
            </a:r>
            <a:r>
              <a:rPr lang="en-US" altLang="en-US" sz="1400" dirty="0" smtClean="0"/>
              <a:t>“Heteroclinic </a:t>
            </a:r>
            <a:r>
              <a:rPr lang="en-US" altLang="en-US" sz="1400" dirty="0"/>
              <a:t>Connections between Lyapunov Orbits and Resonance Transitions in Celestial </a:t>
            </a:r>
            <a:r>
              <a:rPr lang="en-US" altLang="en-US" sz="1400" dirty="0" smtClean="0"/>
              <a:t>Mechanics”, Chaos</a:t>
            </a:r>
          </a:p>
          <a:p>
            <a:pPr>
              <a:spcBef>
                <a:spcPct val="40000"/>
              </a:spcBef>
            </a:pPr>
            <a:r>
              <a:rPr lang="en-US" altLang="en-US" sz="1400" dirty="0"/>
              <a:t>Koon, Lo, Marsden, Ross, </a:t>
            </a:r>
            <a:r>
              <a:rPr lang="en-US" altLang="en-US" sz="1400" dirty="0" smtClean="0"/>
              <a:t>“The </a:t>
            </a:r>
            <a:r>
              <a:rPr lang="en-US" altLang="en-US" sz="1400" dirty="0"/>
              <a:t>Genesis Trajectory and Heteroclinic </a:t>
            </a:r>
            <a:r>
              <a:rPr lang="en-US" altLang="en-US" sz="1400" dirty="0" smtClean="0"/>
              <a:t>Connections”, </a:t>
            </a:r>
            <a:r>
              <a:rPr lang="en-US" altLang="en-US" sz="1400" dirty="0"/>
              <a:t>AAS99-451, Girdwood, Alaska, August, 1999</a:t>
            </a:r>
          </a:p>
          <a:p>
            <a:pPr>
              <a:spcBef>
                <a:spcPct val="40000"/>
              </a:spcBef>
            </a:pPr>
            <a:r>
              <a:rPr lang="en-US" altLang="en-US" sz="1400" dirty="0"/>
              <a:t>Koon, Lo, Marsden, Ross, </a:t>
            </a:r>
            <a:r>
              <a:rPr lang="en-US" altLang="en-US" sz="1400" dirty="0" smtClean="0"/>
              <a:t>“Shoot </a:t>
            </a:r>
            <a:r>
              <a:rPr lang="en-US" altLang="en-US" sz="1400" dirty="0"/>
              <a:t>the </a:t>
            </a:r>
            <a:r>
              <a:rPr lang="en-US" altLang="en-US" sz="1400" dirty="0" smtClean="0"/>
              <a:t>Moon”, </a:t>
            </a:r>
            <a:r>
              <a:rPr lang="en-US" altLang="en-US" sz="1400" dirty="0"/>
              <a:t>AAS00-166, Clearwater, Florida, January, 2000</a:t>
            </a:r>
          </a:p>
          <a:p>
            <a:pPr>
              <a:spcBef>
                <a:spcPct val="40000"/>
              </a:spcBef>
            </a:pPr>
            <a:r>
              <a:rPr lang="en-US" altLang="en-US" sz="1400" dirty="0"/>
              <a:t>Lo, </a:t>
            </a:r>
            <a:r>
              <a:rPr lang="en-US" altLang="en-US" sz="1400" dirty="0" smtClean="0"/>
              <a:t>“The </a:t>
            </a:r>
            <a:r>
              <a:rPr lang="en-US" altLang="en-US" sz="1400" dirty="0"/>
              <a:t>InterPlanetary Superhighway and the Origins </a:t>
            </a:r>
            <a:r>
              <a:rPr lang="en-US" altLang="en-US" sz="1400" dirty="0" smtClean="0"/>
              <a:t>Program”, </a:t>
            </a:r>
            <a:r>
              <a:rPr lang="en-US" altLang="en-US" sz="1400" dirty="0"/>
              <a:t>IEEE Aerospace2002 Conference, Big Sky, MT, February, 2002</a:t>
            </a:r>
          </a:p>
          <a:p>
            <a:pPr>
              <a:spcBef>
                <a:spcPct val="40000"/>
              </a:spcBef>
            </a:pPr>
            <a:r>
              <a:rPr lang="en-US" altLang="en-US" sz="1400" dirty="0" smtClean="0"/>
              <a:t>Serban</a:t>
            </a:r>
            <a:r>
              <a:rPr lang="en-US" altLang="en-US" sz="1400" dirty="0"/>
              <a:t>, Koon, Lo, Marsden, Petzold, Ross, Wilson, </a:t>
            </a:r>
            <a:r>
              <a:rPr lang="en-US" altLang="en-US" sz="1400" dirty="0" smtClean="0"/>
              <a:t>“Halo </a:t>
            </a:r>
            <a:r>
              <a:rPr lang="en-US" altLang="en-US" sz="1400" dirty="0"/>
              <a:t>Orbit Correction Maneuvers Using Optimal </a:t>
            </a:r>
            <a:r>
              <a:rPr lang="en-US" altLang="en-US" sz="1400" dirty="0" smtClean="0"/>
              <a:t>Control”, Automatica</a:t>
            </a:r>
            <a:r>
              <a:rPr lang="en-US" altLang="en-US" sz="1400" dirty="0"/>
              <a:t>, April, 2000</a:t>
            </a:r>
          </a:p>
          <a:p>
            <a:pPr>
              <a:spcBef>
                <a:spcPct val="40000"/>
              </a:spcBef>
            </a:pPr>
            <a:r>
              <a:rPr lang="en-US" altLang="en-US" sz="1400" dirty="0"/>
              <a:t>Scheeres, Vinh, </a:t>
            </a:r>
            <a:r>
              <a:rPr lang="en-US" altLang="en-US" sz="1400" dirty="0" smtClean="0"/>
              <a:t>“Dynamics </a:t>
            </a:r>
            <a:r>
              <a:rPr lang="en-US" altLang="en-US" sz="1400" dirty="0"/>
              <a:t>and Control of Relative Motion in an Unstable </a:t>
            </a:r>
            <a:r>
              <a:rPr lang="en-US" altLang="en-US" sz="1400" dirty="0" smtClean="0"/>
              <a:t>Orbit”, </a:t>
            </a:r>
            <a:r>
              <a:rPr lang="en-US" altLang="en-US" sz="1400" dirty="0"/>
              <a:t>AIAA Paper 2000-4135, August, </a:t>
            </a:r>
            <a:r>
              <a:rPr lang="en-US" altLang="en-US" sz="1400" dirty="0" smtClean="0"/>
              <a:t>2000</a:t>
            </a:r>
            <a:endParaRPr lang="en-US" altLang="en-US" sz="1400" dirty="0"/>
          </a:p>
        </p:txBody>
      </p:sp>
      <p:sp>
        <p:nvSpPr>
          <p:cNvPr id="3" name="Rectangle 2"/>
          <p:cNvSpPr/>
          <p:nvPr/>
        </p:nvSpPr>
        <p:spPr>
          <a:xfrm>
            <a:off x="3141090" y="114394"/>
            <a:ext cx="2678940" cy="523220"/>
          </a:xfrm>
          <a:prstGeom prst="rect">
            <a:avLst/>
          </a:prstGeom>
        </p:spPr>
        <p:txBody>
          <a:bodyPr wrap="none">
            <a:spAutoFit/>
          </a:bodyPr>
          <a:lstStyle/>
          <a:p>
            <a:pPr algn="ctr"/>
            <a:r>
              <a:rPr lang="en-US" sz="2800" b="1" dirty="0" smtClean="0">
                <a:latin typeface="FrankRuehl" panose="020E0503060101010101" pitchFamily="34" charset="-79"/>
                <a:cs typeface="FrankRuehl" panose="020E0503060101010101" pitchFamily="34" charset="-79"/>
              </a:rPr>
              <a:t>Some References</a:t>
            </a:r>
            <a:endParaRPr lang="en-US" sz="2800" b="1" dirty="0">
              <a:latin typeface="FrankRuehl" panose="020E0503060101010101" pitchFamily="34" charset="-79"/>
              <a:cs typeface="FrankRuehl" panose="020E0503060101010101" pitchFamily="34" charset="-79"/>
            </a:endParaRPr>
          </a:p>
        </p:txBody>
      </p:sp>
      <p:sp>
        <p:nvSpPr>
          <p:cNvPr id="4" name="Slide Number Placeholder 3"/>
          <p:cNvSpPr>
            <a:spLocks noGrp="1"/>
          </p:cNvSpPr>
          <p:nvPr>
            <p:ph type="sldNum" sz="quarter" idx="12"/>
          </p:nvPr>
        </p:nvSpPr>
        <p:spPr/>
        <p:txBody>
          <a:bodyPr/>
          <a:lstStyle/>
          <a:p>
            <a:fld id="{C89506E5-468D-4A41-A8C8-D7A816AB4C27}" type="slidenum">
              <a:rPr lang="en-US" smtClean="0"/>
              <a:t>56</a:t>
            </a:fld>
            <a:endParaRPr lang="en-US" dirty="0"/>
          </a:p>
        </p:txBody>
      </p:sp>
    </p:spTree>
    <p:extLst>
      <p:ext uri="{BB962C8B-B14F-4D97-AF65-F5344CB8AC3E}">
        <p14:creationId xmlns:p14="http://schemas.microsoft.com/office/powerpoint/2010/main" val="38317038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957263" y="163513"/>
            <a:ext cx="7229475" cy="768350"/>
          </a:xfrm>
          <a:prstGeom prst="rect">
            <a:avLst/>
          </a:prstGeom>
          <a:noFill/>
        </p:spPr>
        <p:txBody>
          <a:bodyPr>
            <a:spAutoFit/>
          </a:bodyPr>
          <a:lstStyle/>
          <a:p>
            <a:pPr algn="ctr" defTabSz="457200">
              <a:defRPr/>
            </a:pPr>
            <a:r>
              <a:rPr lang="en-US" sz="4400" b="1" dirty="0">
                <a:solidFill>
                  <a:prstClr val="black"/>
                </a:solidFill>
                <a:ea typeface="MS PGothic" panose="020B0600070205080204" pitchFamily="34" charset="-128"/>
              </a:rPr>
              <a:t>NESC Academy Webcast</a:t>
            </a:r>
          </a:p>
        </p:txBody>
      </p:sp>
      <p:pic>
        <p:nvPicPr>
          <p:cNvPr id="17" name="Picture 14"/>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8172450" y="127000"/>
            <a:ext cx="911225"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31750" y="76200"/>
            <a:ext cx="107315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21"/>
          <p:cNvSpPr/>
          <p:nvPr/>
        </p:nvSpPr>
        <p:spPr bwMode="auto">
          <a:xfrm>
            <a:off x="381000" y="1844677"/>
            <a:ext cx="8382000" cy="719931"/>
          </a:xfrm>
          <a:prstGeom prst="rect">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a:lstStyle/>
          <a:p>
            <a:pPr marL="285750" indent="-285750" defTabSz="457200" eaLnBrk="0" hangingPunct="0">
              <a:buFont typeface="Arial" panose="020B0604020202020204" pitchFamily="34" charset="0"/>
              <a:buChar char="•"/>
              <a:defRPr/>
            </a:pPr>
            <a:endParaRPr lang="en-US" b="1">
              <a:solidFill>
                <a:prstClr val="black"/>
              </a:solidFill>
              <a:latin typeface="Times" pitchFamily="-108" charset="0"/>
              <a:ea typeface="MS PGothic" panose="020B0600070205080204" pitchFamily="34" charset="-128"/>
            </a:endParaRPr>
          </a:p>
        </p:txBody>
      </p:sp>
      <p:sp>
        <p:nvSpPr>
          <p:cNvPr id="23" name="Subtitle 4"/>
          <p:cNvSpPr txBox="1">
            <a:spLocks/>
          </p:cNvSpPr>
          <p:nvPr/>
        </p:nvSpPr>
        <p:spPr>
          <a:xfrm>
            <a:off x="422275" y="1906590"/>
            <a:ext cx="8299450" cy="53340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en-US" sz="4400" b="1" dirty="0" smtClean="0">
                <a:solidFill>
                  <a:srgbClr val="000000"/>
                </a:solidFill>
              </a:rPr>
              <a:t>Questions?</a:t>
            </a:r>
            <a:endParaRPr lang="en-US" altLang="en-US" sz="4400" b="1" i="1" dirty="0" smtClean="0">
              <a:solidFill>
                <a:prstClr val="black"/>
              </a:solidFill>
            </a:endParaRPr>
          </a:p>
        </p:txBody>
      </p:sp>
      <p:sp>
        <p:nvSpPr>
          <p:cNvPr id="24" name="Rectangle 3"/>
          <p:cNvSpPr txBox="1">
            <a:spLocks noChangeArrowheads="1"/>
          </p:cNvSpPr>
          <p:nvPr/>
        </p:nvSpPr>
        <p:spPr bwMode="auto">
          <a:xfrm>
            <a:off x="248139" y="3220791"/>
            <a:ext cx="8647723" cy="457200"/>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defTabSz="457200">
              <a:defRPr/>
            </a:pPr>
            <a:r>
              <a:rPr lang="en-US" sz="3200" b="1" i="1" dirty="0" smtClean="0">
                <a:solidFill>
                  <a:prstClr val="black"/>
                </a:solidFill>
              </a:rPr>
              <a:t>Upcoming GNC Webcast:</a:t>
            </a:r>
            <a:endParaRPr lang="en-US" sz="3200" b="1" i="1" dirty="0">
              <a:solidFill>
                <a:prstClr val="black"/>
              </a:solidFill>
            </a:endParaRPr>
          </a:p>
          <a:p>
            <a:pPr defTabSz="457200">
              <a:defRPr/>
            </a:pPr>
            <a:r>
              <a:rPr lang="en-US" b="1" dirty="0" smtClean="0">
                <a:solidFill>
                  <a:prstClr val="black"/>
                </a:solidFill>
              </a:rPr>
              <a:t>March 15, 2017</a:t>
            </a:r>
          </a:p>
          <a:p>
            <a:pPr defTabSz="457200">
              <a:defRPr/>
            </a:pPr>
            <a:endParaRPr lang="en-US" b="1" dirty="0" smtClean="0">
              <a:solidFill>
                <a:prstClr val="black"/>
              </a:solidFill>
            </a:endParaRPr>
          </a:p>
          <a:p>
            <a:pPr defTabSz="457200">
              <a:defRPr/>
            </a:pPr>
            <a:r>
              <a:rPr lang="en-US" sz="2800" b="1" dirty="0" smtClean="0">
                <a:solidFill>
                  <a:prstClr val="black"/>
                </a:solidFill>
              </a:rPr>
              <a:t>Spacecraft Control–Structures Interaction</a:t>
            </a:r>
          </a:p>
          <a:p>
            <a:pPr defTabSz="457200">
              <a:defRPr/>
            </a:pPr>
            <a:r>
              <a:rPr lang="en-US" sz="2800" b="1" i="1" dirty="0" smtClean="0">
                <a:solidFill>
                  <a:prstClr val="black"/>
                </a:solidFill>
              </a:rPr>
              <a:t>Dr. </a:t>
            </a:r>
            <a:r>
              <a:rPr lang="en-US" sz="2800" b="1" i="1" smtClean="0">
                <a:solidFill>
                  <a:prstClr val="black"/>
                </a:solidFill>
              </a:rPr>
              <a:t>Davin </a:t>
            </a:r>
            <a:r>
              <a:rPr lang="en-US" sz="2800" b="1" i="1" dirty="0" smtClean="0">
                <a:solidFill>
                  <a:prstClr val="black"/>
                </a:solidFill>
              </a:rPr>
              <a:t>Swanson</a:t>
            </a:r>
            <a:endParaRPr lang="en-US" sz="2800" b="1" i="1" dirty="0">
              <a:solidFill>
                <a:prstClr val="black"/>
              </a:solidFill>
            </a:endParaRPr>
          </a:p>
          <a:p>
            <a:pPr defTabSz="457200">
              <a:defRPr/>
            </a:pPr>
            <a:endParaRPr lang="en-US" sz="2800" b="1" i="1" kern="0" dirty="0" smtClean="0">
              <a:solidFill>
                <a:srgbClr val="000000"/>
              </a:solidFill>
            </a:endParaRPr>
          </a:p>
        </p:txBody>
      </p:sp>
      <p:sp>
        <p:nvSpPr>
          <p:cNvPr id="8" name="Rectangle 3"/>
          <p:cNvSpPr txBox="1">
            <a:spLocks noChangeArrowheads="1"/>
          </p:cNvSpPr>
          <p:nvPr/>
        </p:nvSpPr>
        <p:spPr bwMode="auto">
          <a:xfrm>
            <a:off x="0" y="6308896"/>
            <a:ext cx="9144000" cy="549104"/>
          </a:xfrm>
          <a:prstGeom prst="rect">
            <a:avLst/>
          </a:prstGeom>
          <a:noFill/>
          <a:ln w="9525">
            <a:noFill/>
            <a:miter lim="800000"/>
            <a:headEnd/>
            <a:tailEnd/>
          </a:ln>
        </p:spPr>
        <p:txBody>
          <a:bodyPr/>
          <a:lstStyle>
            <a:lvl1pPr marL="0" indent="0" algn="ctr" rtl="0" eaLnBrk="1" fontAlgn="base" hangingPunct="1">
              <a:spcBef>
                <a:spcPct val="20000"/>
              </a:spcBef>
              <a:spcAft>
                <a:spcPct val="0"/>
              </a:spcAft>
              <a:buNone/>
              <a:defRPr sz="2400">
                <a:solidFill>
                  <a:schemeClr val="tx1"/>
                </a:solidFill>
                <a:latin typeface="+mn-lt"/>
                <a:ea typeface="ＭＳ Ｐゴシック" pitchFamily="-108" charset="-128"/>
                <a:cs typeface="ＭＳ Ｐゴシック" pitchFamily="-108" charset="-128"/>
              </a:defRPr>
            </a:lvl1pPr>
            <a:lvl2pPr marL="457200" indent="0" algn="ctr" rtl="0" eaLnBrk="1" fontAlgn="base" hangingPunct="1">
              <a:spcBef>
                <a:spcPct val="20000"/>
              </a:spcBef>
              <a:spcAft>
                <a:spcPct val="0"/>
              </a:spcAft>
              <a:buNone/>
              <a:defRPr sz="2000">
                <a:solidFill>
                  <a:schemeClr val="tx1"/>
                </a:solidFill>
                <a:latin typeface="+mn-lt"/>
                <a:ea typeface="ＭＳ Ｐゴシック" pitchFamily="-108" charset="-128"/>
              </a:defRPr>
            </a:lvl2pPr>
            <a:lvl3pPr marL="914400" indent="0" algn="ctr" rtl="0" eaLnBrk="1" fontAlgn="base" hangingPunct="1">
              <a:spcBef>
                <a:spcPct val="20000"/>
              </a:spcBef>
              <a:spcAft>
                <a:spcPct val="0"/>
              </a:spcAft>
              <a:buNone/>
              <a:defRPr>
                <a:solidFill>
                  <a:schemeClr val="tx1"/>
                </a:solidFill>
                <a:latin typeface="+mn-lt"/>
                <a:ea typeface="ＭＳ Ｐゴシック" pitchFamily="-108" charset="-128"/>
              </a:defRPr>
            </a:lvl3pPr>
            <a:lvl4pPr marL="1371600" indent="0" algn="ctr" rtl="0" eaLnBrk="1" fontAlgn="base" hangingPunct="1">
              <a:spcBef>
                <a:spcPct val="20000"/>
              </a:spcBef>
              <a:spcAft>
                <a:spcPct val="0"/>
              </a:spcAft>
              <a:buNone/>
              <a:defRPr sz="1600">
                <a:solidFill>
                  <a:schemeClr val="tx1"/>
                </a:solidFill>
                <a:latin typeface="+mn-lt"/>
                <a:ea typeface="ＭＳ Ｐゴシック" pitchFamily="-108" charset="-128"/>
              </a:defRPr>
            </a:lvl4pPr>
            <a:lvl5pPr marL="1828800" indent="0" algn="ctr" rtl="0" eaLnBrk="1" fontAlgn="base" hangingPunct="1">
              <a:spcBef>
                <a:spcPct val="20000"/>
              </a:spcBef>
              <a:spcAft>
                <a:spcPct val="0"/>
              </a:spcAft>
              <a:buNone/>
              <a:defRPr sz="1400">
                <a:solidFill>
                  <a:schemeClr val="tx1"/>
                </a:solidFill>
                <a:latin typeface="+mn-lt"/>
                <a:ea typeface="ＭＳ Ｐゴシック" pitchFamily="-108" charset="-128"/>
              </a:defRPr>
            </a:lvl5pPr>
            <a:lvl6pPr marL="2286000" indent="0" algn="ctr" rtl="0" eaLnBrk="1" fontAlgn="base" hangingPunct="1">
              <a:spcBef>
                <a:spcPct val="20000"/>
              </a:spcBef>
              <a:spcAft>
                <a:spcPct val="0"/>
              </a:spcAft>
              <a:buNone/>
              <a:defRPr sz="1400">
                <a:solidFill>
                  <a:schemeClr val="tx1"/>
                </a:solidFill>
                <a:latin typeface="+mn-lt"/>
                <a:ea typeface="ＭＳ Ｐゴシック" pitchFamily="-108" charset="-128"/>
              </a:defRPr>
            </a:lvl6pPr>
            <a:lvl7pPr marL="2743200" indent="0" algn="ctr" rtl="0" eaLnBrk="1" fontAlgn="base" hangingPunct="1">
              <a:spcBef>
                <a:spcPct val="20000"/>
              </a:spcBef>
              <a:spcAft>
                <a:spcPct val="0"/>
              </a:spcAft>
              <a:buNone/>
              <a:defRPr sz="1400">
                <a:solidFill>
                  <a:schemeClr val="tx1"/>
                </a:solidFill>
                <a:latin typeface="+mn-lt"/>
                <a:ea typeface="ＭＳ Ｐゴシック" pitchFamily="-108" charset="-128"/>
              </a:defRPr>
            </a:lvl7pPr>
            <a:lvl8pPr marL="3200400" indent="0" algn="ctr" rtl="0" eaLnBrk="1" fontAlgn="base" hangingPunct="1">
              <a:spcBef>
                <a:spcPct val="20000"/>
              </a:spcBef>
              <a:spcAft>
                <a:spcPct val="0"/>
              </a:spcAft>
              <a:buNone/>
              <a:defRPr sz="1400">
                <a:solidFill>
                  <a:schemeClr val="tx1"/>
                </a:solidFill>
                <a:latin typeface="+mn-lt"/>
                <a:ea typeface="ＭＳ Ｐゴシック" pitchFamily="-108" charset="-128"/>
              </a:defRPr>
            </a:lvl8pPr>
            <a:lvl9pPr marL="3657600" indent="0" algn="ctr" rtl="0" eaLnBrk="1" fontAlgn="base" hangingPunct="1">
              <a:spcBef>
                <a:spcPct val="20000"/>
              </a:spcBef>
              <a:spcAft>
                <a:spcPct val="0"/>
              </a:spcAft>
              <a:buNone/>
              <a:defRPr sz="1400">
                <a:solidFill>
                  <a:schemeClr val="tx1"/>
                </a:solidFill>
                <a:latin typeface="+mn-lt"/>
                <a:ea typeface="ＭＳ Ｐゴシック" pitchFamily="-108" charset="-128"/>
              </a:defRPr>
            </a:lvl9pPr>
          </a:lstStyle>
          <a:p>
            <a:pPr defTabSz="457200">
              <a:defRPr/>
            </a:pPr>
            <a:r>
              <a:rPr lang="en-US" dirty="0" smtClean="0">
                <a:solidFill>
                  <a:prstClr val="black"/>
                </a:solidFill>
              </a:rPr>
              <a:t>nescacademy.nasa.gov</a:t>
            </a:r>
            <a:endParaRPr lang="en-US" sz="2000" kern="0" dirty="0" smtClean="0">
              <a:solidFill>
                <a:srgbClr val="000000"/>
              </a:solidFill>
            </a:endParaRPr>
          </a:p>
        </p:txBody>
      </p:sp>
    </p:spTree>
    <p:extLst>
      <p:ext uri="{BB962C8B-B14F-4D97-AF65-F5344CB8AC3E}">
        <p14:creationId xmlns:p14="http://schemas.microsoft.com/office/powerpoint/2010/main" val="24900448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20830</TotalTime>
  <Words>5140</Words>
  <Application>Microsoft Office PowerPoint</Application>
  <PresentationFormat>On-screen Show (4:3)</PresentationFormat>
  <Paragraphs>687</Paragraphs>
  <Slides>57</Slides>
  <Notes>21</Notes>
  <HiddenSlides>0</HiddenSlides>
  <MMClips>0</MMClips>
  <ScaleCrop>false</ScaleCrop>
  <HeadingPairs>
    <vt:vector size="8" baseType="variant">
      <vt:variant>
        <vt:lpstr>Fonts Used</vt:lpstr>
      </vt:variant>
      <vt:variant>
        <vt:i4>17</vt:i4>
      </vt:variant>
      <vt:variant>
        <vt:lpstr>Theme</vt:lpstr>
      </vt:variant>
      <vt:variant>
        <vt:i4>2</vt:i4>
      </vt:variant>
      <vt:variant>
        <vt:lpstr>Embedded OLE Servers</vt:lpstr>
      </vt:variant>
      <vt:variant>
        <vt:i4>1</vt:i4>
      </vt:variant>
      <vt:variant>
        <vt:lpstr>Slide Titles</vt:lpstr>
      </vt:variant>
      <vt:variant>
        <vt:i4>57</vt:i4>
      </vt:variant>
    </vt:vector>
  </HeadingPairs>
  <TitlesOfParts>
    <vt:vector size="77" baseType="lpstr">
      <vt:lpstr>ＭＳ Ｐゴシック</vt:lpstr>
      <vt:lpstr>ＭＳ Ｐゴシック</vt:lpstr>
      <vt:lpstr>Arial</vt:lpstr>
      <vt:lpstr>Arial Narrow</vt:lpstr>
      <vt:lpstr>Book Antiqua</vt:lpstr>
      <vt:lpstr>Calibri</vt:lpstr>
      <vt:lpstr>Calibri Light</vt:lpstr>
      <vt:lpstr>Courier New</vt:lpstr>
      <vt:lpstr>FrankRuehl</vt:lpstr>
      <vt:lpstr>Marlett</vt:lpstr>
      <vt:lpstr>Sylfaen</vt:lpstr>
      <vt:lpstr>Symbol</vt:lpstr>
      <vt:lpstr>Tahoma</vt:lpstr>
      <vt:lpstr>Times</vt:lpstr>
      <vt:lpstr>Times New Roman</vt:lpstr>
      <vt:lpstr>TimesNewRomanPSMT</vt:lpstr>
      <vt:lpstr>Wingdings</vt:lpstr>
      <vt:lpstr>Office Theme</vt:lpstr>
      <vt:lpstr>1_Office Theme</vt:lpstr>
      <vt:lpstr>Equation</vt:lpstr>
      <vt:lpstr>PowerPoint Presentation</vt:lpstr>
      <vt:lpstr>PowerPoint Presentation</vt:lpstr>
      <vt:lpstr>PowerPoint Presentation</vt:lpstr>
      <vt:lpstr>Why Dynamical Systems Theory Approach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Mapping the Orbit Space Using Poincare Sections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WFIRST Trajectory Design</vt:lpstr>
      <vt:lpstr>WFIRST Trajectory Design</vt:lpstr>
      <vt:lpstr>PowerPoint Presentation</vt:lpstr>
      <vt:lpstr>PowerPoint Presentation</vt:lpstr>
      <vt:lpstr>PowerPoint Presentation</vt:lpstr>
      <vt:lpstr>PowerPoint Presentation</vt:lpstr>
      <vt:lpstr>Construction of Heteroclinic Orbits</vt:lpstr>
      <vt:lpstr>Use of Heteroclinic Orbits</vt:lpstr>
      <vt:lpstr>Construction of Capture Orbits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Use of Heteroclinic – Homoclinic Chains</vt:lpstr>
      <vt:lpstr>PowerPoint Presentation</vt:lpstr>
      <vt:lpstr>PowerPoint Presentation</vt:lpstr>
      <vt:lpstr>Use of Heteroclinic – Homoclinic Chains</vt:lpstr>
      <vt:lpstr> Theorem to Temporary Capture by Design</vt:lpstr>
      <vt:lpstr>Transport in the Solar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Folta, David C. (GSFC-5950)</dc:creator>
  <cp:lastModifiedBy>Hoffpauir, Daniel L. (LARC-C1)[LITES]</cp:lastModifiedBy>
  <cp:revision>558</cp:revision>
  <dcterms:created xsi:type="dcterms:W3CDTF">2015-02-26T16:55:30Z</dcterms:created>
  <dcterms:modified xsi:type="dcterms:W3CDTF">2017-01-18T14:28:48Z</dcterms:modified>
</cp:coreProperties>
</file>