
<file path=[Content_Types].xml><?xml version="1.0" encoding="utf-8"?>
<Types xmlns="http://schemas.openxmlformats.org/package/2006/content-types">
  <Default Extension="png" ContentType="image/png"/>
  <Default Extension="pdf" ContentType="application/pd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4"/>
  </p:notesMasterIdLst>
  <p:sldIdLst>
    <p:sldId id="299" r:id="rId2"/>
    <p:sldId id="370" r:id="rId3"/>
    <p:sldId id="371" r:id="rId4"/>
    <p:sldId id="298" r:id="rId5"/>
    <p:sldId id="392" r:id="rId6"/>
    <p:sldId id="393" r:id="rId7"/>
    <p:sldId id="400" r:id="rId8"/>
    <p:sldId id="401" r:id="rId9"/>
    <p:sldId id="441" r:id="rId10"/>
    <p:sldId id="403" r:id="rId11"/>
    <p:sldId id="402" r:id="rId12"/>
    <p:sldId id="404" r:id="rId13"/>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1pPr>
    <a:lvl2pPr marL="4572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2pPr>
    <a:lvl3pPr marL="9144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3pPr>
    <a:lvl4pPr marL="13716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4pPr>
    <a:lvl5pPr marL="18288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5pPr>
    <a:lvl6pPr marL="2286000" algn="l" defTabSz="457200" rtl="0" eaLnBrk="1" latinLnBrk="0" hangingPunct="1">
      <a:defRPr sz="2400" kern="1200">
        <a:solidFill>
          <a:schemeClr val="tx1"/>
        </a:solidFill>
        <a:latin typeface="Arial" charset="0"/>
        <a:ea typeface="ＭＳ Ｐゴシック" charset="-128"/>
        <a:cs typeface="ＭＳ Ｐゴシック" charset="-128"/>
      </a:defRPr>
    </a:lvl6pPr>
    <a:lvl7pPr marL="2743200" algn="l" defTabSz="457200" rtl="0" eaLnBrk="1" latinLnBrk="0" hangingPunct="1">
      <a:defRPr sz="2400" kern="1200">
        <a:solidFill>
          <a:schemeClr val="tx1"/>
        </a:solidFill>
        <a:latin typeface="Arial" charset="0"/>
        <a:ea typeface="ＭＳ Ｐゴシック" charset="-128"/>
        <a:cs typeface="ＭＳ Ｐゴシック" charset="-128"/>
      </a:defRPr>
    </a:lvl7pPr>
    <a:lvl8pPr marL="3200400" algn="l" defTabSz="457200" rtl="0" eaLnBrk="1" latinLnBrk="0" hangingPunct="1">
      <a:defRPr sz="2400" kern="1200">
        <a:solidFill>
          <a:schemeClr val="tx1"/>
        </a:solidFill>
        <a:latin typeface="Arial" charset="0"/>
        <a:ea typeface="ＭＳ Ｐゴシック" charset="-128"/>
        <a:cs typeface="ＭＳ Ｐゴシック" charset="-128"/>
      </a:defRPr>
    </a:lvl8pPr>
    <a:lvl9pPr marL="3657600" algn="l" defTabSz="457200" rtl="0" eaLnBrk="1" latinLnBrk="0" hangingPunct="1">
      <a:defRPr sz="2400" kern="1200">
        <a:solidFill>
          <a:schemeClr val="tx1"/>
        </a:solidFill>
        <a:latin typeface="Arial" charset="0"/>
        <a:ea typeface="ＭＳ Ｐゴシック" charset="-128"/>
        <a:cs typeface="ＭＳ Ｐゴシック"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4000"/>
    <a:srgbClr val="E11B16"/>
    <a:srgbClr val="AD19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7715" autoAdjust="0"/>
  </p:normalViewPr>
  <p:slideViewPr>
    <p:cSldViewPr showGuides="1">
      <p:cViewPr>
        <p:scale>
          <a:sx n="80" d="100"/>
          <a:sy n="80" d="100"/>
        </p:scale>
        <p:origin x="-276" y="-87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n-US"/>
          </a:p>
        </p:txBody>
      </p:sp>
      <p:sp>
        <p:nvSpPr>
          <p:cNvPr id="20483"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48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n-US"/>
          </a:p>
        </p:txBody>
      </p:sp>
      <p:sp>
        <p:nvSpPr>
          <p:cNvPr id="2048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B44D1721-962B-A440-B5D8-705583016295}" type="slidenum">
              <a:rPr lang="en-US"/>
              <a:pPr>
                <a:defRPr/>
              </a:pPr>
              <a:t>‹#›</a:t>
            </a:fld>
            <a:endParaRPr lang="en-US"/>
          </a:p>
        </p:txBody>
      </p:sp>
    </p:spTree>
    <p:extLst>
      <p:ext uri="{BB962C8B-B14F-4D97-AF65-F5344CB8AC3E}">
        <p14:creationId xmlns:p14="http://schemas.microsoft.com/office/powerpoint/2010/main" val="2516397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B6F8B964-292B-3B48-980A-98B35C31920B}" type="slidenum">
              <a:rPr lang="en-US"/>
              <a:pPr/>
              <a:t>1</a:t>
            </a:fld>
            <a:endParaRPr 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B6F8B964-292B-3B48-980A-98B35C31920B}" type="slidenum">
              <a:rPr lang="en-US"/>
              <a:pPr/>
              <a:t>2</a:t>
            </a:fld>
            <a:endParaRPr 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B6F8B964-292B-3B48-980A-98B35C31920B}" type="slidenum">
              <a:rPr lang="en-US"/>
              <a:pPr/>
              <a:t>3</a:t>
            </a:fld>
            <a:endParaRPr 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46994E39-849D-D942-9197-3CE6C853D3E6}" type="slidenum">
              <a:rPr lang="en-US"/>
              <a:pPr/>
              <a:t>4</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46994E39-849D-D942-9197-3CE6C853D3E6}" type="slidenum">
              <a:rPr lang="en-US"/>
              <a:pPr/>
              <a:t>5</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46994E39-849D-D942-9197-3CE6C853D3E6}" type="slidenum">
              <a:rPr lang="en-US"/>
              <a:pPr/>
              <a:t>6</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46994E39-849D-D942-9197-3CE6C853D3E6}" type="slidenum">
              <a:rPr lang="en-US"/>
              <a:pPr/>
              <a:t>7</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46994E39-849D-D942-9197-3CE6C853D3E6}" type="slidenum">
              <a:rPr lang="en-US"/>
              <a:pPr/>
              <a:t>8</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46994E39-849D-D942-9197-3CE6C853D3E6}" type="slidenum">
              <a:rPr lang="en-US"/>
              <a:pPr/>
              <a:t>9</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46994E39-849D-D942-9197-3CE6C853D3E6}" type="slidenum">
              <a:rPr lang="en-US"/>
              <a:pPr/>
              <a:t>10</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46994E39-849D-D942-9197-3CE6C853D3E6}" type="slidenum">
              <a:rPr lang="en-US"/>
              <a:pPr/>
              <a:t>11</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46994E39-849D-D942-9197-3CE6C853D3E6}" type="slidenum">
              <a:rPr lang="en-US"/>
              <a:pPr/>
              <a:t>12</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349BC43-1A5E-2145-8562-2E2D7AFEF93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52539FE-FB04-4647-8C73-7809D844C75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53D6855-B481-CA43-B28E-F24F221AACF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5AD7D54-29B9-AE49-B888-89930142742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351C9B3-3D86-EF43-B405-216032375D1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E3CEDF9-BCC2-AC44-BC64-5D8D4A7D9AC4}"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A179008-900B-2940-BA57-1DF02967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97683B7-9F90-ED46-A4BE-E581CCA47C0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11EC94A-7F24-324C-BF91-30F6B53F8214}"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5F091F5-AF02-A94D-9217-5B3CFEB94A6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55AA0F2-4A06-E84B-A22D-AF72DA724B8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400"/>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defRPr sz="1400"/>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400"/>
            </a:lvl1pPr>
          </a:lstStyle>
          <a:p>
            <a:pPr>
              <a:defRPr/>
            </a:pPr>
            <a:fld id="{985ED657-D9D6-EF49-BD3C-98DB569D08A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5pPr>
      <a:lvl6pPr marL="457200" algn="ctr" rtl="0" fontAlgn="base">
        <a:spcBef>
          <a:spcPct val="0"/>
        </a:spcBef>
        <a:spcAft>
          <a:spcPct val="0"/>
        </a:spcAft>
        <a:defRPr sz="4400">
          <a:solidFill>
            <a:schemeClr val="tx2"/>
          </a:solidFill>
          <a:latin typeface="Arial" charset="0"/>
          <a:ea typeface="ＭＳ Ｐゴシック" charset="-128"/>
          <a:cs typeface="ＭＳ Ｐゴシック" charset="-128"/>
        </a:defRPr>
      </a:lvl6pPr>
      <a:lvl7pPr marL="914400" algn="ctr" rtl="0" fontAlgn="base">
        <a:spcBef>
          <a:spcPct val="0"/>
        </a:spcBef>
        <a:spcAft>
          <a:spcPct val="0"/>
        </a:spcAft>
        <a:defRPr sz="4400">
          <a:solidFill>
            <a:schemeClr val="tx2"/>
          </a:solidFill>
          <a:latin typeface="Arial" charset="0"/>
          <a:ea typeface="ＭＳ Ｐゴシック" charset="-128"/>
          <a:cs typeface="ＭＳ Ｐゴシック" charset="-128"/>
        </a:defRPr>
      </a:lvl7pPr>
      <a:lvl8pPr marL="1371600" algn="ctr" rtl="0" fontAlgn="base">
        <a:spcBef>
          <a:spcPct val="0"/>
        </a:spcBef>
        <a:spcAft>
          <a:spcPct val="0"/>
        </a:spcAft>
        <a:defRPr sz="4400">
          <a:solidFill>
            <a:schemeClr val="tx2"/>
          </a:solidFill>
          <a:latin typeface="Arial" charset="0"/>
          <a:ea typeface="ＭＳ Ｐゴシック" charset="-128"/>
          <a:cs typeface="ＭＳ Ｐゴシック" charset="-128"/>
        </a:defRPr>
      </a:lvl8pPr>
      <a:lvl9pPr marL="1828800" algn="ctr" rtl="0" fontAlgn="base">
        <a:spcBef>
          <a:spcPct val="0"/>
        </a:spcBef>
        <a:spcAft>
          <a:spcPct val="0"/>
        </a:spcAft>
        <a:defRPr sz="4400">
          <a:solidFill>
            <a:schemeClr val="tx2"/>
          </a:solidFill>
          <a:latin typeface="Arial" charset="0"/>
          <a:ea typeface="ＭＳ Ｐゴシック" charset="-128"/>
          <a:cs typeface="ＭＳ Ｐゴシック"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8.pdf"/><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hyperlink" Target="https://www.youtube.com/watch?v=z2g9AKxmEW0" TargetMode="Externa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ChangeArrowheads="1"/>
          </p:cNvSpPr>
          <p:nvPr/>
        </p:nvSpPr>
        <p:spPr bwMode="auto">
          <a:xfrm>
            <a:off x="304800" y="0"/>
            <a:ext cx="8534400" cy="954107"/>
          </a:xfrm>
          <a:prstGeom prst="rect">
            <a:avLst/>
          </a:prstGeom>
          <a:noFill/>
          <a:ln w="9525">
            <a:noFill/>
            <a:miter lim="800000"/>
            <a:headEnd/>
            <a:tailEnd/>
          </a:ln>
        </p:spPr>
        <p:txBody>
          <a:bodyPr>
            <a:prstTxWarp prst="textNoShape">
              <a:avLst/>
            </a:prstTxWarp>
            <a:spAutoFit/>
          </a:bodyPr>
          <a:lstStyle/>
          <a:p>
            <a:pPr algn="ctr" eaLnBrk="0" hangingPunct="0"/>
            <a:r>
              <a:rPr lang="en-US" sz="2800" dirty="0" smtClean="0"/>
              <a:t>Selected Topic in Time Domain Measurements</a:t>
            </a:r>
          </a:p>
          <a:p>
            <a:pPr algn="ctr" eaLnBrk="0" hangingPunct="0"/>
            <a:r>
              <a:rPr lang="en-US" sz="2800" dirty="0" smtClean="0"/>
              <a:t>Setting up for a single event transient</a:t>
            </a:r>
            <a:endParaRPr lang="en-US" sz="2800" dirty="0"/>
          </a:p>
        </p:txBody>
      </p:sp>
      <p:sp>
        <p:nvSpPr>
          <p:cNvPr id="10" name="Rectangle 9"/>
          <p:cNvSpPr/>
          <p:nvPr/>
        </p:nvSpPr>
        <p:spPr>
          <a:xfrm>
            <a:off x="114300" y="1225690"/>
            <a:ext cx="8915400" cy="1477328"/>
          </a:xfrm>
          <a:prstGeom prst="rect">
            <a:avLst/>
          </a:prstGeom>
        </p:spPr>
        <p:txBody>
          <a:bodyPr wrap="square">
            <a:spAutoFit/>
          </a:bodyPr>
          <a:lstStyle/>
          <a:p>
            <a:r>
              <a:rPr lang="en-US" sz="1800" dirty="0" smtClean="0"/>
              <a:t>Inrush current turn-on transient: trigger type: edge detection, positive-going, level slightly above nominal pre-event current; time base per division typically 1 us/div to as much as 10 ms/div. May take several sweeps to capture all important data (fast sweep for initial high current phase, then slower sweeps to capture return to nominal).</a:t>
            </a:r>
          </a:p>
          <a:p>
            <a:endParaRPr lang="en-US" sz="1800" dirty="0" smtClean="0"/>
          </a:p>
        </p:txBody>
      </p:sp>
      <p:pic>
        <p:nvPicPr>
          <p:cNvPr id="11" name="Picture 10" descr="GEVS Fig. 2.5-18.png"/>
          <p:cNvPicPr>
            <a:picLocks noChangeAspect="1"/>
          </p:cNvPicPr>
          <p:nvPr/>
        </p:nvPicPr>
        <p:blipFill>
          <a:blip r:embed="rId3"/>
          <a:stretch>
            <a:fillRect/>
          </a:stretch>
        </p:blipFill>
        <p:spPr>
          <a:xfrm>
            <a:off x="0" y="3276599"/>
            <a:ext cx="3769312" cy="3581399"/>
          </a:xfrm>
          <a:prstGeom prst="rect">
            <a:avLst/>
          </a:prstGeom>
        </p:spPr>
      </p:pic>
      <p:pic>
        <p:nvPicPr>
          <p:cNvPr id="13" name="Picture 12" descr="GEVS Fig. 2.5-22.png"/>
          <p:cNvPicPr>
            <a:picLocks noChangeAspect="1"/>
          </p:cNvPicPr>
          <p:nvPr/>
        </p:nvPicPr>
        <p:blipFill>
          <a:blip r:embed="rId4"/>
          <a:stretch>
            <a:fillRect/>
          </a:stretch>
        </p:blipFill>
        <p:spPr>
          <a:xfrm>
            <a:off x="3706687" y="2819400"/>
            <a:ext cx="5395485" cy="40386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ChangeArrowheads="1"/>
          </p:cNvSpPr>
          <p:nvPr/>
        </p:nvSpPr>
        <p:spPr bwMode="auto">
          <a:xfrm>
            <a:off x="304800" y="0"/>
            <a:ext cx="8534400" cy="954107"/>
          </a:xfrm>
          <a:prstGeom prst="rect">
            <a:avLst/>
          </a:prstGeom>
          <a:noFill/>
          <a:ln w="9525">
            <a:noFill/>
            <a:miter lim="800000"/>
            <a:headEnd/>
            <a:tailEnd/>
          </a:ln>
        </p:spPr>
        <p:txBody>
          <a:bodyPr>
            <a:prstTxWarp prst="textNoShape">
              <a:avLst/>
            </a:prstTxWarp>
            <a:spAutoFit/>
          </a:bodyPr>
          <a:lstStyle/>
          <a:p>
            <a:pPr algn="ctr" eaLnBrk="0" hangingPunct="0"/>
            <a:r>
              <a:rPr lang="en-US" sz="2800" dirty="0" smtClean="0"/>
              <a:t>Selected Topic in Time Domain Measurements</a:t>
            </a:r>
          </a:p>
          <a:p>
            <a:pPr algn="ctr" eaLnBrk="0" hangingPunct="0"/>
            <a:r>
              <a:rPr lang="en-US" sz="2800" dirty="0" smtClean="0"/>
              <a:t>Setting up for a single event transient</a:t>
            </a:r>
            <a:endParaRPr lang="en-US" sz="2800" dirty="0"/>
          </a:p>
        </p:txBody>
      </p:sp>
      <p:sp>
        <p:nvSpPr>
          <p:cNvPr id="10" name="Rectangle 9"/>
          <p:cNvSpPr/>
          <p:nvPr/>
        </p:nvSpPr>
        <p:spPr>
          <a:xfrm>
            <a:off x="114300" y="1225690"/>
            <a:ext cx="8915400" cy="923330"/>
          </a:xfrm>
          <a:prstGeom prst="rect">
            <a:avLst/>
          </a:prstGeom>
        </p:spPr>
        <p:txBody>
          <a:bodyPr wrap="square">
            <a:spAutoFit/>
          </a:bodyPr>
          <a:lstStyle/>
          <a:p>
            <a:r>
              <a:rPr lang="en-US" sz="1800" dirty="0" smtClean="0"/>
              <a:t>Transient voltage due to turn-on transient: trigger type: edge detection, negative-going, level below nominal pre-event current; time base per division typically 1 – 5 us/division.</a:t>
            </a:r>
          </a:p>
        </p:txBody>
      </p:sp>
      <p:pic>
        <p:nvPicPr>
          <p:cNvPr id="4" name="Picture 3" descr="SL-E-0002F Fig. 5-40.png"/>
          <p:cNvPicPr>
            <a:picLocks noChangeAspect="1"/>
          </p:cNvPicPr>
          <p:nvPr/>
        </p:nvPicPr>
        <p:blipFill>
          <a:blip r:embed="rId3"/>
          <a:stretch>
            <a:fillRect/>
          </a:stretch>
        </p:blipFill>
        <p:spPr>
          <a:xfrm>
            <a:off x="4522284" y="3124200"/>
            <a:ext cx="4621716" cy="3733800"/>
          </a:xfrm>
          <a:prstGeom prst="rect">
            <a:avLst/>
          </a:prstGeom>
        </p:spPr>
      </p:pic>
      <p:pic>
        <p:nvPicPr>
          <p:cNvPr id="5" name="Picture 4" descr="SL-E-0002F Fig. 5-42.png"/>
          <p:cNvPicPr>
            <a:picLocks noChangeAspect="1"/>
          </p:cNvPicPr>
          <p:nvPr/>
        </p:nvPicPr>
        <p:blipFill>
          <a:blip r:embed="rId4"/>
          <a:stretch>
            <a:fillRect/>
          </a:stretch>
        </p:blipFill>
        <p:spPr>
          <a:xfrm>
            <a:off x="1" y="3721834"/>
            <a:ext cx="4572000" cy="3136166"/>
          </a:xfrm>
          <a:prstGeom prst="rect">
            <a:avLst/>
          </a:prstGeom>
        </p:spPr>
      </p:pic>
      <p:sp>
        <p:nvSpPr>
          <p:cNvPr id="6" name="TextBox 5"/>
          <p:cNvSpPr txBox="1"/>
          <p:nvPr/>
        </p:nvSpPr>
        <p:spPr>
          <a:xfrm>
            <a:off x="1346200" y="2984500"/>
            <a:ext cx="1844075" cy="461665"/>
          </a:xfrm>
          <a:prstGeom prst="rect">
            <a:avLst/>
          </a:prstGeom>
          <a:noFill/>
        </p:spPr>
        <p:txBody>
          <a:bodyPr wrap="none" rtlCol="0">
            <a:spAutoFit/>
          </a:bodyPr>
          <a:lstStyle/>
          <a:p>
            <a:r>
              <a:rPr lang="en-US" dirty="0" smtClean="0"/>
              <a:t>SL-E-0002F</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ChangeArrowheads="1"/>
          </p:cNvSpPr>
          <p:nvPr/>
        </p:nvSpPr>
        <p:spPr bwMode="auto">
          <a:xfrm>
            <a:off x="304800" y="0"/>
            <a:ext cx="8534400" cy="954107"/>
          </a:xfrm>
          <a:prstGeom prst="rect">
            <a:avLst/>
          </a:prstGeom>
          <a:noFill/>
          <a:ln w="9525">
            <a:noFill/>
            <a:miter lim="800000"/>
            <a:headEnd/>
            <a:tailEnd/>
          </a:ln>
        </p:spPr>
        <p:txBody>
          <a:bodyPr>
            <a:prstTxWarp prst="textNoShape">
              <a:avLst/>
            </a:prstTxWarp>
            <a:spAutoFit/>
          </a:bodyPr>
          <a:lstStyle/>
          <a:p>
            <a:pPr algn="ctr" eaLnBrk="0" hangingPunct="0"/>
            <a:r>
              <a:rPr lang="en-US" sz="2800" dirty="0" smtClean="0"/>
              <a:t>Selected Topic in Time Domain Measurements</a:t>
            </a:r>
          </a:p>
          <a:p>
            <a:pPr algn="ctr" eaLnBrk="0" hangingPunct="0"/>
            <a:r>
              <a:rPr lang="en-US" sz="2800" dirty="0" smtClean="0"/>
              <a:t>Setting up for a single event transient</a:t>
            </a:r>
            <a:endParaRPr lang="en-US" sz="2800" dirty="0"/>
          </a:p>
        </p:txBody>
      </p:sp>
      <p:sp>
        <p:nvSpPr>
          <p:cNvPr id="10" name="Rectangle 9"/>
          <p:cNvSpPr/>
          <p:nvPr/>
        </p:nvSpPr>
        <p:spPr>
          <a:xfrm>
            <a:off x="0" y="1225690"/>
            <a:ext cx="3505200" cy="2355710"/>
          </a:xfrm>
          <a:prstGeom prst="rect">
            <a:avLst/>
          </a:prstGeom>
        </p:spPr>
        <p:txBody>
          <a:bodyPr wrap="square">
            <a:spAutoFit/>
          </a:bodyPr>
          <a:lstStyle/>
          <a:p>
            <a:r>
              <a:rPr lang="en-US" sz="1800" dirty="0" smtClean="0"/>
              <a:t>Transient voltage due to turn-off transient: trigger type: edge detection, positive-going, level above nominal pre-event current; time base per division based on LISN L/R time constant, typically 100 ns to 1 us/division.</a:t>
            </a:r>
          </a:p>
        </p:txBody>
      </p:sp>
      <p:pic>
        <p:nvPicPr>
          <p:cNvPr id="5" name="Picture 4" descr="ISO 14302 Fig. A.2.png"/>
          <p:cNvPicPr>
            <a:picLocks noChangeAspect="1"/>
          </p:cNvPicPr>
          <p:nvPr/>
        </p:nvPicPr>
        <p:blipFill>
          <a:blip r:embed="rId3"/>
          <a:stretch>
            <a:fillRect/>
          </a:stretch>
        </p:blipFill>
        <p:spPr>
          <a:xfrm>
            <a:off x="3466876" y="914400"/>
            <a:ext cx="5677123" cy="59436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4"/>
          <p:cNvSpPr>
            <a:spLocks noChangeArrowheads="1"/>
          </p:cNvSpPr>
          <p:nvPr/>
        </p:nvSpPr>
        <p:spPr bwMode="auto">
          <a:xfrm>
            <a:off x="304800" y="0"/>
            <a:ext cx="8534400" cy="523220"/>
          </a:xfrm>
          <a:prstGeom prst="rect">
            <a:avLst/>
          </a:prstGeom>
          <a:noFill/>
          <a:ln w="9525">
            <a:noFill/>
            <a:miter lim="800000"/>
            <a:headEnd/>
            <a:tailEnd/>
          </a:ln>
        </p:spPr>
        <p:txBody>
          <a:bodyPr>
            <a:prstTxWarp prst="textNoShape">
              <a:avLst/>
            </a:prstTxWarp>
            <a:spAutoFit/>
          </a:bodyPr>
          <a:lstStyle/>
          <a:p>
            <a:pPr algn="ctr" eaLnBrk="0" hangingPunct="0"/>
            <a:r>
              <a:rPr lang="en-US" sz="2800" dirty="0" smtClean="0"/>
              <a:t>Issues in Audio Frequency Potential Measurements</a:t>
            </a:r>
            <a:endParaRPr lang="en-US" sz="2800" dirty="0"/>
          </a:p>
        </p:txBody>
      </p:sp>
      <p:pic>
        <p:nvPicPr>
          <p:cNvPr id="3" name="Picture 2" descr="Screen shot 2014-02-11 at 9.21.15 PM.png"/>
          <p:cNvPicPr>
            <a:picLocks noChangeAspect="1"/>
          </p:cNvPicPr>
          <p:nvPr/>
        </p:nvPicPr>
        <p:blipFill>
          <a:blip r:embed="rId3"/>
          <a:stretch>
            <a:fillRect/>
          </a:stretch>
        </p:blipFill>
        <p:spPr>
          <a:xfrm>
            <a:off x="349250" y="838200"/>
            <a:ext cx="8445500" cy="4292600"/>
          </a:xfrm>
          <a:prstGeom prst="rect">
            <a:avLst/>
          </a:prstGeom>
        </p:spPr>
      </p:pic>
      <p:sp>
        <p:nvSpPr>
          <p:cNvPr id="4" name="TextBox 3"/>
          <p:cNvSpPr txBox="1"/>
          <p:nvPr/>
        </p:nvSpPr>
        <p:spPr>
          <a:xfrm>
            <a:off x="220133" y="5334000"/>
            <a:ext cx="8703733" cy="1323439"/>
          </a:xfrm>
          <a:prstGeom prst="rect">
            <a:avLst/>
          </a:prstGeom>
          <a:noFill/>
        </p:spPr>
        <p:txBody>
          <a:bodyPr wrap="square" rtlCol="0">
            <a:spAutoFit/>
          </a:bodyPr>
          <a:lstStyle/>
          <a:p>
            <a:r>
              <a:rPr lang="en-US" sz="1600" dirty="0" smtClean="0"/>
              <a:t>• Monitoring the injected potential cannot compromise the ground scheme</a:t>
            </a:r>
          </a:p>
          <a:p>
            <a:r>
              <a:rPr lang="en-US" sz="1600" dirty="0" smtClean="0"/>
              <a:t>• The injected signals must be monitored across the test sample.</a:t>
            </a:r>
          </a:p>
          <a:p>
            <a:r>
              <a:rPr lang="en-US" sz="1600" dirty="0" smtClean="0"/>
              <a:t>• If the required level cannot be achieved across the test sample input, measure across the power source impedance and if the lost potential is there, take steps to reduce the drop (lower power source impedance).  The new GEVS 10,000 uF cap should take care of this problem.</a:t>
            </a:r>
            <a:endParaRPr lang="en-US" sz="16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4"/>
          <p:cNvSpPr>
            <a:spLocks noChangeArrowheads="1"/>
          </p:cNvSpPr>
          <p:nvPr/>
        </p:nvSpPr>
        <p:spPr bwMode="auto">
          <a:xfrm>
            <a:off x="304800" y="0"/>
            <a:ext cx="8534400" cy="523220"/>
          </a:xfrm>
          <a:prstGeom prst="rect">
            <a:avLst/>
          </a:prstGeom>
          <a:noFill/>
          <a:ln w="9525">
            <a:noFill/>
            <a:miter lim="800000"/>
            <a:headEnd/>
            <a:tailEnd/>
          </a:ln>
        </p:spPr>
        <p:txBody>
          <a:bodyPr>
            <a:prstTxWarp prst="textNoShape">
              <a:avLst/>
            </a:prstTxWarp>
            <a:spAutoFit/>
          </a:bodyPr>
          <a:lstStyle/>
          <a:p>
            <a:pPr algn="ctr" eaLnBrk="0" hangingPunct="0"/>
            <a:r>
              <a:rPr lang="en-US" sz="2800" dirty="0" smtClean="0"/>
              <a:t>Issues in Audio Frequency Potential Measurements</a:t>
            </a:r>
            <a:endParaRPr lang="en-US" sz="2800" dirty="0"/>
          </a:p>
        </p:txBody>
      </p:sp>
      <p:pic>
        <p:nvPicPr>
          <p:cNvPr id="3" name="Picture 2" descr="Screen shot 2014-02-11 at 9.21.15 PM.png"/>
          <p:cNvPicPr>
            <a:picLocks noChangeAspect="1"/>
          </p:cNvPicPr>
          <p:nvPr/>
        </p:nvPicPr>
        <p:blipFill>
          <a:blip r:embed="rId3"/>
          <a:stretch>
            <a:fillRect/>
          </a:stretch>
        </p:blipFill>
        <p:spPr>
          <a:xfrm>
            <a:off x="349250" y="838201"/>
            <a:ext cx="4908550" cy="2494872"/>
          </a:xfrm>
          <a:prstGeom prst="rect">
            <a:avLst/>
          </a:prstGeom>
        </p:spPr>
      </p:pic>
      <p:sp>
        <p:nvSpPr>
          <p:cNvPr id="5" name="TextBox 4"/>
          <p:cNvSpPr txBox="1"/>
          <p:nvPr/>
        </p:nvSpPr>
        <p:spPr>
          <a:xfrm>
            <a:off x="990600" y="609600"/>
            <a:ext cx="7620001" cy="338554"/>
          </a:xfrm>
          <a:prstGeom prst="rect">
            <a:avLst/>
          </a:prstGeom>
          <a:noFill/>
        </p:spPr>
        <p:txBody>
          <a:bodyPr wrap="square" rtlCol="0">
            <a:spAutoFit/>
          </a:bodyPr>
          <a:lstStyle/>
          <a:p>
            <a:r>
              <a:rPr lang="en-US" sz="1600" dirty="0" smtClean="0"/>
              <a:t>Injecting and measuring audio ripple superimposed on an ac-powered test sample</a:t>
            </a:r>
            <a:endParaRPr lang="en-US" sz="1600" dirty="0"/>
          </a:p>
        </p:txBody>
      </p:sp>
      <p:pic>
        <p:nvPicPr>
          <p:cNvPr id="6" name="Picture 5" descr="Screen shot 2014-02-11 at 9.29.17 PM.png"/>
          <p:cNvPicPr>
            <a:picLocks noChangeAspect="1"/>
          </p:cNvPicPr>
          <p:nvPr/>
        </p:nvPicPr>
        <p:blipFill>
          <a:blip r:embed="rId4"/>
          <a:stretch>
            <a:fillRect/>
          </a:stretch>
        </p:blipFill>
        <p:spPr>
          <a:xfrm>
            <a:off x="1969194" y="3048000"/>
            <a:ext cx="6965255" cy="3619499"/>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4"/>
          <p:cNvSpPr>
            <a:spLocks noChangeArrowheads="1"/>
          </p:cNvSpPr>
          <p:nvPr/>
        </p:nvSpPr>
        <p:spPr bwMode="auto">
          <a:xfrm>
            <a:off x="304800" y="0"/>
            <a:ext cx="8534400" cy="523220"/>
          </a:xfrm>
          <a:prstGeom prst="rect">
            <a:avLst/>
          </a:prstGeom>
          <a:noFill/>
          <a:ln w="9525">
            <a:noFill/>
            <a:miter lim="800000"/>
            <a:headEnd/>
            <a:tailEnd/>
          </a:ln>
        </p:spPr>
        <p:txBody>
          <a:bodyPr>
            <a:prstTxWarp prst="textNoShape">
              <a:avLst/>
            </a:prstTxWarp>
            <a:spAutoFit/>
          </a:bodyPr>
          <a:lstStyle/>
          <a:p>
            <a:pPr algn="ctr" eaLnBrk="0" hangingPunct="0"/>
            <a:r>
              <a:rPr lang="en-US" sz="2800" dirty="0" smtClean="0"/>
              <a:t>Issues in Audio Frequency Potential Measurements</a:t>
            </a:r>
            <a:endParaRPr lang="en-US" sz="2800" dirty="0"/>
          </a:p>
        </p:txBody>
      </p:sp>
      <p:sp>
        <p:nvSpPr>
          <p:cNvPr id="5" name="TextBox 4"/>
          <p:cNvSpPr txBox="1"/>
          <p:nvPr/>
        </p:nvSpPr>
        <p:spPr>
          <a:xfrm>
            <a:off x="990600" y="533400"/>
            <a:ext cx="7620001" cy="338554"/>
          </a:xfrm>
          <a:prstGeom prst="rect">
            <a:avLst/>
          </a:prstGeom>
          <a:noFill/>
        </p:spPr>
        <p:txBody>
          <a:bodyPr wrap="square" rtlCol="0">
            <a:spAutoFit/>
          </a:bodyPr>
          <a:lstStyle/>
          <a:p>
            <a:r>
              <a:rPr lang="en-US" sz="1600" dirty="0" smtClean="0"/>
              <a:t>Injecting and measuring audio ripple superimposed on an ac-powered test sample</a:t>
            </a:r>
            <a:endParaRPr lang="en-US" sz="1600" dirty="0"/>
          </a:p>
        </p:txBody>
      </p:sp>
      <p:pic>
        <p:nvPicPr>
          <p:cNvPr id="7" name="Picture 6" descr="PRD-120.pdf"/>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3"/>
              <a:srcRect l="4706" t="3636" r="5882" b="6364"/>
              <a:stretch>
                <a:fillRect/>
              </a:stretch>
            </p:blipFill>
          </mc:Choice>
          <mc:Fallback>
            <p:blipFill>
              <a:blip r:embed="rId4"/>
              <a:srcRect l="4706" t="3636" r="5882" b="6364"/>
              <a:stretch>
                <a:fillRect/>
              </a:stretch>
            </p:blipFill>
          </mc:Fallback>
        </mc:AlternateContent>
        <p:spPr>
          <a:xfrm>
            <a:off x="4572001" y="902348"/>
            <a:ext cx="4572000" cy="5955652"/>
          </a:xfrm>
          <a:prstGeom prst="rect">
            <a:avLst/>
          </a:prstGeom>
        </p:spPr>
      </p:pic>
      <p:sp>
        <p:nvSpPr>
          <p:cNvPr id="10" name="TextBox 9"/>
          <p:cNvSpPr txBox="1"/>
          <p:nvPr/>
        </p:nvSpPr>
        <p:spPr>
          <a:xfrm>
            <a:off x="321029" y="1600200"/>
            <a:ext cx="4250971" cy="307777"/>
          </a:xfrm>
          <a:prstGeom prst="rect">
            <a:avLst/>
          </a:prstGeom>
          <a:noFill/>
        </p:spPr>
        <p:txBody>
          <a:bodyPr wrap="none" rtlCol="0">
            <a:spAutoFit/>
          </a:bodyPr>
          <a:lstStyle/>
          <a:p>
            <a:r>
              <a:rPr lang="en-US" sz="1400" dirty="0" smtClean="0">
                <a:hlinkClick r:id="rId5"/>
              </a:rPr>
              <a:t>https://www.youtube.com/watch?v=z2g9AKxmEW0</a:t>
            </a:r>
            <a:endParaRPr lang="en-US" sz="1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4"/>
          <p:cNvSpPr>
            <a:spLocks noChangeArrowheads="1"/>
          </p:cNvSpPr>
          <p:nvPr/>
        </p:nvSpPr>
        <p:spPr bwMode="auto">
          <a:xfrm>
            <a:off x="304800" y="0"/>
            <a:ext cx="3657600" cy="990600"/>
          </a:xfrm>
          <a:prstGeom prst="rect">
            <a:avLst/>
          </a:prstGeom>
          <a:noFill/>
          <a:ln w="9525">
            <a:noFill/>
            <a:miter lim="800000"/>
            <a:headEnd/>
            <a:tailEnd/>
          </a:ln>
        </p:spPr>
        <p:txBody>
          <a:bodyPr wrap="square">
            <a:prstTxWarp prst="textNoShape">
              <a:avLst/>
            </a:prstTxWarp>
            <a:spAutoFit/>
          </a:bodyPr>
          <a:lstStyle/>
          <a:p>
            <a:pPr algn="ctr" eaLnBrk="0" hangingPunct="0"/>
            <a:r>
              <a:rPr lang="en-US" sz="2800" dirty="0" smtClean="0"/>
              <a:t>Current Measurement Current Probe</a:t>
            </a:r>
            <a:endParaRPr lang="en-US" sz="2800" dirty="0"/>
          </a:p>
        </p:txBody>
      </p:sp>
      <p:pic>
        <p:nvPicPr>
          <p:cNvPr id="5" name="Picture 4" descr="Current Probe principle of operation.png"/>
          <p:cNvPicPr>
            <a:picLocks noChangeAspect="1"/>
          </p:cNvPicPr>
          <p:nvPr/>
        </p:nvPicPr>
        <p:blipFill>
          <a:blip r:embed="rId3"/>
          <a:srcRect t="4486"/>
          <a:stretch>
            <a:fillRect/>
          </a:stretch>
        </p:blipFill>
        <p:spPr>
          <a:xfrm>
            <a:off x="1" y="838200"/>
            <a:ext cx="4888926" cy="6019800"/>
          </a:xfrm>
          <a:prstGeom prst="rect">
            <a:avLst/>
          </a:prstGeom>
        </p:spPr>
      </p:pic>
      <p:pic>
        <p:nvPicPr>
          <p:cNvPr id="9" name="Picture 8" descr="Current Probe Board no flash.JPG"/>
          <p:cNvPicPr>
            <a:picLocks noChangeAspect="1"/>
          </p:cNvPicPr>
          <p:nvPr/>
        </p:nvPicPr>
        <p:blipFill>
          <a:blip r:embed="rId4"/>
          <a:srcRect l="7812" r="3125"/>
          <a:stretch>
            <a:fillRect/>
          </a:stretch>
        </p:blipFill>
        <p:spPr>
          <a:xfrm>
            <a:off x="4572000" y="0"/>
            <a:ext cx="4580852" cy="68580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4"/>
          <p:cNvSpPr>
            <a:spLocks noChangeArrowheads="1"/>
          </p:cNvSpPr>
          <p:nvPr/>
        </p:nvSpPr>
        <p:spPr bwMode="auto">
          <a:xfrm>
            <a:off x="304800" y="0"/>
            <a:ext cx="8534400" cy="523220"/>
          </a:xfrm>
          <a:prstGeom prst="rect">
            <a:avLst/>
          </a:prstGeom>
          <a:noFill/>
          <a:ln w="9525">
            <a:noFill/>
            <a:miter lim="800000"/>
            <a:headEnd/>
            <a:tailEnd/>
          </a:ln>
        </p:spPr>
        <p:txBody>
          <a:bodyPr>
            <a:prstTxWarp prst="textNoShape">
              <a:avLst/>
            </a:prstTxWarp>
            <a:spAutoFit/>
          </a:bodyPr>
          <a:lstStyle/>
          <a:p>
            <a:pPr algn="ctr" eaLnBrk="0" hangingPunct="0"/>
            <a:r>
              <a:rPr lang="en-US" sz="2800" dirty="0" smtClean="0"/>
              <a:t>Current Measurement – Current Probe Calibration</a:t>
            </a:r>
            <a:endParaRPr lang="en-US" sz="2800" dirty="0"/>
          </a:p>
        </p:txBody>
      </p:sp>
      <p:pic>
        <p:nvPicPr>
          <p:cNvPr id="7" name="Picture 6" descr="current probe cal set-up.png"/>
          <p:cNvPicPr>
            <a:picLocks noChangeAspect="1"/>
          </p:cNvPicPr>
          <p:nvPr/>
        </p:nvPicPr>
        <p:blipFill>
          <a:blip r:embed="rId3"/>
          <a:stretch>
            <a:fillRect/>
          </a:stretch>
        </p:blipFill>
        <p:spPr>
          <a:xfrm>
            <a:off x="0" y="780834"/>
            <a:ext cx="8229600" cy="5958374"/>
          </a:xfrm>
          <a:prstGeom prst="rect">
            <a:avLst/>
          </a:prstGeom>
        </p:spPr>
      </p:pic>
      <p:sp>
        <p:nvSpPr>
          <p:cNvPr id="4" name="Rectangle 3"/>
          <p:cNvSpPr/>
          <p:nvPr/>
        </p:nvSpPr>
        <p:spPr bwMode="auto">
          <a:xfrm>
            <a:off x="1981200" y="1371600"/>
            <a:ext cx="533400" cy="381000"/>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5" name="TextBox 4"/>
          <p:cNvSpPr txBox="1"/>
          <p:nvPr/>
        </p:nvSpPr>
        <p:spPr>
          <a:xfrm>
            <a:off x="1981200" y="1371600"/>
            <a:ext cx="586819" cy="276999"/>
          </a:xfrm>
          <a:prstGeom prst="rect">
            <a:avLst/>
          </a:prstGeom>
          <a:noFill/>
        </p:spPr>
        <p:txBody>
          <a:bodyPr wrap="none" rtlCol="0">
            <a:spAutoFit/>
          </a:bodyPr>
          <a:lstStyle/>
          <a:p>
            <a:r>
              <a:rPr lang="en-US" sz="1200" dirty="0" smtClean="0"/>
              <a:t>10 dB</a:t>
            </a:r>
            <a:endParaRPr lang="en-US" sz="1200" dirty="0"/>
          </a:p>
        </p:txBody>
      </p:sp>
      <p:sp>
        <p:nvSpPr>
          <p:cNvPr id="6" name="TextBox 5"/>
          <p:cNvSpPr txBox="1"/>
          <p:nvPr/>
        </p:nvSpPr>
        <p:spPr>
          <a:xfrm>
            <a:off x="228600" y="685800"/>
            <a:ext cx="1168399" cy="646331"/>
          </a:xfrm>
          <a:prstGeom prst="rect">
            <a:avLst/>
          </a:prstGeom>
          <a:noFill/>
        </p:spPr>
        <p:txBody>
          <a:bodyPr wrap="square" rtlCol="0">
            <a:spAutoFit/>
          </a:bodyPr>
          <a:lstStyle/>
          <a:p>
            <a:r>
              <a:rPr lang="en-US" sz="1200" dirty="0" smtClean="0"/>
              <a:t>may be useful at higher frequencies</a:t>
            </a:r>
            <a:endParaRPr lang="en-US" sz="1200" dirty="0"/>
          </a:p>
        </p:txBody>
      </p:sp>
      <p:cxnSp>
        <p:nvCxnSpPr>
          <p:cNvPr id="9" name="Straight Arrow Connector 8"/>
          <p:cNvCxnSpPr/>
          <p:nvPr/>
        </p:nvCxnSpPr>
        <p:spPr bwMode="auto">
          <a:xfrm>
            <a:off x="1066800" y="990600"/>
            <a:ext cx="914400" cy="38100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4"/>
          <p:cNvSpPr>
            <a:spLocks noChangeArrowheads="1"/>
          </p:cNvSpPr>
          <p:nvPr/>
        </p:nvSpPr>
        <p:spPr bwMode="auto">
          <a:xfrm>
            <a:off x="304800" y="0"/>
            <a:ext cx="8534400" cy="954107"/>
          </a:xfrm>
          <a:prstGeom prst="rect">
            <a:avLst/>
          </a:prstGeom>
          <a:noFill/>
          <a:ln w="9525">
            <a:noFill/>
            <a:miter lim="800000"/>
            <a:headEnd/>
            <a:tailEnd/>
          </a:ln>
        </p:spPr>
        <p:txBody>
          <a:bodyPr>
            <a:prstTxWarp prst="textNoShape">
              <a:avLst/>
            </a:prstTxWarp>
            <a:spAutoFit/>
          </a:bodyPr>
          <a:lstStyle/>
          <a:p>
            <a:pPr algn="ctr" eaLnBrk="0" hangingPunct="0"/>
            <a:r>
              <a:rPr lang="en-US" sz="2800" dirty="0" smtClean="0"/>
              <a:t>Using a spectrum analyzer and signal source</a:t>
            </a:r>
          </a:p>
          <a:p>
            <a:pPr algn="ctr" eaLnBrk="0" hangingPunct="0"/>
            <a:r>
              <a:rPr lang="en-US" sz="2800" dirty="0" smtClean="0"/>
              <a:t>in lieu of a network analyzer</a:t>
            </a:r>
            <a:endParaRPr lang="en-US" sz="2800" dirty="0"/>
          </a:p>
        </p:txBody>
      </p:sp>
      <p:pic>
        <p:nvPicPr>
          <p:cNvPr id="7" name="Picture 6" descr="current probe cal set-up.png"/>
          <p:cNvPicPr>
            <a:picLocks noChangeAspect="1"/>
          </p:cNvPicPr>
          <p:nvPr/>
        </p:nvPicPr>
        <p:blipFill>
          <a:blip r:embed="rId3"/>
          <a:srcRect l="20122" t="869" r="3144" b="49505"/>
          <a:stretch>
            <a:fillRect/>
          </a:stretch>
        </p:blipFill>
        <p:spPr>
          <a:xfrm>
            <a:off x="1404610" y="914400"/>
            <a:ext cx="6291590" cy="2945901"/>
          </a:xfrm>
          <a:prstGeom prst="rect">
            <a:avLst/>
          </a:prstGeom>
        </p:spPr>
      </p:pic>
      <p:pic>
        <p:nvPicPr>
          <p:cNvPr id="4" name="Picture 3" descr="SA vs. NA test set-up.png"/>
          <p:cNvPicPr>
            <a:picLocks noChangeAspect="1"/>
          </p:cNvPicPr>
          <p:nvPr/>
        </p:nvPicPr>
        <p:blipFill>
          <a:blip r:embed="rId4"/>
          <a:srcRect r="2143" b="54753"/>
          <a:stretch>
            <a:fillRect/>
          </a:stretch>
        </p:blipFill>
        <p:spPr>
          <a:xfrm>
            <a:off x="396258" y="3835400"/>
            <a:ext cx="8351484" cy="3022600"/>
          </a:xfrm>
          <a:prstGeom prst="rect">
            <a:avLst/>
          </a:prstGeom>
        </p:spPr>
      </p:pic>
      <p:sp>
        <p:nvSpPr>
          <p:cNvPr id="5" name="Rectangle 4"/>
          <p:cNvSpPr/>
          <p:nvPr/>
        </p:nvSpPr>
        <p:spPr bwMode="auto">
          <a:xfrm>
            <a:off x="1752600" y="1447800"/>
            <a:ext cx="533400" cy="381000"/>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6" name="TextBox 5"/>
          <p:cNvSpPr txBox="1"/>
          <p:nvPr/>
        </p:nvSpPr>
        <p:spPr>
          <a:xfrm>
            <a:off x="1752600" y="1447800"/>
            <a:ext cx="586819" cy="276999"/>
          </a:xfrm>
          <a:prstGeom prst="rect">
            <a:avLst/>
          </a:prstGeom>
          <a:noFill/>
        </p:spPr>
        <p:txBody>
          <a:bodyPr wrap="none" rtlCol="0">
            <a:spAutoFit/>
          </a:bodyPr>
          <a:lstStyle/>
          <a:p>
            <a:r>
              <a:rPr lang="en-US" sz="1200" dirty="0" smtClean="0"/>
              <a:t>10 dB</a:t>
            </a:r>
            <a:endParaRPr lang="en-US" sz="1200" dirty="0"/>
          </a:p>
        </p:txBody>
      </p:sp>
      <p:sp>
        <p:nvSpPr>
          <p:cNvPr id="8" name="TextBox 7"/>
          <p:cNvSpPr txBox="1"/>
          <p:nvPr/>
        </p:nvSpPr>
        <p:spPr>
          <a:xfrm>
            <a:off x="0" y="762000"/>
            <a:ext cx="1168399" cy="646331"/>
          </a:xfrm>
          <a:prstGeom prst="rect">
            <a:avLst/>
          </a:prstGeom>
          <a:noFill/>
        </p:spPr>
        <p:txBody>
          <a:bodyPr wrap="square" rtlCol="0">
            <a:spAutoFit/>
          </a:bodyPr>
          <a:lstStyle/>
          <a:p>
            <a:r>
              <a:rPr lang="en-US" sz="1200" dirty="0" smtClean="0"/>
              <a:t>may be useful at higher frequencies</a:t>
            </a:r>
            <a:endParaRPr lang="en-US" sz="1200" dirty="0"/>
          </a:p>
        </p:txBody>
      </p:sp>
      <p:cxnSp>
        <p:nvCxnSpPr>
          <p:cNvPr id="9" name="Straight Arrow Connector 8"/>
          <p:cNvCxnSpPr/>
          <p:nvPr/>
        </p:nvCxnSpPr>
        <p:spPr bwMode="auto">
          <a:xfrm>
            <a:off x="838200" y="1066800"/>
            <a:ext cx="914400" cy="381000"/>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12" name="Rectangle 11"/>
          <p:cNvSpPr/>
          <p:nvPr/>
        </p:nvSpPr>
        <p:spPr bwMode="auto">
          <a:xfrm>
            <a:off x="4267199" y="5486400"/>
            <a:ext cx="448733" cy="127000"/>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sp>
        <p:nvSpPr>
          <p:cNvPr id="13" name="TextBox 12"/>
          <p:cNvSpPr txBox="1"/>
          <p:nvPr/>
        </p:nvSpPr>
        <p:spPr>
          <a:xfrm>
            <a:off x="4321383" y="5444065"/>
            <a:ext cx="501234" cy="276999"/>
          </a:xfrm>
          <a:prstGeom prst="rect">
            <a:avLst/>
          </a:prstGeom>
          <a:noFill/>
        </p:spPr>
        <p:txBody>
          <a:bodyPr wrap="none" rtlCol="0">
            <a:spAutoFit/>
          </a:bodyPr>
          <a:lstStyle/>
          <a:p>
            <a:r>
              <a:rPr lang="en-US" sz="1200" dirty="0" smtClean="0"/>
              <a:t>6 dB</a:t>
            </a:r>
            <a:endParaRPr lang="en-US" sz="1200" dirty="0"/>
          </a:p>
        </p:txBody>
      </p:sp>
      <p:sp>
        <p:nvSpPr>
          <p:cNvPr id="14" name="Rectangle 13"/>
          <p:cNvSpPr/>
          <p:nvPr/>
        </p:nvSpPr>
        <p:spPr bwMode="auto">
          <a:xfrm>
            <a:off x="5359400" y="4445000"/>
            <a:ext cx="609600" cy="37253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128"/>
              <a:cs typeface="ＭＳ Ｐゴシック" charset="-128"/>
            </a:endParaRPr>
          </a:p>
        </p:txBody>
      </p:sp>
      <p:cxnSp>
        <p:nvCxnSpPr>
          <p:cNvPr id="16" name="Straight Connector 15"/>
          <p:cNvCxnSpPr/>
          <p:nvPr/>
        </p:nvCxnSpPr>
        <p:spPr bwMode="auto">
          <a:xfrm>
            <a:off x="5291667" y="4563533"/>
            <a:ext cx="846666" cy="1588"/>
          </a:xfrm>
          <a:prstGeom prst="line">
            <a:avLst/>
          </a:prstGeom>
          <a:solidFill>
            <a:schemeClr val="accent1"/>
          </a:solidFill>
          <a:ln w="50800"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rrent Probe cal fixtures 3.JPG"/>
          <p:cNvPicPr>
            <a:picLocks noChangeAspect="1"/>
          </p:cNvPicPr>
          <p:nvPr/>
        </p:nvPicPr>
        <p:blipFill>
          <a:blip r:embed="rId3"/>
          <a:stretch>
            <a:fillRect/>
          </a:stretch>
        </p:blipFill>
        <p:spPr>
          <a:xfrm>
            <a:off x="0" y="0"/>
            <a:ext cx="9144000" cy="6858000"/>
          </a:xfrm>
          <a:prstGeom prst="rect">
            <a:avLst/>
          </a:prstGeom>
        </p:spPr>
      </p:pic>
      <p:sp>
        <p:nvSpPr>
          <p:cNvPr id="24579" name="Rectangle 4"/>
          <p:cNvSpPr>
            <a:spLocks noChangeArrowheads="1"/>
          </p:cNvSpPr>
          <p:nvPr/>
        </p:nvSpPr>
        <p:spPr bwMode="auto">
          <a:xfrm>
            <a:off x="304800" y="0"/>
            <a:ext cx="8534400" cy="523220"/>
          </a:xfrm>
          <a:prstGeom prst="rect">
            <a:avLst/>
          </a:prstGeom>
          <a:noFill/>
          <a:ln w="9525">
            <a:noFill/>
            <a:miter lim="800000"/>
            <a:headEnd/>
            <a:tailEnd/>
          </a:ln>
        </p:spPr>
        <p:txBody>
          <a:bodyPr>
            <a:prstTxWarp prst="textNoShape">
              <a:avLst/>
            </a:prstTxWarp>
            <a:spAutoFit/>
          </a:bodyPr>
          <a:lstStyle/>
          <a:p>
            <a:pPr algn="ctr" eaLnBrk="0" hangingPunct="0"/>
            <a:r>
              <a:rPr lang="en-US" sz="2800" dirty="0" smtClean="0">
                <a:solidFill>
                  <a:schemeClr val="bg1"/>
                </a:solidFill>
              </a:rPr>
              <a:t>Current Probe Calibration Fixtures</a:t>
            </a:r>
            <a:endParaRPr lang="en-US" sz="2800" dirty="0">
              <a:solidFill>
                <a:schemeClr val="bg1"/>
              </a:solidFill>
            </a:endParaRPr>
          </a:p>
        </p:txBody>
      </p:sp>
      <p:pic>
        <p:nvPicPr>
          <p:cNvPr id="7" name="Picture 6" descr="current probe cal set-up.png"/>
          <p:cNvPicPr>
            <a:picLocks noChangeAspect="1"/>
          </p:cNvPicPr>
          <p:nvPr/>
        </p:nvPicPr>
        <p:blipFill>
          <a:blip r:embed="rId4"/>
          <a:stretch>
            <a:fillRect/>
          </a:stretch>
        </p:blipFill>
        <p:spPr>
          <a:xfrm>
            <a:off x="6091864" y="4648200"/>
            <a:ext cx="3052136" cy="220980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9120-1N ZT set-up.JPG"/>
          <p:cNvPicPr>
            <a:picLocks noChangeAspect="1"/>
          </p:cNvPicPr>
          <p:nvPr/>
        </p:nvPicPr>
        <p:blipFill>
          <a:blip r:embed="rId3"/>
          <a:stretch>
            <a:fillRect/>
          </a:stretch>
        </p:blipFill>
        <p:spPr>
          <a:xfrm>
            <a:off x="0" y="0"/>
            <a:ext cx="9144000" cy="6858000"/>
          </a:xfrm>
          <a:prstGeom prst="rect">
            <a:avLst/>
          </a:prstGeom>
        </p:spPr>
      </p:pic>
      <p:sp>
        <p:nvSpPr>
          <p:cNvPr id="24579" name="Rectangle 4"/>
          <p:cNvSpPr>
            <a:spLocks noChangeArrowheads="1"/>
          </p:cNvSpPr>
          <p:nvPr/>
        </p:nvSpPr>
        <p:spPr bwMode="auto">
          <a:xfrm>
            <a:off x="0" y="457200"/>
            <a:ext cx="1905000" cy="1384995"/>
          </a:xfrm>
          <a:prstGeom prst="rect">
            <a:avLst/>
          </a:prstGeom>
          <a:noFill/>
          <a:ln w="9525">
            <a:noFill/>
            <a:miter lim="800000"/>
            <a:headEnd/>
            <a:tailEnd/>
          </a:ln>
        </p:spPr>
        <p:txBody>
          <a:bodyPr wrap="square">
            <a:prstTxWarp prst="textNoShape">
              <a:avLst/>
            </a:prstTxWarp>
            <a:spAutoFit/>
          </a:bodyPr>
          <a:lstStyle/>
          <a:p>
            <a:pPr algn="ctr" eaLnBrk="0" hangingPunct="0"/>
            <a:r>
              <a:rPr lang="en-US" sz="2800" dirty="0" smtClean="0"/>
              <a:t>Current Probe Calibration</a:t>
            </a:r>
            <a:endParaRPr lang="en-US" sz="2800" dirty="0"/>
          </a:p>
        </p:txBody>
      </p:sp>
      <p:pic>
        <p:nvPicPr>
          <p:cNvPr id="7" name="Picture 6" descr="current probe cal set-up.png"/>
          <p:cNvPicPr>
            <a:picLocks noChangeAspect="1"/>
          </p:cNvPicPr>
          <p:nvPr/>
        </p:nvPicPr>
        <p:blipFill>
          <a:blip r:embed="rId4"/>
          <a:stretch>
            <a:fillRect/>
          </a:stretch>
        </p:blipFill>
        <p:spPr>
          <a:xfrm>
            <a:off x="6324600" y="4816704"/>
            <a:ext cx="2819400" cy="2041295"/>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mpire Devices CP-150 no SN.JPG"/>
          <p:cNvPicPr>
            <a:picLocks noChangeAspect="1"/>
          </p:cNvPicPr>
          <p:nvPr/>
        </p:nvPicPr>
        <p:blipFill>
          <a:blip r:embed="rId3"/>
          <a:stretch>
            <a:fillRect/>
          </a:stretch>
        </p:blipFill>
        <p:spPr>
          <a:xfrm>
            <a:off x="0" y="0"/>
            <a:ext cx="9144000" cy="6858000"/>
          </a:xfrm>
          <a:prstGeom prst="rect">
            <a:avLst/>
          </a:prstGeom>
        </p:spPr>
      </p:pic>
      <p:sp>
        <p:nvSpPr>
          <p:cNvPr id="24579" name="Rectangle 4"/>
          <p:cNvSpPr>
            <a:spLocks noChangeArrowheads="1"/>
          </p:cNvSpPr>
          <p:nvPr/>
        </p:nvSpPr>
        <p:spPr bwMode="auto">
          <a:xfrm>
            <a:off x="0" y="0"/>
            <a:ext cx="9144000" cy="523220"/>
          </a:xfrm>
          <a:prstGeom prst="rect">
            <a:avLst/>
          </a:prstGeom>
          <a:noFill/>
          <a:ln w="9525">
            <a:noFill/>
            <a:miter lim="800000"/>
            <a:headEnd/>
            <a:tailEnd/>
          </a:ln>
        </p:spPr>
        <p:txBody>
          <a:bodyPr wrap="square">
            <a:prstTxWarp prst="textNoShape">
              <a:avLst/>
            </a:prstTxWarp>
            <a:spAutoFit/>
          </a:bodyPr>
          <a:lstStyle/>
          <a:p>
            <a:pPr algn="ctr" eaLnBrk="0" hangingPunct="0"/>
            <a:r>
              <a:rPr lang="en-US" sz="2800" dirty="0" smtClean="0">
                <a:solidFill>
                  <a:schemeClr val="bg1"/>
                </a:solidFill>
              </a:rPr>
              <a:t>Sample transfer impedance for Empire Devices CP-105</a:t>
            </a:r>
            <a:endParaRPr lang="en-US" sz="2800" dirty="0">
              <a:solidFill>
                <a:schemeClr val="bg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17298</TotalTime>
  <Words>356</Words>
  <Application>Microsoft Office PowerPoint</Application>
  <PresentationFormat>On-screen Show (4:3)</PresentationFormat>
  <Paragraphs>43</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Blank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EMC Compliance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Ken Javor</dc:creator>
  <cp:lastModifiedBy>Gottschall, Janet S. (LARC-B703)[LITES]</cp:lastModifiedBy>
  <cp:revision>241</cp:revision>
  <dcterms:created xsi:type="dcterms:W3CDTF">2014-03-30T15:32:32Z</dcterms:created>
  <dcterms:modified xsi:type="dcterms:W3CDTF">2014-07-15T15:12:59Z</dcterms:modified>
</cp:coreProperties>
</file>