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3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3"/>
  </p:notesMasterIdLst>
  <p:handoutMasterIdLst>
    <p:handoutMasterId r:id="rId34"/>
  </p:handout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1066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B23B64-5DF0-4627-9183-A686C956E738}" type="datetimeFigureOut">
              <a:rPr lang="en-US" smtClean="0"/>
              <a:t>4/11/2011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25C8DB-47A4-4670-850B-624A2DEF78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351639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C2C484-F4DF-4478-86F5-CAD0A332E5FF}" type="datetimeFigureOut">
              <a:rPr lang="en-US" smtClean="0"/>
              <a:t>4/11/2011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F4B3E9-878F-4707-8BE3-5AD3A2C688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66079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45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90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735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980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22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47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715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960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4406903"/>
            <a:ext cx="7772400" cy="1362076"/>
          </a:xfrm>
          <a:prstGeom prst="rect">
            <a:avLst/>
          </a:prstGeo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906717"/>
            <a:ext cx="7772400" cy="150018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245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490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7351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9802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225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470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7153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39604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7"/>
            <a:ext cx="4040188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7"/>
            <a:ext cx="4041774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4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3" y="273053"/>
            <a:ext cx="3008314" cy="1162051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3"/>
            <a:ext cx="5111750" cy="5853115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3" y="1435101"/>
            <a:ext cx="3008314" cy="4691064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3"/>
            <a:ext cx="5486400" cy="566740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000"/>
            </a:lvl1pPr>
            <a:lvl2pPr marL="424504" indent="0">
              <a:buNone/>
              <a:defRPr sz="2600"/>
            </a:lvl2pPr>
            <a:lvl3pPr marL="849010" indent="0">
              <a:buNone/>
              <a:defRPr sz="2200"/>
            </a:lvl3pPr>
            <a:lvl4pPr marL="1273517" indent="0">
              <a:buNone/>
              <a:defRPr sz="1900"/>
            </a:lvl4pPr>
            <a:lvl5pPr marL="1698021" indent="0">
              <a:buNone/>
              <a:defRPr sz="1900"/>
            </a:lvl5pPr>
            <a:lvl6pPr marL="2122527" indent="0">
              <a:buNone/>
              <a:defRPr sz="1900"/>
            </a:lvl6pPr>
            <a:lvl7pPr marL="2547031" indent="0">
              <a:buNone/>
              <a:defRPr sz="1900"/>
            </a:lvl7pPr>
            <a:lvl8pPr marL="2971537" indent="0">
              <a:buNone/>
              <a:defRPr sz="1900"/>
            </a:lvl8pPr>
            <a:lvl9pPr marL="3396042" indent="0">
              <a:buNone/>
              <a:defRPr sz="19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3"/>
            <a:ext cx="5486400" cy="804861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4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85000">
              <a:schemeClr val="bg1">
                <a:tint val="45000"/>
                <a:shade val="99000"/>
                <a:satMod val="350000"/>
              </a:schemeClr>
            </a:gs>
            <a:gs pos="40000">
              <a:schemeClr val="bg1">
                <a:tint val="45000"/>
                <a:shade val="99000"/>
                <a:satMod val="350000"/>
              </a:schemeClr>
            </a:gs>
            <a:gs pos="100000">
              <a:schemeClr val="bg1">
                <a:shade val="20000"/>
                <a:satMod val="25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-228600" y="6553200"/>
            <a:ext cx="9372600" cy="304800"/>
          </a:xfrm>
          <a:prstGeom prst="rect">
            <a:avLst/>
          </a:prstGeom>
        </p:spPr>
        <p:style>
          <a:lnRef idx="1">
            <a:schemeClr val="accent1"/>
          </a:lnRef>
          <a:fillRef idx="1002">
            <a:schemeClr val="dk2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84900" tIns="42450" rIns="84900" bIns="4245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rot="10800000">
            <a:off x="-76200" y="914400"/>
            <a:ext cx="9220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6200" y="0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US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NESC Academy</a:t>
            </a:r>
            <a:r>
              <a:rPr lang="en-US" sz="4800" b="1" cap="all" baseline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Online</a:t>
            </a:r>
          </a:p>
        </p:txBody>
      </p:sp>
      <p:pic>
        <p:nvPicPr>
          <p:cNvPr id="10" name="Picture 9" descr="70564main_nesc_logo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8229600" y="76200"/>
            <a:ext cx="783294" cy="783294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 rot="10800000">
            <a:off x="0" y="6553200"/>
            <a:ext cx="9144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6581001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0" i="1" dirty="0" smtClean="0">
                <a:latin typeface="+mj-lt"/>
              </a:rPr>
              <a:t>Learning from the Past, Looking to the Future</a:t>
            </a:r>
            <a:endParaRPr lang="en-US" sz="1200" b="0" i="1" dirty="0">
              <a:latin typeface="+mj-lt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9296400" y="3733800"/>
            <a:ext cx="1143000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 userDrawn="1"/>
        </p:nvSpPr>
        <p:spPr>
          <a:xfrm>
            <a:off x="9296400" y="3810000"/>
            <a:ext cx="1143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Place Sound Here</a:t>
            </a:r>
          </a:p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Set to play </a:t>
            </a:r>
            <a:r>
              <a:rPr lang="en-US" sz="1000" b="1" dirty="0" smtClean="0">
                <a:solidFill>
                  <a:schemeClr val="bg1"/>
                </a:solidFill>
              </a:rPr>
              <a:t>automatically</a:t>
            </a:r>
            <a:endParaRPr lang="en-US" sz="1000" b="1" dirty="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  <p:hf sldNum="0" hdr="0" ftr="0" dt="0"/>
  <p:txStyles>
    <p:titleStyle>
      <a:lvl1pPr algn="ctr" defTabSz="849010" rtl="0" eaLnBrk="1" latinLnBrk="0" hangingPunct="1">
        <a:spcBef>
          <a:spcPct val="0"/>
        </a:spcBef>
        <a:buNone/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8380" indent="-318380" algn="l" defTabSz="84901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89822" indent="-265315" algn="l" defTabSz="849010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6126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85770" indent="-212253" algn="l" defTabSz="84901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0274" indent="-212253" algn="l" defTabSz="84901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3477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5928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8378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08295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24504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4901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7351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69802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2252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4703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7153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96042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1.WAV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2.WAV"/><Relationship Id="rId7" Type="http://schemas.openxmlformats.org/officeDocument/2006/relationships/image" Target="../media/image5.jpeg"/><Relationship Id="rId2" Type="http://schemas.microsoft.com/office/2007/relationships/media" Target="../media/media2.WAV"/><Relationship Id="rId1" Type="http://schemas.openxmlformats.org/officeDocument/2006/relationships/tags" Target="../tags/tag3.xml"/><Relationship Id="rId6" Type="http://schemas.openxmlformats.org/officeDocument/2006/relationships/image" Target="../media/image4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WAV"/><Relationship Id="rId7" Type="http://schemas.openxmlformats.org/officeDocument/2006/relationships/image" Target="../media/image8.png"/><Relationship Id="rId2" Type="http://schemas.microsoft.com/office/2007/relationships/media" Target="../media/media3.WAV"/><Relationship Id="rId1" Type="http://schemas.openxmlformats.org/officeDocument/2006/relationships/tags" Target="../tags/tag4.xml"/><Relationship Id="rId6" Type="http://schemas.openxmlformats.org/officeDocument/2006/relationships/image" Target="../media/image7.jpe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WAV"/><Relationship Id="rId2" Type="http://schemas.microsoft.com/office/2007/relationships/media" Target="../media/media4.WAV"/><Relationship Id="rId1" Type="http://schemas.openxmlformats.org/officeDocument/2006/relationships/tags" Target="../tags/tag5.xml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WAV"/><Relationship Id="rId2" Type="http://schemas.microsoft.com/office/2007/relationships/media" Target="../media/media5.WAV"/><Relationship Id="rId1" Type="http://schemas.openxmlformats.org/officeDocument/2006/relationships/tags" Target="../tags/tag6.xml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media" Target="../media/media6.WAV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11.png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6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WAV"/><Relationship Id="rId2" Type="http://schemas.microsoft.com/office/2007/relationships/media" Target="../media/media7.WAV"/><Relationship Id="rId1" Type="http://schemas.openxmlformats.org/officeDocument/2006/relationships/tags" Target="../tags/tag9.xml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WAV"/><Relationship Id="rId2" Type="http://schemas.microsoft.com/office/2007/relationships/media" Target="../media/media8.WAV"/><Relationship Id="rId1" Type="http://schemas.openxmlformats.org/officeDocument/2006/relationships/tags" Target="../tags/tag10.xml"/><Relationship Id="rId5" Type="http://schemas.openxmlformats.org/officeDocument/2006/relationships/image" Target="../media/image13.png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WAV"/><Relationship Id="rId2" Type="http://schemas.microsoft.com/office/2007/relationships/media" Target="../media/media9.WAV"/><Relationship Id="rId1" Type="http://schemas.openxmlformats.org/officeDocument/2006/relationships/tags" Target="../tags/tag11.xml"/><Relationship Id="rId5" Type="http://schemas.openxmlformats.org/officeDocument/2006/relationships/image" Target="../media/image14.png"/><Relationship Id="rId4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WAV"/><Relationship Id="rId2" Type="http://schemas.microsoft.com/office/2007/relationships/media" Target="../media/media10.WAV"/><Relationship Id="rId1" Type="http://schemas.openxmlformats.org/officeDocument/2006/relationships/tags" Target="../tags/tag12.xml"/><Relationship Id="rId6" Type="http://schemas.openxmlformats.org/officeDocument/2006/relationships/image" Target="../media/image16.png"/><Relationship Id="rId5" Type="http://schemas.openxmlformats.org/officeDocument/2006/relationships/image" Target="../media/image15.emf"/><Relationship Id="rId4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WAV"/><Relationship Id="rId2" Type="http://schemas.microsoft.com/office/2007/relationships/media" Target="../media/media11.WAV"/><Relationship Id="rId1" Type="http://schemas.openxmlformats.org/officeDocument/2006/relationships/tags" Target="../tags/tag1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media" Target="../media/media12.WAV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image" Target="../media/image19.png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12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WAV"/><Relationship Id="rId2" Type="http://schemas.microsoft.com/office/2007/relationships/media" Target="../media/media13.WAV"/><Relationship Id="rId1" Type="http://schemas.openxmlformats.org/officeDocument/2006/relationships/tags" Target="../tags/tag16.xml"/><Relationship Id="rId6" Type="http://schemas.openxmlformats.org/officeDocument/2006/relationships/image" Target="../media/image21.png"/><Relationship Id="rId5" Type="http://schemas.openxmlformats.org/officeDocument/2006/relationships/image" Target="../media/image20.gif"/><Relationship Id="rId4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WAV"/><Relationship Id="rId2" Type="http://schemas.microsoft.com/office/2007/relationships/media" Target="../media/media14.WAV"/><Relationship Id="rId1" Type="http://schemas.openxmlformats.org/officeDocument/2006/relationships/tags" Target="../tags/tag17.xml"/><Relationship Id="rId5" Type="http://schemas.openxmlformats.org/officeDocument/2006/relationships/image" Target="../media/image22.png"/><Relationship Id="rId4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WAV"/><Relationship Id="rId2" Type="http://schemas.microsoft.com/office/2007/relationships/media" Target="../media/media15.WAV"/><Relationship Id="rId1" Type="http://schemas.openxmlformats.org/officeDocument/2006/relationships/tags" Target="../tags/tag18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WAV"/><Relationship Id="rId2" Type="http://schemas.microsoft.com/office/2007/relationships/media" Target="../media/media16.WAV"/><Relationship Id="rId1" Type="http://schemas.openxmlformats.org/officeDocument/2006/relationships/tags" Target="../tags/tag19.xml"/><Relationship Id="rId5" Type="http://schemas.openxmlformats.org/officeDocument/2006/relationships/image" Target="../media/image24.png"/><Relationship Id="rId4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media17.WAV"/><Relationship Id="rId2" Type="http://schemas.microsoft.com/office/2007/relationships/media" Target="../media/media17.WAV"/><Relationship Id="rId1" Type="http://schemas.openxmlformats.org/officeDocument/2006/relationships/tags" Target="../tags/tag20.xml"/><Relationship Id="rId5" Type="http://schemas.openxmlformats.org/officeDocument/2006/relationships/image" Target="../media/image24.png"/><Relationship Id="rId4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media" Target="../media/media18.WAV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image" Target="../media/image24.png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18.WAV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media19.WAV"/><Relationship Id="rId2" Type="http://schemas.microsoft.com/office/2007/relationships/media" Target="../media/media19.WAV"/><Relationship Id="rId1" Type="http://schemas.openxmlformats.org/officeDocument/2006/relationships/tags" Target="../tags/tag23.xml"/><Relationship Id="rId5" Type="http://schemas.openxmlformats.org/officeDocument/2006/relationships/image" Target="../media/image24.png"/><Relationship Id="rId4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media20.WAV"/><Relationship Id="rId2" Type="http://schemas.microsoft.com/office/2007/relationships/media" Target="../media/media20.WAV"/><Relationship Id="rId1" Type="http://schemas.openxmlformats.org/officeDocument/2006/relationships/tags" Target="../tags/tag24.xml"/><Relationship Id="rId5" Type="http://schemas.openxmlformats.org/officeDocument/2006/relationships/image" Target="../media/image24.png"/><Relationship Id="rId4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media21.WAV"/><Relationship Id="rId2" Type="http://schemas.microsoft.com/office/2007/relationships/media" Target="../media/media21.WAV"/><Relationship Id="rId1" Type="http://schemas.openxmlformats.org/officeDocument/2006/relationships/tags" Target="../tags/tag25.xml"/><Relationship Id="rId5" Type="http://schemas.openxmlformats.org/officeDocument/2006/relationships/image" Target="../media/image24.png"/><Relationship Id="rId4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2.WAV"/><Relationship Id="rId2" Type="http://schemas.microsoft.com/office/2007/relationships/media" Target="../media/media22.WAV"/><Relationship Id="rId1" Type="http://schemas.openxmlformats.org/officeDocument/2006/relationships/tags" Target="../tags/tag26.xml"/><Relationship Id="rId5" Type="http://schemas.openxmlformats.org/officeDocument/2006/relationships/image" Target="../media/image24.png"/><Relationship Id="rId4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media23.WAV"/><Relationship Id="rId7" Type="http://schemas.openxmlformats.org/officeDocument/2006/relationships/image" Target="../media/image24.png"/><Relationship Id="rId2" Type="http://schemas.microsoft.com/office/2007/relationships/media" Target="../media/media23.WAV"/><Relationship Id="rId1" Type="http://schemas.openxmlformats.org/officeDocument/2006/relationships/tags" Target="../tags/tag27.xml"/><Relationship Id="rId6" Type="http://schemas.openxmlformats.org/officeDocument/2006/relationships/image" Target="../media/image25.pn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media24.WAV"/><Relationship Id="rId2" Type="http://schemas.microsoft.com/office/2007/relationships/media" Target="../media/media24.WAV"/><Relationship Id="rId1" Type="http://schemas.openxmlformats.org/officeDocument/2006/relationships/tags" Target="../tags/tag28.xml"/><Relationship Id="rId5" Type="http://schemas.openxmlformats.org/officeDocument/2006/relationships/image" Target="../media/image24.png"/><Relationship Id="rId4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media25.WAV"/><Relationship Id="rId2" Type="http://schemas.microsoft.com/office/2007/relationships/media" Target="../media/media25.WAV"/><Relationship Id="rId1" Type="http://schemas.openxmlformats.org/officeDocument/2006/relationships/tags" Target="../tags/tag29.xml"/><Relationship Id="rId5" Type="http://schemas.openxmlformats.org/officeDocument/2006/relationships/image" Target="../media/image24.png"/><Relationship Id="rId4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media26.WAV"/><Relationship Id="rId2" Type="http://schemas.microsoft.com/office/2007/relationships/media" Target="../media/media26.WAV"/><Relationship Id="rId1" Type="http://schemas.openxmlformats.org/officeDocument/2006/relationships/tags" Target="../tags/tag30.xml"/><Relationship Id="rId6" Type="http://schemas.openxmlformats.org/officeDocument/2006/relationships/image" Target="../media/image24.png"/><Relationship Id="rId5" Type="http://schemas.openxmlformats.org/officeDocument/2006/relationships/image" Target="../media/image26.png"/><Relationship Id="rId4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audio" Target="../media/media27.WAV"/><Relationship Id="rId2" Type="http://schemas.microsoft.com/office/2007/relationships/media" Target="../media/media27.WAV"/><Relationship Id="rId1" Type="http://schemas.openxmlformats.org/officeDocument/2006/relationships/tags" Target="../tags/tag31.xml"/><Relationship Id="rId5" Type="http://schemas.openxmlformats.org/officeDocument/2006/relationships/image" Target="../media/image24.png"/><Relationship Id="rId4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audio" Target="../media/media28.WAV"/><Relationship Id="rId2" Type="http://schemas.microsoft.com/office/2007/relationships/media" Target="../media/media28.WAV"/><Relationship Id="rId1" Type="http://schemas.openxmlformats.org/officeDocument/2006/relationships/tags" Target="../tags/tag32.xml"/><Relationship Id="rId6" Type="http://schemas.openxmlformats.org/officeDocument/2006/relationships/image" Target="../media/image24.png"/><Relationship Id="rId5" Type="http://schemas.openxmlformats.org/officeDocument/2006/relationships/image" Target="../media/image27.png"/><Relationship Id="rId4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audio" Target="../media/media29.WAV"/><Relationship Id="rId2" Type="http://schemas.microsoft.com/office/2007/relationships/media" Target="../media/media29.WAV"/><Relationship Id="rId1" Type="http://schemas.openxmlformats.org/officeDocument/2006/relationships/tags" Target="../tags/tag33.xml"/><Relationship Id="rId6" Type="http://schemas.openxmlformats.org/officeDocument/2006/relationships/image" Target="../media/image24.png"/><Relationship Id="rId5" Type="http://schemas.openxmlformats.org/officeDocument/2006/relationships/image" Target="../media/image28.png"/><Relationship Id="rId4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audio" Target="../media/media30.WAV"/><Relationship Id="rId2" Type="http://schemas.microsoft.com/office/2007/relationships/media" Target="../media/media30.WAV"/><Relationship Id="rId1" Type="http://schemas.openxmlformats.org/officeDocument/2006/relationships/tags" Target="../tags/tag34.xml"/><Relationship Id="rId6" Type="http://schemas.openxmlformats.org/officeDocument/2006/relationships/image" Target="../media/image24.png"/><Relationship Id="rId5" Type="http://schemas.openxmlformats.org/officeDocument/2006/relationships/image" Target="../media/image29.png"/><Relationship Id="rId4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audio" Target="../media/media31.WAV"/><Relationship Id="rId2" Type="http://schemas.microsoft.com/office/2007/relationships/media" Target="../media/media31.WAV"/><Relationship Id="rId1" Type="http://schemas.openxmlformats.org/officeDocument/2006/relationships/tags" Target="../tags/tag35.xml"/><Relationship Id="rId5" Type="http://schemas.openxmlformats.org/officeDocument/2006/relationships/image" Target="../media/image24.pn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990600" y="1981200"/>
            <a:ext cx="6934200" cy="292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800"/>
              </a:lnSpc>
              <a:spcBef>
                <a:spcPts val="300"/>
              </a:spcBef>
              <a:spcAft>
                <a:spcPts val="300"/>
              </a:spcAft>
              <a:buFont typeface="Monotype Sorts" pitchFamily="2" charset="2"/>
              <a:buNone/>
              <a:defRPr/>
            </a:pPr>
            <a:r>
              <a:rPr lang="en-US" sz="2700" b="1" dirty="0" smtClean="0">
                <a:solidFill>
                  <a:srgbClr val="003366"/>
                </a:solidFill>
                <a:latin typeface="Arial" pitchFamily="34" charset="0"/>
                <a:cs typeface="Arial" pitchFamily="34" charset="0"/>
              </a:rPr>
              <a:t>Sample Rate &amp; </a:t>
            </a:r>
            <a:r>
              <a:rPr lang="en-US" sz="2700" b="1" dirty="0" err="1" smtClean="0">
                <a:solidFill>
                  <a:srgbClr val="003366"/>
                </a:solidFill>
                <a:latin typeface="Arial" pitchFamily="34" charset="0"/>
                <a:cs typeface="Arial" pitchFamily="34" charset="0"/>
              </a:rPr>
              <a:t>Nyquist</a:t>
            </a:r>
            <a:r>
              <a:rPr lang="en-US" sz="2700" b="1" dirty="0" smtClean="0">
                <a:solidFill>
                  <a:srgbClr val="003366"/>
                </a:solidFill>
                <a:latin typeface="Arial" pitchFamily="34" charset="0"/>
                <a:cs typeface="Arial" pitchFamily="34" charset="0"/>
              </a:rPr>
              <a:t> Frequency</a:t>
            </a:r>
          </a:p>
          <a:p>
            <a:pPr>
              <a:lnSpc>
                <a:spcPts val="3800"/>
              </a:lnSpc>
              <a:spcBef>
                <a:spcPts val="300"/>
              </a:spcBef>
              <a:spcAft>
                <a:spcPts val="300"/>
              </a:spcAft>
              <a:buFont typeface="Monotype Sorts" pitchFamily="2" charset="2"/>
              <a:buNone/>
              <a:defRPr/>
            </a:pPr>
            <a:r>
              <a:rPr lang="en-US" sz="2400" b="1" dirty="0" smtClean="0">
                <a:solidFill>
                  <a:srgbClr val="003366"/>
                </a:solidFill>
                <a:latin typeface="Arial" pitchFamily="34" charset="0"/>
                <a:cs typeface="Arial" pitchFamily="34" charset="0"/>
              </a:rPr>
              <a:t>for Data Acquisition &amp; Telemetry Systems</a:t>
            </a: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</p:txBody>
      </p:sp>
      <p:pic>
        <p:nvPicPr>
          <p:cNvPr id="5" name="copy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6774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93948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83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47813" y="1557338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1" descr="http://www.dynamic-concepts.com/images/logo_home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4329113"/>
            <a:ext cx="1400175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4103" name="Rectangle 4"/>
          <p:cNvSpPr>
            <a:spLocks noChangeArrowheads="1"/>
          </p:cNvSpPr>
          <p:nvPr/>
        </p:nvSpPr>
        <p:spPr bwMode="auto">
          <a:xfrm>
            <a:off x="1295400" y="3089275"/>
            <a:ext cx="31686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sz="1600" b="1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NASA Engineering &amp; Safety Center (NESC) Academy</a:t>
            </a:r>
            <a:endParaRPr lang="en-US" sz="160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n-US"/>
          </a:p>
        </p:txBody>
      </p:sp>
      <p:sp>
        <p:nvSpPr>
          <p:cNvPr id="4104" name="Rectangle 5"/>
          <p:cNvSpPr>
            <a:spLocks noChangeArrowheads="1"/>
          </p:cNvSpPr>
          <p:nvPr/>
        </p:nvSpPr>
        <p:spPr bwMode="auto">
          <a:xfrm>
            <a:off x="1476375" y="5003800"/>
            <a:ext cx="4283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sz="1600" b="1">
                <a:solidFill>
                  <a:srgbClr val="003399"/>
                </a:solidFill>
                <a:latin typeface="Verdana" pitchFamily="34" charset="0"/>
                <a:ea typeface="Calibri" pitchFamily="34" charset="0"/>
                <a:cs typeface="Arial" charset="0"/>
              </a:rPr>
              <a:t>Dynamic Concepts, Inc.</a:t>
            </a:r>
            <a:r>
              <a:rPr lang="en-US" sz="1600" b="1">
                <a:solidFill>
                  <a:srgbClr val="003399"/>
                </a:solidFill>
                <a:latin typeface="Calibri" pitchFamily="34" charset="0"/>
                <a:ea typeface="Calibri" pitchFamily="34" charset="0"/>
                <a:cs typeface="Arial" charset="0"/>
              </a:rPr>
              <a:t> </a:t>
            </a:r>
            <a:br>
              <a:rPr lang="en-US" sz="1600" b="1">
                <a:solidFill>
                  <a:srgbClr val="003399"/>
                </a:solidFill>
                <a:latin typeface="Calibri" pitchFamily="34" charset="0"/>
                <a:ea typeface="Calibri" pitchFamily="34" charset="0"/>
                <a:cs typeface="Arial" charset="0"/>
              </a:rPr>
            </a:br>
            <a:r>
              <a:rPr lang="en-US" sz="1600" b="1">
                <a:solidFill>
                  <a:srgbClr val="003399"/>
                </a:solidFill>
                <a:latin typeface="Calibri" pitchFamily="34" charset="0"/>
                <a:ea typeface="Calibri" pitchFamily="34" charset="0"/>
                <a:cs typeface="Arial" charset="0"/>
              </a:rPr>
              <a:t>Huntsville, Alabama</a:t>
            </a:r>
            <a:endParaRPr lang="en-US" sz="1600">
              <a:solidFill>
                <a:srgbClr val="003399"/>
              </a:solidFill>
              <a:ea typeface="Calibri" pitchFamily="34" charset="0"/>
              <a:cs typeface="Arial" charset="0"/>
            </a:endParaRPr>
          </a:p>
        </p:txBody>
      </p:sp>
      <p:pic>
        <p:nvPicPr>
          <p:cNvPr id="9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9753600" y="3905333"/>
            <a:ext cx="355600" cy="35560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19616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1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1223963" y="1881188"/>
            <a:ext cx="6516687" cy="4114800"/>
          </a:xfrm>
        </p:spPr>
        <p:txBody>
          <a:bodyPr/>
          <a:lstStyle/>
          <a:p>
            <a:pPr>
              <a:buFont typeface="Monotype Sorts" pitchFamily="2" charset="2"/>
              <a:buNone/>
            </a:pPr>
            <a:endParaRPr lang="en-US" dirty="0" smtClean="0"/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r>
              <a:rPr lang="en-US" sz="2000" dirty="0" smtClean="0">
                <a:solidFill>
                  <a:srgbClr val="003366"/>
                </a:solidFill>
              </a:rPr>
              <a:t>Tom Irvine </a:t>
            </a:r>
          </a:p>
          <a:p>
            <a:pPr>
              <a:buFont typeface="Monotype Sorts" pitchFamily="2" charset="2"/>
              <a:buNone/>
            </a:pPr>
            <a:r>
              <a:rPr lang="en-US" sz="2000" dirty="0" smtClean="0">
                <a:solidFill>
                  <a:srgbClr val="003366"/>
                </a:solidFill>
              </a:rPr>
              <a:t>Email:  tirvine@dynamic-concepts.com</a:t>
            </a:r>
          </a:p>
          <a:p>
            <a:pPr>
              <a:buFont typeface="Monotype Sorts" pitchFamily="2" charset="2"/>
              <a:buNone/>
            </a:pPr>
            <a:endParaRPr lang="en-US" sz="2000" b="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r>
              <a:rPr lang="en-US" sz="2000" b="0" dirty="0" smtClean="0">
                <a:solidFill>
                  <a:srgbClr val="003366"/>
                </a:solidFill>
              </a:rPr>
              <a:t>Phone: (256) 922-9888</a:t>
            </a: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endParaRPr lang="en-US" dirty="0" smtClean="0"/>
          </a:p>
        </p:txBody>
      </p:sp>
      <p:pic>
        <p:nvPicPr>
          <p:cNvPr id="5125" name="Picture 2" descr="http://www.vibrationdata.com/tom_class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393825"/>
            <a:ext cx="2160587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9677400" y="3886200"/>
            <a:ext cx="355600" cy="3556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44333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22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6680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Data Collection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609600" y="1569452"/>
            <a:ext cx="7620000" cy="4755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bg2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tx1"/>
                </a:solidFill>
                <a:latin typeface="+mn-lt"/>
                <a:cs typeface="Arial" charset="0"/>
              </a:rPr>
              <a:t>Engineers collect accelerometer data in a variety of settings.  </a:t>
            </a:r>
            <a:endParaRPr lang="en-US" sz="1800" dirty="0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>
              <a:spcBef>
                <a:spcPct val="50000"/>
              </a:spcBef>
            </a:pPr>
            <a:r>
              <a:rPr lang="en-US" sz="1800" dirty="0" smtClean="0">
                <a:solidFill>
                  <a:schemeClr val="tx1"/>
                </a:solidFill>
                <a:latin typeface="+mn-lt"/>
                <a:cs typeface="Arial" charset="0"/>
              </a:rPr>
              <a:t>Examples </a:t>
            </a:r>
            <a:r>
              <a:rPr lang="en-US" sz="1800" dirty="0">
                <a:solidFill>
                  <a:schemeClr val="tx1"/>
                </a:solidFill>
                <a:latin typeface="+mn-lt"/>
                <a:cs typeface="Arial" charset="0"/>
              </a:rPr>
              <a:t>include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cs typeface="Arial" charset="0"/>
              </a:rPr>
              <a:t>:</a:t>
            </a:r>
            <a:endParaRPr lang="en-US" sz="1800" dirty="0" smtClean="0">
              <a:solidFill>
                <a:schemeClr val="tx1"/>
              </a:solidFill>
              <a:latin typeface="+mn-lt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endParaRPr lang="en-US" sz="1800" dirty="0">
              <a:solidFill>
                <a:schemeClr val="tx1"/>
              </a:solidFill>
              <a:latin typeface="+mn-lt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tx1"/>
                </a:solidFill>
                <a:latin typeface="+mn-lt"/>
                <a:cs typeface="Arial" charset="0"/>
              </a:rPr>
              <a:t>	1.  Aerospace vehicle flight data</a:t>
            </a:r>
            <a:endParaRPr lang="en-US" sz="1800" dirty="0">
              <a:solidFill>
                <a:schemeClr val="tx1"/>
              </a:solidFill>
              <a:latin typeface="+mn-lt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tx1"/>
                </a:solidFill>
                <a:latin typeface="+mn-lt"/>
                <a:cs typeface="Arial" charset="0"/>
              </a:rPr>
              <a:t>	2.  Automotive proving grounds</a:t>
            </a:r>
            <a:endParaRPr lang="en-US" sz="1800" dirty="0">
              <a:solidFill>
                <a:schemeClr val="tx1"/>
              </a:solidFill>
              <a:latin typeface="+mn-lt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tx1"/>
                </a:solidFill>
                <a:latin typeface="+mn-lt"/>
                <a:cs typeface="Arial" charset="0"/>
              </a:rPr>
              <a:t>	3.  Machinery condition monitoring</a:t>
            </a:r>
            <a:endParaRPr lang="en-US" sz="1800" dirty="0">
              <a:solidFill>
                <a:schemeClr val="tx1"/>
              </a:solidFill>
              <a:latin typeface="+mn-lt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tx1"/>
                </a:solidFill>
                <a:latin typeface="+mn-lt"/>
                <a:cs typeface="Arial" charset="0"/>
              </a:rPr>
              <a:t>	4.  Building response to seismic excitation</a:t>
            </a:r>
            <a:endParaRPr lang="en-US" sz="1800" dirty="0">
              <a:solidFill>
                <a:schemeClr val="tx1"/>
              </a:solidFill>
              <a:latin typeface="+mn-lt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tx1"/>
                </a:solidFill>
                <a:latin typeface="+mn-lt"/>
                <a:cs typeface="Arial" charset="0"/>
              </a:rPr>
              <a:t>	5.  Modal testing of 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cs typeface="Arial" charset="0"/>
              </a:rPr>
              <a:t>structures</a:t>
            </a:r>
          </a:p>
          <a:p>
            <a:pPr>
              <a:spcBef>
                <a:spcPct val="50000"/>
              </a:spcBef>
            </a:pPr>
            <a:endParaRPr lang="en-US" sz="1800" dirty="0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>
              <a:spcBef>
                <a:spcPct val="50000"/>
              </a:spcBef>
            </a:pPr>
            <a:r>
              <a:rPr lang="en-US" sz="1800" dirty="0" smtClean="0">
                <a:solidFill>
                  <a:schemeClr val="tx1"/>
                </a:solidFill>
                <a:latin typeface="+mn-lt"/>
                <a:cs typeface="Arial" charset="0"/>
              </a:rPr>
              <a:t>This Unit gives guidelines for choosing the sampling rate.  It also briefly covers amplitude resolution.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  </a:t>
            </a:r>
            <a:endParaRPr lang="en-US" sz="1800" dirty="0">
              <a:solidFill>
                <a:schemeClr val="tx1"/>
              </a:solidFill>
              <a:latin typeface="+mn-lt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endParaRPr lang="en-US" sz="1600" dirty="0"/>
          </a:p>
        </p:txBody>
      </p:sp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77400" y="3847461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32150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23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95345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Analog-to-Digital Conversion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9600" y="1295400"/>
            <a:ext cx="7696200" cy="4455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 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charset="0"/>
              </a:rPr>
              <a:t>The accelerometers measure the data in analog form.  </a:t>
            </a:r>
            <a:endParaRPr lang="en-US" dirty="0" smtClean="0">
              <a:cs typeface="Times New Roman" pitchFamily="18" charset="0"/>
            </a:endParaRP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charset="0"/>
              </a:rPr>
              <a:t>The analog signal is sent through a signal conditioner.  The signal conditioner may have an analog </a:t>
            </a:r>
            <a:r>
              <a:rPr lang="en-US" dirty="0" err="1" smtClean="0">
                <a:cs typeface="Arial" charset="0"/>
              </a:rPr>
              <a:t>lowpass</a:t>
            </a:r>
            <a:r>
              <a:rPr lang="en-US" dirty="0" smtClean="0">
                <a:cs typeface="Arial" charset="0"/>
              </a:rPr>
              <a:t> filter.  Filtering will be covered more extensively in Unit 18.  </a:t>
            </a:r>
            <a:endParaRPr lang="en-US" dirty="0" smtClean="0">
              <a:cs typeface="Times New Roman" pitchFamily="18" charset="0"/>
            </a:endParaRP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charset="0"/>
              </a:rPr>
              <a:t>An understanding of sample rate criteria requires some preliminary consideration of filtering, however.  </a:t>
            </a:r>
            <a:endParaRPr lang="en-US" dirty="0" smtClean="0">
              <a:cs typeface="Times New Roman" pitchFamily="18" charset="0"/>
            </a:endParaRP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err="1" smtClean="0">
                <a:cs typeface="Arial" charset="0"/>
              </a:rPr>
              <a:t>Lowpass</a:t>
            </a:r>
            <a:r>
              <a:rPr lang="en-US" dirty="0" smtClean="0">
                <a:cs typeface="Arial" charset="0"/>
              </a:rPr>
              <a:t> filtering of the </a:t>
            </a:r>
            <a:r>
              <a:rPr lang="en-US" i="1" dirty="0" smtClean="0">
                <a:cs typeface="Arial" charset="0"/>
              </a:rPr>
              <a:t>analog </a:t>
            </a:r>
            <a:r>
              <a:rPr lang="en-US" dirty="0" smtClean="0">
                <a:cs typeface="Arial" charset="0"/>
              </a:rPr>
              <a:t>signal is necessary to prevent an error source called aliasing.  Aliasing is covered in Unit 17.</a:t>
            </a:r>
            <a:endParaRPr lang="en-US" dirty="0" smtClean="0">
              <a:cs typeface="Times New Roman" pitchFamily="18" charset="0"/>
            </a:endParaRP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charset="0"/>
              </a:rPr>
              <a:t>Eventually, the accelerometer data is passed through an analog-to-digital converter.  The proper sampling rate must be selected to ensure that the digitized data is accurate.  </a:t>
            </a:r>
            <a:endParaRPr lang="en-US" dirty="0" smtClean="0">
              <a:cs typeface="Times New Roman" pitchFamily="18" charset="0"/>
            </a:endParaRPr>
          </a:p>
        </p:txBody>
      </p:sp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774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05111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79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6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Sampling Rate, First Requirement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33400" y="1619071"/>
            <a:ext cx="7924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135000"/>
            </a:pPr>
            <a:r>
              <a:rPr lang="en-US" dirty="0" smtClean="0">
                <a:cs typeface="Arial" charset="0"/>
              </a:rPr>
              <a:t>The first requirement is that the sampling rate must be greater than the maximum analysis frequency.  </a:t>
            </a:r>
          </a:p>
          <a:p>
            <a:pPr>
              <a:buSzPct val="135000"/>
            </a:pPr>
            <a:endParaRPr lang="en-US" dirty="0" smtClean="0">
              <a:cs typeface="Arial" charset="0"/>
            </a:endParaRPr>
          </a:p>
          <a:p>
            <a:pPr>
              <a:buSzPct val="135000"/>
            </a:pPr>
            <a:r>
              <a:rPr lang="en-US" dirty="0" smtClean="0">
                <a:cs typeface="Arial" charset="0"/>
              </a:rPr>
              <a:t>Industry guidelines: </a:t>
            </a:r>
            <a:endParaRPr lang="en-US" dirty="0">
              <a:cs typeface="Times New Roman" pitchFamily="18" charset="0"/>
            </a:endParaRPr>
          </a:p>
        </p:txBody>
      </p:sp>
      <p:graphicFrame>
        <p:nvGraphicFramePr>
          <p:cNvPr id="30" name="Table 29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1066800" y="3124200"/>
          <a:ext cx="6096000" cy="2133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62251"/>
                <a:gridCol w="3333749"/>
              </a:tblGrid>
              <a:tr h="533400">
                <a:tc gridSpan="2"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</a:pPr>
                      <a:r>
                        <a:rPr lang="en-US" dirty="0" smtClean="0"/>
                        <a:t>minimum</a:t>
                      </a:r>
                      <a:r>
                        <a:rPr lang="en-US" baseline="0" dirty="0" smtClean="0"/>
                        <a:t> sample rate &gt; N (maximum analysis frequency)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533400">
                <a:tc>
                  <a:txBody>
                    <a:bodyPr/>
                    <a:lstStyle/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en-US" dirty="0" smtClean="0"/>
                        <a:t>Analysis Type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</a:pPr>
                      <a:r>
                        <a:rPr lang="en-US" dirty="0" smtClean="0"/>
                        <a:t>N</a:t>
                      </a:r>
                      <a:endParaRPr lang="en-US" dirty="0"/>
                    </a:p>
                  </a:txBody>
                  <a:tcPr/>
                </a:tc>
              </a:tr>
              <a:tr h="533400">
                <a:tc>
                  <a:txBody>
                    <a:bodyPr/>
                    <a:lstStyle/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en-US" dirty="0" smtClean="0"/>
                        <a:t>Frequency Domain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</a:pPr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</a:tr>
              <a:tr h="533400">
                <a:tc>
                  <a:txBody>
                    <a:bodyPr/>
                    <a:lstStyle/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en-US" dirty="0" smtClean="0"/>
                        <a:t>Time Domain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</a:pPr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6774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90666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18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4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Conservative Rule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762000" y="3048000"/>
            <a:ext cx="7467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135000"/>
            </a:pPr>
            <a:r>
              <a:rPr lang="en-US" dirty="0" smtClean="0">
                <a:cs typeface="Arial" charset="0"/>
              </a:rPr>
              <a:t> </a:t>
            </a:r>
            <a:endParaRPr lang="en-US" dirty="0" smtClean="0">
              <a:cs typeface="Times New Roman" pitchFamily="18" charset="0"/>
            </a:endParaRPr>
          </a:p>
          <a:p>
            <a:pPr>
              <a:buSzPct val="135000"/>
            </a:pPr>
            <a:r>
              <a:rPr lang="en-US" dirty="0" smtClean="0">
                <a:cs typeface="Arial" charset="0"/>
              </a:rPr>
              <a:t> </a:t>
            </a:r>
            <a:endParaRPr lang="en-US" dirty="0" smtClean="0">
              <a:cs typeface="Times New Roman" pitchFamily="18" charset="0"/>
            </a:endParaRPr>
          </a:p>
          <a:p>
            <a:pPr>
              <a:buSzPct val="135000"/>
            </a:pPr>
            <a:r>
              <a:rPr lang="en-US" dirty="0" smtClean="0">
                <a:cs typeface="Arial" charset="0"/>
              </a:rPr>
              <a:t> </a:t>
            </a:r>
            <a:endParaRPr lang="en-US" dirty="0" smtClean="0">
              <a:cs typeface="Times New Roman" pitchFamily="18" charset="0"/>
            </a:endParaRPr>
          </a:p>
          <a:p>
            <a:pPr>
              <a:buSzPct val="135000"/>
            </a:pPr>
            <a:r>
              <a:rPr lang="en-US" dirty="0" smtClean="0">
                <a:cs typeface="Arial" charset="0"/>
              </a:rPr>
              <a:t> </a:t>
            </a:r>
            <a:endParaRPr lang="en-US" dirty="0" smtClean="0">
              <a:cs typeface="Times New Roman" pitchFamily="18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914400" y="1676400"/>
            <a:ext cx="7239000" cy="31931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1200"/>
              </a:spcBef>
              <a:spcAft>
                <a:spcPts val="12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charset="0"/>
              </a:rPr>
              <a:t>The frequency domain requirement in the previous table is based on the fact that at least two time-domain coordinates per cycle are required to resolve a sine wave for analytical purposes.</a:t>
            </a:r>
          </a:p>
          <a:p>
            <a:pPr marL="285750" indent="-285750">
              <a:spcBef>
                <a:spcPts val="1200"/>
              </a:spcBef>
              <a:spcAft>
                <a:spcPts val="12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charset="0"/>
              </a:rPr>
              <a:t>The </a:t>
            </a:r>
            <a:r>
              <a:rPr lang="en-US" dirty="0" err="1" smtClean="0">
                <a:cs typeface="Arial" charset="0"/>
              </a:rPr>
              <a:t>Nyquist</a:t>
            </a:r>
            <a:r>
              <a:rPr lang="en-US" dirty="0" smtClean="0">
                <a:cs typeface="Arial" charset="0"/>
              </a:rPr>
              <a:t> frequency is equal to one-half the sampling rate.  The frequency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smtClean="0">
                <a:cs typeface="Arial" charset="0"/>
              </a:rPr>
              <a:t>domain analysis thus extends up to the </a:t>
            </a:r>
            <a:r>
              <a:rPr lang="en-US" dirty="0" err="1" smtClean="0">
                <a:cs typeface="Arial" charset="0"/>
              </a:rPr>
              <a:t>Nyquist</a:t>
            </a:r>
            <a:r>
              <a:rPr lang="en-US" dirty="0" smtClean="0">
                <a:cs typeface="Arial" charset="0"/>
              </a:rPr>
              <a:t> frequency.</a:t>
            </a:r>
          </a:p>
          <a:p>
            <a:pPr marL="285750" indent="-285750">
              <a:spcBef>
                <a:spcPts val="1200"/>
              </a:spcBef>
              <a:spcAft>
                <a:spcPts val="12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charset="0"/>
              </a:rPr>
              <a:t>Note that some conservative sources specify a value of N = 2.5 for frequency domain analysis.</a:t>
            </a:r>
            <a:endParaRPr lang="en-US" dirty="0" smtClean="0">
              <a:cs typeface="Times New Roman" pitchFamily="18" charset="0"/>
            </a:endParaRP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endParaRPr lang="en-US" dirty="0" smtClean="0">
              <a:cs typeface="Times New Roman" pitchFamily="18" charset="0"/>
            </a:endParaRPr>
          </a:p>
        </p:txBody>
      </p:sp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77400" y="3888091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2096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27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6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Reference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143000" y="2133600"/>
            <a:ext cx="66294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Monotype Sorts" pitchFamily="2" charset="2"/>
              <a:buChar char="n"/>
              <a:defRPr kumimoji="1" sz="1600" b="1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75000"/>
              <a:buFont typeface="Monotype Sorts" pitchFamily="2" charset="2"/>
              <a:buChar char="u"/>
              <a:defRPr kumimoji="1" sz="1600">
                <a:solidFill>
                  <a:schemeClr val="bg2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Monotype Sorts" pitchFamily="2" charset="2"/>
              <a:buChar char="F"/>
              <a:defRPr kumimoji="1" sz="1600">
                <a:solidFill>
                  <a:schemeClr val="bg2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•"/>
              <a:defRPr kumimoji="1" sz="1600">
                <a:solidFill>
                  <a:schemeClr val="bg2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9pPr>
          </a:lstStyle>
          <a:p>
            <a:pPr marL="0" indent="0">
              <a:buSzPct val="135000"/>
              <a:buFont typeface="Monotype Sorts" pitchFamily="2" charset="2"/>
              <a:buNone/>
            </a:pPr>
            <a:r>
              <a:rPr lang="en-US" sz="1800" b="0" dirty="0" smtClean="0">
                <a:solidFill>
                  <a:schemeClr val="tx1"/>
                </a:solidFill>
                <a:cs typeface="Times New Roman" pitchFamily="18" charset="0"/>
              </a:rPr>
              <a:t>IEST-RP-DTE012.1   Handbook </a:t>
            </a:r>
            <a:r>
              <a:rPr lang="en-US" sz="1800" b="0" dirty="0">
                <a:solidFill>
                  <a:schemeClr val="tx1"/>
                </a:solidFill>
                <a:cs typeface="Times New Roman" pitchFamily="18" charset="0"/>
              </a:rPr>
              <a:t>for Dynamic Data Acquisition and Analysis, Institute of Environmental Sciences, Illinois. </a:t>
            </a:r>
            <a:endParaRPr lang="en-US" sz="1800" b="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marL="0" indent="0">
              <a:buSzPct val="135000"/>
              <a:buFont typeface="Monotype Sorts" pitchFamily="2" charset="2"/>
              <a:buNone/>
            </a:pPr>
            <a:endParaRPr lang="en-US" sz="1800" b="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marL="0" indent="0">
              <a:buSzPct val="135000"/>
              <a:buFont typeface="Monotype Sorts" pitchFamily="2" charset="2"/>
              <a:buNone/>
            </a:pPr>
            <a:r>
              <a:rPr lang="en-US" sz="1800" b="0" dirty="0" smtClean="0">
                <a:solidFill>
                  <a:schemeClr val="tx1"/>
                </a:solidFill>
                <a:cs typeface="Times New Roman" pitchFamily="18" charset="0"/>
              </a:rPr>
              <a:t>www.iest.org </a:t>
            </a:r>
            <a:endParaRPr lang="en-US" sz="1500" dirty="0"/>
          </a:p>
        </p:txBody>
      </p:sp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7536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1065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78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6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SRS Rule-of-Thumb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9600" y="1295400"/>
            <a:ext cx="7696200" cy="3824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 </a:t>
            </a:r>
          </a:p>
          <a:p>
            <a:pPr marL="285750" indent="-285750">
              <a:spcBef>
                <a:spcPts val="12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charset="0"/>
              </a:rPr>
              <a:t>Unlike other spectral quantities evolving from the discrete Fourier transform computations, the SRS is essentially a time domain quantity.   </a:t>
            </a:r>
            <a:endParaRPr lang="en-US" dirty="0" smtClean="0">
              <a:cs typeface="Times New Roman" pitchFamily="18" charset="0"/>
            </a:endParaRPr>
          </a:p>
          <a:p>
            <a:pPr marL="285750" indent="-285750">
              <a:spcBef>
                <a:spcPts val="12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charset="0"/>
              </a:rPr>
              <a:t>The digital sampling rate given by Rs=1/(delta t), introduces errors beyond those associated with aliasing about the </a:t>
            </a:r>
            <a:r>
              <a:rPr lang="en-US" dirty="0" err="1" smtClean="0">
                <a:cs typeface="Arial" charset="0"/>
              </a:rPr>
              <a:t>Nyquist</a:t>
            </a:r>
            <a:r>
              <a:rPr lang="en-US" dirty="0" smtClean="0">
                <a:cs typeface="Arial" charset="0"/>
              </a:rPr>
              <a:t> frequency. </a:t>
            </a:r>
          </a:p>
          <a:p>
            <a:pPr marL="285750" indent="-285750">
              <a:spcBef>
                <a:spcPts val="12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charset="0"/>
              </a:rPr>
              <a:t>Rs must be high enough to accurately describe the response of the SRS oscillators. </a:t>
            </a:r>
            <a:endParaRPr lang="en-US" dirty="0" smtClean="0">
              <a:cs typeface="Times New Roman" pitchFamily="18" charset="0"/>
            </a:endParaRPr>
          </a:p>
          <a:p>
            <a:pPr marL="285750" indent="-285750">
              <a:spcBef>
                <a:spcPts val="12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Times New Roman" pitchFamily="18" charset="0"/>
              </a:rPr>
              <a:t>To minimize potential error, it is recommended that the SRS computations be performed with a sampling rate of Rs </a:t>
            </a:r>
            <a:r>
              <a:rPr lang="en-US" u="sng" dirty="0" smtClean="0">
                <a:cs typeface="Times New Roman" pitchFamily="18" charset="0"/>
              </a:rPr>
              <a:t>&gt;</a:t>
            </a:r>
            <a:r>
              <a:rPr lang="en-US" dirty="0" smtClean="0">
                <a:cs typeface="Times New Roman" pitchFamily="18" charset="0"/>
              </a:rPr>
              <a:t> 10 </a:t>
            </a:r>
            <a:r>
              <a:rPr lang="en-US" dirty="0" err="1" smtClean="0">
                <a:cs typeface="Times New Roman" pitchFamily="18" charset="0"/>
              </a:rPr>
              <a:t>fh</a:t>
            </a:r>
            <a:r>
              <a:rPr lang="en-US" dirty="0" smtClean="0">
                <a:cs typeface="Times New Roman" pitchFamily="18" charset="0"/>
              </a:rPr>
              <a:t>, where </a:t>
            </a:r>
            <a:r>
              <a:rPr lang="en-US" dirty="0" err="1" smtClean="0">
                <a:cs typeface="Times New Roman" pitchFamily="18" charset="0"/>
              </a:rPr>
              <a:t>fh</a:t>
            </a:r>
            <a:r>
              <a:rPr lang="en-US" dirty="0" smtClean="0">
                <a:cs typeface="Times New Roman" pitchFamily="18" charset="0"/>
              </a:rPr>
              <a:t> is the highest natural frequency of the SRS computation.</a:t>
            </a:r>
            <a:r>
              <a:rPr lang="en-US" dirty="0" smtClean="0"/>
              <a:t> </a:t>
            </a:r>
          </a:p>
        </p:txBody>
      </p:sp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774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64186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143000" y="5410200"/>
            <a:ext cx="65913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Monotype Sorts" pitchFamily="2" charset="2"/>
              <a:buChar char="n"/>
              <a:defRPr kumimoji="1" sz="1600" b="1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75000"/>
              <a:buFont typeface="Monotype Sorts" pitchFamily="2" charset="2"/>
              <a:buChar char="u"/>
              <a:defRPr kumimoji="1" sz="1600">
                <a:solidFill>
                  <a:schemeClr val="bg2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Monotype Sorts" pitchFamily="2" charset="2"/>
              <a:buChar char="F"/>
              <a:defRPr kumimoji="1" sz="1600">
                <a:solidFill>
                  <a:schemeClr val="bg2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•"/>
              <a:defRPr kumimoji="1" sz="1600">
                <a:solidFill>
                  <a:schemeClr val="bg2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9pPr>
          </a:lstStyle>
          <a:p>
            <a:pPr marL="285750" indent="-285750">
              <a:spcBef>
                <a:spcPts val="600"/>
              </a:spcBef>
              <a:spcAft>
                <a:spcPts val="30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itchFamily="2" charset="2"/>
              <a:buChar char="§"/>
            </a:pPr>
            <a:r>
              <a:rPr lang="en-US" sz="1800" b="0" dirty="0">
                <a:solidFill>
                  <a:schemeClr val="tx1"/>
                </a:solidFill>
                <a:cs typeface="Arial" charset="0"/>
              </a:rPr>
              <a:t> </a:t>
            </a:r>
            <a:r>
              <a:rPr lang="en-US" sz="1800" b="0" dirty="0" smtClean="0">
                <a:solidFill>
                  <a:schemeClr val="tx1"/>
                </a:solidFill>
                <a:cs typeface="Times New Roman" pitchFamily="18" charset="0"/>
              </a:rPr>
              <a:t>The </a:t>
            </a:r>
            <a:r>
              <a:rPr lang="en-US" sz="1800" b="0" dirty="0">
                <a:solidFill>
                  <a:schemeClr val="tx1"/>
                </a:solidFill>
                <a:cs typeface="Times New Roman" pitchFamily="18" charset="0"/>
              </a:rPr>
              <a:t>shock response spectrum is calculated in the time </a:t>
            </a:r>
            <a:r>
              <a:rPr lang="en-US" sz="1800" b="0" dirty="0" smtClean="0">
                <a:solidFill>
                  <a:schemeClr val="tx1"/>
                </a:solidFill>
                <a:cs typeface="Times New Roman" pitchFamily="18" charset="0"/>
              </a:rPr>
              <a:t>domain.</a:t>
            </a:r>
          </a:p>
          <a:p>
            <a:pPr marL="285750" indent="-285750">
              <a:spcBef>
                <a:spcPts val="600"/>
              </a:spcBef>
              <a:spcAft>
                <a:spcPts val="30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itchFamily="2" charset="2"/>
              <a:buChar char="§"/>
            </a:pPr>
            <a:r>
              <a:rPr lang="en-US" sz="1800" b="0" dirty="0" smtClean="0">
                <a:solidFill>
                  <a:schemeClr val="tx1"/>
                </a:solidFill>
                <a:cs typeface="Times New Roman" pitchFamily="18" charset="0"/>
              </a:rPr>
              <a:t>Pyrotechnic shock is typically analyzed up to 10 KHz.</a:t>
            </a:r>
          </a:p>
          <a:p>
            <a:pPr marL="285750" indent="-285750">
              <a:spcBef>
                <a:spcPts val="600"/>
              </a:spcBef>
              <a:spcAft>
                <a:spcPts val="30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itchFamily="2" charset="2"/>
              <a:buChar char="§"/>
            </a:pPr>
            <a:r>
              <a:rPr lang="en-US" sz="1800" b="0" dirty="0" smtClean="0">
                <a:solidFill>
                  <a:schemeClr val="tx1"/>
                </a:solidFill>
                <a:cs typeface="Times New Roman" pitchFamily="18" charset="0"/>
              </a:rPr>
              <a:t>Thus use a minimum sample rate of 100 KHz.</a:t>
            </a:r>
            <a:endParaRPr lang="en-US" sz="1800" b="0" dirty="0">
              <a:solidFill>
                <a:schemeClr val="tx1"/>
              </a:solidFill>
              <a:cs typeface="Times New Roman" pitchFamily="18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143000"/>
            <a:ext cx="5486400" cy="42672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2286000" y="1063823"/>
            <a:ext cx="411480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SRS Q=10   CH 1  X-axis  S2/3 Separation</a:t>
            </a:r>
            <a:endParaRPr lang="en-US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2362200" y="5102423"/>
            <a:ext cx="411480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Natural Frequency (Hz)</a:t>
            </a:r>
            <a:endParaRPr lang="en-US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533400" y="2743200"/>
            <a:ext cx="1219200" cy="116955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Peak</a:t>
            </a:r>
          </a:p>
          <a:p>
            <a:pPr algn="ctr"/>
            <a:r>
              <a:rPr lang="en-US" sz="1400" dirty="0" smtClean="0"/>
              <a:t> Accel (G)</a:t>
            </a:r>
          </a:p>
          <a:p>
            <a:pPr algn="ctr"/>
            <a:endParaRPr lang="en-US" sz="1400" dirty="0" smtClean="0"/>
          </a:p>
          <a:p>
            <a:pPr algn="ctr"/>
            <a:endParaRPr lang="en-US" sz="1400" dirty="0" smtClean="0"/>
          </a:p>
          <a:p>
            <a:pPr algn="ctr"/>
            <a:endParaRPr lang="en-US" sz="1400" dirty="0"/>
          </a:p>
        </p:txBody>
      </p:sp>
      <p:pic>
        <p:nvPicPr>
          <p:cNvPr id="13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677400" y="38100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01254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342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33400" y="100226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Sampling Rate, Second Requirement</a:t>
            </a:r>
            <a:endParaRPr lang="en-US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762000" y="5029200"/>
            <a:ext cx="73152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Monotype Sorts" pitchFamily="2" charset="2"/>
              <a:buChar char="n"/>
              <a:defRPr kumimoji="1" sz="1600" b="1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75000"/>
              <a:buFont typeface="Monotype Sorts" pitchFamily="2" charset="2"/>
              <a:buChar char="u"/>
              <a:defRPr kumimoji="1" sz="1600">
                <a:solidFill>
                  <a:schemeClr val="bg2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Monotype Sorts" pitchFamily="2" charset="2"/>
              <a:buChar char="F"/>
              <a:defRPr kumimoji="1" sz="1600">
                <a:solidFill>
                  <a:schemeClr val="bg2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•"/>
              <a:defRPr kumimoji="1" sz="1600">
                <a:solidFill>
                  <a:schemeClr val="bg2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9pPr>
          </a:lstStyle>
          <a:p>
            <a:pPr marL="0" indent="0">
              <a:spcBef>
                <a:spcPts val="600"/>
              </a:spcBef>
              <a:spcAft>
                <a:spcPts val="600"/>
              </a:spcAft>
              <a:buSzPct val="135000"/>
              <a:buFont typeface="Monotype Sorts" pitchFamily="2" charset="2"/>
              <a:buNone/>
            </a:pPr>
            <a:r>
              <a:rPr lang="en-US" sz="1800" b="0" dirty="0" smtClean="0">
                <a:solidFill>
                  <a:schemeClr val="tx1"/>
                </a:solidFill>
                <a:cs typeface="Arial" charset="0"/>
              </a:rPr>
              <a:t>The </a:t>
            </a:r>
            <a:r>
              <a:rPr lang="en-US" sz="1800" b="0" dirty="0">
                <a:solidFill>
                  <a:schemeClr val="tx1"/>
                </a:solidFill>
                <a:cs typeface="Arial" charset="0"/>
              </a:rPr>
              <a:t>second requirement is that the sampling rate must be greater than the maximum frequency present in the source energy at the measurement location.  </a:t>
            </a:r>
            <a:endParaRPr lang="en-US" sz="1800" b="0" dirty="0">
              <a:solidFill>
                <a:schemeClr val="tx1"/>
              </a:solidFill>
              <a:cs typeface="Times New Roman" pitchFamily="18" charset="0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SzPct val="135000"/>
              <a:buFont typeface="Monotype Sorts" pitchFamily="2" charset="2"/>
              <a:buNone/>
            </a:pPr>
            <a:r>
              <a:rPr lang="en-US" sz="1800" b="0" dirty="0" smtClean="0">
                <a:solidFill>
                  <a:schemeClr val="tx1"/>
                </a:solidFill>
                <a:cs typeface="Times New Roman" pitchFamily="18" charset="0"/>
              </a:rPr>
              <a:t>This </a:t>
            </a:r>
            <a:r>
              <a:rPr lang="en-US" sz="1800" b="0" dirty="0">
                <a:solidFill>
                  <a:schemeClr val="tx1"/>
                </a:solidFill>
                <a:cs typeface="Times New Roman" pitchFamily="18" charset="0"/>
              </a:rPr>
              <a:t>requirement is necessary to prevent aliasing. </a:t>
            </a:r>
          </a:p>
        </p:txBody>
      </p:sp>
      <p:pic>
        <p:nvPicPr>
          <p:cNvPr id="7" name="Picture 6" descr="Aliasing-plot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71600" y="1600200"/>
            <a:ext cx="5114910" cy="2798894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6629400" y="2133600"/>
            <a:ext cx="53340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6629400" y="2514600"/>
            <a:ext cx="533400" cy="0"/>
          </a:xfrm>
          <a:prstGeom prst="line">
            <a:avLst/>
          </a:prstGeom>
          <a:ln w="19050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7391400" y="1905000"/>
            <a:ext cx="11430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Actual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7391400" y="2286000"/>
            <a:ext cx="11430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Measured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752600" y="4572000"/>
            <a:ext cx="411480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Time (sec)</a:t>
            </a:r>
            <a:endParaRPr lang="en-US" sz="1400" dirty="0"/>
          </a:p>
        </p:txBody>
      </p:sp>
      <p:sp>
        <p:nvSpPr>
          <p:cNvPr id="14" name="TextBox 13"/>
          <p:cNvSpPr txBox="1"/>
          <p:nvPr/>
        </p:nvSpPr>
        <p:spPr>
          <a:xfrm>
            <a:off x="533400" y="2590800"/>
            <a:ext cx="76200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Amp.</a:t>
            </a:r>
            <a:endParaRPr lang="en-US" sz="1400" dirty="0"/>
          </a:p>
        </p:txBody>
      </p:sp>
      <p:pic>
        <p:nvPicPr>
          <p:cNvPr id="15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677400" y="3913809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78608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022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33400" y="1078468"/>
            <a:ext cx="5105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Sample Rate, Second Requirement (cont.)</a:t>
            </a:r>
            <a:endParaRPr lang="en-US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14400" y="4648200"/>
            <a:ext cx="73152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rial" charset="0"/>
              </a:rPr>
              <a:t>Shannon’s sampling theorem states that a sampled time signal must not contain components at frequencies above the </a:t>
            </a:r>
            <a:r>
              <a:rPr lang="en-US" dirty="0" err="1" smtClean="0">
                <a:cs typeface="Arial" charset="0"/>
              </a:rPr>
              <a:t>Nyquist</a:t>
            </a:r>
            <a:r>
              <a:rPr lang="en-US" dirty="0" smtClean="0">
                <a:cs typeface="Arial" charset="0"/>
              </a:rPr>
              <a:t> frequency. </a:t>
            </a:r>
            <a:endParaRPr lang="en-US" dirty="0" smtClean="0"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n-US" dirty="0" smtClean="0">
                <a:cs typeface="Arial" charset="0"/>
              </a:rPr>
              <a:t>The </a:t>
            </a:r>
            <a:r>
              <a:rPr lang="en-US" dirty="0" err="1" smtClean="0">
                <a:cs typeface="Arial" charset="0"/>
              </a:rPr>
              <a:t>Nyquist</a:t>
            </a:r>
            <a:r>
              <a:rPr lang="en-US" dirty="0" smtClean="0">
                <a:cs typeface="Arial" charset="0"/>
              </a:rPr>
              <a:t> frequency is equal to one-half the sampling rate.  </a:t>
            </a:r>
          </a:p>
          <a:p>
            <a:pPr>
              <a:spcBef>
                <a:spcPct val="50000"/>
              </a:spcBef>
            </a:pPr>
            <a:r>
              <a:rPr lang="en-US" dirty="0" smtClean="0">
                <a:cs typeface="Arial" charset="0"/>
              </a:rPr>
              <a:t>Shannon's theorem applies to frequency domain analysis.    </a:t>
            </a:r>
            <a:endParaRPr lang="en-US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1066800" y="1905000"/>
          <a:ext cx="6858000" cy="2133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07532"/>
                <a:gridCol w="3750468"/>
              </a:tblGrid>
              <a:tr h="533400">
                <a:tc gridSpan="2"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</a:pPr>
                      <a:r>
                        <a:rPr lang="en-US" dirty="0" smtClean="0"/>
                        <a:t>minimum</a:t>
                      </a:r>
                      <a:r>
                        <a:rPr lang="en-US" baseline="0" dirty="0" smtClean="0"/>
                        <a:t> sample rate &gt; M (maximum frequency in source energy)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533400">
                <a:tc>
                  <a:txBody>
                    <a:bodyPr/>
                    <a:lstStyle/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en-US" dirty="0" smtClean="0"/>
                        <a:t>Analysis Type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</a:pPr>
                      <a:r>
                        <a:rPr lang="en-US" dirty="0" smtClean="0"/>
                        <a:t>M</a:t>
                      </a:r>
                      <a:endParaRPr lang="en-US" dirty="0"/>
                    </a:p>
                  </a:txBody>
                  <a:tcPr/>
                </a:tc>
              </a:tr>
              <a:tr h="533400">
                <a:tc>
                  <a:txBody>
                    <a:bodyPr/>
                    <a:lstStyle/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en-US" dirty="0" smtClean="0"/>
                        <a:t>Frequency Domain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</a:pPr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</a:tr>
              <a:tr h="533400">
                <a:tc>
                  <a:txBody>
                    <a:bodyPr/>
                    <a:lstStyle/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en-US" dirty="0" smtClean="0"/>
                        <a:t>Time Domain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</a:pPr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6774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11100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57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6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Lowpass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 Filter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85800" y="1371600"/>
            <a:ext cx="7315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457200" indent="-285750">
              <a:buClr>
                <a:schemeClr val="tx2"/>
              </a:buClr>
            </a:pPr>
            <a:endParaRPr lang="en-US" sz="16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914400" y="3200400"/>
            <a:ext cx="7315200" cy="251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Monotype Sorts" pitchFamily="2" charset="2"/>
              <a:buChar char="n"/>
              <a:defRPr kumimoji="1" sz="1600" b="1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75000"/>
              <a:buFont typeface="Monotype Sorts" pitchFamily="2" charset="2"/>
              <a:buChar char="u"/>
              <a:defRPr kumimoji="1" sz="1600">
                <a:solidFill>
                  <a:schemeClr val="bg2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Monotype Sorts" pitchFamily="2" charset="2"/>
              <a:buChar char="F"/>
              <a:defRPr kumimoji="1" sz="1600">
                <a:solidFill>
                  <a:schemeClr val="bg2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•"/>
              <a:defRPr kumimoji="1" sz="1600">
                <a:solidFill>
                  <a:schemeClr val="bg2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9pPr>
          </a:lstStyle>
          <a:p>
            <a:pPr marL="0" indent="0">
              <a:buSzPct val="135000"/>
              <a:buFont typeface="Monotype Sorts" pitchFamily="2" charset="2"/>
              <a:buNone/>
            </a:pPr>
            <a:r>
              <a:rPr lang="en-US" sz="1800" b="0" dirty="0">
                <a:solidFill>
                  <a:schemeClr val="tx1"/>
                </a:solidFill>
                <a:cs typeface="Arial" charset="0"/>
              </a:rPr>
              <a:t> </a:t>
            </a:r>
            <a:endParaRPr lang="en-US" sz="1800" b="0" dirty="0">
              <a:solidFill>
                <a:schemeClr val="tx1"/>
              </a:solidFill>
              <a:cs typeface="Times New Roman" pitchFamily="18" charset="0"/>
            </a:endParaRPr>
          </a:p>
          <a:p>
            <a:pPr marL="0" indent="0">
              <a:buSzPct val="135000"/>
              <a:buFont typeface="Monotype Sorts" pitchFamily="2" charset="2"/>
              <a:buNone/>
            </a:pPr>
            <a:r>
              <a:rPr lang="en-US" sz="1800" b="0" dirty="0">
                <a:solidFill>
                  <a:schemeClr val="tx1"/>
                </a:solidFill>
                <a:cs typeface="Arial" charset="0"/>
              </a:rPr>
              <a:t> </a:t>
            </a:r>
            <a:endParaRPr lang="en-US" sz="1800" b="0" dirty="0">
              <a:solidFill>
                <a:schemeClr val="tx1"/>
              </a:solidFill>
              <a:cs typeface="Times New Roman" pitchFamily="18" charset="0"/>
            </a:endParaRPr>
          </a:p>
          <a:p>
            <a:pPr marL="0" indent="0">
              <a:buSzPct val="135000"/>
              <a:buFont typeface="Monotype Sorts" pitchFamily="2" charset="2"/>
              <a:buNone/>
            </a:pPr>
            <a:endParaRPr lang="en-US" sz="1800" b="0" dirty="0" smtClean="0">
              <a:solidFill>
                <a:schemeClr val="tx1"/>
              </a:solidFill>
              <a:cs typeface="Arial" charset="0"/>
            </a:endParaRPr>
          </a:p>
          <a:p>
            <a:pPr marL="0" indent="0" algn="ctr">
              <a:buSzPct val="135000"/>
              <a:buFont typeface="Monotype Sorts" pitchFamily="2" charset="2"/>
              <a:buNone/>
            </a:pPr>
            <a:endParaRPr lang="en-US" sz="1700" dirty="0"/>
          </a:p>
        </p:txBody>
      </p:sp>
      <p:sp>
        <p:nvSpPr>
          <p:cNvPr id="9" name="Rectangle 8"/>
          <p:cNvSpPr/>
          <p:nvPr/>
        </p:nvSpPr>
        <p:spPr>
          <a:xfrm>
            <a:off x="990600" y="4038600"/>
            <a:ext cx="7696200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 </a:t>
            </a:r>
          </a:p>
          <a:p>
            <a:pPr marL="285750" indent="-285750">
              <a:spcBef>
                <a:spcPts val="12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charset="0"/>
              </a:rPr>
              <a:t>In many cases, the maximum expected frequency is unknown.</a:t>
            </a:r>
          </a:p>
          <a:p>
            <a:pPr marL="285750" indent="-285750">
              <a:spcBef>
                <a:spcPts val="12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charset="0"/>
              </a:rPr>
              <a:t>Thus, analog </a:t>
            </a:r>
            <a:r>
              <a:rPr lang="en-US" dirty="0" err="1" smtClean="0">
                <a:cs typeface="Arial" charset="0"/>
              </a:rPr>
              <a:t>lowpass</a:t>
            </a:r>
            <a:r>
              <a:rPr lang="en-US" dirty="0" smtClean="0">
                <a:cs typeface="Arial" charset="0"/>
              </a:rPr>
              <a:t> filtering can be used as a precaution to ensure compliance with the second requirement.  </a:t>
            </a:r>
          </a:p>
          <a:p>
            <a:pPr marL="285750" indent="-285750">
              <a:spcBef>
                <a:spcPts val="12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charset="0"/>
              </a:rPr>
              <a:t>Filtering will be covered in Units 17 and 18.</a:t>
            </a:r>
            <a:endParaRPr lang="en-US" dirty="0" smtClean="0">
              <a:cs typeface="Times New Roman" pitchFamily="18" charset="0"/>
            </a:endParaRPr>
          </a:p>
        </p:txBody>
      </p:sp>
      <p:pic>
        <p:nvPicPr>
          <p:cNvPr id="10" name="Picture 9" descr="op-amp_lowpassfilter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57399" y="1371600"/>
            <a:ext cx="3600915" cy="2362200"/>
          </a:xfrm>
          <a:prstGeom prst="rect">
            <a:avLst/>
          </a:prstGeom>
        </p:spPr>
      </p:pic>
      <p:pic>
        <p:nvPicPr>
          <p:cNvPr id="11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829800" y="38608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98677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28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650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Summary of Rules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85800" y="1866900"/>
            <a:ext cx="7315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457200" indent="-285750">
              <a:buClr>
                <a:schemeClr val="tx2"/>
              </a:buClr>
            </a:pPr>
            <a:endParaRPr lang="en-US" sz="16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838200" y="4686300"/>
            <a:ext cx="7010400" cy="209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Monotype Sorts" pitchFamily="2" charset="2"/>
              <a:buChar char="n"/>
              <a:defRPr kumimoji="1" sz="1600" b="1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75000"/>
              <a:buFont typeface="Monotype Sorts" pitchFamily="2" charset="2"/>
              <a:buChar char="u"/>
              <a:defRPr kumimoji="1" sz="1600">
                <a:solidFill>
                  <a:schemeClr val="bg2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Monotype Sorts" pitchFamily="2" charset="2"/>
              <a:buChar char="F"/>
              <a:defRPr kumimoji="1" sz="1600">
                <a:solidFill>
                  <a:schemeClr val="bg2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•"/>
              <a:defRPr kumimoji="1" sz="1600">
                <a:solidFill>
                  <a:schemeClr val="bg2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9pPr>
          </a:lstStyle>
          <a:p>
            <a:pPr marL="0" indent="0">
              <a:spcBef>
                <a:spcPts val="600"/>
              </a:spcBef>
              <a:spcAft>
                <a:spcPts val="600"/>
              </a:spcAft>
              <a:buSzPct val="135000"/>
              <a:buFont typeface="Monotype Sorts" pitchFamily="2" charset="2"/>
              <a:buNone/>
            </a:pPr>
            <a:r>
              <a:rPr lang="en-US" sz="1800" b="0" dirty="0">
                <a:solidFill>
                  <a:schemeClr val="tx1"/>
                </a:solidFill>
                <a:cs typeface="Arial" charset="0"/>
              </a:rPr>
              <a:t>Note that the maximum source energy frequency may be independent of the maximum analysis frequency.  </a:t>
            </a:r>
            <a:endParaRPr lang="en-US" sz="1800" b="0" dirty="0">
              <a:solidFill>
                <a:schemeClr val="tx1"/>
              </a:solidFill>
              <a:cs typeface="Times New Roman" pitchFamily="18" charset="0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SzPct val="135000"/>
              <a:buFont typeface="Monotype Sorts" pitchFamily="2" charset="2"/>
              <a:buNone/>
            </a:pPr>
            <a:r>
              <a:rPr lang="en-US" sz="1800" b="0" dirty="0" smtClean="0">
                <a:solidFill>
                  <a:schemeClr val="tx1"/>
                </a:solidFill>
                <a:cs typeface="Times New Roman" pitchFamily="18" charset="0"/>
              </a:rPr>
              <a:t>Thus</a:t>
            </a:r>
            <a:r>
              <a:rPr lang="en-US" sz="1800" b="0" dirty="0">
                <a:solidFill>
                  <a:schemeClr val="tx1"/>
                </a:solidFill>
                <a:cs typeface="Times New Roman" pitchFamily="18" charset="0"/>
              </a:rPr>
              <a:t>, the first and second requirements may be independent.</a:t>
            </a:r>
            <a:r>
              <a:rPr lang="en-US" sz="1800" b="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8" name="Rectangle 7"/>
          <p:cNvSpPr/>
          <p:nvPr/>
        </p:nvSpPr>
        <p:spPr>
          <a:xfrm>
            <a:off x="685800" y="1866900"/>
            <a:ext cx="6705600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 smtClean="0"/>
              <a:t>minimum sample rate &gt; N (maximum analysis frequency)</a:t>
            </a:r>
          </a:p>
          <a:p>
            <a:pPr lvl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 smtClean="0"/>
              <a:t>minimum sample rate &gt; M (maximum frequency in source energy)</a:t>
            </a:r>
          </a:p>
          <a:p>
            <a:pPr lvl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 smtClean="0"/>
              <a:t>	N = M = 2      for frequency domain</a:t>
            </a:r>
          </a:p>
          <a:p>
            <a:pPr lvl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 smtClean="0"/>
              <a:t>	N = M = 10    for time domain</a:t>
            </a:r>
          </a:p>
          <a:p>
            <a:pPr lvl="0" algn="ctr">
              <a:lnSpc>
                <a:spcPct val="150000"/>
              </a:lnSpc>
            </a:pPr>
            <a:endParaRPr lang="en-US" dirty="0"/>
          </a:p>
        </p:txBody>
      </p:sp>
      <p:pic>
        <p:nvPicPr>
          <p:cNvPr id="9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753600" y="43307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99182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66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685800" y="1371600"/>
            <a:ext cx="7315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457200" indent="-285750">
              <a:buClr>
                <a:schemeClr val="tx2"/>
              </a:buClr>
            </a:pPr>
            <a:endParaRPr lang="en-US" sz="16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3400" y="3936861"/>
            <a:ext cx="8153400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3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charset="0"/>
              </a:rPr>
              <a:t>An accelerometer must be mounted on a rocket engine for a static fire test.  </a:t>
            </a:r>
          </a:p>
          <a:p>
            <a:pPr marL="285750" indent="-285750">
              <a:spcBef>
                <a:spcPts val="3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charset="0"/>
              </a:rPr>
              <a:t>The resulting vibration data will be transformed into power spectral density curves with an upper frequency of 2000 Hz.  </a:t>
            </a:r>
          </a:p>
          <a:p>
            <a:pPr marL="285750" indent="-285750">
              <a:spcBef>
                <a:spcPts val="3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charset="0"/>
              </a:rPr>
              <a:t>The highest energy component in the data is expected to be 5000 Hz, however.  </a:t>
            </a:r>
          </a:p>
          <a:p>
            <a:pPr marL="285750" indent="-285750">
              <a:spcBef>
                <a:spcPts val="3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charset="0"/>
              </a:rPr>
              <a:t>What is the minimum sampling rate per the guidelines given in this Unit?</a:t>
            </a:r>
          </a:p>
          <a:p>
            <a:pPr marL="285750" indent="-285750">
              <a:spcBef>
                <a:spcPts val="3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charset="0"/>
              </a:rPr>
              <a:t>Answer:  10,000 samples per second.</a:t>
            </a:r>
          </a:p>
          <a:p>
            <a:pPr marL="285750" indent="-285750">
              <a:spcBef>
                <a:spcPts val="3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charset="0"/>
              </a:rPr>
              <a:t>(Still need to use analog anti-aliasing filter in case there is energy above 5000 Hz)</a:t>
            </a:r>
          </a:p>
          <a:p>
            <a:pPr marL="285750" indent="-285750">
              <a:spcBef>
                <a:spcPts val="12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endParaRPr lang="en-US" dirty="0" smtClean="0"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dirty="0" smtClean="0">
              <a:cs typeface="Times New Roman" pitchFamily="18" charset="0"/>
            </a:endParaRPr>
          </a:p>
          <a:p>
            <a:r>
              <a:rPr lang="en-US" dirty="0" smtClean="0">
                <a:cs typeface="Arial" charset="0"/>
              </a:rPr>
              <a:t> </a:t>
            </a:r>
          </a:p>
          <a:p>
            <a:endParaRPr lang="en-US" dirty="0" smtClean="0">
              <a:cs typeface="Times New Roman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5000" y="1066800"/>
            <a:ext cx="47244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601200" y="38862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24023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17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9060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SRS Example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85800" y="1371600"/>
            <a:ext cx="7315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457200" indent="-285750">
              <a:buClr>
                <a:schemeClr val="tx2"/>
              </a:buClr>
            </a:pPr>
            <a:endParaRPr lang="en-US" sz="16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38200" y="1676400"/>
            <a:ext cx="70866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charset="0"/>
              </a:rPr>
              <a:t>A segment of data from the engine test on the previous slide will be converted to a shock response spectrum.</a:t>
            </a:r>
            <a:endParaRPr lang="en-US" dirty="0" smtClean="0">
              <a:cs typeface="Times New Roman" pitchFamily="18" charset="0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Times New Roman" pitchFamily="18" charset="0"/>
              </a:rPr>
              <a:t>A time domain calculated is required to form this spectrum. 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Times New Roman" pitchFamily="18" charset="0"/>
              </a:rPr>
              <a:t>The spectrum will have an upper frequency of 10,000 Hz. 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Times New Roman" pitchFamily="18" charset="0"/>
              </a:rPr>
              <a:t>What is the recommended minimum sampling rate?</a:t>
            </a:r>
            <a:r>
              <a:rPr lang="en-US" dirty="0" smtClean="0"/>
              <a:t>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charset="0"/>
              </a:rPr>
              <a:t>Answer:  100,000 samples per second.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charset="0"/>
              </a:rPr>
              <a:t>(Still need to use analog anti-aliasing filter in case there is energy above 5000 Hz)</a:t>
            </a:r>
          </a:p>
          <a:p>
            <a:pPr marL="285750" indent="-285750">
              <a:spcBef>
                <a:spcPts val="300"/>
              </a:spcBef>
              <a:spcAft>
                <a:spcPts val="6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endParaRPr lang="en-US" dirty="0" smtClean="0">
              <a:cs typeface="Arial" charset="0"/>
            </a:endParaRPr>
          </a:p>
          <a:p>
            <a:pPr marL="285750" indent="-285750">
              <a:spcBef>
                <a:spcPts val="12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endParaRPr lang="en-US" dirty="0" smtClean="0"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dirty="0" smtClean="0">
              <a:cs typeface="Times New Roman" pitchFamily="18" charset="0"/>
            </a:endParaRPr>
          </a:p>
          <a:p>
            <a:r>
              <a:rPr lang="en-US" dirty="0" smtClean="0">
                <a:cs typeface="Arial" charset="0"/>
              </a:rPr>
              <a:t> </a:t>
            </a:r>
          </a:p>
          <a:p>
            <a:endParaRPr lang="en-US" dirty="0" smtClean="0">
              <a:cs typeface="Times New Roman" pitchFamily="18" charset="0"/>
            </a:endParaRPr>
          </a:p>
        </p:txBody>
      </p:sp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77400" y="3834556"/>
            <a:ext cx="381000" cy="381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0847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88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6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Amplitude Resolution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85800" y="1371600"/>
            <a:ext cx="7315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457200" indent="-285750">
              <a:buClr>
                <a:schemeClr val="tx2"/>
              </a:buClr>
            </a:pPr>
            <a:endParaRPr lang="en-US" sz="16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38200" y="1831553"/>
            <a:ext cx="7010400" cy="3654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12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charset="0"/>
              </a:rPr>
              <a:t>Analog-to-digital conversion systems have amplitude resolution, which is measured in bits.  </a:t>
            </a:r>
            <a:endParaRPr lang="en-US" dirty="0" smtClean="0">
              <a:cs typeface="Times New Roman" pitchFamily="18" charset="0"/>
            </a:endParaRPr>
          </a:p>
          <a:p>
            <a:pPr marL="285750" indent="-285750">
              <a:spcBef>
                <a:spcPts val="12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charset="0"/>
              </a:rPr>
              <a:t>The amplitude resolution is one part in 2^(number of bits).  </a:t>
            </a:r>
            <a:endParaRPr lang="en-US" dirty="0" smtClean="0">
              <a:cs typeface="Times New Roman" pitchFamily="18" charset="0"/>
            </a:endParaRPr>
          </a:p>
          <a:p>
            <a:pPr marL="285750" indent="-285750">
              <a:spcBef>
                <a:spcPts val="12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charset="0"/>
              </a:rPr>
              <a:t>Thus, a 12-bit system has a resolution of one part in 4096.</a:t>
            </a:r>
            <a:endParaRPr lang="en-US" dirty="0" smtClean="0">
              <a:cs typeface="Times New Roman" pitchFamily="18" charset="0"/>
            </a:endParaRPr>
          </a:p>
          <a:p>
            <a:pPr marL="285750" indent="-285750">
              <a:spcBef>
                <a:spcPts val="12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charset="0"/>
              </a:rPr>
              <a:t>Consider a 12-bit system set up to measure a full scale amplitude of 10 V peak-to-peak.  The resolution is ( 10 V / 4096) = 2.4 mV.  </a:t>
            </a:r>
          </a:p>
          <a:p>
            <a:pPr marL="285750" indent="-285750">
              <a:spcBef>
                <a:spcPts val="12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charset="0"/>
              </a:rPr>
              <a:t>This example is shown in the next table, along with two other cases.</a:t>
            </a:r>
          </a:p>
          <a:p>
            <a:pPr marL="285750" indent="-285750">
              <a:spcBef>
                <a:spcPts val="12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endParaRPr lang="en-US" dirty="0" smtClean="0">
              <a:cs typeface="Arial" charset="0"/>
            </a:endParaRPr>
          </a:p>
        </p:txBody>
      </p:sp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774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61887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20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38654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Bit Examples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85800" y="1840468"/>
            <a:ext cx="7315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457200" indent="-285750">
              <a:buClr>
                <a:schemeClr val="tx2"/>
              </a:buClr>
            </a:pPr>
            <a:endParaRPr lang="en-US" sz="1600" dirty="0" smtClean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745466307"/>
              </p:ext>
            </p:extLst>
          </p:nvPr>
        </p:nvGraphicFramePr>
        <p:xfrm>
          <a:off x="1066800" y="2373868"/>
          <a:ext cx="6858000" cy="2667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07532"/>
                <a:gridCol w="3750468"/>
              </a:tblGrid>
              <a:tr h="533400">
                <a:tc gridSpan="2"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</a:pPr>
                      <a:r>
                        <a:rPr lang="en-US" dirty="0" smtClean="0"/>
                        <a:t>Amplitude</a:t>
                      </a:r>
                      <a:r>
                        <a:rPr lang="en-US" baseline="0" dirty="0" smtClean="0"/>
                        <a:t> Resolution, 10 V peak-peak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533400">
                <a:tc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</a:pPr>
                      <a:r>
                        <a:rPr lang="en-US" dirty="0" smtClean="0"/>
                        <a:t>Bit</a:t>
                      </a:r>
                      <a:r>
                        <a:rPr lang="en-US" baseline="0" dirty="0" smtClean="0"/>
                        <a:t>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</a:pPr>
                      <a:r>
                        <a:rPr lang="en-US" dirty="0" smtClean="0"/>
                        <a:t>Voltage</a:t>
                      </a:r>
                      <a:r>
                        <a:rPr lang="en-US" baseline="0" dirty="0" smtClean="0"/>
                        <a:t> Resolution (mV)</a:t>
                      </a:r>
                      <a:endParaRPr lang="en-US" dirty="0"/>
                    </a:p>
                  </a:txBody>
                  <a:tcPr/>
                </a:tc>
              </a:tr>
              <a:tr h="533400">
                <a:tc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</a:pPr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</a:pPr>
                      <a:r>
                        <a:rPr lang="en-US" dirty="0" smtClean="0"/>
                        <a:t>39.1</a:t>
                      </a:r>
                      <a:endParaRPr lang="en-US" dirty="0"/>
                    </a:p>
                  </a:txBody>
                  <a:tcPr/>
                </a:tc>
              </a:tr>
              <a:tr h="533400">
                <a:tc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</a:pPr>
                      <a:r>
                        <a:rPr lang="en-US" dirty="0" smtClean="0"/>
                        <a:t>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</a:pPr>
                      <a:r>
                        <a:rPr lang="en-US" dirty="0" smtClean="0"/>
                        <a:t>2.4</a:t>
                      </a:r>
                      <a:endParaRPr lang="en-US" dirty="0"/>
                    </a:p>
                  </a:txBody>
                  <a:tcPr/>
                </a:tc>
              </a:tr>
              <a:tr h="533400">
                <a:tc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</a:pPr>
                      <a:r>
                        <a:rPr lang="en-US" dirty="0" smtClean="0"/>
                        <a:t>16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</a:pPr>
                      <a:r>
                        <a:rPr lang="en-US" dirty="0" smtClean="0"/>
                        <a:t>0.15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752600" y="5726668"/>
            <a:ext cx="5791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 higher bit resolution yields a smaller voltage increment.</a:t>
            </a:r>
            <a:endParaRPr lang="en-US" dirty="0"/>
          </a:p>
        </p:txBody>
      </p:sp>
      <p:pic>
        <p:nvPicPr>
          <p:cNvPr id="9" name="copy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7536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67268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96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269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Telemetry Bits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85800" y="1828800"/>
            <a:ext cx="7315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457200" indent="-285750">
              <a:buClr>
                <a:schemeClr val="tx2"/>
              </a:buClr>
            </a:pPr>
            <a:endParaRPr lang="en-US" sz="16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/>
        </p:nvSpPr>
        <p:spPr bwMode="auto">
          <a:xfrm>
            <a:off x="609600" y="1752600"/>
            <a:ext cx="7696200" cy="358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Monotype Sorts" pitchFamily="2" charset="2"/>
              <a:buChar char="n"/>
              <a:defRPr kumimoji="1" sz="1600" b="1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75000"/>
              <a:buFont typeface="Monotype Sorts" pitchFamily="2" charset="2"/>
              <a:buChar char="u"/>
              <a:defRPr kumimoji="1" sz="1600">
                <a:solidFill>
                  <a:schemeClr val="bg2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Monotype Sorts" pitchFamily="2" charset="2"/>
              <a:buChar char="F"/>
              <a:defRPr kumimoji="1" sz="1600">
                <a:solidFill>
                  <a:schemeClr val="bg2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•"/>
              <a:defRPr kumimoji="1" sz="1600">
                <a:solidFill>
                  <a:schemeClr val="bg2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100000"/>
              <a:buChar char="–"/>
              <a:defRPr kumimoji="1" sz="1600">
                <a:solidFill>
                  <a:schemeClr val="bg2"/>
                </a:solidFill>
                <a:latin typeface="+mn-lt"/>
              </a:defRPr>
            </a:lvl9pPr>
          </a:lstStyle>
          <a:p>
            <a:pPr marL="0" indent="0">
              <a:spcBef>
                <a:spcPts val="600"/>
              </a:spcBef>
              <a:spcAft>
                <a:spcPts val="600"/>
              </a:spcAft>
              <a:buFont typeface="Monotype Sorts" pitchFamily="2" charset="2"/>
              <a:buNone/>
            </a:pPr>
            <a:r>
              <a:rPr lang="en-US" sz="1800" b="0" dirty="0">
                <a:solidFill>
                  <a:schemeClr val="tx1"/>
                </a:solidFill>
                <a:cs typeface="Arial" charset="0"/>
              </a:rPr>
              <a:t>Note that telemetry data is </a:t>
            </a:r>
            <a:r>
              <a:rPr lang="en-US" sz="1800" b="0" dirty="0" smtClean="0">
                <a:solidFill>
                  <a:schemeClr val="tx1"/>
                </a:solidFill>
                <a:cs typeface="Arial" charset="0"/>
              </a:rPr>
              <a:t>given </a:t>
            </a:r>
            <a:r>
              <a:rPr lang="en-US" sz="1800" b="0" dirty="0">
                <a:solidFill>
                  <a:schemeClr val="tx1"/>
                </a:solidFill>
                <a:cs typeface="Arial" charset="0"/>
              </a:rPr>
              <a:t>in terms of bits, where the bits are in integer format.  The user must apply a scale factor to the bit values.  The scale factor might convert the bit values to volts, or to some engineering </a:t>
            </a:r>
            <a:r>
              <a:rPr lang="en-US" sz="1800" b="0" dirty="0" smtClean="0">
                <a:solidFill>
                  <a:schemeClr val="tx1"/>
                </a:solidFill>
                <a:cs typeface="Arial" charset="0"/>
              </a:rPr>
              <a:t>unit.</a:t>
            </a:r>
            <a:endParaRPr lang="en-US" sz="1800" b="0" dirty="0">
              <a:solidFill>
                <a:schemeClr val="tx1"/>
              </a:solidFill>
              <a:cs typeface="Times New Roman" pitchFamily="18" charset="0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Font typeface="Monotype Sorts" pitchFamily="2" charset="2"/>
              <a:buNone/>
            </a:pPr>
            <a:r>
              <a:rPr lang="en-US" sz="1800" b="0" dirty="0" smtClean="0">
                <a:solidFill>
                  <a:schemeClr val="tx1"/>
                </a:solidFill>
                <a:cs typeface="Arial" charset="0"/>
              </a:rPr>
              <a:t>The </a:t>
            </a:r>
            <a:r>
              <a:rPr lang="en-US" sz="1800" b="0" dirty="0">
                <a:solidFill>
                  <a:schemeClr val="tx1"/>
                </a:solidFill>
                <a:cs typeface="Arial" charset="0"/>
              </a:rPr>
              <a:t>voltage resolution is proportional to the G level for an accelerometer.  For example, consider the following configuration: </a:t>
            </a:r>
            <a:endParaRPr lang="en-US" sz="1800" b="0" dirty="0">
              <a:solidFill>
                <a:schemeClr val="tx1"/>
              </a:solidFill>
              <a:cs typeface="Times New Roman" pitchFamily="18" charset="0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</a:pPr>
            <a:r>
              <a:rPr lang="en-US" sz="1800" b="0" dirty="0" smtClean="0">
                <a:solidFill>
                  <a:schemeClr val="tx1"/>
                </a:solidFill>
                <a:cs typeface="Arial" charset="0"/>
              </a:rPr>
              <a:t>  An </a:t>
            </a:r>
            <a:r>
              <a:rPr lang="en-US" sz="1800" b="0" dirty="0">
                <a:solidFill>
                  <a:schemeClr val="tx1"/>
                </a:solidFill>
                <a:cs typeface="Arial" charset="0"/>
              </a:rPr>
              <a:t>accelerometer has a 10 V </a:t>
            </a:r>
            <a:r>
              <a:rPr lang="en-US" sz="1800" b="0" dirty="0" smtClean="0">
                <a:solidFill>
                  <a:schemeClr val="tx1"/>
                </a:solidFill>
                <a:cs typeface="Arial" charset="0"/>
              </a:rPr>
              <a:t>peak-peak range ( </a:t>
            </a:r>
            <a:r>
              <a:rPr lang="en-US" sz="1800" b="0" u="sng" dirty="0" smtClean="0">
                <a:solidFill>
                  <a:schemeClr val="tx1"/>
                </a:solidFill>
                <a:cs typeface="Arial" charset="0"/>
              </a:rPr>
              <a:t>+</a:t>
            </a:r>
            <a:r>
              <a:rPr lang="en-US" sz="1800" b="0" dirty="0" smtClean="0">
                <a:solidFill>
                  <a:schemeClr val="tx1"/>
                </a:solidFill>
                <a:cs typeface="Arial" charset="0"/>
              </a:rPr>
              <a:t> 5 V zero-peak)</a:t>
            </a:r>
            <a:endParaRPr lang="en-US" sz="1800" b="0" dirty="0">
              <a:solidFill>
                <a:schemeClr val="tx1"/>
              </a:solidFill>
              <a:cs typeface="Times New Roman" pitchFamily="18" charset="0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</a:pPr>
            <a:r>
              <a:rPr lang="en-US" sz="1800" b="0" dirty="0" smtClean="0">
                <a:solidFill>
                  <a:schemeClr val="tx1"/>
                </a:solidFill>
                <a:cs typeface="Arial" charset="0"/>
              </a:rPr>
              <a:t>  The </a:t>
            </a:r>
            <a:r>
              <a:rPr lang="en-US" sz="1800" b="0" dirty="0">
                <a:solidFill>
                  <a:schemeClr val="tx1"/>
                </a:solidFill>
                <a:cs typeface="Arial" charset="0"/>
              </a:rPr>
              <a:t>accelerometer sensitivity is 10 G/volt ( 0.010 G /mV</a:t>
            </a:r>
            <a:r>
              <a:rPr lang="en-US" sz="1800" b="0" dirty="0" smtClean="0">
                <a:solidFill>
                  <a:schemeClr val="tx1"/>
                </a:solidFill>
                <a:cs typeface="Arial" charset="0"/>
              </a:rPr>
              <a:t>)</a:t>
            </a:r>
            <a:endParaRPr lang="en-US" sz="1800" b="0" dirty="0">
              <a:solidFill>
                <a:schemeClr val="tx1"/>
              </a:solidFill>
              <a:cs typeface="Times New Roman" pitchFamily="18" charset="0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</a:pPr>
            <a:r>
              <a:rPr lang="en-US" sz="1800" b="0" dirty="0" smtClean="0">
                <a:solidFill>
                  <a:schemeClr val="tx1"/>
                </a:solidFill>
                <a:cs typeface="Times New Roman" pitchFamily="18" charset="0"/>
              </a:rPr>
              <a:t>  The </a:t>
            </a:r>
            <a:r>
              <a:rPr lang="en-US" sz="1800" b="0" dirty="0">
                <a:solidFill>
                  <a:schemeClr val="tx1"/>
                </a:solidFill>
                <a:cs typeface="Times New Roman" pitchFamily="18" charset="0"/>
              </a:rPr>
              <a:t>accelerometer signal is applied to a </a:t>
            </a:r>
            <a:r>
              <a:rPr lang="en-US" sz="1800" b="0" dirty="0" smtClean="0">
                <a:solidFill>
                  <a:schemeClr val="tx1"/>
                </a:solidFill>
                <a:cs typeface="Times New Roman" pitchFamily="18" charset="0"/>
              </a:rPr>
              <a:t>12-bit </a:t>
            </a:r>
            <a:r>
              <a:rPr lang="en-US" sz="1800" b="0" dirty="0">
                <a:solidFill>
                  <a:schemeClr val="tx1"/>
                </a:solidFill>
                <a:cs typeface="Times New Roman" pitchFamily="18" charset="0"/>
              </a:rPr>
              <a:t>acquisition </a:t>
            </a:r>
            <a:r>
              <a:rPr lang="en-US" sz="1800" b="0" dirty="0" smtClean="0">
                <a:solidFill>
                  <a:schemeClr val="tx1"/>
                </a:solidFill>
                <a:cs typeface="Times New Roman" pitchFamily="18" charset="0"/>
              </a:rPr>
              <a:t>system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</a:pPr>
            <a:r>
              <a:rPr lang="en-US" sz="1800" b="0" dirty="0" smtClean="0">
                <a:solidFill>
                  <a:schemeClr val="tx1"/>
                </a:solidFill>
                <a:cs typeface="Times New Roman" pitchFamily="18" charset="0"/>
              </a:rPr>
              <a:t>  2^12 = 4096   amplitude steps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</a:pPr>
            <a:r>
              <a:rPr lang="en-US" sz="1800" b="0" dirty="0" smtClean="0">
                <a:solidFill>
                  <a:schemeClr val="tx1"/>
                </a:solidFill>
                <a:cs typeface="Times New Roman" pitchFamily="18" charset="0"/>
              </a:rPr>
              <a:t>   10 V / 4096 = 2.4 mV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</a:pPr>
            <a:r>
              <a:rPr lang="en-US" sz="1800" b="0" dirty="0" smtClean="0">
                <a:solidFill>
                  <a:schemeClr val="tx1"/>
                </a:solidFill>
                <a:cs typeface="Times New Roman" pitchFamily="18" charset="0"/>
              </a:rPr>
              <a:t>  2.4 mV (</a:t>
            </a:r>
            <a:r>
              <a:rPr lang="en-US" sz="1800" b="0" dirty="0" smtClean="0">
                <a:solidFill>
                  <a:schemeClr val="tx1"/>
                </a:solidFill>
                <a:cs typeface="Arial" charset="0"/>
              </a:rPr>
              <a:t>0.010 G /mV</a:t>
            </a:r>
            <a:r>
              <a:rPr lang="en-US" sz="1800" b="0" dirty="0" smtClean="0">
                <a:solidFill>
                  <a:schemeClr val="tx1"/>
                </a:solidFill>
                <a:cs typeface="Times New Roman" pitchFamily="18" charset="0"/>
              </a:rPr>
              <a:t>) = 0.024 G  amplitude bit resolution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</a:pPr>
            <a:r>
              <a:rPr lang="en-US" sz="1800" b="0" dirty="0" smtClean="0">
                <a:solidFill>
                  <a:schemeClr val="tx1"/>
                </a:solidFill>
                <a:cs typeface="Times New Roman" pitchFamily="18" charset="0"/>
              </a:rPr>
              <a:t>  So the available amplitudes (G) are:   0, </a:t>
            </a:r>
            <a:r>
              <a:rPr lang="en-US" sz="1800" b="0" u="sng" dirty="0" smtClean="0">
                <a:solidFill>
                  <a:schemeClr val="tx1"/>
                </a:solidFill>
                <a:cs typeface="Times New Roman" pitchFamily="18" charset="0"/>
              </a:rPr>
              <a:t>+</a:t>
            </a:r>
            <a:r>
              <a:rPr lang="en-US" sz="1800" b="0" dirty="0" smtClean="0">
                <a:solidFill>
                  <a:schemeClr val="tx1"/>
                </a:solidFill>
                <a:cs typeface="Times New Roman" pitchFamily="18" charset="0"/>
              </a:rPr>
              <a:t>0.024, </a:t>
            </a:r>
            <a:r>
              <a:rPr lang="en-US" sz="1800" b="0" u="sng" dirty="0" smtClean="0">
                <a:solidFill>
                  <a:schemeClr val="tx1"/>
                </a:solidFill>
                <a:cs typeface="Times New Roman" pitchFamily="18" charset="0"/>
              </a:rPr>
              <a:t>+</a:t>
            </a:r>
            <a:r>
              <a:rPr lang="en-US" sz="1800" b="0" dirty="0" smtClean="0">
                <a:solidFill>
                  <a:schemeClr val="tx1"/>
                </a:solidFill>
                <a:cs typeface="Times New Roman" pitchFamily="18" charset="0"/>
              </a:rPr>
              <a:t>0.048, </a:t>
            </a:r>
            <a:r>
              <a:rPr lang="en-US" sz="1800" b="0" u="sng" dirty="0" smtClean="0">
                <a:solidFill>
                  <a:schemeClr val="tx1"/>
                </a:solidFill>
                <a:cs typeface="Times New Roman" pitchFamily="18" charset="0"/>
              </a:rPr>
              <a:t>+</a:t>
            </a:r>
            <a:r>
              <a:rPr lang="en-US" sz="1800" b="0" dirty="0" smtClean="0">
                <a:solidFill>
                  <a:schemeClr val="tx1"/>
                </a:solidFill>
                <a:cs typeface="Times New Roman" pitchFamily="18" charset="0"/>
              </a:rPr>
              <a:t>0.072, ….. ,  </a:t>
            </a:r>
            <a:r>
              <a:rPr lang="en-US" sz="1800" b="0" u="sng" dirty="0" smtClean="0">
                <a:solidFill>
                  <a:schemeClr val="tx1"/>
                </a:solidFill>
                <a:cs typeface="Times New Roman" pitchFamily="18" charset="0"/>
              </a:rPr>
              <a:t>+</a:t>
            </a:r>
            <a:r>
              <a:rPr lang="en-US" sz="1800" b="0" dirty="0" smtClean="0">
                <a:solidFill>
                  <a:schemeClr val="tx1"/>
                </a:solidFill>
                <a:cs typeface="Times New Roman" pitchFamily="18" charset="0"/>
              </a:rPr>
              <a:t>50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</a:pPr>
            <a:endParaRPr lang="en-US" sz="1800" b="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endParaRPr lang="en-US" sz="1800" b="0" dirty="0">
              <a:solidFill>
                <a:schemeClr val="tx1"/>
              </a:solidFill>
              <a:cs typeface="Times New Roman" pitchFamily="18" charset="0"/>
            </a:endParaRPr>
          </a:p>
          <a:p>
            <a:pPr marL="0" indent="0"/>
            <a:endParaRPr lang="en-US" dirty="0"/>
          </a:p>
        </p:txBody>
      </p:sp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77400" y="38100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14724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52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4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Bit Conversion to G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33400" y="1600200"/>
            <a:ext cx="7239000" cy="3470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charset="0"/>
              </a:rPr>
              <a:t>Some actual flight telemetry data is given in file:  T_flight.txt</a:t>
            </a:r>
          </a:p>
          <a:p>
            <a:pPr marL="285750" indent="-285750">
              <a:spcBef>
                <a:spcPts val="6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charset="0"/>
              </a:rPr>
              <a:t>The data has two columns:  time (sec) and amplitude (bits)</a:t>
            </a:r>
          </a:p>
          <a:p>
            <a:pPr marL="285750" indent="-285750">
              <a:spcBef>
                <a:spcPts val="6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Times New Roman" pitchFamily="18" charset="0"/>
              </a:rPr>
              <a:t>Note that it represents a transient event which occurred during the burnout of a solid, upper-stage motor.</a:t>
            </a:r>
            <a:r>
              <a:rPr lang="en-US" dirty="0" smtClean="0"/>
              <a:t> </a:t>
            </a:r>
            <a:r>
              <a:rPr lang="en-US" dirty="0" smtClean="0">
                <a:cs typeface="Arial" charset="0"/>
              </a:rPr>
              <a:t>  </a:t>
            </a:r>
          </a:p>
          <a:p>
            <a:pPr marL="285750" indent="-285750">
              <a:spcBef>
                <a:spcPts val="6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charset="0"/>
              </a:rPr>
              <a:t>The amplitude resolution is:  0.2 G/bit</a:t>
            </a:r>
          </a:p>
          <a:p>
            <a:pPr marL="285750" indent="-285750">
              <a:spcBef>
                <a:spcPts val="6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charset="0"/>
              </a:rPr>
              <a:t>Convert the amplitude column to G units and plot the data</a:t>
            </a:r>
          </a:p>
          <a:p>
            <a:endParaRPr lang="en-US" dirty="0" smtClean="0">
              <a:cs typeface="Arial" charset="0"/>
            </a:endParaRPr>
          </a:p>
          <a:p>
            <a:r>
              <a:rPr lang="en-US" dirty="0" smtClean="0">
                <a:cs typeface="Arial" charset="0"/>
              </a:rPr>
              <a:t> </a:t>
            </a:r>
          </a:p>
          <a:p>
            <a:endParaRPr lang="en-US" dirty="0" smtClean="0">
              <a:cs typeface="Times New Roman" pitchFamily="18" charset="0"/>
            </a:endParaRPr>
          </a:p>
        </p:txBody>
      </p:sp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77400" y="38100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03573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27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4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signal_functions.m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38200" y="1630263"/>
            <a:ext cx="716280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&gt;&gt;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signal_functions</a:t>
            </a:r>
            <a:endParaRPr lang="en-US" sz="1600" b="1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signal_functions.m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ver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1.7  January 31, 2011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by Tom Irvine  Email: tomirvine@aol.com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This program performs post-processing on a time history signal.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The time history must be in a two-column matrix format: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Time(sec)  &amp; amplitude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Select file input method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 1=external ASCII file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 2=file preloaded into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Matlab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 3=Excel file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1</a:t>
            </a:r>
          </a:p>
          <a:p>
            <a:endParaRPr lang="en-US" sz="1600" b="1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Filename:   T_flight.txt</a:t>
            </a:r>
            <a:endParaRPr lang="en-US" sz="1600" b="1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01200" y="3833068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64028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82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533400" y="1044000"/>
            <a:ext cx="73152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Select option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1=add constant to time column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2=multiply time column by scale factor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3=add constant to amplitude column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4=multiply amplitude by scale factor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5=remove mean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6=extract segment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7=reverse time history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8=linear interpolation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9=normalize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10=zero pad at start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11=zero pad at end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12=sort time history for ascending time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13=std dev time history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14=amplitude filter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15=cubic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spline</a:t>
            </a:r>
            <a:endParaRPr lang="en-US" sz="1600" b="1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16=view stats &amp; plot time history option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17=Output Processed Time History File as ASCII text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18=exit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4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Enter 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scale factor 0.2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(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Then use option 16 to plot the scaled data)</a:t>
            </a:r>
            <a:endParaRPr lang="en-US" sz="1600" b="1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77400" y="38100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8861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87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14401" y="1066800"/>
            <a:ext cx="7092037" cy="49148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4038600" y="5715000"/>
            <a:ext cx="1600200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Time (sec)</a:t>
            </a:r>
            <a:endParaRPr lang="en-US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457200" y="2819400"/>
            <a:ext cx="762000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Accel (G)</a:t>
            </a:r>
          </a:p>
          <a:p>
            <a:pPr algn="ctr"/>
            <a:endParaRPr lang="en-US" sz="1600" dirty="0"/>
          </a:p>
        </p:txBody>
      </p:sp>
      <p:sp>
        <p:nvSpPr>
          <p:cNvPr id="8" name="Rectangle 7"/>
          <p:cNvSpPr/>
          <p:nvPr/>
        </p:nvSpPr>
        <p:spPr>
          <a:xfrm>
            <a:off x="1371600" y="6172200"/>
            <a:ext cx="28408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i="1" dirty="0" err="1" smtClean="0">
                <a:latin typeface="Arial" pitchFamily="34" charset="0"/>
                <a:cs typeface="Arial" pitchFamily="34" charset="0"/>
              </a:rPr>
              <a:t>Matlab</a:t>
            </a:r>
            <a:r>
              <a:rPr lang="en-US" sz="1600" i="1" dirty="0" smtClean="0">
                <a:latin typeface="Arial" pitchFamily="34" charset="0"/>
                <a:cs typeface="Arial" pitchFamily="34" charset="0"/>
              </a:rPr>
              <a:t> filename:  </a:t>
            </a:r>
            <a:r>
              <a:rPr lang="en-US" sz="1600" i="1" dirty="0" err="1" smtClean="0">
                <a:latin typeface="Arial" pitchFamily="34" charset="0"/>
                <a:cs typeface="Arial" pitchFamily="34" charset="0"/>
              </a:rPr>
              <a:t>signal_post</a:t>
            </a:r>
            <a:endParaRPr lang="en-US" sz="16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95250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49049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90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9060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fourier.m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85800" y="1554063"/>
            <a:ext cx="739140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&gt;&gt;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fourier</a:t>
            </a:r>
            <a:endParaRPr lang="en-US" sz="1600" b="1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fourier.m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ver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2.5   November 22, 2010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by Tom Irvine   Email: tomirvine@aol.com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This program calculates the Fourier transform of a time   history which is pre-loaded into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Matlab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. 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The time history must have two columns: time(sec) &amp; amplitude(units)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Select file input method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 1=external ASCII file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 2=file preloaded into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Matlab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 3=Excel file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2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Enter the matrix name: 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signal_post</a:t>
            </a:r>
            <a:endParaRPr lang="en-US" sz="1600" b="1" dirty="0" smtClean="0">
              <a:latin typeface="Courier New" pitchFamily="49" charset="0"/>
              <a:cs typeface="Courier New" pitchFamily="49" charset="0"/>
            </a:endParaRPr>
          </a:p>
          <a:p>
            <a:endParaRPr lang="en-US" sz="1600" b="1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  <a:endParaRPr lang="en-US" sz="1600" b="1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774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00827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09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762000" y="1295400"/>
            <a:ext cx="739140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Select output option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1=plot only   2=plot &amp; output text file  1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mean removal?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1=yes   2=no  1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Select Window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1=Rectangular 2=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Hanning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1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1183 samples </a:t>
            </a:r>
          </a:p>
          <a:p>
            <a:endParaRPr lang="en-US" sz="1600" b="1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SR  = 3943.68 samples/sec   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dt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= 0.00025357 sec </a:t>
            </a:r>
          </a:p>
          <a:p>
            <a:endParaRPr lang="en-US" sz="1600" b="1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Plot Fourier Transform </a:t>
            </a:r>
          </a:p>
          <a:p>
            <a:endParaRPr lang="en-US" sz="1600" b="1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Fourier transform overall level = 2.28311 </a:t>
            </a:r>
          </a:p>
          <a:p>
            <a:endParaRPr lang="en-US" sz="1600" b="1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Peak occurs at     313.63 Hz </a:t>
            </a:r>
            <a:endParaRPr lang="en-US" sz="1600" b="1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774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32251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02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1" y="1107891"/>
            <a:ext cx="7848599" cy="5188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371600" y="6248400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Peaks at  70, 83, 316 Hz</a:t>
            </a:r>
            <a:endParaRPr lang="en-US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4114800" y="6062246"/>
            <a:ext cx="1600200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Frequency (Hz)</a:t>
            </a:r>
            <a:endParaRPr lang="en-US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3429000" y="990600"/>
            <a:ext cx="2667000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Fourier Magnitude</a:t>
            </a:r>
            <a:endParaRPr lang="en-US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190501" y="3233003"/>
            <a:ext cx="685800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Accel</a:t>
            </a:r>
          </a:p>
          <a:p>
            <a:pPr algn="ctr"/>
            <a:r>
              <a:rPr lang="en-US" sz="1600" dirty="0" smtClean="0"/>
              <a:t> (G)</a:t>
            </a:r>
          </a:p>
          <a:p>
            <a:pPr algn="ctr"/>
            <a:endParaRPr lang="en-US" sz="1600" dirty="0"/>
          </a:p>
        </p:txBody>
      </p:sp>
      <p:pic>
        <p:nvPicPr>
          <p:cNvPr id="12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5250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18910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937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6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signal_functions.m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  -  </a:t>
            </a: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spline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66800" y="1882676"/>
            <a:ext cx="5401159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&gt;&gt; </a:t>
            </a:r>
            <a:r>
              <a:rPr lang="en-US" dirty="0" err="1" smtClean="0"/>
              <a:t>signal_functions</a:t>
            </a: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Select external file:  INS.dat</a:t>
            </a:r>
          </a:p>
          <a:p>
            <a:endParaRPr lang="en-US" dirty="0" smtClean="0"/>
          </a:p>
          <a:p>
            <a:r>
              <a:rPr lang="en-US" dirty="0" smtClean="0"/>
              <a:t>Data is sampled at 100 samples/sec</a:t>
            </a:r>
          </a:p>
          <a:p>
            <a:endParaRPr lang="en-US" dirty="0" smtClean="0"/>
          </a:p>
          <a:p>
            <a:r>
              <a:rPr lang="en-US" dirty="0" smtClean="0"/>
              <a:t>Use option 15 to plot cubic </a:t>
            </a:r>
            <a:r>
              <a:rPr lang="en-US" dirty="0" err="1" smtClean="0"/>
              <a:t>spline</a:t>
            </a:r>
            <a:r>
              <a:rPr lang="en-US" dirty="0" smtClean="0"/>
              <a:t> with 500 samples/sec</a:t>
            </a:r>
            <a:endParaRPr lang="en-US" dirty="0"/>
          </a:p>
        </p:txBody>
      </p:sp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774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5613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13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2450" y="1219200"/>
            <a:ext cx="8037513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4114800" y="6172200"/>
            <a:ext cx="1600200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Time (sec)</a:t>
            </a:r>
            <a:endParaRPr lang="en-US" sz="1600" dirty="0"/>
          </a:p>
        </p:txBody>
      </p:sp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6774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02439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68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00" y="1109246"/>
            <a:ext cx="8075613" cy="517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4267200" y="6062246"/>
            <a:ext cx="1600200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Time (sec)</a:t>
            </a:r>
            <a:endParaRPr lang="en-US" sz="1600" dirty="0"/>
          </a:p>
        </p:txBody>
      </p:sp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739685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34307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45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" y="1185446"/>
            <a:ext cx="8199437" cy="513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4191000" y="6062246"/>
            <a:ext cx="1600200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Time (sec)</a:t>
            </a:r>
            <a:endParaRPr lang="en-US" sz="1600" dirty="0"/>
          </a:p>
        </p:txBody>
      </p:sp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6012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99419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7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73658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Program Summary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95800" y="2332672"/>
            <a:ext cx="3048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 smtClean="0"/>
              <a:t>Data</a:t>
            </a:r>
          </a:p>
          <a:p>
            <a:endParaRPr lang="en-US" dirty="0" smtClean="0"/>
          </a:p>
          <a:p>
            <a:r>
              <a:rPr lang="en-US" dirty="0" smtClean="0"/>
              <a:t>T_flight.txt</a:t>
            </a:r>
          </a:p>
          <a:p>
            <a:endParaRPr lang="en-US" dirty="0" smtClean="0"/>
          </a:p>
          <a:p>
            <a:r>
              <a:rPr lang="en-US" dirty="0" smtClean="0"/>
              <a:t>INS.dat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762000" y="2332672"/>
            <a:ext cx="2667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 smtClean="0"/>
              <a:t>Program</a:t>
            </a:r>
          </a:p>
          <a:p>
            <a:endParaRPr lang="en-US" dirty="0" smtClean="0"/>
          </a:p>
          <a:p>
            <a:r>
              <a:rPr lang="en-US" dirty="0" err="1" smtClean="0"/>
              <a:t>signal_functions.m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fourier.m</a:t>
            </a:r>
            <a:endParaRPr lang="en-US" dirty="0" smtClean="0"/>
          </a:p>
        </p:txBody>
      </p:sp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77400" y="38100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77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706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6\u16_1.mp3"/>
  <p:tag name="PPSNARRATION" val="1,1678382384,C:\unit_16\NA_Unit_16_PP_pptx\Media.ppcx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CC88B0CA-3819-4F6E-A80B-DE78E54A4F33}&quot;/&gt;&lt;filename val=&quot;C:\Users\TOMIRV~1\AppData\Local\Temp\PR\data\asimages\{CC88B0CA-3819-4F6E-A80B-DE78E54A4F33}.png&quot;/&gt;&lt;hasEffects val=&quot;1&quot;/&gt;&lt;left val=&quot;77.28&quot;/&gt;&lt;top val=&quot;153.72&quot;/&gt;&lt;width val=&quot;548.64&quot;/&gt;&lt;height val=&quot;234.36&quot;/&gt;&lt;/ThreeDShapeInfo&gt;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6\u16_2.mp3"/>
  <p:tag name="PPSNARRATION" val="2,1678382384,C:\unit_16\NA_Unit_16_PP_pptx\Media.ppcx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6\u16_3.mp3"/>
  <p:tag name="PPSNARRATION" val="3,1678382384,C:\unit_16\NA_Unit_16_PP_pptx\Media.ppcx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6\u16_4.mp3"/>
  <p:tag name="PPSNARRATION" val="28,1678382384,C:\unit_16\NA_Unit_16_PP_pptx\Media.ppcx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6\u16_5.mp3"/>
  <p:tag name="PPSNARRATION" val="69,1678382384,C:\unit_16\NA_Unit_16_PP_pptx\Media.ppcx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6\u16_6.mp3"/>
  <p:tag name="PPSNARRATION" val="71,1678382384,C:\unit_16\NA_Unit_16_PP_pptx\Media.ppcx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7A962220-C175-4280-863C-782C751E7B9B}&quot;/&gt;&lt;filename val=&quot;C:\Users\TOMIRV~1\AppData\Local\Temp\PR\data\asimages\{7A962220-C175-4280-863C-782C751E7B9B}.png&quot;/&gt;&lt;hasEffects val=&quot;0&quot;/&gt;&lt;left val=&quot;75&quot;/&gt;&lt;top val=&quot;237&quot;/&gt;&lt;width val=&quot;499.08&quot;/&gt;&lt;height val=&quot;187.08&quot;/&gt;&lt;/ThreeDShapeInfo&gt;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6\u16_7.mp3"/>
  <p:tag name="PPSNARRATION" val="72,1678382384,C:\unit_16\NA_Unit_16_PP_pptx\Media.ppcx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6\u16_8.mp3"/>
  <p:tag name="PPSNARRATION" val="73,1678382384,C:\unit_16\NA_Unit_16_PP_pptx\Media.ppcx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6\u16_9.mp3"/>
  <p:tag name="PPSNARRATION" val="74,1678382384,C:\unit_16\NA_Unit_16_PP_pptx\Media.ppcx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6\u16_10.mp3"/>
  <p:tag name="PPSNARRATION" val="75,1678382384,C:\unit_16\NA_Unit_16_PP_pptx\Media.ppcx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6\u16_11.mp3"/>
  <p:tag name="PPSNARRATION" val="76,1678382384,C:\unit_16\NA_Unit_16_PP_pptx\Media.ppcx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6\u16_12.mp3"/>
  <p:tag name="PPSNARRATION" val="78,1678382384,C:\unit_16\NA_Unit_16_PP_pptx\Media.ppcx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D147B27B-98DC-466A-A191-97F5E048F866}&quot;/&gt;&lt;filename val=&quot;C:\Users\TOMIRV~1\AppData\Local\Temp\PR\data\asimages\{D147B27B-98DC-466A-A191-97F5E048F866}.png&quot;/&gt;&lt;hasEffects val=&quot;0&quot;/&gt;&lt;left val=&quot;75&quot;/&gt;&lt;top val=&quot;141&quot;/&gt;&lt;width val=&quot;559.08&quot;/&gt;&lt;height val=&quot;187.08&quot;/&gt;&lt;/ThreeDShapeInfo&gt;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6\u16_13.mp3"/>
  <p:tag name="PPSNARRATION" val="67,1678382384,C:\unit_16\NA_Unit_16_PP_pptx\Media.ppcx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6\u16_14.mp3"/>
  <p:tag name="PPSNARRATION" val="79,1678382384,C:\unit_16\NA_Unit_16_PP_pptx\Media.ppcx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6\u16_15.mp3"/>
  <p:tag name="PPSNARRATION" val="84,1678382384,C:\unit_16\NA_Unit_16_PP_pptx\Media.ppcx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6\u16_16.mp3"/>
  <p:tag name="PPSNARRATION" val="85,1678382384,C:\unit_16\NA_Unit_16_PP_pptx\Media.ppcx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6\u16_17.mp3"/>
  <p:tag name="PPSNARRATION" val="80,1678382384,C:\unit_16\NA_Unit_16_PP_pptx\Media.ppcx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6\u16_18.mp3"/>
  <p:tag name="PPSNARRATION" val="81,1678382384,C:\unit_16\NA_Unit_16_PP_pptx\Media.ppcx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BF6510BE-8367-4535-B972-438D3ADC37BB}&quot;/&gt;&lt;filename val=&quot;C:\Users\TOMIRV~1\AppData\Local\Temp\PR\data\asimages\{BF6510BE-8367-4535-B972-438D3ADC37BB}.png&quot;/&gt;&lt;hasEffects val=&quot;0&quot;/&gt;&lt;left val=&quot;75&quot;/&gt;&lt;top val=&quot;141&quot;/&gt;&lt;width val=&quot;559.08&quot;/&gt;&lt;height val=&quot;229.08&quot;/&gt;&lt;/ThreeDShapeInfo&gt;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6\u16_19.mp3"/>
  <p:tag name="PPSNARRATION" val="82,1678382384,C:\unit_16\NA_Unit_16_PP_pptx\Media.ppcx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6\u16_20.mp3"/>
  <p:tag name="PPSNARRATION" val="64,1678382384,C:\unit_16\NA_Unit_16_PP_pptx\Media.ppcx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6\u16_21.mp3"/>
  <p:tag name="PPSNARRATION" val="87,1678382384,C:\unit_16\NA_Unit_16_PP_pptx\Media.ppcx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6\u16_22.mp3"/>
  <p:tag name="PPSNARRATION" val="88,1678382384,C:\unit_16\NA_Unit_16_PP_pptx\Media.ppcx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6\u16_23b.mp3"/>
  <p:tag name="PPSNARRATION" val="89,1678382384,C:\unit_16\NA_Unit_16_PP_pptx\Media.ppcx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6\u16_24.mp3"/>
  <p:tag name="PPSNARRATION" val="90,1678382384,C:\unit_16\NA_Unit_16_PP_pptx\Media.ppcx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6\u16_25.mp3"/>
  <p:tag name="PPSNARRATION" val="97,1678382384,C:\unit_16\NA_Unit_16_PP_pptx\Media.ppcx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6\u16_26.mp3"/>
  <p:tag name="PPSNARRATION" val="95,1678382384,C:\unit_16\NA_Unit_16_PP_pptx\Media.ppcx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6\u16_27.mp3"/>
  <p:tag name="PPSNARRATION" val="96,1678382384,C:\unit_16\NA_Unit_16_PP_pptx\Media.ppcx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6\u16_28c.mp3"/>
  <p:tag name="PPSNARRATION" val="91,1678382384,C:\unit_16\NA_Unit_16_PP_pptx\Media.ppcx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6\u16_29b.mp3"/>
  <p:tag name="PPSNARRATION" val="98,1678382384,C:\unit_16\NA_Unit_16_PP_pptx\Media.ppcx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6\u16_30.mp3"/>
  <p:tag name="PPSNARRATION" val="99,1678382384,C:\unit_16\NA_Unit_16_PP_pptx\Media.ppcx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6\u16_31.mp3"/>
  <p:tag name="PPSNARRATION" val="86,1678382384,C:\unit_16\NA_Unit_16_PP_pptx\Media.ppcx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M_508-ish_TEMPLATE">
  <a:themeElements>
    <a:clrScheme name="Custom 2">
      <a:dk1>
        <a:srgbClr val="000F2E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SM_508-ish_TEMPLATE</Template>
  <TotalTime>360</TotalTime>
  <Words>1288</Words>
  <Application>Microsoft Office PowerPoint</Application>
  <PresentationFormat>On-screen Show (4:3)</PresentationFormat>
  <Paragraphs>264</Paragraphs>
  <Slides>31</Slides>
  <Notes>3</Notes>
  <HiddenSlides>0</HiddenSlides>
  <MMClips>31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SM_508-ish_TEMPLATE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Ian</dc:creator>
  <cp:lastModifiedBy>Ian</cp:lastModifiedBy>
  <cp:revision>6</cp:revision>
  <dcterms:created xsi:type="dcterms:W3CDTF">2011-03-16T16:13:23Z</dcterms:created>
  <dcterms:modified xsi:type="dcterms:W3CDTF">2011-04-11T22:31:54Z</dcterms:modified>
</cp:coreProperties>
</file>