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29.xml" ContentType="application/vnd.openxmlformats-officedocument.presentationml.tags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ppt/tags/tag36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34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tags/tag41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emf" ContentType="image/x-emf"/>
  <Default Extension="jpeg" ContentType="image/jpeg"/>
  <Override PartName="/ppt/tags/tag39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28"/>
  </p:notesMasterIdLst>
  <p:sldIdLst>
    <p:sldId id="534" r:id="rId2"/>
    <p:sldId id="556" r:id="rId3"/>
    <p:sldId id="553" r:id="rId4"/>
    <p:sldId id="561" r:id="rId5"/>
    <p:sldId id="560" r:id="rId6"/>
    <p:sldId id="555" r:id="rId7"/>
    <p:sldId id="559" r:id="rId8"/>
    <p:sldId id="558" r:id="rId9"/>
    <p:sldId id="557" r:id="rId10"/>
    <p:sldId id="562" r:id="rId11"/>
    <p:sldId id="554" r:id="rId12"/>
    <p:sldId id="471" r:id="rId13"/>
    <p:sldId id="567" r:id="rId14"/>
    <p:sldId id="543" r:id="rId15"/>
    <p:sldId id="568" r:id="rId16"/>
    <p:sldId id="566" r:id="rId17"/>
    <p:sldId id="570" r:id="rId18"/>
    <p:sldId id="573" r:id="rId19"/>
    <p:sldId id="572" r:id="rId20"/>
    <p:sldId id="574" r:id="rId21"/>
    <p:sldId id="582" r:id="rId22"/>
    <p:sldId id="578" r:id="rId23"/>
    <p:sldId id="577" r:id="rId24"/>
    <p:sldId id="581" r:id="rId25"/>
    <p:sldId id="580" r:id="rId26"/>
    <p:sldId id="579" r:id="rId27"/>
  </p:sldIdLst>
  <p:sldSz cx="9144000" cy="6858000" type="screen4x3"/>
  <p:notesSz cx="6858000" cy="9144000"/>
  <p:custDataLst>
    <p:tags r:id="rId2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0066CC"/>
    <a:srgbClr val="0099CC"/>
    <a:srgbClr val="336699"/>
    <a:srgbClr val="0033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22" autoAdjust="0"/>
    <p:restoredTop sz="94196" autoAdjust="0"/>
  </p:normalViewPr>
  <p:slideViewPr>
    <p:cSldViewPr>
      <p:cViewPr>
        <p:scale>
          <a:sx n="100" d="100"/>
          <a:sy n="100" d="100"/>
        </p:scale>
        <p:origin x="-69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2016" y="-96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96904-FC42-43DB-9C11-54F786655AD2}" type="datetimeFigureOut">
              <a:rPr lang="en-US" smtClean="0"/>
              <a:pPr/>
              <a:t>8/8/2014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CE60C6-2A61-4562-BD48-2D6AD5E3D1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80050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6248400" y="618309"/>
            <a:ext cx="24847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sz="24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NESC Academy</a:t>
            </a:r>
            <a:endParaRPr kumimoji="0" lang="en-US" sz="2400" b="1" dirty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57200" y="1143000"/>
            <a:ext cx="815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B1DB-BFE6-417A-9527-F12AB64AEF19}" type="datetime1">
              <a:rPr lang="en-US" smtClean="0"/>
              <a:pPr/>
              <a:t>8/8/2014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18573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B7F17-1707-40C1-8FD0-66E15FCC425C}" type="datetime1">
              <a:rPr lang="en-US" smtClean="0"/>
              <a:pPr/>
              <a:t>8/8/2014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32050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B78A-F45E-48A4-B637-73FE7D73D083}" type="datetime1">
              <a:rPr lang="en-US" smtClean="0"/>
              <a:pPr/>
              <a:t>8/8/2014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8826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B78EE-90CE-41ED-B614-010AB857BACA}" type="datetime1">
              <a:rPr lang="en-US" smtClean="0"/>
              <a:pPr/>
              <a:t>8/8/2014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47655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08EC8-265A-430B-88BB-81A15A759DA4}" type="datetime1">
              <a:rPr lang="en-US" smtClean="0"/>
              <a:pPr/>
              <a:t>8/8/2014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5907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B5D47-54B1-4232-9C0A-F58863ADCDAB}" type="datetime1">
              <a:rPr lang="en-US" smtClean="0"/>
              <a:pPr/>
              <a:t>8/8/2014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07577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22047-296F-4344-AB8F-1E7C9CC852D9}" type="datetime1">
              <a:rPr lang="en-US" smtClean="0"/>
              <a:pPr/>
              <a:t>8/8/2014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57505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8B628-9958-4832-BAA0-3578FE88725F}" type="datetime1">
              <a:rPr lang="en-US" smtClean="0"/>
              <a:pPr/>
              <a:t>8/8/2014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72575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AA0D6-F7DA-477A-9F33-2A99A73AE9F2}" type="datetime1">
              <a:rPr lang="en-US" smtClean="0"/>
              <a:pPr/>
              <a:t>8/8/2014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06395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58414-C7DA-4A20-BA83-378325457251}" type="datetime1">
              <a:rPr lang="en-US" smtClean="0"/>
              <a:pPr/>
              <a:t>8/8/2014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65706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89764-537F-4C54-83BE-B754A5236A51}" type="datetime1">
              <a:rPr lang="en-US" smtClean="0"/>
              <a:pPr/>
              <a:t>8/8/2014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53265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ags" Target="../tags/tag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ags" Target="../tags/tag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ags" Target="../tags/tag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1.xml"/><Relationship Id="rId1" Type="http://schemas.openxmlformats.org/officeDocument/2006/relationships/tags" Target="../tags/tag3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3.xml"/><Relationship Id="rId1" Type="http://schemas.openxmlformats.org/officeDocument/2006/relationships/tags" Target="../tags/tag3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066800" y="1905000"/>
            <a:ext cx="6350000" cy="1295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r>
              <a:rPr lang="en-US" sz="2700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Pyrotechnic Shock Response</a:t>
            </a:r>
          </a:p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r>
              <a:rPr lang="en-US" sz="2700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Part 2</a:t>
            </a: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86000" y="3886200"/>
            <a:ext cx="419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dirty="0" smtClean="0"/>
              <a:t>Aliasing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dirty="0" smtClean="0"/>
              <a:t>Spurious Trend Removal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Introduction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800" y="2438400"/>
            <a:ext cx="6934200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114300" algn="l"/>
              </a:tabLst>
            </a:pPr>
            <a:r>
              <a:rPr lang="en-US" sz="1600" dirty="0" smtClean="0"/>
              <a:t>Aliasing can cause up to 20 dB error in SRS plots</a:t>
            </a:r>
          </a:p>
          <a:p>
            <a:pPr marL="171450" indent="-1714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114300" algn="l"/>
              </a:tabLst>
            </a:pPr>
            <a:r>
              <a:rPr lang="en-US" sz="1600" dirty="0" smtClean="0"/>
              <a:t>But a massive amount of ultra-high-frequency energy is required for this to happen</a:t>
            </a:r>
          </a:p>
          <a:p>
            <a:pPr marL="171450" indent="-1714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114300" algn="l"/>
              </a:tabLst>
            </a:pPr>
            <a:r>
              <a:rPr lang="en-US" sz="1600" dirty="0" smtClean="0"/>
              <a:t>Example:  near-field measurement of linear shaped charge</a:t>
            </a:r>
          </a:p>
          <a:p>
            <a:pPr marL="171450" indent="-1714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114300" algn="l"/>
              </a:tabLst>
            </a:pPr>
            <a:r>
              <a:rPr lang="en-US" sz="1600" dirty="0" smtClean="0"/>
              <a:t>Has happened in laboratory component shock tests where detonation cord is used!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3400" y="1752600"/>
            <a:ext cx="7162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Analog anti-aliasing filters must be used for shock measurement, otherwise . . .</a:t>
            </a:r>
            <a:endParaRPr lang="en-US" sz="1600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Shock Test Fixture, Back Side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7" descr="shock_test_eba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66800" y="1600200"/>
            <a:ext cx="3639058" cy="294363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953000" y="1752600"/>
            <a:ext cx="3429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  <a:tabLst>
                <a:tab pos="171450" algn="l"/>
              </a:tabLst>
            </a:pPr>
            <a:r>
              <a:rPr lang="en-US" sz="1600" dirty="0" smtClean="0"/>
              <a:t>Textile explosive cord with a core load of 50 </a:t>
            </a:r>
            <a:r>
              <a:rPr lang="en-US" sz="1600" dirty="0" err="1" smtClean="0"/>
              <a:t>gr</a:t>
            </a:r>
            <a:r>
              <a:rPr lang="en-US" sz="1600" dirty="0" smtClean="0"/>
              <a:t>/ft (PETN explosive)</a:t>
            </a:r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  <a:tabLst>
                <a:tab pos="171450" algn="l"/>
              </a:tabLst>
            </a:pPr>
            <a:endParaRPr lang="en-US" sz="800" dirty="0" smtClean="0"/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  <a:tabLst>
                <a:tab pos="171450" algn="l"/>
              </a:tabLst>
            </a:pPr>
            <a:r>
              <a:rPr lang="en-US" sz="1600" dirty="0" smtClean="0"/>
              <a:t>Up to 50 ft of Detonating Cord has been used, that equals 0.36 pounds</a:t>
            </a:r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  <a:tabLst>
                <a:tab pos="171450" algn="l"/>
              </a:tabLst>
            </a:pPr>
            <a:endParaRPr lang="en-US" sz="800" dirty="0" smtClean="0"/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  <a:tabLst>
                <a:tab pos="171450" algn="l"/>
              </a:tabLst>
            </a:pPr>
            <a:r>
              <a:rPr lang="en-US" sz="1600" dirty="0" smtClean="0"/>
              <a:t>Maximum frequency of shock energy is unknown</a:t>
            </a:r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  <a:tabLst>
                <a:tab pos="171450" algn="l"/>
              </a:tabLst>
            </a:pPr>
            <a:endParaRPr lang="en-US" sz="800" dirty="0" smtClean="0"/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  <a:tabLst>
                <a:tab pos="171450" algn="l"/>
              </a:tabLst>
            </a:pPr>
            <a:r>
              <a:rPr lang="en-US" sz="1600" dirty="0" smtClean="0"/>
              <a:t>Test component is mounted on other side of plate</a:t>
            </a:r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  <a:tabLst>
                <a:tab pos="171450" algn="l"/>
              </a:tabLst>
            </a:pPr>
            <a:endParaRPr lang="en-US" sz="800" dirty="0" smtClean="0"/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  <a:tabLst>
                <a:tab pos="171450" algn="l"/>
              </a:tabLst>
            </a:pPr>
            <a:r>
              <a:rPr lang="en-US" sz="1600" dirty="0" smtClean="0"/>
              <a:t>Near-field shock environment</a:t>
            </a:r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Case History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0600" y="1676400"/>
            <a:ext cx="70866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228600" algn="l"/>
              </a:tabLst>
            </a:pPr>
            <a:r>
              <a:rPr lang="en-US" sz="1600" dirty="0" smtClean="0"/>
              <a:t>A test lab was perform a shock test with a certain sample rate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228600" algn="l"/>
              </a:tabLst>
            </a:pPr>
            <a:endParaRPr lang="en-US" sz="8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228600" algn="l"/>
              </a:tabLst>
            </a:pPr>
            <a:r>
              <a:rPr lang="en-US" sz="1600" dirty="0" smtClean="0"/>
              <a:t>The customer asked the test conductor to increase the sample rate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228600" algn="l"/>
              </a:tabLst>
            </a:pPr>
            <a:endParaRPr lang="en-US" sz="8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228600" algn="l"/>
              </a:tabLst>
            </a:pPr>
            <a:r>
              <a:rPr lang="en-US" sz="1600" dirty="0" smtClean="0"/>
              <a:t>The test conductor said “Oh no, then we would have to increase the length of the detonation cord”</a:t>
            </a:r>
          </a:p>
          <a:p>
            <a:endParaRPr lang="en-US" sz="1600" dirty="0" smtClean="0"/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62000" y="1295400"/>
            <a:ext cx="58674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i="1" dirty="0" smtClean="0"/>
              <a:t>Subtle Riddle . . .</a:t>
            </a:r>
            <a:endParaRPr lang="en-US" sz="1700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838200" y="3352800"/>
            <a:ext cx="58674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i="1" dirty="0" smtClean="0"/>
              <a:t>Explanation . . .</a:t>
            </a:r>
            <a:endParaRPr lang="en-US" sz="1700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1066800" y="3810000"/>
            <a:ext cx="70866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228600" algn="l"/>
              </a:tabLst>
            </a:pPr>
            <a:r>
              <a:rPr lang="en-US" sz="1600" dirty="0" smtClean="0"/>
              <a:t>Increasing the sample rate gives more accurate results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228600" algn="l"/>
              </a:tabLst>
            </a:pPr>
            <a:endParaRPr lang="en-US" sz="8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228600" algn="l"/>
              </a:tabLst>
            </a:pPr>
            <a:r>
              <a:rPr lang="en-US" sz="1600" dirty="0" smtClean="0"/>
              <a:t>The test lab did NOT used anti-aliasing filters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228600" algn="l"/>
              </a:tabLst>
            </a:pPr>
            <a:endParaRPr lang="en-US" sz="8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228600" algn="l"/>
              </a:tabLst>
            </a:pPr>
            <a:r>
              <a:rPr lang="en-US" sz="1600" dirty="0" smtClean="0"/>
              <a:t>High-frequency energy was reflected down to lower frequencies 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228600" algn="l"/>
              </a:tabLst>
            </a:pPr>
            <a:endParaRPr lang="en-US" sz="8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228600" algn="l"/>
              </a:tabLst>
            </a:pPr>
            <a:r>
              <a:rPr lang="en-US" sz="1600" dirty="0" smtClean="0"/>
              <a:t>The SRS result appeared to be within specified tolerances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228600" algn="l"/>
              </a:tabLst>
            </a:pPr>
            <a:endParaRPr lang="en-US" sz="8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228600" algn="l"/>
              </a:tabLst>
            </a:pPr>
            <a:r>
              <a:rPr lang="en-US" sz="1600" dirty="0" smtClean="0"/>
              <a:t>In reality component was being under-tested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228600" algn="l"/>
              </a:tabLst>
            </a:pPr>
            <a:endParaRPr lang="en-US" sz="8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  <a:tabLst>
                <a:tab pos="228600" algn="l"/>
              </a:tabLst>
            </a:pPr>
            <a:r>
              <a:rPr lang="en-US" sz="1600" dirty="0" smtClean="0"/>
              <a:t>This error affected many components which had been tested over the years</a:t>
            </a:r>
          </a:p>
          <a:p>
            <a:endParaRPr lang="en-US" sz="1600" dirty="0" smtClean="0"/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685800"/>
            <a:ext cx="55626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Numerical Experiment to Demonstrate Aliasing</a:t>
            </a:r>
            <a:endParaRPr lang="en-US" sz="16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600200" y="1676400"/>
          <a:ext cx="3200400" cy="1524000"/>
        </p:xfrm>
        <a:graphic>
          <a:graphicData uri="http://schemas.openxmlformats.org/drawingml/2006/table">
            <a:tbl>
              <a:tblPr/>
              <a:tblGrid>
                <a:gridCol w="1485900"/>
                <a:gridCol w="1714500"/>
              </a:tblGrid>
              <a:tr h="365760"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Arial"/>
                          <a:ea typeface="Times New Roman"/>
                          <a:cs typeface="Times New Roman"/>
                        </a:rPr>
                        <a:t>Table 1.  </a:t>
                      </a:r>
                      <a:r>
                        <a:rPr lang="en-US" sz="1100" dirty="0" smtClean="0">
                          <a:latin typeface="Arial"/>
                          <a:ea typeface="Times New Roman"/>
                          <a:cs typeface="Times New Roman"/>
                        </a:rPr>
                        <a:t>SRS Specification </a:t>
                      </a:r>
                      <a:r>
                        <a:rPr lang="en-US" sz="1100" dirty="0">
                          <a:latin typeface="Arial"/>
                          <a:ea typeface="Times New Roman"/>
                          <a:cs typeface="Times New Roman"/>
                        </a:rPr>
                        <a:t>Q=10</a:t>
                      </a:r>
                      <a:endParaRPr lang="en-US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latin typeface="Arial"/>
                          <a:ea typeface="Times New Roman"/>
                          <a:cs typeface="Times New Roman"/>
                        </a:rPr>
                        <a:t>Natural </a:t>
                      </a: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latin typeface="Arial"/>
                          <a:ea typeface="Times New Roman"/>
                          <a:cs typeface="Times New Roman"/>
                        </a:rPr>
                        <a:t>Frequency (Hz)</a:t>
                      </a: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89990" algn="l"/>
                        </a:tabLst>
                      </a:pPr>
                      <a:r>
                        <a:rPr lang="en-US" sz="1100">
                          <a:latin typeface="Arial"/>
                          <a:ea typeface="Times New Roman"/>
                          <a:cs typeface="Times New Roman"/>
                        </a:rPr>
                        <a:t>Peak </a:t>
                      </a: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89990" algn="l"/>
                        </a:tabLst>
                      </a:pPr>
                      <a:r>
                        <a:rPr lang="en-US" sz="1100">
                          <a:latin typeface="Arial"/>
                          <a:ea typeface="Times New Roman"/>
                          <a:cs typeface="Times New Roman"/>
                        </a:rPr>
                        <a:t>Accel (G)</a:t>
                      </a: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latin typeface="Arial"/>
                          <a:ea typeface="Times New Roman"/>
                          <a:cs typeface="Times New Roman"/>
                        </a:rPr>
                        <a:t>100</a:t>
                      </a: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latin typeface="Arial"/>
                          <a:ea typeface="Times New Roman"/>
                          <a:cs typeface="Times New Roman"/>
                        </a:rPr>
                        <a:t>10</a:t>
                      </a: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latin typeface="Arial"/>
                          <a:ea typeface="Times New Roman"/>
                          <a:cs typeface="Times New Roman"/>
                        </a:rPr>
                        <a:t>2000</a:t>
                      </a: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latin typeface="Arial"/>
                          <a:ea typeface="Times New Roman"/>
                          <a:cs typeface="Times New Roman"/>
                        </a:rPr>
                        <a:t>1000</a:t>
                      </a: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latin typeface="Arial"/>
                          <a:ea typeface="Times New Roman"/>
                          <a:cs typeface="Times New Roman"/>
                        </a:rPr>
                        <a:t>250K</a:t>
                      </a: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Arial"/>
                          <a:ea typeface="Times New Roman"/>
                          <a:cs typeface="Times New Roman"/>
                        </a:rPr>
                        <a:t>1000</a:t>
                      </a:r>
                      <a:endParaRPr lang="en-US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43000" y="3810000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A typical SRS Specification has its upper frequency </a:t>
            </a:r>
            <a:r>
              <a:rPr lang="en-US" sz="1600" u="sng" dirty="0" smtClean="0"/>
              <a:t>&lt;</a:t>
            </a:r>
            <a:r>
              <a:rPr lang="en-US" sz="1600" dirty="0" smtClean="0"/>
              <a:t> 10 KHz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8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The level in Table 1 is for educational purposes only </a:t>
            </a:r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28600" y="228600"/>
            <a:ext cx="8610600" cy="1524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257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0"/>
            <a:ext cx="5524500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257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3124200"/>
            <a:ext cx="5524500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5791200" y="914400"/>
            <a:ext cx="2971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The top time history is synthesized to satisfy the spec in Table 1</a:t>
            </a:r>
            <a:endParaRPr lang="en-US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5867400" y="3657600"/>
            <a:ext cx="2743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The bottom time history was decimated by a factor of 32 with no lowpass filtering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Simulates potential aliasing</a:t>
            </a:r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Close-up View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84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1524000"/>
            <a:ext cx="5867400" cy="3429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6858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Shock Response Spectra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950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295400"/>
            <a:ext cx="5626100" cy="439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6096000" y="2362200"/>
            <a:ext cx="2362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Decimated curve has some small aliasing error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8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But </a:t>
            </a:r>
            <a:r>
              <a:rPr lang="en-US" sz="1600" dirty="0" smtClean="0"/>
              <a:t>not really a problem</a:t>
            </a:r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Example 2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914400" y="2286000"/>
          <a:ext cx="3200400" cy="1524000"/>
        </p:xfrm>
        <a:graphic>
          <a:graphicData uri="http://schemas.openxmlformats.org/drawingml/2006/table">
            <a:tbl>
              <a:tblPr/>
              <a:tblGrid>
                <a:gridCol w="1485900"/>
                <a:gridCol w="1714500"/>
              </a:tblGrid>
              <a:tr h="365760"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Arial"/>
                          <a:ea typeface="Times New Roman"/>
                          <a:cs typeface="Times New Roman"/>
                        </a:rPr>
                        <a:t>Table </a:t>
                      </a:r>
                      <a:r>
                        <a:rPr lang="en-US" sz="1100" dirty="0" smtClean="0">
                          <a:latin typeface="Arial"/>
                          <a:ea typeface="Times New Roman"/>
                          <a:cs typeface="Times New Roman"/>
                        </a:rPr>
                        <a:t>2.  </a:t>
                      </a:r>
                      <a:r>
                        <a:rPr lang="en-US" sz="1100" dirty="0">
                          <a:latin typeface="Arial"/>
                          <a:ea typeface="Times New Roman"/>
                          <a:cs typeface="Times New Roman"/>
                        </a:rPr>
                        <a:t>SRS Q=10</a:t>
                      </a:r>
                      <a:endParaRPr lang="en-US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latin typeface="Arial"/>
                          <a:ea typeface="Times New Roman"/>
                          <a:cs typeface="Times New Roman"/>
                        </a:rPr>
                        <a:t>Natural </a:t>
                      </a: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latin typeface="Arial"/>
                          <a:ea typeface="Times New Roman"/>
                          <a:cs typeface="Times New Roman"/>
                        </a:rPr>
                        <a:t>Frequency (Hz)</a:t>
                      </a: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89990" algn="l"/>
                        </a:tabLst>
                      </a:pPr>
                      <a:r>
                        <a:rPr lang="en-US" sz="1100">
                          <a:latin typeface="Arial"/>
                          <a:ea typeface="Times New Roman"/>
                          <a:cs typeface="Times New Roman"/>
                        </a:rPr>
                        <a:t>Peak </a:t>
                      </a: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89990" algn="l"/>
                        </a:tabLst>
                      </a:pPr>
                      <a:r>
                        <a:rPr lang="en-US" sz="1100">
                          <a:latin typeface="Arial"/>
                          <a:ea typeface="Times New Roman"/>
                          <a:cs typeface="Times New Roman"/>
                        </a:rPr>
                        <a:t>Accel (G)</a:t>
                      </a: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latin typeface="Arial"/>
                          <a:ea typeface="Times New Roman"/>
                          <a:cs typeface="Times New Roman"/>
                        </a:rPr>
                        <a:t>100</a:t>
                      </a: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latin typeface="Arial"/>
                          <a:ea typeface="Times New Roman"/>
                          <a:cs typeface="Times New Roman"/>
                        </a:rPr>
                        <a:t>10</a:t>
                      </a: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latin typeface="Arial"/>
                          <a:ea typeface="Times New Roman"/>
                          <a:cs typeface="Times New Roman"/>
                        </a:rPr>
                        <a:t>2000</a:t>
                      </a: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latin typeface="Arial"/>
                          <a:ea typeface="Times New Roman"/>
                          <a:cs typeface="Times New Roman"/>
                        </a:rPr>
                        <a:t>1000</a:t>
                      </a: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latin typeface="Arial"/>
                          <a:ea typeface="Times New Roman"/>
                          <a:cs typeface="Times New Roman"/>
                        </a:rPr>
                        <a:t>250K</a:t>
                      </a: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Arial"/>
                          <a:ea typeface="Times New Roman"/>
                          <a:cs typeface="Times New Roman"/>
                        </a:rPr>
                        <a:t>50000</a:t>
                      </a:r>
                      <a:endParaRPr lang="en-US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0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0625" algn="l"/>
              </a:tabLst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2362200"/>
            <a:ext cx="3657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Repeat previous example but vastly increase acceleration at last breakpoint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8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Intended to simulate near-field pyrotechnic shock</a:t>
            </a:r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1556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88000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3200400"/>
            <a:ext cx="5588000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715000" y="609600"/>
            <a:ext cx="2971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The top time history is synthesized to satisfy the spec in Table 2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5867400" y="3657600"/>
            <a:ext cx="2743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The bottom time history was decimated by a factor of 32 with no lowpass filtering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Simulates potential aliasing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56978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Example 2, Close-up View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0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524000"/>
            <a:ext cx="5933777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6324600" y="2362200"/>
            <a:ext cx="2362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Aliasing occurs in the Decimated time history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8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Spurious low-frequency energy emerges</a:t>
            </a:r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Example 2, SRS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980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371600"/>
            <a:ext cx="5448300" cy="439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6019800" y="2362200"/>
            <a:ext cx="28194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The Decimated SRS is approximately 10 to 20 dB higher than the Original SRS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The source of the error is aliasing!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" y="685800"/>
            <a:ext cx="4980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Spurious Trends in Pyrotechnic Shock Data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1447800"/>
            <a:ext cx="7772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Numerous problems can affect the quality of accelerometer data during pyrotechnic shock events (aside from aliasing)</a:t>
            </a:r>
            <a:br>
              <a:rPr lang="en-US" sz="1600" dirty="0" smtClean="0"/>
            </a:br>
            <a:endParaRPr lang="en-US" sz="1200" dirty="0" smtClean="0"/>
          </a:p>
          <a:p>
            <a:pPr marL="228600" indent="-22860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A baseline shift, or zero shift, in the acceleration time history is perhaps the most common error source</a:t>
            </a:r>
          </a:p>
          <a:p>
            <a:pPr marL="228600" indent="-22860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200" dirty="0" smtClean="0"/>
          </a:p>
          <a:p>
            <a:pPr marL="228600" indent="-22860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Anthony Chu noted that this shift can be of either polarity and of unpredictable amplitude and duration</a:t>
            </a:r>
          </a:p>
          <a:p>
            <a:pPr marL="228600" indent="-22860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200" dirty="0" smtClean="0"/>
          </a:p>
          <a:p>
            <a:pPr marL="228600" indent="-22860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He has identified six causes of zero shift:</a:t>
            </a:r>
          </a:p>
          <a:p>
            <a:endParaRPr lang="en-US" sz="800" dirty="0" smtClean="0"/>
          </a:p>
          <a:p>
            <a:r>
              <a:rPr lang="en-US" sz="1600" dirty="0" smtClean="0"/>
              <a:t> 	a.  Overstressing of sensing elements</a:t>
            </a:r>
          </a:p>
          <a:p>
            <a:r>
              <a:rPr lang="en-US" sz="1600" dirty="0" smtClean="0"/>
              <a:t>	b.  Physical movement of sensor parts</a:t>
            </a:r>
          </a:p>
          <a:p>
            <a:r>
              <a:rPr lang="en-US" sz="1600" dirty="0" smtClean="0"/>
              <a:t> 	c.  Cable noise</a:t>
            </a:r>
          </a:p>
          <a:p>
            <a:r>
              <a:rPr lang="en-US" sz="1600" dirty="0" smtClean="0"/>
              <a:t> 	d.  Base strain induced errors</a:t>
            </a:r>
          </a:p>
          <a:p>
            <a:r>
              <a:rPr lang="en-US" sz="1600" dirty="0" smtClean="0"/>
              <a:t> 	e.  Inadequate low-frequency response</a:t>
            </a:r>
          </a:p>
          <a:p>
            <a:r>
              <a:rPr lang="en-US" sz="1600" dirty="0" smtClean="0"/>
              <a:t> 	f.   Overloading of signal conditioner.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" y="685800"/>
            <a:ext cx="32368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Spurious Trends, continued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1600200"/>
            <a:ext cx="662940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Accelerometer resonant ringing is a special example 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This is a particular problem if the accelerometer has a piezoelectric crystal as its sensing element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A piezoelectric accelerometer may have an amplification factor Q </a:t>
            </a:r>
            <a:r>
              <a:rPr lang="en-US" sz="1600" u="sng" dirty="0" smtClean="0"/>
              <a:t>&gt;</a:t>
            </a:r>
            <a:r>
              <a:rPr lang="en-US" sz="1600" dirty="0" smtClean="0"/>
              <a:t> 30 at resonance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This resonance may be excited by high-frequency pyrotechnic shock energy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Resonant ringing causes higher element stresses than expected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" y="685800"/>
            <a:ext cx="33650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Spurious Trends (Continued)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14400" y="1524000"/>
            <a:ext cx="67818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tx2"/>
              </a:buClr>
              <a:buSzPct val="80000"/>
            </a:pPr>
            <a:r>
              <a:rPr lang="en-US" sz="1600" dirty="0" smtClean="0">
                <a:latin typeface="+mj-lt"/>
              </a:rPr>
              <a:t>Chu notes that this may cause the signal conditioner to overload, as follows:</a:t>
            </a:r>
            <a:br>
              <a:rPr lang="en-US" sz="1600" dirty="0" smtClean="0">
                <a:latin typeface="+mj-lt"/>
              </a:rPr>
            </a:br>
            <a:endParaRPr lang="en-US" sz="1600" dirty="0" smtClean="0">
              <a:latin typeface="+mj-lt"/>
            </a:endParaRP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200" dirty="0" smtClean="0">
              <a:latin typeface="+mj-lt"/>
            </a:endParaRP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>
                <a:latin typeface="+mj-lt"/>
              </a:rPr>
              <a:t>When a signal conditioner attempts to process this signal, one of its stages is driven into saturation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200" dirty="0" smtClean="0">
              <a:latin typeface="+mj-lt"/>
            </a:endParaRP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>
                <a:latin typeface="+mj-lt"/>
              </a:rPr>
              <a:t>Not only does this clipping distort the in-band signals momentarily, but the overload can partially discharge capacitors in the amplifier, causing a long time-constant transient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200" dirty="0" smtClean="0">
              <a:latin typeface="+mj-lt"/>
            </a:endParaRP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>
                <a:latin typeface="+mj-lt"/>
              </a:rPr>
              <a:t>This overload causes zero shift in the acceleration time history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200" dirty="0" smtClean="0">
              <a:latin typeface="+mj-lt"/>
            </a:endParaRP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>
                <a:latin typeface="+mj-lt"/>
              </a:rPr>
              <a:t>This shift distorts the low-frequency portion of the shock response spectrum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9600" y="1371600"/>
            <a:ext cx="708660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Acceleration time history should oscillate somewhat symmetrically about the zero baseline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Integrated velocity should also oscillate about the zero baseline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Positive &amp; negative SRS curves should be similar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SRS positive &amp; negative curves should each have initial slopes from 6 to 12 dB/octave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i="1" dirty="0" smtClean="0"/>
              <a:t>Otherwise editing is needed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</a:pPr>
            <a:endParaRPr lang="en-US" sz="1400" dirty="0" smtClean="0"/>
          </a:p>
        </p:txBody>
      </p:sp>
      <p:sp>
        <p:nvSpPr>
          <p:cNvPr id="8" name="Rectangle 7"/>
          <p:cNvSpPr/>
          <p:nvPr/>
        </p:nvSpPr>
        <p:spPr>
          <a:xfrm>
            <a:off x="457200" y="685800"/>
            <a:ext cx="35830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Evaluate Quality of Shock Data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5562600"/>
            <a:ext cx="70866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The data in the previous unit was cleaned up.    The raw data is shown above.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" y="685800"/>
            <a:ext cx="43012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RV Separation Raw Acceleration Data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76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13716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581400" y="2743200"/>
            <a:ext cx="1828800" cy="2923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300" dirty="0" smtClean="0"/>
              <a:t>Shift is about -100 G</a:t>
            </a:r>
            <a:endParaRPr lang="en-US" sz="1300" dirty="0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3124200" y="2971800"/>
            <a:ext cx="3810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" y="685800"/>
            <a:ext cx="32326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RV Separation Raw Velocity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97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1447800"/>
            <a:ext cx="5334000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553200" y="2819400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Ski slope effect!</a:t>
            </a:r>
            <a:endParaRPr lang="en-US" sz="1600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" y="685800"/>
            <a:ext cx="2044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SRS of Raw Data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87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1524000"/>
            <a:ext cx="5334000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248400" y="2590800"/>
            <a:ext cx="21336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Warning sign:</a:t>
            </a:r>
          </a:p>
          <a:p>
            <a:endParaRPr lang="en-US" sz="800" dirty="0" smtClean="0"/>
          </a:p>
          <a:p>
            <a:r>
              <a:rPr lang="en-US" sz="1500" dirty="0" smtClean="0"/>
              <a:t>Positive &amp; negative SRS curves diverge below 800 Hz</a:t>
            </a:r>
            <a:endParaRPr lang="en-US" sz="15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" y="685800"/>
            <a:ext cx="16209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Data Surgery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6914" name="Picture 2" descr="https://www.tuftsmedicalcenter.org/-/media/Images/Slideshows/TuftsMC/640x357/Surgery_Graham_640x357.ashx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1676400"/>
            <a:ext cx="6096000" cy="3400426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9600" y="1447800"/>
            <a:ext cx="7086600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i="1" dirty="0" smtClean="0"/>
              <a:t>There is no one right way!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600" i="1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Data is too precious to discard</a:t>
            </a:r>
            <a:r>
              <a:rPr lang="en-US" sz="1400" i="1" dirty="0" smtClean="0"/>
              <a:t>, </a:t>
            </a:r>
            <a:r>
              <a:rPr lang="en-US" sz="1400" dirty="0" smtClean="0"/>
              <a:t>especially flight data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i="1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Goal is to obtain </a:t>
            </a:r>
            <a:r>
              <a:rPr lang="en-US" sz="1400" u="sng" dirty="0" smtClean="0"/>
              <a:t>plausible</a:t>
            </a:r>
            <a:r>
              <a:rPr lang="en-US" sz="1400" dirty="0" smtClean="0"/>
              <a:t> estimate of the acceleration time history &amp; SRS</a:t>
            </a:r>
            <a:endParaRPr lang="en-US" sz="1400" i="1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i="1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So document whatever method that you use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Show before and after plots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Possible “cleaning” methods include polynomial trend removal and high pass filtering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In some cases spurious EMP spikes must be manually edited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Possible EMI from pyrotechnic charge initiation current into accelerometer signals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So “turn-the-crank” methods may not be effective</a:t>
            </a:r>
          </a:p>
          <a:p>
            <a:pPr marL="171450" indent="-171450">
              <a:buClr>
                <a:schemeClr val="tx2"/>
              </a:buClr>
              <a:buSzPct val="80000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</a:pPr>
            <a:endParaRPr lang="en-US" sz="1400" dirty="0" smtClean="0"/>
          </a:p>
        </p:txBody>
      </p:sp>
      <p:sp>
        <p:nvSpPr>
          <p:cNvPr id="8" name="Rectangle 7"/>
          <p:cNvSpPr/>
          <p:nvPr/>
        </p:nvSpPr>
        <p:spPr>
          <a:xfrm>
            <a:off x="457200" y="685800"/>
            <a:ext cx="29034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Spurious Trend Removal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9600" y="1371600"/>
            <a:ext cx="70866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Clr>
                <a:schemeClr val="tx2"/>
              </a:buClr>
              <a:buSzPct val="80000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A mean filtering method is demonstrated in this unit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The mean filter is a simple sliding-window filter that replaces the center value in the window with the average (mean) of all the values in the window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The mean filter is intended as a lowpass filter which smoothes the data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It may also be used as an indirect </a:t>
            </a:r>
            <a:r>
              <a:rPr lang="en-US" sz="1600" dirty="0" err="1" smtClean="0"/>
              <a:t>highpass</a:t>
            </a:r>
            <a:r>
              <a:rPr lang="en-US" sz="1600" dirty="0" smtClean="0"/>
              <a:t> filter by subtracting the mean filtered signal from the raw data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The indirect mean </a:t>
            </a:r>
            <a:r>
              <a:rPr lang="en-US" sz="1600" dirty="0" err="1" smtClean="0"/>
              <a:t>highpass</a:t>
            </a:r>
            <a:r>
              <a:rPr lang="en-US" sz="1600" dirty="0" smtClean="0"/>
              <a:t> filtering method is useful for cleaning pyrotechnic shock data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As an aside, mean filtering is commonly used to smooth optical images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400" dirty="0" smtClean="0"/>
          </a:p>
          <a:p>
            <a:pPr marL="171450" indent="-171450">
              <a:buClr>
                <a:schemeClr val="tx2"/>
              </a:buClr>
              <a:buSzPct val="80000"/>
            </a:pPr>
            <a:endParaRPr lang="en-US" sz="1400" dirty="0" smtClean="0"/>
          </a:p>
        </p:txBody>
      </p:sp>
      <p:sp>
        <p:nvSpPr>
          <p:cNvPr id="8" name="Rectangle 7"/>
          <p:cNvSpPr/>
          <p:nvPr/>
        </p:nvSpPr>
        <p:spPr>
          <a:xfrm>
            <a:off x="457200" y="685800"/>
            <a:ext cx="14029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Mean Filter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4800" y="304800"/>
            <a:ext cx="8610600" cy="1143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satt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600" y="838200"/>
            <a:ext cx="8776809" cy="461257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57200" y="5638800"/>
            <a:ext cx="7620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vibrationdata</a:t>
            </a:r>
            <a:r>
              <a:rPr lang="en-US" sz="1400" dirty="0" smtClean="0"/>
              <a:t>  &gt;  Time History  &gt; Shock Saturation Removal</a:t>
            </a:r>
          </a:p>
          <a:p>
            <a:r>
              <a:rPr lang="en-US" sz="1400" dirty="0" smtClean="0"/>
              <a:t> </a:t>
            </a:r>
          </a:p>
          <a:p>
            <a:r>
              <a:rPr lang="en-US" sz="1400" dirty="0" smtClean="0"/>
              <a:t>Input ASCII File:  rv_separation_raw.txt</a:t>
            </a:r>
            <a:endParaRPr lang="en-US" sz="1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" y="685800"/>
            <a:ext cx="25401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Cleaned Time History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07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15240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400800" y="2971800"/>
            <a:ext cx="228600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" indent="-11430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500" i="1" dirty="0" smtClean="0"/>
              <a:t>Plausible!</a:t>
            </a:r>
          </a:p>
          <a:p>
            <a:pPr marL="114300" indent="-11430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500" i="1" dirty="0" smtClean="0"/>
          </a:p>
          <a:p>
            <a:pPr marL="114300" indent="-11430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All types of filtering and trend removals tend to cause some pre-shock distortion</a:t>
            </a:r>
            <a:endParaRPr lang="en-US" sz="1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" y="685800"/>
            <a:ext cx="16209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Cleaned SRS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17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15240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" y="685800"/>
            <a:ext cx="2018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Cleaned Velocity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28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15240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248400" y="23622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" indent="-11430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500" i="1" dirty="0" smtClean="0"/>
              <a:t>Mostly Plausible</a:t>
            </a:r>
          </a:p>
          <a:p>
            <a:pPr marL="114300" indent="-11430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500" i="1" dirty="0" smtClean="0"/>
          </a:p>
          <a:p>
            <a:pPr marL="114300" indent="-11430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400" dirty="0" smtClean="0"/>
              <a:t>Some pre-shock distortion</a:t>
            </a:r>
            <a:endParaRPr lang="en-US" sz="1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VIDEO_FILES_RECORD" val="&lt;Videos&gt;&lt;Video Name=&quot;HS_SRS_421_1_09937.flv&quot; Position=&quot;1&quot; SlideID=&quot;421&quot;/&gt;&lt;/Videos&gt;&#10;"/>
  <p:tag name="MMPROD_THEME_BG_IMAGE" val=""/>
  <p:tag name="MMPROD_TAG_VCONFIG" val="PD94bWwgdmVyc2lvbj0iMS4wIiBlbmNvZGluZz0iVVRGLTgiPz4NCjxjb25maWd1cmF0aW9uPg0KCTxicmFuZGluZz4NCgkJPHVpZm9udCBuYW1lPSJGT05UX05PVEVTX1RFWFQiIHZhbHVlPSJWZXJkYW5hLDksZmFsc2UsZmFsc2UsZmFsc2UiLz4NCgk8L2JyYW5kaW5nPg0KCTxjb2xvcnM+DQoJCTx1aWNvbG9yIG5hbWU9InByaW1hcnkiIHZhbHVlPSIweDZGODQ4OCIvPg0KCQk8dWljb2xvciBuYW1lPSJnbG93IiB2YWx1ZT0iMHgzNUQzMzQiLz4NCgkJPHVpY29sb3IgbmFtZT0idGV4dCIgdmFsdWU9IjB4RkZGRkZGIi8+DQoJCTx1aWNvbG9yIG5hbWU9ImxpZ2h0IiB2YWx1ZT0iMHg0RTVENjAiLz4NCgkJPHVpY29sb3IgbmFtZT0ic2hhZG93IiB2YWx1ZT0iMHgwMDAwMDAiLz4NCgkJPHVpY29sb3IgbmFtZT0iYmFja2dyb3VuZCIgdmFsdWU9IjB4NzI3OTcxIi8+DQoJPC9jb2xvcnM+DQoJPGxheW91dD4NCgkJPHVpc2hvdyBuYW1lPSJwcmVzZW50YXRpb250aXRsZSIgdmFsdWU9InRydWUiLz4NCgkJPHVpc2hvdyBuYW1lPSJwcmVzZW50ZXJwaG90byIgdmFsdWU9InRydWUiLz4NCgkJPHVpc2hvdyBuYW1lPSJwcmVzZW50ZXJuYW1lIiB2YWx1ZT0idHJ1ZSIvPg0KCQk8dWlzaG93IG5hbWU9InByZXNlbnRlcnRpdGxlIiB2YWx1ZT0idHJ1ZSIvPg0KCQk8dWlzaG93IG5hbWU9InByZXNlbnRlcmVtYWlsIiB2YWx1ZT0idHJ1ZSIvPg0KCQk8dWlzaG93IG5hbWU9InByZXNlbnRlcmJpbyIgdmFsdWU9InRydWUiLz4NCgkJPHVpc2hvdyBuYW1lPSJjb21wYW55bG9nbyIgdmFsdWU9InRydWUiLz4NCgkJPHVpc2hvdyBuYW1lPSJzaWRlYmFyIiB2YWx1ZT0idHJ1ZSIvPg0KCQk8dWlzaG93IG5hbWU9Im91dGxpbmUiIHZhbHVlPSJ0cnVlIi8+DQoJCTx1aXNob3cgbmFtZT0idGh1bWJuYWlsIiB2YWx1ZT0idHJ1ZSIvPg0KCQk8dWlzaG93IG5hbWU9Im5vdGVzIiB2YWx1ZT0idHJ1ZSIvPg0KCQk8dWlzaG93IG5hbWU9InNlYXJjaCIgdmFsdWU9InRydWUiLz4NCgkJPHVpc2hvdyBuYW1lPSJxdWl6IiB2YWx1ZT0idHJ1ZSIvPg0KCQk8dWlzaG93IG5hbWU9ImF0dGFjaG1lbnRzIiB2YWx1ZT0idHJ1ZSIvPg0KCQk8dWlzaG93IG5hbWU9InV0aWxzIiB2YWx1ZT0idHJ1ZSIvPg0KCQk8dWlzaG93IG5hbWU9InZvbHVtZSIgdmFsdWU9InRydWUiLz4NCgkJPHVpc2hvdyBuYW1lPSJwbGF5YmFyIiB2YWx1ZT0idHJ1ZSIvPg0KCQk8dWlzaG93IG5hbWU9InRhbGtpbmdoZWFkIiB2YWx1ZT0idHJ1ZSIvPg0KCQk8dWlzaG93IG5hbWU9InNpZGViYXJvbnJpZ2h0IiB2YWx1ZT0idHJ1ZSIvPg0KCQk8dWlzaG93IG5hbWU9InZpZXdjaGFuZ2UiIHZhbHVlPSJ0cnVlIi8+DQoJCTx1aXNob3cgbmFtZT0iYWx3YXlzU2NydW5jaCIgdmFsdWU9ImZhbHNlIi8+DQoJCTx1aXNob3cgbmFtZT0iaW5pdGlhbGRpc3BsYXltb2RlaXNub3JtYWwiIHZhbHVlPSJ0cnVlIi8+DQoJCTx1aXJlcGxhY2UgbmFtZT0ibG9nbyIgdmFsdWU9IiIvPg0KCQk8dWlyZXBsYWNlIG5hbWU9ImJnaW1hZ2UiIHZhbHVlPSIiLz4NCgkJPHVpcmVwbGFjZSBuYW1lPSJpbml0aWFsdGFiIiB2YWx1ZT0ib3V0bGluZSIvPg0KCTwvbGF5b3V0Pg0KCTxsYW5ndWFnZSBpZD0iZW4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U2xpZGUgJW4iLz4NCgkJPCEtLSBzdWJzdGl0dXRpb246ICVuID09IHNsaWRlIG51bWJlciAtLT4NCgkJPCEtLSBzdWJzdGl0dXRpb246ICV0ID09IHRvdGFsIHNsaWRlIGNvdW50IC0tPg0KCQk8dWl0ZXh0IG5hbWU9IlNDUlVCQkFSU1RBVFVTX1NMSURFSU5GTyIgdmFsdWU9IlNsaWRlICVuIC8gJXQgfCAiLz4NCgkJPHVpdGV4dCBuYW1lPSJTQ1JVQkJBUlNUQVRVU19TVE9QUEVEIiB2YWx1ZT0iU3RvcHBlZCIvPg0KCQk8dWl0ZXh0IG5hbWU9IlNDUlVCQkFSU1RBVFVTX1BMQVlJTkciIHZhbHVlPSJQbGF5aW5nIi8+DQoJCTx1aXRleHQgbmFtZT0iU0NSVUJCQVJTVEFUVVNfTk9BVURJTyIgdmFsdWU9Ik5vIEF1ZGlvIi8+DQoJCTx1aXRleHQgbmFtZT0iU0NSVUJCQVJTVEFUVVNfVklEUExBWUlORyIgdmFsdWU9IlZpZGVvIFBsYXlpbmciLz4NCgkJPHVpdGV4dCBuYW1lPSJTQ1JVQkJBUlNUQVRVU19MT0FESU5HIiB2YWx1ZT0iTG9hZGluZyIvPg0KCQk8dWl0ZXh0IG5hbWU9IlNDUlVCQkFSU1RBVFVTX0JVRkZFUklORyIgdmFsdWU9IkJ1ZmZlcmluZyIvPg0KCQk8dWl0ZXh0IG5hbWU9IlNDUlVCQkFSU1RBVFVTX1FVRVNUSU9OIiB2YWx1ZT0iQW5zd2VyIFF1ZXN0aW9uIi8+DQoJCTx1aXRleHQgbmFtZT0iU0NSVUJCQVJTVEFUVVNfUkVWSUVXUVVJWiIgdmFsdWU9IlJldmlld2luZyBRdWl6Ii8+DQoJCTwhLS0gc3Vic3RpdHV0aW9uOiAlbSA9PSBtaW51dGVzIHJlbWFpbmluZyAtLT4NCgkJPCEtLSBzdWJzdGl0dXRpb246ICVzID09IHNlY29uZHMgcmVtYWluaW5nIC0tPg0KCQk8dWl0ZXh0IG5hbWU9IkVMQVBTRUQiIHZhbHVlPSIlbSBNaW51dGVzICVzIFNlY29uZHMgUmVtYWluaW5nIi8+DQoJCTx1aXRleHQgbmFtZT0iTk9URk9VTkQiIHZhbHVlPSJOb3RoaW5nIEZvdW5kIi8+DQoJCTx1aXRleHQgbmFtZT0iQVRUQUNITUVOVFMiIHZhbHVlPSJBdHRhY2htZW50cy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RhY3QiLz4NCgkJPHVpdGV4dCBuYW1lPSJUQUJfUVVJWiIgdmFsdWU9IlF1aXoiLz4NCgkJPHVpdGV4dCBuYW1lPSJUQUJfT1VUTElORSIgdmFsdWU9Ik91dGxpbmUiLz4NCgkJPHVpdGV4dCBuYW1lPSJUQUJfVEhVTUIiIHZhbHVlPSJUaHVtYiIvPg0KCQk8dWl0ZXh0IG5hbWU9IlRBQl9OT1RFUyIgdmFsdWU9Ik5vdGVzIi8+DQoJCTx1aXRleHQgbmFtZT0iVEFCX1NFQVJDSCIgdmFsdWU9IlNlYXJjaCIvPg0KCQk8dWl0ZXh0IG5hbWU9IlNMSURFX0hFQURJTkciIHZhbHVlPSJTbGlkZSBUaXRsZSIvPg0KCQk8dWl0ZXh0IG5hbWU9IkRVUkFUSU9OX0hFQURJTkciIHZhbHVlPSJEdXJhdGlvbiIvPg0KCQk8dWl0ZXh0IG5hbWU9IlNFQVJDSF9IRUFESU5HIiB2YWx1ZT0iU2VhcmNoIGZvciB0ZXh0OiIvPg0KCQk8dWl0ZXh0IG5hbWU9IlRIVU1CX0hFQURJTkciIHZhbHVlPSJTbGlkZSIvPg0KCQk8dWl0ZXh0IG5hbWU9IlRIVU1CX0lORk8iIHZhbHVlPSJTbGlkZSBUaXRsZS9EdXJhdGlvbiIvPg0KCQk8dWl0ZXh0IG5hbWU9IkFUVEFDSE5BTUVfSEVBRElORyIgdmFsdWU9IkZpbGUgTmFtZSIvPg0KCQk8dWl0ZXh0IG5hbWU9IkFUVEFDSFNJWkVfSEVBRElORyIgdmFsdWU9IlNpemUiLz4NCgkJPHVpdGV4dCBuYW1lPSJTTElERV9OT1RFUyIgdmFsdWU9IlNsaWRlIE5vdGVzIi8+DQoJCTwhLS1xdWl6IHBvZCBhbmQgbWVzc2FnZSBib3ggdGV4dHMtLT4NCgkJPHVpdGV4dCBuYW1lPSJRVUlaUE9EX1FVSVpfQVRURU1QVCIgdmFsdWU9IlF1aXogQXR0ZW1wdDoiLz4NCgkJPHVpdGV4dCBuYW1lPSJRVUlaUE9EX1FVSVpfQVRURU1QVF9WQUxVRSIgdmFsdWU9IiVuIG9mICV0Ii8+DQoJCTx1aXRleHQgbmFtZT0iUVVJWlBPRF9RVUlaX1NDT1JFIiB2YWx1ZT0iU2NvcmVkOiIvPg0KCQk8dWl0ZXh0IG5hbWU9IlFVSVpQT0RfUVVJWl9QQVNTU0NPUkUiIHZhbHVlPSJQYXNzaW5nIFNjb3JlOiIvPg0KCQk8dWl0ZXh0IG5hbWU9IlFVSVpQT0RfUVVJWl9NQVhTQ09SRSIgdmFsdWU9Ik1heCBTY29yZToiLz4NCgkJPHVpdGV4dCBuYW1lPSJRVUlaUE9EX1FVRVNBVE1QVF9TVFIiIHZhbHVlPSJBdHRlbXB0OiAlbiBvZiAldCIvPg0KCQk8dWl0ZXh0IG5hbWU9IlFVSVpQT0RfUVVFU1RZUEVfU1RSIiB2YWx1ZT0iVHlwZTogJXMiLz4NCgkJPHVpdGV4dCBuYW1lPSJRVUlaUE9EX1FVRVNUWVBFX0dSRCIgdmFsdWU9IkdyYWRlZCIvPg0KCQk8dWl0ZXh0IG5hbWU9IlFVSVpQT0RfUVVFU1RZUEVfU1ZZIiB2YWx1ZT0iU3VydmV5Ii8+DQoJCTx1aXRleHQgbmFtZT0iUVVJWlBPRF9RVUlaQVRNUFRfSU5GIiB2YWx1ZT0iSW5maW5pdGUiLz4NCgkJPHVpdGV4dCBuYW1lPSJRVUlaUE9EX1FVRVNBVE1QVF9JTkYiIHZhbHVlPSJJbmZpbml0ZSIvPg0KCQk8dWl0ZXh0IG5hbWU9IldBUk5JTkdNU0dfWUVTU1RSSU5HIiB2YWx1ZT0iWWVzIi8+DQoJCTx1aXRleHQgbmFtZT0iV0FSTklOR01TR19OT1NUUklORyIgdmFsdWU9Ik5vIi8+DQoJCTx1aXRleHQgbmFtZT0iV0FSTklOR01TR19USVRMRVNUUklORyIgdmFsdWU9IlF1aXogTmF2aWdhdGlvbiBXYXJuaW5nIi8+DQoJCTx1aXRleHQgbmFtZT0iV0FSTklOR01TR19NU0dTVFJJTkciIHZhbHVlPSJUaGVyZSBhcmUgdW4tYXR0ZW1wdGVkIHF1ZXN0aW9ucyBpbiB0aGlzIFF1aXouJiN4QTsmI3hBO0NsaWNraW5nIFllcyB3aWxsIHRha2UgeW91IG91dCBvZiB0aGUgUXVpei4gQ2xpY2sgTm8gdG8gY29udGludWUgdGhlIFF1aXouIi8+DQoJCTx1aXRleHQgbmFtZT0iSU5GT1JNQVRJT05fSDI2NF9GTEFTSFBMQVlFUiIgdmFsdWU9IlRoZSBjdXJyZW50IHZlcnNpb24gb2YgRmxhc2ggUGxheWVyIGluc3RhbGxlZCBvbiB5b3VyIG1hY2hpbmUgZG9lcyBub3Qgc3VwcG9ydCB0aGlzIHZpZGVvLiBDbGljayBvbiB0aGUgdmlkZW8gYXJlYSB0byBkb3dubG9hZCB0aGUgbGF0ZXN0IEZsYXNoIFBsYXllc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U2hvdyBzaWRlYmFyIHRvIHBhcnRpY2lwYW50cyIvPg0KCQk8dWl0ZXh0IG5hbWU9Ik1VVEUiIHZhbHVlPSJNdXRlIi8+DQoJCTx1aXRleHQgbmFtZT0iRE9DV1JBUF9USVRMRSIgdmFsdWU9IlByZXNlbnRlciBGaWxlIEF0dGFjaG1lbnQiLz4NCgkJPHVpdGV4dCBuYW1lPSJET0NXUkFQX01TRyIgdmFsdWU9IlNhdmUgdG8gTXkgQ29tcHV0ZXIiLz4NCgkJPHVpdGV4dCBuYW1lPSJET0NXUkFQX1BST01QVCIgdmFsdWU9IkNsaWNrIHRvIERvd25sb2FkIi8+DQoJPC9sYW5ndWFnZT4NCgk8bGFuZ3VhZ2UgaWQ9ImRl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ZvbGllICVuIi8+DQoJCTwhLS0gc3Vic3RpdHV0aW9uOiAlbiA9PSBzbGlkZSBudW1iZXIgLS0+DQoJCTwhLS0gc3Vic3RpdHV0aW9uOiAldCA9PSB0b3RhbCBzbGlkZSBjb3VudCAtLT4NCgkJPHVpdGV4dCBuYW1lPSJTQ1JVQkJBUlNUQVRVU19TTElERUlORk8iIHZhbHVlPSJGb2xpZSAlbiAvICV0IHwgIi8+DQoJCTx1aXRleHQgbmFtZT0iU0NSVUJCQVJTVEFUVVNfU1RPUFBFRCIgdmFsdWU9IkJlZW5kZXQiLz4NCgkJPHVpdGV4dCBuYW1lPSJTQ1JVQkJBUlNUQVRVU19QTEFZSU5HIiB2YWx1ZT0iV2llZGVyZ2FiZSIvPg0KCQk8dWl0ZXh0IG5hbWU9IlNDUlVCQkFSU1RBVFVTX05PQVVESU8iIHZhbHVlPSJLZWluIEF1ZGlvIi8+DQoJCTx1aXRleHQgbmFtZT0iU0NSVUJCQVJTVEFUVVNfVklEUExBWUlORyIgdmFsdWU9IlZpZGVvIHdpcmQgYWJnZXNwaWVsdCIvPg0KCQk8dWl0ZXh0IG5hbWU9IlNDUlVCQkFSU1RBVFVTX0xPQURJTkciIHZhbHVlPSJMYWRlbiIvPg0KCQk8dWl0ZXh0IG5hbWU9IlNDUlVCQkFSU1RBVFVTX0JVRkZFUklORyIgdmFsdWU9IlB1ZmZlcm4iLz4NCgkJPHVpdGV4dCBuYW1lPSJTQ1JVQkJBUlNUQVRVU19RVUVTVElPTiIgdmFsdWU9IkZyYWdlIGJlYW50d29ydGVuIi8+DQoJCTx1aXRleHQgbmFtZT0iU0NSVUJCQVJTVEFUVVNfUkVWSUVXUVVJWiIgdmFsdWU9Ik5vY2htYWxzIGR1cmNoc2VoZW4iLz4NCgkJPCEtLSBzdWJzdGl0dXRpb246ICVtID09IG1pbnV0ZXMgcmVtYWluaW5nIC0tPg0KCQk8IS0tIHN1YnN0aXR1dGlvbjogJXMgPT0gc2Vjb25kcyByZW1haW5pbmcgLS0+DQoJCTx1aXRleHQgbmFtZT0iRUxBUFNFRCIgdmFsdWU9IlJlc3RkYXVlcjogJW0gTWludXRlbiAlcyBTZWt1bmRlbiIvPg0KCQk8dWl0ZXh0IG5hbWU9Ik5PVEZPVU5EIiB2YWx1ZT0iTmljaHRzIGdlZnVuZGVuIi8+DQoJCTx1aXRleHQgbmFtZT0iQVRUQUNITUVOVFMiIHZhbHVlPSJBbmxhZ2VuIi8+DQoJCTwhLS0gc3Vic3RpdHV0aW9uOiAlcCA9PSBjdXJyZW50IHNwZWFrZXIncyB0aXRsZSAtLT4NCgkJPHVpdGV4dCBuYW1lPSJCSU9XSU5fVElUTEUiIHZhbHVlPSJTcHJlY2hlcjogJXAiLz4NCgkJPHVpdGV4dCBuYW1lPSJCSU9CVE5fVElUTEUiIHZhbHVlPSJTcHJlY2hlciIvPg0KCQk8dWl0ZXh0IG5hbWU9IkRJVklERVJCVE5fVElUTEUiIHZhbHVlPSJ8Ii8+DQoJCTx1aXRleHQgbmFtZT0iQ09OVEFDVEJUTl9USVRMRSIgdmFsdWU9IktvbnRha3QiLz4NCgkJPHVpdGV4dCBuYW1lPSJUQUJfUVVJWiIgdmFsdWU9IlF1aXoiLz4NCgkJPHVpdGV4dCBuYW1lPSJUQUJfT1VUTElORSIgdmFsdWU9IlN0cnVrdHVyIi8+DQoJCTx1aXRleHQgbmFtZT0iVEFCX1RIVU1CIiB2YWx1ZT0iTWluaWF0dXIiLz4NCgkJPHVpdGV4dCBuYW1lPSJUQUJfTk9URVMiIHZhbHVlPSJOb3RpemVuIi8+DQoJCTx1aXRleHQgbmFtZT0iVEFCX1NFQVJDSCIgdmFsdWU9IlN1Y2hlbiIvPg0KCQk8dWl0ZXh0IG5hbWU9IlNMSURFX0hFQURJTkciIHZhbHVlPSJGb2xpZW50aXRlbCIvPg0KCQk8dWl0ZXh0IG5hbWU9IkRVUkFUSU9OX0hFQURJTkciIHZhbHVlPSJEYXVlciIvPg0KCQk8dWl0ZXh0IG5hbWU9IlNFQVJDSF9IRUFESU5HIiB2YWx1ZT0iVGV4dCBzdWNoZW46Ii8+DQoJCTx1aXRleHQgbmFtZT0iVEhVTUJfSEVBRElORyIgdmFsdWU9IkZvbGllIi8+DQoJCTx1aXRleHQgbmFtZT0iVEhVTUJfSU5GTyIgdmFsdWU9IkZvbGllbnRpdGVsL0RhdWVyIi8+DQoJCTx1aXRleHQgbmFtZT0iQVRUQUNITkFNRV9IRUFESU5HIiB2YWx1ZT0iRGF0ZWluYW1lIi8+DQoJCTx1aXRleHQgbmFtZT0iQVRUQUNIU0laRV9IRUFESU5HIiB2YWx1ZT0iR3LDtsOfZSIvPg0KCQk8dWl0ZXh0IG5hbWU9IlNMSURFX05PVEVTIiB2YWx1ZT0iRm9saWVubm90aXplbiIvPg0KCQk8IS0tcXVpeiBwb2QgYW5kIG1lc3NhZ2UgYm94IHRleHRzLS0+DQoJCTx1aXRleHQgbmFtZT0iUVVJWlBPRF9RVUlaX0FUVEVNUFQiIHZhbHVlPSJRdWl6dmVyc3VjaDoiLz4NCgkJPHVpdGV4dCBuYW1lPSJRVUlaUE9EX1FVSVpfQVRURU1QVF9WQUxVRSIgdmFsdWU9IiVuIHZvbiAldCIvPg0KCQk8dWl0ZXh0IG5hbWU9IlFVSVpQT0RfUVVJWl9TQ09SRSIgdmFsdWU9IkVycmVpY2h0OiIvPg0KCQk8dWl0ZXh0IG5hbWU9IlFVSVpQT0RfUVVJWl9QQVNTU0NPUkUiIHZhbHVlPSJNaW5kZXN0cHVua3R6YWhsOiIvPg0KCQk8dWl0ZXh0IG5hbWU9IlFVSVpQT0RfUVVJWl9NQVhTQ09SRSIgdmFsdWU9Ik1heGltYWxlIFB1bmt0emFobDoiLz4NCgkJPHVpdGV4dCBuYW1lPSJRVUlaUE9EX1FVRVNBVE1QVF9TVFIiIHZhbHVlPSJWZXJzdWNoOiAlbiB2b24gJXQiLz4NCgkJPHVpdGV4dCBuYW1lPSJRVUlaUE9EX1FVRVNUWVBFX1NUUiIgdmFsdWU9IlR5cDogJXMiLz4NCgkJPHVpdGV4dCBuYW1lPSJRVUlaUE9EX1FVRVNUWVBFX0dSRCIgdmFsdWU9IkJld2VydGV0Ii8+DQoJCTx1aXRleHQgbmFtZT0iUVVJWlBPRF9RVUVTVFlQRV9TVlkiIHZhbHVlPSJVbWZyYWdlIi8+DQoJCTx1aXRleHQgbmFtZT0iUVVJWlBPRF9RVUlaQVRNUFRfSU5GIiB2YWx1ZT0iVW5lbmRsaWNoIi8+DQoJCTx1aXRleHQgbmFtZT0iUVVJWlBPRF9RVUVTQVRNUFRfSU5GIiB2YWx1ZT0iVW5lbmRsaWNoIi8+DQoJCTx1aXRleHQgbmFtZT0iV0FSTklOR01TR19ZRVNTVFJJTkciIHZhbHVlPSJKYSIvPg0KCQk8dWl0ZXh0IG5hbWU9IldBUk5JTkdNU0dfTk9TVFJJTkciIHZhbHVlPSJOZWluIi8+DQoJCTx1aXRleHQgbmFtZT0iV0FSTklOR01TR19USVRMRVNUUklORyIgdmFsdWU9IlF1aXpuYXZpZ2F0aW9uc3dhcm51bmciLz4NCgkJPHVpdGV4dCBuYW1lPSJXQVJOSU5HTVNHX01TR1NUUklORyIgdmFsdWU9IkluIGRpZXNlbSBRdWl6IGdpYnQgZXMgdW5iZWFudHdvcnRldGUgRnJhZ2VuLiYjeEE7JiN4QTtXZW5uIFNpZSBhdWYgJnF1b3Q7SmEmcXVvdDsga2xpY2tlbiwgd2lyZCBkYXMgUXVpeiBiZWVuZGV0LiBLbGlja2VuIFNpZSBhdWYgJnF1b3Q7TmVpbiZxdW90OywgdW0gbWl0IGRlbSBRdWl6IGZvcnR6dWZhaHJlbi4iLz4NCgkJPHVpdGV4dCBuYW1lPSJJTkZPUk1BVElPTl9IMjY0X0ZMQVNIUExBWUVSIiB2YWx1ZT0iRGFzIFZpZGVvIHdpcmQgdm9uIGRlciBtb21lbnRhbiBhdWYgZGllc2VtIENvbXB1dGVyIGluc3RhbGxpZXJ0ZW4gVmVyc2lvbiB2b24gRmxhc2ggUGxheWVyIG5pY2h0IHVudGVyc3TDvHR6dC4gS2xpY2tlbiBTaWUgYXVmIGRlbiBWaWRlb2JlcmVpY2gsIHVtIGRpZSBha3R1ZWxsZSBWZXJzaW9uIHZvbiBGbGFzaCBQbGF5ZXIgaGVydW50ZXJ6dWxhZGVu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EZW4gVGVpbG5laG1lcm4gZGllIFNlaXRlbmxlaXN0ZSBhbnplaWdlbiIvPg0KCQk8dWl0ZXh0IG5hbWU9Ik1VVEUiIHZhbHVlPSJUb24gYXVzIi8+DQoJCTx1aXRleHQgbmFtZT0iRE9DV1JBUF9USVRMRSIgdmFsdWU9IlByZXNlbnRlci1BbmhhbmciLz4NCgkJPHVpdGV4dCBuYW1lPSJET0NXUkFQX01TRyIgdmFsdWU9IkF1ZiBtZWluZW0gQXJiZWl0c3BsYXR6IHNwZWljaGVybiIvPg0KCQk8dWl0ZXh0IG5hbWU9IkRPQ1dSQVBfUFJPTVBUIiB2YWx1ZT0iWnVtIEhlcnVudGVybGFkZW4ga2xpY2tlbiIvPg0KCTwvbGFuZ3VhZ2U+DQoJPGxhbmd1YWdlIGlkPSJmci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Fwb3NpdGl2ZSAlbiIvPg0KCQk8IS0tIHN1YnN0aXR1dGlvbjogJW4gPT0gc2xpZGUgbnVtYmVyIC0tPg0KCQk8IS0tIHN1YnN0aXR1dGlvbjogJXQgPT0gdG90YWwgc2xpZGUgY291bnQgLS0+DQoJCTx1aXRleHQgbmFtZT0iU0NSVUJCQVJTVEFUVVNfU0xJREVJTkZPIiB2YWx1ZT0iRGlhcG9zaXRpdmUgJW4gLyAldCB8ICIvPg0KCQk8dWl0ZXh0IG5hbWU9IlNDUlVCQkFSU1RBVFVTX1NUT1BQRUQiIHZhbHVlPSJBcnLDqnTDqWUiLz4NCgkJPHVpdGV4dCBuYW1lPSJTQ1JVQkJBUlNUQVRVU19QTEFZSU5HIiB2YWx1ZT0iTGVjdHVyZSIvPg0KCQk8dWl0ZXh0IG5hbWU9IlNDUlVCQkFSU1RBVFVTX05PQVVESU8iIHZhbHVlPSJQYXMgZGUgc29uIi8+DQoJCTx1aXRleHQgbmFtZT0iU0NSVUJCQVJTVEFUVVNfVklEUExBWUlORyIgdmFsdWU9IkxlY3R1cmUgdmlkw6lvIGVuIGNvdXJzIi8+DQoJCTx1aXRleHQgbmFtZT0iU0NSVUJCQVJTVEFUVVNfTE9BRElORyIgdmFsdWU9IkNoYXJnZW1lbnQgZW4gY291cnMiLz4NCgkJPHVpdGV4dCBuYW1lPSJTQ1JVQkJBUlNUQVRVU19CVUZGRVJJTkciIHZhbHVlPSJNaXNlIGVuIG3DqW1vaXJlIi8+DQoJCTx1aXRleHQgbmFtZT0iU0NSVUJCQVJTVEFUVVNfUVVFU1RJT04iIHZhbHVlPSJSw6lwb25kcmUgw6AgbGEgcXVlc3Rpb24iLz4NCgkJPHVpdGV4dCBuYW1lPSJTQ1JVQkJBUlNUQVRVU19SRVZJRVdRVUlaIiB2YWx1ZT0iUsOpdmlzaW9uIGR1IHF1ZXN0aW9ubmFpcmUiLz4NCgkJPCEtLSBzdWJzdGl0dXRpb246ICVtID09IG1pbnV0ZXMgcmVtYWluaW5nIC0tPg0KCQk8IS0tIHN1YnN0aXR1dGlvbjogJXMgPT0gc2Vjb25kcyByZW1haW5pbmcgLS0+DQoJCTx1aXRleHQgbmFtZT0iRUxBUFNFRCIgdmFsdWU9IiVtIG1pbnV0ZXMgJXMgc2Vjb25kZXMgcmVzdGFudGVzIi8+DQoJCTx1aXRleHQgbmFtZT0iTk9URk9VTkQiIHZhbHVlPSJSaWVuIHRyb3V2w6kiLz4NCgkJPHVpdGV4dCBuYW1lPSJBVFRBQ0hNRU5UUyIgdmFsdWU9IlBpw6hjZXMgam9pbnRlcyIvPg0KCQk8IS0tIHN1YnN0aXR1dGlvbjogJXAgPT0gY3VycmVudCBzcGVha2VyJ3MgdGl0bGUgLS0+DQoJCTx1aXRleHQgbmFtZT0iQklPV0lOX1RJVExFIiB2YWx1ZT0iQmlvIDogJXAiLz4NCgkJPHVpdGV4dCBuYW1lPSJCSU9CVE5fVElUTEUiIHZhbHVlPSJCaW8gOiIvPg0KCQk8dWl0ZXh0IG5hbWU9IkRJVklERVJCVE5fVElUTEUiIHZhbHVlPSJ8Ii8+DQoJCTx1aXRleHQgbmFtZT0iQ09OVEFDVEJUTl9USVRMRSIgdmFsdWU9IkNvbnRhY3QiLz4NCgkJPHVpdGV4dCBuYW1lPSJUQUJfUVVJWiIgdmFsdWU9IlF1aXoiLz4NCgkJPHVpdGV4dCBuYW1lPSJUQUJfT1VUTElORSIgdmFsdWU9IlBsYW4iLz4NCgkJPHVpdGV4dCBuYW1lPSJUQUJfVEhVTUIiIHZhbHVlPSJEaWFwb3MiLz4NCgkJPHVpdGV4dCBuYW1lPSJUQUJfTk9URVMiIHZhbHVlPSJOb3RlcyIvPg0KCQk8dWl0ZXh0IG5hbWU9IlRBQl9TRUFSQ0giIHZhbHVlPSJSZWNoZXJjaGUiLz4NCgkJPHVpdGV4dCBuYW1lPSJTTElERV9IRUFESU5HIiB2YWx1ZT0iVGl0cmUgZGUgbGEgZGlhcG9zaXRpdmUiLz4NCgkJPHVpdGV4dCBuYW1lPSJEVVJBVElPTl9IRUFESU5HIiB2YWx1ZT0iRHVyw6llIi8+DQoJCTx1aXRleHQgbmFtZT0iU0VBUkNIX0hFQURJTkciIHZhbHVlPSJSZWNoZXJjaGUgZGUgdGV4dGUgOiIvPg0KCQk8dWl0ZXh0IG5hbWU9IlRIVU1CX0hFQURJTkciIHZhbHVlPSJEaWFwb3NpdGl2ZSIvPg0KCQk8dWl0ZXh0IG5hbWU9IlRIVU1CX0lORk8iIHZhbHVlPSJUaXRyZS9kdXLDqWUiLz4NCgkJPHVpdGV4dCBuYW1lPSJBVFRBQ0hOQU1FX0hFQURJTkciIHZhbHVlPSJOb20gZGUgZmljaGllciIvPg0KCQk8dWl0ZXh0IG5hbWU9IkFUVEFDSFNJWkVfSEVBRElORyIgdmFsdWU9IlRhaWxsZSIvPg0KCQk8dWl0ZXh0IG5hbWU9IlNMSURFX05PVEVTIiB2YWx1ZT0iQ29tbWVudGFpcmVzIGRlcyBkaWFwb3NpdGl2ZXMiLz4NCgkJPCEtLXF1aXogcG9kIGFuZCBtZXNzYWdlIGJveCB0ZXh0cy0tPg0KCQk8dWl0ZXh0IG5hbWU9IlFVSVpQT0RfUVVJWl9BVFRFTVBUIiB2YWx1ZT0iVGVudGF0aXZlIGRlIHF1ZXN0aW9ubmFpcmUgOiIvPg0KCQk8dWl0ZXh0IG5hbWU9IlFVSVpQT0RfUVVJWl9BVFRFTVBUX1ZBTFVFIiB2YWx1ZT0iJW4gc3VyICV0Ii8+DQoJCTx1aXRleHQgbmFtZT0iUVVJWlBPRF9RVUlaX1NDT1JFIiB2YWx1ZT0iTm90ZSBvYnRlbnVlIDoiLz4NCgkJPHVpdGV4dCBuYW1lPSJRVUlaUE9EX1FVSVpfUEFTU1NDT1JFIiB2YWx1ZT0iTm90ZSBkJ2FkbWlzc2liaWxpdMOpwqA6Ii8+DQoJCTx1aXRleHQgbmFtZT0iUVVJWlBPRF9RVUlaX01BWFNDT1JFIiB2YWx1ZT0iTm90ZSBtYXhpbWFsZSA6Ii8+DQoJCTx1aXRleHQgbmFtZT0iUVVJWlBPRF9RVUVTQVRNUFRfU1RSIiB2YWx1ZT0iVGVudGF0aXZlIDogJW4gc3VyICV0Ii8+DQoJCTx1aXRleHQgbmFtZT0iUVVJWlBPRF9RVUVTVFlQRV9TVFIiIHZhbHVlPSJUeXBlOiAlcyIvPg0KCQk8dWl0ZXh0IG5hbWU9IlFVSVpQT0RfUVVFU1RZUEVfR1JEIiB2YWx1ZT0iTm90w6kiLz4NCgkJPHVpdGV4dCBuYW1lPSJRVUlaUE9EX1FVRVNUWVBFX1NWWSIgdmFsdWU9IkVucXXDqnRlIi8+DQoJCTx1aXRleHQgbmFtZT0iUVVJWlBPRF9RVUlaQVRNUFRfSU5GIiB2YWx1ZT0iSWxsaW1pdMOpIi8+DQoJCTx1aXRleHQgbmFtZT0iUVVJWlBPRF9RVUVTQVRNUFRfSU5GIiB2YWx1ZT0iSWxsaW1pdMOpIi8+DQoJCTx1aXRleHQgbmFtZT0iV0FSTklOR01TR19ZRVNTVFJJTkciIHZhbHVlPSJPdWkiLz4NCgkJPHVpdGV4dCBuYW1lPSJXQVJOSU5HTVNHX05PU1RSSU5HIiB2YWx1ZT0iTm9uIi8+DQoJCTx1aXRleHQgbmFtZT0iV0FSTklOR01TR19USVRMRVNUUklORyIgdmFsdWU9IkF2ZXJ0aXNzZW1lbnQgZGUgbmF2aWdhdGlvbiBkdSBxdWVzdGlvbm5haXJlIi8+DQoJCTx1aXRleHQgbmFtZT0iV0FSTklOR01TR19NU0dTVFJJTkciIHZhbHVlPSJWb3VzIG4nYXZleiBwYXMgcsOpcG9uZHUgw6AgY2VydGFpbmVzIHF1ZXN0aW9ucyBkZSBjZSBxdWVzdGlvbm5haXJlLiYjeEE7JiN4QTtTaSB2b3VzIGNsaXF1ZXogc3VyIE91aSwgdm91cyBxdWl0dGVyZXogbGUgcXVlc3Rpb25uYWlyZS4gQ2xpcXVleiBzdXIgTm9uIHBvdXIgY29udGludWVyIGxlIHF1ZXN0aW9ubmFpcmUuIi8+DQoJCTx1aXRleHQgbmFtZT0iSU5GT1JNQVRJT05fSDI2NF9GTEFTSFBMQVlFUiIgdmFsdWU9IkxhIHZlcnNpb24gZGUgRmxhc2ggUGxheWVyIGFjdHVlbGxlbWVudCBpbnN0YWxsw6llIHN1ciB2b3RyZSBtYWNoaW5lIG5lIHByZW5kIHBhcyBlbiBjaGFyZ2UgY2UgdHlwZSBkZSB2aWTDqW8uIENsaXF1ZXogc3VyIGxhIHpvbmUgdmlkw6lvIHBvdXIgdMOpbMOpY2hhcmdlciBsYSBkZXJuacOocmUgdmVyc2lvbiBkZS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bnRyZXIgbCdlbmNhZHLDqSBhdXggcGFydGljaXBhbnRzIi8+DQoJCTx1aXRleHQgbmFtZT0iTVVURSIgdmFsdWU9Ik11ZXQiLz4NCgkJPHVpdGV4dCBuYW1lPSJET0NXUkFQX1RJVExFIiB2YWx1ZT0iUGnDqGNlIGpvaW50ZSBQcmVzZW50ZXIiLz4NCgkJPHVpdGV4dCBuYW1lPSJET0NXUkFQX01TRyIgdmFsdWU9IkVucmVnaXN0cmVyIHN1ciBtb24gb3JkaW5hdGV1ciIvPg0KCQk8dWl0ZXh0IG5hbWU9IkRPQ1dSQVBfUFJPTVBUIiB2YWx1ZT0iQ2xpcXVlciBwb3VyIHTDqWzDqWNoYXJnZXIiLz4NCgk8L2xhbmd1YWdlPg0KCTxsYW5ndWFnZSBpZD0iamEiPg0KCQk8IS0tIGZvcm1hdCBmb3IgdWlmb250IHZhbHVlIGlzICJmb250LHNpemUsaXNib2xkLGlzaXRhbGljLGlzc2hhZG93ZWQiIC0tPg0KCQk8dWlmb250IG5hbWU9IkZPTlRfUVVJWlpJTkciIHZhbHVlPSJWZXJkYW5hLDksZmFsc2UsZmFsc2UsZmFsc2UiLz4NCgkJPHVpZm9udCBuYW1lPSJGT05UX1NDUlVCU1RBVFVTIiB2YWx1ZT0iVmVyZGFuYSwxMSxmYWxzZSxmYWxzZSx0cnVlIi8+DQoJCTx1aWZvbnQgbmFtZT0iRk9OVF9TQ1JVQlRJTUUiIHZhbHVlPSJWZXJkYW5hLDksZmFsc2UsZmFsc2UsdHJ1ZSIvPg0KCQk8dWlmb250IG5hbWU9IkZPTlRfRUxBUFNFRFRJTUUiIHZhbHVlPSJWZXJkYW5hLDExLHRydWUsZmFsc2UsZmFsc2UiLz4NCgkJPHVpZm9udCBuYW1lPSJGT05UX1VUSUxTTUVOVSIgdmFsdWU9IlZlcmRhbmEsOSx0cnVlLGZhbHNlLGZhbHNlIi8+DQoJCTx1aWZvbnQgbmFtZT0iRk9OVF9UQUJTIiB2YWx1ZT0iVmVyZGFuYSwxMCxmYWxzZSxmYWxzZSxmYWxzZSIvPg0KCQk8dWlmb250IG5hbWU9IkZPTlRfUFJFU0VOVEFUSU9OTkFNRSIgdmFsdWU9IlZlcmRhbmEsMTUsZmFsc2UsZmFsc2UsdHJ1ZSIvPg0KCQk8dWlmb250IG5hbWU9IkZPTlRfUFJFU0VOVEVSTkFNRSIgdmFsdWU9IlZlcmRhbmEsMTUsdHJ1ZSxmYWxzZSx0cnVlIi8+DQoJCTx1aWZvbnQgbmFtZT0iRk9OVF9QUkVTRU5URVJUSVRMRSIgdmFsdWU9IlZlcmRhbmEsMTE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ExLGZhbHNlLGZhbHNlLHRydWUiLz4NCgkJPHVpZm9udCBuYW1lPSJGT05UX0JJT1dJTiIgdmFsdWU9IlZlcmRhbmEsMTEsZmFsc2UsZmFsc2UsZmFsc2UiLz4NCgkJPHVpZm9udCBuYW1lPSJGT05UX0xJU1RIRUFESU5HIiB2YWx1ZT0iVmVyZGFuYSwxMSxmYWxzZSxmYWxzZSxmYWxzZSIvPg0KCQk8dWlmb250IG5hbWU9IkZPTlRfV0lOVElUTEUiIHZhbHVlPSJWZXJkYW5hLDEx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uOCueODqeOCpOODiSA6ICVuIi8+DQoJCTwhLS0gc3Vic3RpdHV0aW9uOiAlbiA9PSBzbGlkZSBudW1iZXIgLS0+DQoJCTwhLS0gc3Vic3RpdHV0aW9uOiAldCA9PSB0b3RhbCBzbGlkZSBjb3VudCAtLT4NCgkJPHVpdGV4dCBuYW1lPSJTQ1JVQkJBUlNUQVRVU19TTElERUlORk8iIHZhbHVlPSLjgrnjg6njgqTjg4kgOiAlbiAvICV0IHwgIi8+DQoJCTx1aXRleHQgbmFtZT0iU0NSVUJCQVJTVEFUVVNfU1RPUFBFRCIgdmFsdWU9IuWBnOatoiIvPg0KCQk8dWl0ZXh0IG5hbWU9IlNDUlVCQkFSU1RBVFVTX1BMQVlJTkciIHZhbHVlPSLlho3nlJ/kuK0iLz4NCgkJPHVpdGV4dCBuYW1lPSJTQ1JVQkJBUlNUQVRVU19OT0FVRElPIiB2YWx1ZT0i6Z+z5aOw44Gq44GXIi8+DQoJCTx1aXRleHQgbmFtZT0iU0NSVUJCQVJTVEFUVVNfVklEUExBWUlORyIgdmFsdWU9IuODk+ODh+OCquWGjeeUn+S4rSIvPg0KCQk8dWl0ZXh0IG5hbWU9IlNDUlVCQkFSU1RBVFVTX0xPQURJTkciIHZhbHVlPSLjg63jg7zjg4nkuK0iLz4NCgkJPHVpdGV4dCBuYW1lPSJTQ1JVQkJBUlNUQVRVU19CVUZGRVJJTkciIHZhbHVlPSLjg5Djg4Pjg5XjgqHkuK0iLz4NCgkJPHVpdGV4dCBuYW1lPSJTQ1JVQkJBUlNUQVRVU19RVUVTVElPTiIgdmFsdWU9IuizquWVj+OBq+etlOOBiOOBpuS4i+OBleOBhCIvPg0KCQk8dWl0ZXh0IG5hbWU9IlNDUlVCQkFSU1RBVFVTX1JFVklFV1FVSVoiIHZhbHVlPSLjgq/jgqTjgrrjgpLjg6zjg5Pjg6Xjg7zjgZfjgabjgYTjgb7jgZkiLz4NCgkJPCEtLSBzdWJzdGl0dXRpb246ICVtID09IG1pbnV0ZXMgcmVtYWluaW5nIC0tPg0KCQk8IS0tIHN1YnN0aXR1dGlvbjogJXMgPT0gc2Vjb25kcyByZW1haW5pbmcgLS0+DQoJCTx1aXRleHQgbmFtZT0iRUxBUFNFRCIgdmFsdWU9Iuaui+OCiiA6ICVtIOWIhiAlcyDnp5IiLz4NCgkJPHVpdGV4dCBuYW1lPSJOT1RGT1VORCIgdmFsdWU9IuS9leOCguimi+OBpOOBi+OCiuOBvuOBm+OCkyIvPg0KCQk8dWl0ZXh0IG5hbWU9IkFUVEFDSE1FTlRTIiB2YWx1ZT0i5re75LuYIi8+DQoJCTwhLS0gc3Vic3RpdHV0aW9uOiAlcCA9PSBjdXJyZW50IHNwZWFrZXIncyB0aXRsZSAtLT4NCgkJPHVpdGV4dCBuYW1lPSJCSU9XSU5fVElUTEUiIHZhbHVlPSLntYzmrbQgOiAlcCIvPg0KCQk8dWl0ZXh0IG5hbWU9IkJJT0JUTl9USVRMRSIgdmFsdWU9Iue1jOattCIvPg0KCQk8dWl0ZXh0IG5hbWU9IkRJVklERVJCVE5fVElUTEUiIHZhbHVlPSJ8Ii8+DQoJCTx1aXRleHQgbmFtZT0iQ09OVEFDVEJUTl9USVRMRSIgdmFsdWU9IuOBiuWVj+OBhOWQiOOCj+OBmyIvPg0KCQk8dWl0ZXh0IG5hbWU9IlRBQl9RVUlaIiB2YWx1ZT0i44Kv44Kk44K6Ii8+DQoJCTx1aXRleHQgbmFtZT0iVEFCX09VVExJTkUiIHZhbHVlPSLjgqLjgqbjg4jjg6njgqTjg7MiLz4NCgkJPHVpdGV4dCBuYW1lPSJUQUJfVEhVTUIiIHZhbHVlPSLjgrXjg6Djg43jg7zjg6siLz4NCgkJPHVpdGV4dCBuYW1lPSJUQUJfTk9URVMiIHZhbHVlPSLjg47jg7zjg4giLz4NCgkJPHVpdGV4dCBuYW1lPSJUQUJfU0VBUkNIIiB2YWx1ZT0i5qSc57SiIi8+DQoJCTx1aXRleHQgbmFtZT0iU0xJREVfSEVBRElORyIgdmFsdWU9IuOCueODqeOCpOODieOCv+OCpOODiOODqyIvPg0KCQk8dWl0ZXh0IG5hbWU9IkRVUkFUSU9OX0hFQURJTkciIHZhbHVlPSLplbfjgZUiLz4NCgkJPHVpdGV4dCBuYW1lPSJTRUFSQ0hfSEVBRElORyIgdmFsdWU9IuaknOe0ouOBmeOCi+ODhuOCreOCueODiCA6ICIvPg0KCQk8dWl0ZXh0IG5hbWU9IlRIVU1CX0hFQURJTkciIHZhbHVlPSLjgrnjg6njgqTjg4kiLz4NCgkJPHVpdGV4dCBuYW1lPSJUSFVNQl9JTkZPIiB2YWx1ZT0i44K544Op44Kk44OJ44K/44Kk44OI44OrIC8g6ZW344GVIi8+DQoJCTx1aXRleHQgbmFtZT0iQVRUQUNITkFNRV9IRUFESU5HIiB2YWx1ZT0i44OV44Kh44Kk44Or5ZCNIi8+DQoJCTx1aXRleHQgbmFtZT0iQVRUQUNIU0laRV9IRUFESU5HIiB2YWx1ZT0i44K144Kk44K6Ii8+DQoJCTx1aXRleHQgbmFtZT0iU0xJREVfTk9URVMiIHZhbHVlPSLjgrnjg6njgqTjg4njg47jg7zjg4giLz4NCgkJPCEtLXF1aXogcG9kIGFuZCBtZXNzYWdlIGJveCB0ZXh0cy0tPg0KCQk8dWl0ZXh0IG5hbWU9IlFVSVpQT0RfUVVJWl9BVFRFTVBUIiB2YWx1ZT0i44Kv44Kk44K66Kmm6KGM5Zue5pWwIDogIi8+DQoJCTx1aXRleHQgbmFtZT0iUVVJWlBPRF9RVUlaX0FUVEVNUFRfVkFMVUUiIHZhbHVlPSIlbiAvICV0Ii8+DQoJCTx1aXRleHQgbmFtZT0iUVVJWlBPRF9RVUlaX1NDT1JFIiB2YWx1ZT0i44K544Kz44KiIDogIi8+DQoJCTx1aXRleHQgbmFtZT0iUVVJWlBPRF9RVUlaX1BBU1NTQ09SRSIgdmFsdWU9IuWQiOagvOeCuSA6Ii8+DQoJCTx1aXRleHQgbmFtZT0iUVVJWlBPRF9RVUlaX01BWFNDT1JFIiB2YWx1ZT0i5pyA6auY5b6X54K5IDogIi8+DQoJCTx1aXRleHQgbmFtZT0iUVVJWlBPRF9RVUVTQVRNUFRfU1RSIiB2YWx1ZT0i6Kmm6KGM5Zue5pWwIDogJW4gLyAldCIvPg0KCQk8dWl0ZXh0IG5hbWU9IlFVSVpQT0RfUVVFU1RZUEVfU1RSIiB2YWx1ZT0i44K/44Kk44OXIDogJXMiLz4NCgkJPHVpdGV4dCBuYW1lPSJRVUlaUE9EX1FVRVNUWVBFX0dSRCIgdmFsdWU9IuipleS+oSIvPg0KCQk8dWl0ZXh0IG5hbWU9IlFVSVpQT0RfUVVFU1RZUEVfU1ZZIiB2YWx1ZT0i44Ki44Oz44Kx44O844OIIi8+DQoJCTx1aXRleHQgbmFtZT0iUVVJWlBPRF9RVUlaQVRNUFRfSU5GIiB2YWx1ZT0i54Sh5Yi26ZmQIi8+DQoJCTx1aXRleHQgbmFtZT0iUVVJWlBPRF9RVUVTQVRNUFRfSU5GIiB2YWx1ZT0i54Sh5Yi26ZmQIi8+DQoJCTx1aXRleHQgbmFtZT0iV0FSTklOR01TR19ZRVNTVFJJTkciIHZhbHVlPSLjga/jgYQiLz4NCgkJPHVpdGV4dCBuYW1lPSJXQVJOSU5HTVNHX05PU1RSSU5HIiB2YWx1ZT0i44GE44GE44GIIi8+DQoJCTx1aXRleHQgbmFtZT0iV0FSTklOR01TR19USVRMRVNUUklORyIgdmFsdWU9IuOCr+OCpOOCuuOBruODiuODk+OCsuODvOOCt+ODp+ODs+OBq+mWouOBmeOCi+itpuWRiiIvPg0KCQk8dWl0ZXh0IG5hbWU9IldBUk5JTkdNU0dfTVNHU1RSSU5HIiB2YWx1ZT0i44GT44Gu44Kv44Kk44K644Gr44Gv44CB44G+44Gg6Kej562U44GX44Gm44GE44Gq44GE6LOq5ZWP44GM44GC44KK44G+44GZ44CCJiN4QTsmI3hBOyDjgq/jgqTjgrrjgpLntYLkuobjgZnjgovjgavjga/jgIHjgIzjga/jgYTjgI3jgpLjgq/jg6rjg4Pjgq/jgZfjgb7jgZnjgILjgq/jgqTjgrrjgpLntprooYzjgZnjgovjgavjga/jgIHjgIzjgYTjgYTjgYjjgI3jgpLjgq/jg6rjg4Pjgq/jgZfjgb7jgZnjgIIiLz4NCgkJPHVpdGV4dCBuYW1lPSJJTkZPUk1BVElPTl9IMjY0X0ZMQVNIUExBWUVSIiB2YWx1ZT0i44GK5L2/44GE44Gu44Kz44Oz44OU44Ol44O844K/44Gr54++5Zyo44Kk44Oz44K544OI44O844Or44GV44KM44Gm44GE44KLIEZsYXNoIFBsYXllciDjga7jg5Djg7zjgrjjg6fjg7Pjga/jgIHjgZPjga7jg5Pjg4fjgqrjgpLjgrXjg53jg7zjg4jjgZfjgabjgYTjgb7jgZvjgpPjgILmnIDmlrDjga4gRmxhc2ggUGxheWVyIOOCkuODgOOCpuODs+ODreODvOODieOBmeOCi+OBq+OBr+OAgeODk+ODh+OCqumgmOWfn+OCkuOCr+ODquODg+OCr+OBl+OBpuOBj+OBoOOBleOBhOOAg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LjgrXjgqTjg4njg5Djg7zjgpLlj4LliqDogIXjgavopovjgZvjgosiLz4NCgkJPHVpdGV4dCBuYW1lPSJNVVRFIiB2YWx1ZT0i44Of44Ol44O844OIIi8+DQoJCTx1aXRleHQgbmFtZT0iRE9DV1JBUF9USVRMRSIgdmFsdWU9IlByZXNlbnRlciDmt7vku5jjg5XjgqHjgqTjg6siLz4NCgkJPHVpdGV4dCBuYW1lPSJET0NXUkFQX01TRyIgdmFsdWU9IuODnuOCpOOCs+ODs+ODlOODpeODvOOCv+OBq+S/neWtmCIvPg0KCQk8dWl0ZXh0IG5hbWU9IkRPQ1dSQVBfUFJPTVBUIiB2YWx1ZT0i44Kv44Oq44OD44Kv44GX44Gm44OA44Km44Oz44Ot44O844OJIi8+DQoJPC9sYW5ndWFnZT4NCgk8bGFuZ3VhZ2UgaWQ9ImtvIj4NCgkJPCEtLSBmb3JtYXQgZm9yIHVpZm9udCB2YWx1ZSBpcyAiZm9udCxzaXplLGlzYm9sZCxpc2l0YWxpYyxpc3NoYWRvd2VkIiAtLT4NCgkJPHVpZm9udCBuYW1lPSJGT05UX1FVSVpaSU5HIiB2YWx1ZT0iVmVyZGFuYSw5LGZhbHNlLGZhbHNlLGZhbHNlIi8+DQoJCTx1aWZvbnQgbmFtZT0iRk9OVF9TQ1JVQlNUQVRVUyIgdmFsdWU9IlZlcmRhbmEsMTEsZmFsc2UsZmFsc2UsdHJ1ZSIvPg0KCQk8dWlmb250IG5hbWU9IkZPTlRfU0NSVUJUSU1FIiB2YWx1ZT0iVmVyZGFuYSw5LGZhbHNlLGZhbHNlLHRydWUiLz4NCgkJPHVpZm9udCBuYW1lPSJGT05UX0VMQVBTRURUSU1FIiB2YWx1ZT0iVmVyZGFuYSwxMSx0cnVlLGZhbHNlLGZhbHNlIi8+DQoJCTx1aWZvbnQgbmFtZT0iRk9OVF9VVElMU01FTlUiIHZhbHVlPSJWZXJkYW5hLDksdHJ1ZSxmYWxzZSxmYWxzZSIvPg0KCQk8dWlmb250IG5hbWU9IkZPTlRfVEFCUyIgdmFsdWU9IlZlcmRhbmEsMTEsZmFsc2UsZmFsc2UsZmFsc2UiLz4NCgkJPHVpZm9udCBuYW1lPSJGT05UX1BSRVNFTlRBVElPTk5BTUUiIHZhbHVlPSJWZXJkYW5hLDE1LGZhbHNlLGZhbHNlLHRydWUiLz4NCgkJPHVpZm9udCBuYW1lPSJGT05UX1BSRVNFTlRFUk5BTUUiIHZhbHVlPSJWZXJkYW5hLDE1LHRydWUsZmFsc2UsdHJ1ZSIvPg0KCQk8dWlmb250IG5hbWU9IkZPTlRfUFJFU0VOVEVSVElUTEUiIHZhbHVlPSJWZXJkYW5hLDExLGZhbHNlLGZhbHNlLHRydWUiLz4NCgkJPHVpZm9udCBuYW1lPSJGT05UX0JJT0JUTiIgdmFsdWU9IlZlcmRhbmEsMTE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xMSxmYWxzZSxmYWxzZSx0cnVlIi8+DQoJCTx1aWZvbnQgbmFtZT0iRk9OVF9CSU9XSU4iIHZhbHVlPSJWZXJkYW5hLDExLGZhbHNlLGZhbHNlLGZhbHNlIi8+DQoJCTx1aWZvbnQgbmFtZT0iRk9OVF9MSVNUSEVBRElORyIgdmFsdWU9IlZlcmRhbmEsMTEsZmFsc2UsZmFsc2UsZmFsc2UiLz4NCgkJPHVpZm9udCBuYW1lPSJGT05UX1dJTlRJVExFIiB2YWx1ZT0iVmVyZGFuYSwxM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siqzrnbzsnbTrk5wgJW4iLz4NCgkJPCEtLSBzdWJzdGl0dXRpb246ICVuID09IHNsaWRlIG51bWJlciAtLT4NCgkJPCEtLSBzdWJzdGl0dXRpb246ICV0ID09IHRvdGFsIHNsaWRlIGNvdW50IC0tPg0KCQk8dWl0ZXh0IG5hbWU9IlNDUlVCQkFSU1RBVFVTX1NMSURFSU5GTyIgdmFsdWU9IuyKrOudvOydtOuTnCAlbiAvICV0IHwgIi8+DQoJCTx1aXRleHQgbmFtZT0iU0NSVUJCQVJTVEFUVVNfU1RPUFBFRCIgdmFsdWU9IuykkeyngOuQqCIvPg0KCQk8dWl0ZXh0IG5hbWU9IlNDUlVCQkFSU1RBVFVTX1BMQVlJTkciIHZhbHVlPSLsnqzsg50iLz4NCgkJPHVpdGV4dCBuYW1lPSJTQ1JVQkJBUlNUQVRVU19OT0FVRElPIiB2YWx1ZT0i7Jik65SU7JikIOyXhuydjCIvPg0KCQk8dWl0ZXh0IG5hbWU9IlNDUlVCQkFSU1RBVFVTX1ZJRFBMQVlJTkciIHZhbHVlPSLruYTrlJTsmKQg7J6s7IOdIOykkSIvPg0KCQk8dWl0ZXh0IG5hbWU9IlNDUlVCQkFSU1RBVFVTX0xPQURJTkciIHZhbHVlPSLroZzrlKkiLz4NCgkJPHVpdGV4dCBuYW1lPSJTQ1JVQkJBUlNUQVRVU19CVUZGRVJJTkciIHZhbHVlPSLrsoTtjbzrp4EiLz4NCgkJPHVpdGV4dCBuYW1lPSJTQ1JVQkJBUlNUQVRVU19RVUVTVElPTiIgdmFsdWU9IuyniOusuOyXkCDri7XtlZjquLAiLz4NCgkJPHVpdGV4dCBuYW1lPSJTQ1JVQkJBUlNUQVRVU19SRVZJRVdRVUlaIiB2YWx1ZT0i7KeI66y4IOuLpOyLnOuztOq4sCIvPg0KCQk8IS0tIHN1YnN0aXR1dGlvbjogJW0gPT0gbWludXRlcyByZW1haW5pbmcgLS0+DQoJCTwhLS0gc3Vic3RpdHV0aW9uOiAlcyA9PSBzZWNvbmRzIHJlbWFpbmluZyAtLT4NCgkJPHVpdGV4dCBuYW1lPSJFTEFQU0VEIiB2YWx1ZT0iJW3rtoQgJXPstIgg64Ko7J2MIi8+DQoJCTx1aXRleHQgbmFtZT0iTk9URk9VTkQiIHZhbHVlPSLsl4bsnYwiLz4NCgkJPHVpdGV4dCBuYW1lPSJBVFRBQ0hNRU5UUyIgdmFsdWU9IuyyqOu2gCDtjIzsnbwiLz4NCgkJPCEtLSBzdWJzdGl0dXRpb246ICVwID09IGN1cnJlbnQgc3BlYWtlcidzIHRpdGxlIC0tPg0KCQk8dWl0ZXh0IG5hbWU9IkJJT1dJTl9USVRMRSIgdmFsdWU9IuqyveugpSDshozqsJw6ICVwIi8+DQoJCTx1aXRleHQgbmFtZT0iQklPQlROX1RJVExFIiB2YWx1ZT0i6rK966ClIOyGjOqwnCIvPg0KCQk8dWl0ZXh0IG5hbWU9IkRJVklERVJCVE5fVElUTEUiIHZhbHVlPSJ8Ii8+DQoJCTx1aXRleHQgbmFtZT0iQ09OVEFDVEJUTl9USVRMRSIgdmFsdWU9IuyXsOudveyymCIvPg0KCQk8dWl0ZXh0IG5hbWU9IlRBQl9RVUlaIiB2YWx1ZT0i7YC07KaIIi8+DQoJCTx1aXRleHQgbmFtZT0iVEFCX09VVExJTkUiIHZhbHVlPSLqsJzsmpQiLz4NCgkJPHVpdGV4dCBuYW1lPSJUQUJfVEhVTUIiIHZhbHVlPSLstpXshoztjJAiLz4NCgkJPHVpdGV4dCBuYW1lPSJUQUJfTk9URVMiIHZhbHVlPSLrhbjtirgiLz4NCgkJPHVpdGV4dCBuYW1lPSJUQUJfU0VBUkNIIiB2YWx1ZT0i6rKA7IOJIi8+DQoJCTx1aXRleHQgbmFtZT0iU0xJREVfSEVBRElORyIgdmFsdWU9IuyKrOudvOydtOuTnCDsoJzrqqkiLz4NCgkJPHVpdGV4dCBuYW1lPSJEVVJBVElPTl9IRUFESU5HIiB2YWx1ZT0i7J6s7IOd7Iuc6rCEIi8+DQoJCTx1aXRleHQgbmFtZT0iU0VBUkNIX0hFQURJTkciIHZhbHVlPSLthY3siqTtirgg6rKA7IOJOiIvPg0KCQk8dWl0ZXh0IG5hbWU9IlRIVU1CX0hFQURJTkciIHZhbHVlPSLsiqzrnbzsnbTrk5wiLz4NCgkJPHVpdGV4dCBuYW1lPSJUSFVNQl9JTkZPIiB2YWx1ZT0i7KCc66qpL+yerOyDneyLnOqwhCIvPg0KCQk8dWl0ZXh0IG5hbWU9IkFUVEFDSE5BTUVfSEVBRElORyIgdmFsdWU9Iu2MjOydvCDsnbTrpoQiLz4NCgkJPHVpdGV4dCBuYW1lPSJBVFRBQ0hTSVpFX0hFQURJTkciIHZhbHVlPSLtgazquLAiLz4NCgkJPHVpdGV4dCBuYW1lPSJTTElERV9OT1RFUyIgdmFsdWU9IuyKrOudvOydtOuTnCDrhbjtirgiLz4NCgkJPCEtLXF1aXogcG9kIGFuZCBtZXNzYWdlIGJveCB0ZXh0cy0tPg0KCQk8dWl0ZXh0IG5hbWU9IlFVSVpQT0RfUVVJWl9BVFRFTVBUIiB2YWx1ZT0i7YC07KaIIOyLnOuPhCDtmp/siJg6Ii8+DQoJCTx1aXRleHQgbmFtZT0iUVVJWlBPRF9RVUlaX0FUVEVNUFRfVkFMVUUiIHZhbHVlPSIlbi8ldCIvPg0KCQk8dWl0ZXh0IG5hbWU9IlFVSVpQT0RfUVVJWl9TQ09SRSIgdmFsdWU9IuuTneygkDoiLz4NCgkJPHVpdGV4dCBuYW1lPSJRVUlaUE9EX1FVSVpfUEFTU1NDT1JFIiB2YWx1ZT0i7Ya16rO8IOygkOyImDoiLz4NCgkJPHVpdGV4dCBuYW1lPSJRVUlaUE9EX1FVSVpfTUFYU0NPUkUiIHZhbHVlPSLstZzqs6Ag7KCQ7IiYOiIvPg0KCQk8dWl0ZXh0IG5hbWU9IlFVSVpQT0RfUVVFU0FUTVBUX1NUUiIgdmFsdWU9IuyLnOuPhCDtmp/siJg6ICVuLyV0Ii8+DQoJCTx1aXRleHQgbmFtZT0iUVVJWlBPRF9RVUVTVFlQRV9TVFIiIHZhbHVlPSLsnKDtmJU6ICVzIi8+DQoJCTx1aXRleHQgbmFtZT0iUVVJWlBPRF9RVUVTVFlQRV9HUkQiIHZhbHVlPSLsoJDsiJgg66ek6riw6riwIOyZhOujjCIvPg0KCQk8dWl0ZXh0IG5hbWU9IlFVSVpQT0RfUVVFU1RZUEVfU1ZZIiB2YWx1ZT0i7ISk66y4IOyhsOyCrCIvPg0KCQk8dWl0ZXh0IG5hbWU9IlFVSVpQT0RfUVVJWkFUTVBUX0lORiIgdmFsdWU9IuustO2VnCIvPg0KCQk8dWl0ZXh0IG5hbWU9IlFVSVpQT0RfUVVFU0FUTVBUX0lORiIgdmFsdWU9IuustO2VnCIvPg0KCQk8dWl0ZXh0IG5hbWU9IldBUk5JTkdNU0dfWUVTU1RSSU5HIiB2YWx1ZT0i7JiIIi8+DQoJCTx1aXRleHQgbmFtZT0iV0FSTklOR01TR19OT1NUUklORyIgdmFsdWU9IuyVhOuLiOyYpCIvPg0KCQk8dWl0ZXh0IG5hbWU9IldBUk5JTkdNU0dfVElUTEVTVFJJTkciIHZhbHVlPSLtgLTspogg64K067mE6rKM7J207IWYIOqyveqzoCIvPg0KCQk8dWl0ZXh0IG5hbWU9IldBUk5JTkdNU0dfTVNHU1RSSU5HIiB2YWx1ZT0i7J20IO2AtOymiOyXkOyEnCDsi5zrj4TtlZjsp4Ag7JWK7J2AIOyniOusuOydtCDsnojsirXri4jri6QuJiN4QTsmI3hBO+2AtOymiOulvCDsooXro4ztlZjroKTrqbQgW+yYiF3rpbwg7YG066at7ZWY6rOgLCDtgLTspojrpbwg6rOE7IaN7ZWY66Ck66m0IFvslYTri4jsmKRd66W8IO2BtOumre2VmOyLreyLnOyYpC4iLz4NCgkJPHVpdGV4dCBuYW1lPSJJTkZPUk1BVElPTl9IMjY0X0ZMQVNIUExBWUVSIiB2YWx1ZT0i7Iuc7Iqk7YWc7JeQIOyEpOy5mOuQmOyWtCDsnojripQg7ZiE7J6sIOuyhOyghOydmCBGbGFzaCBQbGF5ZXLripQg7J20IOu5hOuUlOyYpOulvCDsp4Dsm5DtlZjsp4Ag7JWK7Iq164uI64ukLiDstZzsi6AgRmxhc2ggUGxheWVy66W8IOuLpOyatOuhnOuTnO2VmOugpOuptCDruYTrlJTsmKQg7JiB7Jet7J2EIO2BtOumre2VmOyLreyLnOyYpC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7LC47Jes7J6Q7JeQ6rKMIOyEuOuhnCDrp4nrjIAg67O07J206riwIi8+DQoJCTx1aXRleHQgbmFtZT0iTVVURSIgdmFsdWU9IuydjOyGjOqxsCIvPg0KCQk8dWl0ZXh0IG5hbWU9IkRPQ1dSQVBfVElUTEUiIHZhbHVlPSJQcmVzZW50ZXIg7YyM7J28IOyyqOu2gCIvPg0KCQk8dWl0ZXh0IG5hbWU9IkRPQ1dSQVBfTVNHIiB2YWx1ZT0i64K0IOy7tO2TqO2EsOyXkCDsoIDsnqUiLz4NCgkJPHVpdGV4dCBuYW1lPSJET0NXUkFQX1BST01QVCIgdmFsdWU9Iu2BtOumre2VmOyXrCDri6TsmrTroZzrk5wiLz4NCgk8L2xhbmd1YWdlPg0KCTxsYW5ndWFnZSBpZD0iZXM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RGlhcG9zaXRpdmEgJW4iLz4NCgkJPCEtLSBzdWJzdGl0dXRpb246ICVuID09IHNsaWRlIG51bWJlciAtLT4NCgkJPCEtLSBzdWJzdGl0dXRpb246ICV0ID09IHRvdGFsIHNsaWRlIGNvdW50IC0tPg0KCQk8dWl0ZXh0IG5hbWU9IlNDUlVCQkFSU1RBVFVTX1NMSURFSU5GTyIgdmFsdWU9IkRpYXBvc2l0aXZhICVuIC8gJXQgfCAiLz4NCgkJPHVpdGV4dCBuYW1lPSJTQ1JVQkJBUlNUQVRVU19TVE9QUEVEIiB2YWx1ZT0iRGV0ZW5pZGEiLz4NCgkJPHVpdGV4dCBuYW1lPSJTQ1JVQkJBUlNUQVRVU19QTEFZSU5HIiB2YWx1ZT0iUmVwcm9kdWNpZW5kbyIvPg0KCQk8dWl0ZXh0IG5hbWU9IlNDUlVCQkFSU1RBVFVTX05PQVVESU8iIHZhbHVlPSJTaW4gc29uaWRvIi8+DQoJCTx1aXRleHQgbmFtZT0iU0NSVUJCQVJTVEFUVVNfVklEUExBWUlORyIgdmFsdWU9IlbDrWRlbyBlbiByZXByb2QuIi8+DQoJCTx1aXRleHQgbmFtZT0iU0NSVUJCQVJTVEFUVVNfTE9BRElORyIgdmFsdWU9IkNhcmdhbmRvIi8+DQoJCTx1aXRleHQgbmFtZT0iU0NSVUJCQVJTVEFUVVNfQlVGRkVSSU5HIiB2YWx1ZT0iQWxtYWNlbmFuZG8gZW4gYsO6ZmVyIi8+DQoJCTx1aXRleHQgbmFtZT0iU0NSVUJCQVJTVEFUVVNfUVVFU1RJT04iIHZhbHVlPSJDb250ZXN0YXIgcHJlZ3VudGEiLz4NCgkJPHVpdGV4dCBuYW1lPSJTQ1JVQkJBUlNUQVRVU19SRVZJRVdRVUlaIiB2YWx1ZT0iUmV2aXNhbmRvIHBydWViYSIvPg0KCQk8IS0tIHN1YnN0aXR1dGlvbjogJW0gPT0gbWludXRlcyByZW1haW5pbmcgLS0+DQoJCTwhLS0gc3Vic3RpdHV0aW9uOiAlcyA9PSBzZWNvbmRzIHJlbWFpbmluZyAtLT4NCgkJPHVpdGV4dCBuYW1lPSJFTEFQU0VEIiB2YWx1ZT0iJW0gbWludXRvcyAlcyBzZWd1bmRvcyByZXN0YW50ZXMiLz4NCgkJPHVpdGV4dCBuYW1lPSJOT1RGT1VORCIgdmFsdWU9Ik5vIHNlIGhhIGVuY29udHJhZG8gbmFkYSIvPg0KCQk8dWl0ZXh0IG5hbWU9IkFUVEFDSE1FTlRTIiB2YWx1ZT0iQXJjaGl2b3MgYWRqdW50b3MiLz4NCgkJPCEtLSBzdWJzdGl0dXRpb246ICVwID09IGN1cnJlbnQgc3BlYWtlcidzIHRpdGxlIC0tPg0KCQk8dWl0ZXh0IG5hbWU9IkJJT1dJTl9USVRMRSIgdmFsdWU9IkJpb2dyYWbDrWE6ICVwIi8+DQoJCTx1aXRleHQgbmFtZT0iQklPQlROX1RJVExFIiB2YWx1ZT0iQmlvZ3JhZsOtYSIvPg0KCQk8dWl0ZXh0IG5hbWU9IkRJVklERVJCVE5fVElUTEUiIHZhbHVlPSJ8Ii8+DQoJCTx1aXRleHQgbmFtZT0iQ09OVEFDVEJUTl9USVRMRSIgdmFsdWU9IkNvbnRhY3RvIi8+DQoJCTx1aXRleHQgbmFtZT0iVEFCX1FVSVoiIHZhbHVlPSJQcnVlYmEiLz4NCgkJPHVpdGV4dCBuYW1lPSJUQUJfT1VUTElORSIgdmFsdWU9IkNvbnRvcm5vIi8+DQoJCTx1aXRleHQgbmFtZT0iVEFCX1RIVU1CIiB2YWx1ZT0iTWluaWF0LiIvPg0KCQk8dWl0ZXh0IG5hbWU9IlRBQl9OT1RFUyIgdmFsdWU9Ik5vdGFzIi8+DQoJCTx1aXRleHQgbmFtZT0iVEFCX1NFQVJDSCIgdmFsdWU9IkJ1c2NhciIvPg0KCQk8dWl0ZXh0IG5hbWU9IlNMSURFX0hFQURJTkciIHZhbHVlPSJUw610dWxvIGRlIGRpYXBvc2l0aXZhIi8+DQoJCTx1aXRleHQgbmFtZT0iRFVSQVRJT05fSEVBRElORyIgdmFsdWU9IkR1cmFjLiIvPg0KCQk8dWl0ZXh0IG5hbWU9IlNFQVJDSF9IRUFESU5HIiB2YWx1ZT0iQnVzY2FyIHRleHRvOiIvPg0KCQk8dWl0ZXh0IG5hbWU9IlRIVU1CX0hFQURJTkciIHZhbHVlPSJEaWFwb3NpdGl2YSIvPg0KCQk8dWl0ZXh0IG5hbWU9IlRIVU1CX0lORk8iIHZhbHVlPSJEdXIuL1TDrXQuIGRpYXAuIi8+DQoJCTx1aXRleHQgbmFtZT0iQVRUQUNITkFNRV9IRUFESU5HIiB2YWx1ZT0iTm9tYnJlIGRlIGFyY2hpdm8iLz4NCgkJPHVpdGV4dCBuYW1lPSJBVFRBQ0hTSVpFX0hFQURJTkciIHZhbHVlPSJUYW1hw7FvIi8+DQoJCTx1aXRleHQgbmFtZT0iU0xJREVfTk9URVMiIHZhbHVlPSJOb3RhcyBkZSBkaWFwb3NpdGl2YSIvPg0KCQk8IS0tcXVpeiBwb2QgYW5kIG1lc3NhZ2UgYm94IHRleHRzLS0+DQoJCTx1aXRleHQgbmFtZT0iUVVJWlBPRF9RVUlaX0FUVEVNUFQiIHZhbHVlPSJJbnRlbnRvIGRlIHBydWViYToiLz4NCgkJPHVpdGV4dCBuYW1lPSJRVUlaUE9EX1FVSVpfQVRURU1QVF9WQUxVRSIgdmFsdWU9IiVuIGRlICV0Ii8+DQoJCTx1aXRleHQgbmFtZT0iUVVJWlBPRF9RVUlaX1NDT1JFIiB2YWx1ZT0iUHVudHVhY2nDs246Ii8+DQoJCTx1aXRleHQgbmFtZT0iUVVJWlBPRF9RVUlaX1BBU1NTQ09SRSIgdmFsdWU9IlB1bnR1YWNpw7NuIHBhcmEgYXByb2JhcjoiLz4NCgkJPHVpdGV4dCBuYW1lPSJRVUlaUE9EX1FVSVpfTUFYU0NPUkUiIHZhbHVlPSJQdW50dWFjacOzbiBtw6F4aW1hOiIvPg0KCQk8dWl0ZXh0IG5hbWU9IlFVSVpQT0RfUVVFU0FUTVBUX1NUUiIgdmFsdWU9IkludGVudG9zOiAlbiBkZSAldCIvPg0KCQk8dWl0ZXh0IG5hbWU9IlFVSVpQT0RfUVVFU1RZUEVfU1RSIiB2YWx1ZT0iVGlwbzogJXMiLz4NCgkJPHVpdGV4dCBuYW1lPSJRVUlaUE9EX1FVRVNUWVBFX0dSRCIgdmFsdWU9IkNvbiBwdW50dWFjacOzbiIvPg0KCQk8dWl0ZXh0IG5hbWU9IlFVSVpQT0RfUVVFU1RZUEVfU1ZZIiB2YWx1ZT0iRW5jdWVzdGEiLz4NCgkJPHVpdGV4dCBuYW1lPSJRVUlaUE9EX1FVSVpBVE1QVF9JTkYiIHZhbHVlPSJJbmZpbml0byIvPg0KCQk8dWl0ZXh0IG5hbWU9IlFVSVpQT0RfUVVFU0FUTVBUX0lORiIgdmFsdWU9IkluZmluaXRvIi8+DQoJCTx1aXRleHQgbmFtZT0iV0FSTklOR01TR19ZRVNTVFJJTkciIHZhbHVlPSJTw60iLz4NCgkJPHVpdGV4dCBuYW1lPSJXQVJOSU5HTVNHX05PU1RSSU5HIiB2YWx1ZT0iTm8iLz4NCgkJPHVpdGV4dCBuYW1lPSJXQVJOSU5HTVNHX1RJVExFU1RSSU5HIiB2YWx1ZT0iQXZpc28gZGUgbmF2ZWdhY2nDs24gZGUgcHJ1ZWJhIi8+DQoJCTx1aXRleHQgbmFtZT0iV0FSTklOR01TR19NU0dTVFJJTkciIHZhbHVlPSJIYXkgcHJlZ3VudGFzIHNpbiBpbnRlbnRvcyBlbiBlc3RhIHBydWViYS4mI3hBOyYjeEE7UGFyYSBzYWxpciBkZSBsYSBwcnVlYmEsIGhhZ2EgY2xpYyBlbiBTw60uIFBhcmEgY29udGludWFyLCBoYWdhIGNsaWMgZW4gTm8uIi8+DQoJCTx1aXRleHQgbmFtZT0iSU5GT1JNQVRJT05fSDI2NF9GTEFTSFBMQVlFUiIgdmFsdWU9IkxhIHZlcnNpw7NuIGFjdHVhbCBkZSBGbGFzaCBQbGF5ZXIgaW5zdGFsYWRhIGVuIGVsIG9yZGVuYWRvciBubyBlcyBjb21wYXRpYmxlIGNvbiBlc3RlIHbDrWRlby4gSGFnYSBjbGljIGVuIGVsIMOhcmVhIGRlIHbDrWRlbyBwYXJhIGRlc2NhcmdhciBsYSDDumx0aW1hIHZlcnNpw7NuIGRlIEZsYXNoIFBsYXllci4iLz4NCgkJPCEtLSBzdWJzdGl0dXRpb246ICVwID09IHByZXNlbnRhdGlvbiB0aXRsZSAtLT4NCgkJPCEtLSBzdWJzdGl0dXRpb246ICVzID09IHNsaWRlIHRpdGxlIC0tPg0KCQk8IS0tIHN1YnN0aXR1dGlvbjogJW4gPT0gc2xpZGUgbnVtYmVyIC0tPg0KCQk8dWl0ZXh0IG5hbWU9IkJPT0tNQVJLIiB2YWx1ZT0iQWRvYmUgUHJlc2VudGVyOiAlcCIvPg0KCQk8IS0tIHN1YnN0aXR1dGlvbjogJXAgPT0gcHJlc2VudGF0aW9uIHRpdGxlIC0tPg0KCQk8IS0tIHN1YnN0aXR1dGlvbjogJXMgPT0gc2xpZGUgdGl0bGUgLS0+DQoJCTwhLS0gc3Vic3RpdHV0aW9uOiAlbiA9PSBzbGlkZSBudW1iZXIgLS0+DQoJCTx1aXRleHQgbmFtZT0iQk9PS01BUktTTElERSIgdmFsdWU9IkFkb2JlIFByZXNlbnRlcjogJXAgJXMiLz4NCgkJPHVpdGV4dCBuYW1lPSJTSE9XU0lERUJBUiIgdmFsdWU9Ik1vc3RyYXIgYmFycmEgbGF0ZXJhbCBhIGxvcyBwYXJ0aWNpcGFudGVzIi8+DQoJCTx1aXRleHQgbmFtZT0iTVVURSIgdmFsdWU9IlNpbGVuY2lhciIvPg0KCQk8dWl0ZXh0IG5hbWU9IkRPQ1dSQVBfVElUTEUiIHZhbHVlPSJBcmNoaXZvIGFkanVudG8gZGUgUHJlc2VudGVyIi8+DQoJCTx1aXRleHQgbmFtZT0iRE9DV1JBUF9NU0ciIHZhbHVlPSJHdWFyZGFyIGVuIE1pIFBDIi8+DQoJCTx1aXRleHQgbmFtZT0iRE9DV1JBUF9QUk9NUFQiIHZhbHVlPSJIYWdhIGNsaWMgZW4gRGVzY2FyZ2FyIi8+DQoJPC9sYW5ndWFnZT4NCgk8bGFuZ3VhZ2UgaWQ9InB0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lNsaWRlICVuIi8+DQoJCTwhLS0gc3Vic3RpdHV0aW9uOiAlbiA9PSBzbGlkZSBudW1iZXIgLS0+DQoJCTwhLS0gc3Vic3RpdHV0aW9uOiAldCA9PSB0b3RhbCBzbGlkZSBjb3VudCAtLT4NCgkJPHVpdGV4dCBuYW1lPSJTQ1JVQkJBUlNUQVRVU19TTElERUlORk8iIHZhbHVlPSJTbGlkZSAlbiAvICV0IHwgIi8+DQoJCTx1aXRleHQgbmFtZT0iU0NSVUJCQVJTVEFUVVNfU1RPUFBFRCIgdmFsdWU9IlBhcmFkbyIvPg0KCQk8dWl0ZXh0IG5hbWU9IlNDUlVCQkFSU1RBVFVTX1BMQVlJTkciIHZhbHVlPSJSZXByb2R1emluZG8iLz4NCgkJPHVpdGV4dCBuYW1lPSJTQ1JVQkJBUlNUQVRVU19OT0FVRElPIiB2YWx1ZT0iU2VtIMOhdWRpbyIvPg0KCQk8dWl0ZXh0IG5hbWU9IlNDUlVCQkFSU1RBVFVTX1ZJRFBMQVlJTkciIHZhbHVlPSJWw61kZW8gZW0gcmVwcm9kdcOnw6NvIi8+DQoJCTx1aXRleHQgbmFtZT0iU0NSVUJCQVJTVEFUVVNfTE9BRElORyIgdmFsdWU9IkNhcnJlZ2FuZG8iLz4NCgkJPHVpdGV4dCBuYW1lPSJTQ1JVQkJBUlNUQVRVU19CVUZGRVJJTkciIHZhbHVlPSJBcm1hemVuYW5kbyBlbSBidWZmZXIiLz4NCgkJPHVpdGV4dCBuYW1lPSJTQ1JVQkJBUlNUQVRVU19RVUVTVElPTiIgdmFsdWU9IlJlc3BvbmRlciBwZXJndW50YSIvPg0KCQk8dWl0ZXh0IG5hbWU9IlNDUlVCQkFSU1RBVFVTX1JFVklFV1FVSVoiIHZhbHVlPSJSZXZpc2FuZG8gcXVlc3Rpb27DoXJpbyIvPg0KCQk8IS0tIHN1YnN0aXR1dGlvbjogJW0gPT0gbWludXRlcyByZW1haW5pbmcgLS0+DQoJCTwhLS0gc3Vic3RpdHV0aW9uOiAlcyA9PSBzZWNvbmRzIHJlbWFpbmluZyAtLT4NCgkJPHVpdGV4dCBuYW1lPSJFTEFQU0VEIiB2YWx1ZT0iJW0gbWludXRvcyAlcyBzZWd1bmRvcyByZXN0YW50ZXMiLz4NCgkJPHVpdGV4dCBuYW1lPSJOT1RGT1VORCIgdmFsdWU9Ik5hZGEgZW5jb250cmFkbyIvPg0KCQk8dWl0ZXh0IG5hbWU9IkFUVEFDSE1FTlRTIiB2YWx1ZT0iQW5leG9zIi8+DQoJCTwhLS0gc3Vic3RpdHV0aW9uOiAlcCA9PSBjdXJyZW50IHNwZWFrZXIncyB0aXRsZSAtLT4NCgkJPHVpdGV4dCBuYW1lPSJCSU9XSU5fVElUTEUiIHZhbHVlPSJCaW86ICVwIi8+DQoJCTx1aXRleHQgbmFtZT0iQklPQlROX1RJVExFIiB2YWx1ZT0iQmlvIi8+DQoJCTx1aXRleHQgbmFtZT0iRElWSURFUkJUTl9USVRMRSIgdmFsdWU9InwiLz4NCgkJPHVpdGV4dCBuYW1lPSJDT05UQUNUQlROX1RJVExFIiB2YWx1ZT0iQ29udGF0byIvPg0KCQk8dWl0ZXh0IG5hbWU9IlRBQl9RVUlaIiB2YWx1ZT0iUXVlc3QuIi8+DQoJCTx1aXRleHQgbmFtZT0iVEFCX09VVExJTkUiIHZhbHVlPSJFc3F1ZW1hIi8+DQoJCTx1aXRleHQgbmFtZT0iVEFCX1RIVU1CIiB2YWx1ZT0iTWluaSIvPg0KCQk8dWl0ZXh0IG5hbWU9IlRBQl9OT1RFUyIgdmFsdWU9Ik5vdGFzIi8+DQoJCTx1aXRleHQgbmFtZT0iVEFCX1NFQVJDSCIgdmFsdWU9IkJ1c2NhIi8+DQoJCTx1aXRleHQgbmFtZT0iU0xJREVfSEVBRElORyIgdmFsdWU9IlTDrXR1bG8gZG8gc2xpZGUiLz4NCgkJPHVpdGV4dCBuYW1lPSJEVVJBVElPTl9IRUFESU5HIiB2YWx1ZT0iRHVyYcOnw6NvIi8+DQoJCTx1aXRleHQgbmFtZT0iU0VBUkNIX0hFQURJTkciIHZhbHVlPSJQcm9jdXJhciB0ZXh0bzoiLz4NCgkJPHVpdGV4dCBuYW1lPSJUSFVNQl9IRUFESU5HIiB2YWx1ZT0iU2xpZGUiLz4NCgkJPHVpdGV4dCBuYW1lPSJUSFVNQl9JTkZPIiB2YWx1ZT0iVMOtdHVsby9EdXJhw6fDo28gZG8gc2xpZGUiLz4NCgkJPHVpdGV4dCBuYW1lPSJBVFRBQ0hOQU1FX0hFQURJTkciIHZhbHVlPSJOb21lIGRvIGFycXVpdm8iLz4NCgkJPHVpdGV4dCBuYW1lPSJBVFRBQ0hTSVpFX0hFQURJTkciIHZhbHVlPSJUYW1hbmhvIi8+DQoJCTx1aXRleHQgbmFtZT0iU0xJREVfTk9URVMiIHZhbHVlPSJBbm90YcOnw7VlcyBkbyBzbGlkZSIvPg0KCQk8IS0tcXVpeiBwb2QgYW5kIG1lc3NhZ2UgYm94IHRleHRzLS0+DQoJCTx1aXRleHQgbmFtZT0iUVVJWlBPRF9RVUlaX0FUVEVNUFQiIHZhbHVlPSJUZW50YXRpdmEgbm8gcXVlc3Rpb27DoXJpbzoiLz4NCgkJPHVpdGV4dCBuYW1lPSJRVUlaUE9EX1FVSVpfQVRURU1QVF9WQUxVRSIgdmFsdWU9IiVuIGRlICV0Ii8+DQoJCTx1aXRleHQgbmFtZT0iUVVJWlBPRF9RVUlaX1NDT1JFIiB2YWx1ZT0iUG9udHVhw6fDo286Ii8+DQoJCTx1aXRleHQgbmFtZT0iUVVJWlBPRF9RVUlaX1BBU1NTQ09SRSIgdmFsdWU9IlBvbnR1YcOnw6NvIGRlIGFwcm92YcOnw6NvOiIvPg0KCQk8dWl0ZXh0IG5hbWU9IlFVSVpQT0RfUVVJWl9NQVhTQ09SRSIgdmFsdWU9IlBvbnR1YcOnw6NvIG3DoXhpbWE6Ii8+DQoJCTx1aXRleHQgbmFtZT0iUVVJWlBPRF9RVUVTQVRNUFRfU1RSIiB2YWx1ZT0iVGVudGF0aXZhOiAlbiBkZSAldCIvPg0KCQk8dWl0ZXh0IG5hbWU9IlFVSVpQT0RfUVVFU1RZUEVfU1RSIiB2YWx1ZT0iVGlwbzogJXMiLz4NCgkJPHVpdGV4dCBuYW1lPSJRVUlaUE9EX1FVRVNUWVBFX0dSRCIgdmFsdWU9IkNsYXNzaWZpY2F0w7NyaWEiLz4NCgkJPHVpdGV4dCBuYW1lPSJRVUlaUE9EX1FVRVNUWVBFX1NWWSIgdmFsdWU9IlBlc3F1aXNhIi8+DQoJCTx1aXRleHQgbmFtZT0iUVVJWlBPRF9RVUlaQVRNUFRfSU5GIiB2YWx1ZT0iSW5maW5pdG8iLz4NCgkJPHVpdGV4dCBuYW1lPSJRVUlaUE9EX1FVRVNBVE1QVF9JTkYiIHZhbHVlPSJJbmZpbml0byIvPg0KCQk8dWl0ZXh0IG5hbWU9IldBUk5JTkdNU0dfWUVTU1RSSU5HIiB2YWx1ZT0iU2ltIi8+DQoJCTx1aXRleHQgbmFtZT0iV0FSTklOR01TR19OT1NUUklORyIgdmFsdWU9Ik7Do28iLz4NCgkJPHVpdGV4dCBuYW1lPSJXQVJOSU5HTVNHX1RJVExFU1RSSU5HIiB2YWx1ZT0iQWxlcnRhIGRlIG5hdmVnYcOnw6NvIGRvIHF1ZXN0aW9uw6FyaW8iLz4NCgkJPHVpdGV4dCBuYW1lPSJXQVJOSU5HTVNHX01TR1NUUklORyIgdmFsdWU9IkV4aXN0ZW0gcGVyZ3VudGFzIHF1ZSBuw6NvIGZvcmFtIHJlc3BvbmRpZGFzIG5lc3RlIHF1ZXN0aW9uw6FyaW8uJiN4QTsmI3hBO0NsaXF1ZSBlbSBTaW0gcGFyYSBzYWlyIGRvIHF1ZXN0aW9uw6FyaW8gb3UgZW0gTsOjbyBzZSBxdWlzZXIgY29udGludWFyLiIvPg0KCQk8dWl0ZXh0IG5hbWU9IklORk9STUFUSU9OX0gyNjRfRkxBU0hQTEFZRVIiIHZhbHVlPSJBIHZlcnPDo28gYXR1YWwgZG8gRmxhc2ggUGxheWVyIGluc3RhbGFkYSBubyBjb21wdXRhZG9yIG7Do28gb2ZlcmVjZSBzdXBvcnRlIGEgZXNzZSB2w61kZW8uIENsaXF1ZSBuYSDDoXJlYSBkbyB2w61kZW8gcGFyYSBiYWl4YXIgYSB2ZXJzw6NvIG1haXMgcmVjZW50ZSBkby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c3RyYXIgYmFycmEgbGF0ZXJhbCBhbyBwYXJ0aWNpcGFudGVzIi8+DQoJCTx1aXRleHQgbmFtZT0iTVVURSIgdmFsdWU9Ik11ZG8iLz4NCgkJPHVpdGV4dCBuYW1lPSJET0NXUkFQX1RJVExFIiB2YWx1ZT0iQW5leG8gZGUgYXJxdWl2byBkbyBQcmVzZW50ZXIiLz4NCgkJPHVpdGV4dCBuYW1lPSJET0NXUkFQX01TRyIgdmFsdWU9IlNhbHZhciBlbSBNZXUgY29tcHV0YWRvciIvPg0KCQk8dWl0ZXh0IG5hbWU9IkRPQ1dSQVBfUFJPTVBUIiB2YWx1ZT0iQ2xpcXVlIHBhcmEgYmFpeGFyIi8+DQoJPC9sYW5ndWFnZT4NCgk8bGFuZ3VhZ2UgaWQ9Iml0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XBvc2l0aXZhICVuIi8+DQoJCTwhLS0gc3Vic3RpdHV0aW9uOiAlbiA9PSBzbGlkZSBudW1iZXIgLS0+DQoJCTwhLS0gc3Vic3RpdHV0aW9uOiAldCA9PSB0b3RhbCBzbGlkZSBjb3VudCAtLT4NCgkJPHVpdGV4dCBuYW1lPSJTQ1JVQkJBUlNUQVRVU19TTElERUlORk8iIHZhbHVlPSJEaWFwb3NpdGl2YSAlbiAvICV0IHwgIi8+DQoJCTx1aXRleHQgbmFtZT0iU0NSVUJCQVJTVEFUVVNfU1RPUFBFRCIgdmFsdWU9IkludGVycm90dG8iLz4NCgkJPHVpdGV4dCBuYW1lPSJTQ1JVQkJBUlNUQVRVU19QTEFZSU5HIiB2YWx1ZT0iUmlwcm9kdXppb25lIi8+DQoJCTx1aXRleHQgbmFtZT0iU0NSVUJCQVJTVEFUVVNfTk9BVURJTyIgdmFsdWU9IkF1ZGlvIGluYXR0LiIvPg0KCQk8dWl0ZXh0IG5hbWU9IlNDUlVCQkFSU1RBVFVTX1ZJRFBMQVlJTkciIHZhbHVlPSJWaWRlbyBpbiByaXByb2R1emlvbmUiLz4NCgkJPHVpdGV4dCBuYW1lPSJTQ1JVQkJBUlNUQVRVU19MT0FESU5HIiB2YWx1ZT0iQ2FyaWNhbWVudG8iLz4NCgkJPHVpdGV4dCBuYW1lPSJTQ1JVQkJBUlNUQVRVU19CVUZGRVJJTkciIHZhbHVlPSJCdWZmZXJpbmciLz4NCgkJPHVpdGV4dCBuYW1lPSJTQ1JVQkJBUlNUQVRVU19RVUVTVElPTiIgdmFsdWU9IlJpc3BvbmRpIGEgZG9tYW5kYSIvPg0KCQk8dWl0ZXh0IG5hbWU9IlNDUlVCQkFSU1RBVFVTX1JFVklFV1FVSVoiIHZhbHVlPSJSZXZpc2lvbmUgZGVsIHF1aXoiLz4NCgkJPCEtLSBzdWJzdGl0dXRpb246ICVtID09IG1pbnV0ZXMgcmVtYWluaW5nIC0tPg0KCQk8IS0tIHN1YnN0aXR1dGlvbjogJXMgPT0gc2Vjb25kcyByZW1haW5pbmcgLS0+DQoJCTx1aXRleHQgbmFtZT0iRUxBUFNFRCIgdmFsdWU9IiVtIE1pbnV0aSAlcyBTZWNvbmRpIHJpbWFuZW50aSIvPg0KCQk8dWl0ZXh0IG5hbWU9Ik5PVEZPVU5EIiB2YWx1ZT0iTmVzc3VuIGVsZW1lbnRvIHRyb3ZhdG8iLz4NCgkJPHVpdGV4dCBuYW1lPSJBVFRBQ0hNRU5UUyIgdmFsdWU9IkFsbGVnYXRpIi8+DQoJCTwhLS0gc3Vic3RpdHV0aW9uOiAlcCA9PSBjdXJyZW50IHNwZWFrZXIncyB0aXRsZSAtLT4NCgkJPHVpdGV4dCBuYW1lPSJCSU9XSU5fVElUTEUiIHZhbHVlPSJCaW86ICVwIi8+DQoJCTx1aXRleHQgbmFtZT0iQklPQlROX1RJVExFIiB2YWx1ZT0iQmlvIi8+DQoJCTx1aXRleHQgbmFtZT0iRElWSURFUkJUTl9USVRMRSIgdmFsdWU9InwiLz4NCgkJPHVpdGV4dCBuYW1lPSJDT05UQUNUQlROX1RJVExFIiB2YWx1ZT0iQ29udC4iLz4NCgkJPHVpdGV4dCBuYW1lPSJUQUJfUVVJWiIgdmFsdWU9IlF1aXoiLz4NCgkJPHVpdGV4dCBuYW1lPSJUQUJfT1VUTElORSIgdmFsdWU9IlN0cnV0dHVyYSIvPg0KCQk8dWl0ZXh0IG5hbWU9IlRBQl9USFVNQiIgdmFsdWU9Ik1pbmlhdHVyZSIvPg0KCQk8dWl0ZXh0IG5hbWU9IlRBQl9OT1RFUyIgdmFsdWU9Ik5vdGUiLz4NCgkJPHVpdGV4dCBuYW1lPSJUQUJfU0VBUkNIIiB2YWx1ZT0iQ2VyY2EiLz4NCgkJPHVpdGV4dCBuYW1lPSJTTElERV9IRUFESU5HIiB2YWx1ZT0iVGl0b2xvIGRpYXBvc2l0aXZhIi8+DQoJCTx1aXRleHQgbmFtZT0iRFVSQVRJT05fSEVBRElORyIgdmFsdWU9IkR1cmF0YSIvPg0KCQk8dWl0ZXh0IG5hbWU9IlNFQVJDSF9IRUFESU5HIiB2YWx1ZT0iQ2VyY2EgdGVzdG86Ii8+DQoJCTx1aXRleHQgbmFtZT0iVEhVTUJfSEVBRElORyIgdmFsdWU9IkRpYXBvc2l0aXZhIi8+DQoJCTx1aXRleHQgbmFtZT0iVEhVTUJfSU5GTyIgdmFsdWU9IlRpdG9sby9UZW1wbyIvPg0KCQk8dWl0ZXh0IG5hbWU9IkFUVEFDSE5BTUVfSEVBRElORyIgdmFsdWU9Ik5vbWUgZmlsZSIvPg0KCQk8dWl0ZXh0IG5hbWU9IkFUVEFDSFNJWkVfSEVBRElORyIgdmFsdWU9IkRpbWVuc2lvbmUiLz4NCgkJPHVpdGV4dCBuYW1lPSJTTElERV9OT1RFUyIgdmFsdWU9Ik5vdGUgZGlhcG9zaXRpdmEiLz4NCgkJPCEtLXF1aXogcG9kIGFuZCBtZXNzYWdlIGJveCB0ZXh0cy0tPg0KCQk8dWl0ZXh0IG5hbWU9IlFVSVpQT0RfUVVJWl9BVFRFTVBUIiB2YWx1ZT0iVGVudGF0aXZvIHF1aXo6Ii8+DQoJCTx1aXRleHQgbmFtZT0iUVVJWlBPRF9RVUlaX0FUVEVNUFRfVkFMVUUiIHZhbHVlPSIlbiBkaSAldCIvPg0KCQk8dWl0ZXh0IG5hbWU9IlFVSVpQT0RfUVVJWl9TQ09SRSIgdmFsdWU9IlB1bnRlZ2dpbzoiLz4NCgkJPHVpdGV4dCBuYW1lPSJRVUlaUE9EX1FVSVpfUEFTU1NDT1JFIiB2YWx1ZT0iUHVudGVnZ2lvIG1pbmltbzoiLz4NCgkJPHVpdGV4dCBuYW1lPSJRVUlaUE9EX1FVSVpfTUFYU0NPUkUiIHZhbHVlPSJQdW50ZWdnaW8gbWFzc2ltbzoiLz4NCgkJPHVpdGV4dCBuYW1lPSJRVUlaUE9EX1FVRVNBVE1QVF9TVFIiIHZhbHVlPSJUZW50YXRpdm86ICVuIGRpICV0Ii8+DQoJCTx1aXRleHQgbmFtZT0iUVVJWlBPRF9RVUVTVFlQRV9TVFIiIHZhbHVlPSJUaXBvOiAlcyIvPg0KCQk8dWl0ZXh0IG5hbWU9IlFVSVpQT0RfUVVFU1RZUEVfR1JEIiB2YWx1ZT0iQ29uIHZhbHV0YXppb25lIi8+DQoJCTx1aXRleHQgbmFtZT0iUVVJWlBPRF9RVUVTVFlQRV9TVlkiIHZhbHVlPSJJbmRhZ2luZSIvPg0KCQk8dWl0ZXh0IG5hbWU9IlFVSVpQT0RfUVVJWkFUTVBUX0lORiIgdmFsdWU9IkluZmluaXRpIi8+DQoJCTx1aXRleHQgbmFtZT0iUVVJWlBPRF9RVUVTQVRNUFRfSU5GIiB2YWx1ZT0iSW5maW5pdGkiLz4NCgkJPHVpdGV4dCBuYW1lPSJXQVJOSU5HTVNHX1lFU1NUUklORyIgdmFsdWU9IlPDrCIvPg0KCQk8dWl0ZXh0IG5hbWU9IldBUk5JTkdNU0dfTk9TVFJJTkciIHZhbHVlPSJObyIvPg0KCQk8dWl0ZXh0IG5hbWU9IldBUk5JTkdNU0dfVElUTEVTVFJJTkciIHZhbHVlPSJBdnZlcnRlbnphIG5hdmlnYXppb25lIHF1aXoiLz4NCgkJPHVpdGV4dCBuYW1lPSJXQVJOSU5HTVNHX01TR1NUUklORyIgdmFsdWU9Ik9jY29ycmUgYW5jb3JhIHJpc3BvbmRlcmUgYWQgYWxjdW5lIGRvbWFuZGUgZGVsIHF1aXouJiN4QTsmI3hBO1NlIGZhdGUgY2xpYyBzdSBTw6wsIHVzY2lyZXRlIGRhbCBxdWl6LiBGYXRlIGNsaWMgc3UgTm8gcGVyIGNvbnRpbnVhcmUgaWwgcXVpei4iLz4NCgkJPHVpdGV4dCBuYW1lPSJJTkZPUk1BVElPTl9IMjY0X0ZMQVNIUExBWUVSIiB2YWx1ZT0iTGEgdmVyc2lvbmUgZGkgRmxhc2ggUGxheWVyIGF0dHVhbG1lbnRlIGluc3RhbGxhdGEgbm9uIHN1cHBvcnRhIHF1ZXN0byB2aWRlby4gRmF0ZSBjbGljIHN1bGwnYXJlYSBkZWwgdmlkZW8gcGVyIHNjYXJpY2FyZSBsJ3VsdGltYSB2ZXJzaW9uZSBkaS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c3RyYSBiYXJyYSBsYXRlcmFsZSBhaSBwYXJ0ZWNpcGFudGkiLz4NCgkJPHVpdGV4dCBuYW1lPSJNVVRFIiB2YWx1ZT0iRGlzYXR0aXZhIGF1ZGlvIi8+DQoJCTx1aXRleHQgbmFtZT0iRE9DV1JBUF9USVRMRSIgdmFsdWU9IkFsbGVnYXRvIGZpbGUgUHJlc2VudGVyIi8+DQoJCTx1aXRleHQgbmFtZT0iRE9DV1JBUF9NU0ciIHZhbHVlPSJTYWx2YSBpbiBSaXNvcnNlIGRlbCBjb21wdXRlciIvPg0KCQk8dWl0ZXh0IG5hbWU9IkRPQ1dSQVBfUFJPTVBUIiB2YWx1ZT0iQ2xpYyBwZXIgc2NhcmljYXJlIi8+DQoJPC9sYW5ndWFnZT4NCgk8bGFuZ3VhZ2UgaWQ9Im5s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SAlbiIvPg0KCQk8IS0tIHN1YnN0aXR1dGlvbjogJW4gPT0gc2xpZGUgbnVtYmVyIC0tPg0KCQk8IS0tIHN1YnN0aXR1dGlvbjogJXQgPT0gdG90YWwgc2xpZGUgY291bnQgLS0+DQoJCTx1aXRleHQgbmFtZT0iU0NSVUJCQVJTVEFUVVNfU0xJREVJTkZPIiB2YWx1ZT0iRGlhICVuIC8gJXQgfCAiLz4NCgkJPHVpdGV4dCBuYW1lPSJTQ1JVQkJBUlNUQVRVU19TVE9QUEVEIiB2YWx1ZT0iR2VzdG9wdCIvPg0KCQk8dWl0ZXh0IG5hbWU9IlNDUlVCQkFSU1RBVFVTX1BMQVlJTkciIHZhbHVlPSJBZnNwZWxlbiIvPg0KCQk8dWl0ZXh0IG5hbWU9IlNDUlVCQkFSU1RBVFVTX05PQVVESU8iIHZhbHVlPSJHZWVuIGF1ZGlvIi8+DQoJCTx1aXRleHQgbmFtZT0iU0NSVUJCQVJTVEFUVVNfVklEUExBWUlORyIgdmFsdWU9IlZpZGVvIGFmc3BlbGVuIi8+DQoJCTx1aXRleHQgbmFtZT0iU0NSVUJCQVJTVEFUVVNfTE9BRElORyIgdmFsdWU9IkxhZGVuIi8+DQoJCTx1aXRleHQgbmFtZT0iU0NSVUJCQVJTVEFUVVNfQlVGRkVSSU5HIiB2YWx1ZT0iQnVmZmVyZW4iLz4NCgkJPHVpdGV4dCBuYW1lPSJTQ1JVQkJBUlNUQVRVU19RVUVTVElPTiIgdmFsdWU9IlZyYWFnIG1ldCBhbnR3b29yZCIvPg0KCQk8dWl0ZXh0IG5hbWU9IlNDUlVCQkFSU1RBVFVTX1JFVklFV1FVSVoiIHZhbHVlPSJRdWl6IGNvbnRyb2xlcmVuIi8+DQoJCTwhLS0gc3Vic3RpdHV0aW9uOiAlbSA9PSBtaW51dGVzIHJlbWFpbmluZyAtLT4NCgkJPCEtLSBzdWJzdGl0dXRpb246ICVzID09IHNlY29uZHMgcmVtYWluaW5nIC0tPg0KCQk8dWl0ZXh0IG5hbWU9IkVMQVBTRUQiIHZhbHVlPSJFciByZXN0ZXJlbiAlbSBtaW51dGVuICVzIHNlY29uZGVuIi8+DQoJCTx1aXRleHQgbmFtZT0iTk9URk9VTkQiIHZhbHVlPSJOaWV0cyBnZXZvbmRlbiIvPg0KCQk8dWl0ZXh0IG5hbWU9IkFUVEFDSE1FTlRTIiB2YWx1ZT0iQmlqbGFnZW4iLz4NCgkJPCEtLSBzdWJzdGl0dXRpb246ICVwID09IGN1cnJlbnQgc3BlYWtlcidzIHRpdGxlIC0tPg0KCQk8dWl0ZXh0IG5hbWU9IkJJT1dJTl9USVRMRSIgdmFsdWU9IkJpb2dyYWZpZTogJXAiLz4NCgkJPHVpdGV4dCBuYW1lPSJCSU9CVE5fVElUTEUiIHZhbHVlPSJCaW9ncmFmaWUiLz4NCgkJPHVpdGV4dCBuYW1lPSJESVZJREVSQlROX1RJVExFIiB2YWx1ZT0ifCIvPg0KCQk8dWl0ZXh0IG5hbWU9IkNPTlRBQ1RCVE5fVElUTEUiIHZhbHVlPSJDb250YWN0Ii8+DQoJCTx1aXRleHQgbmFtZT0iVEFCX1FVSVoiIHZhbHVlPSJRdWl6Ii8+DQoJCTx1aXRleHQgbmFtZT0iVEFCX09VVExJTkUiIHZhbHVlPSJPdmVyemljaHQiLz4NCgkJPHVpdGV4dCBuYW1lPSJUQUJfVEhVTUIiIHZhbHVlPSJNaW5pYXR1dXIiLz4NCgkJPHVpdGV4dCBuYW1lPSJUQUJfTk9URVMiIHZhbHVlPSJOb3RpdGllcyIvPg0KCQk8dWl0ZXh0IG5hbWU9IlRBQl9TRUFSQ0giIHZhbHVlPSJab2VrZW4iLz4NCgkJPHVpdGV4dCBuYW1lPSJTTElERV9IRUFESU5HIiB2YWx1ZT0iVGl0ZWwgdmFuIGRpYSIvPg0KCQk8dWl0ZXh0IG5hbWU9IkRVUkFUSU9OX0hFQURJTkciIHZhbHVlPSJEdXVyIi8+DQoJCTx1aXRleHQgbmFtZT0iU0VBUkNIX0hFQURJTkciIHZhbHVlPSJab2VrZW4gbmFhciB0ZWtzdDoiLz4NCgkJPHVpdGV4dCBuYW1lPSJUSFVNQl9IRUFESU5HIiB2YWx1ZT0iRGlhIi8+DQoJCTx1aXRleHQgbmFtZT0iVEhVTUJfSU5GTyIgdmFsdWU9IlRpdGVsL2R1dXIgdmFuIGRpYSIvPg0KCQk8dWl0ZXh0IG5hbWU9IkFUVEFDSE5BTUVfSEVBRElORyIgdmFsdWU9IkJlc3RhbmRzbmFhbSIvPg0KCQk8dWl0ZXh0IG5hbWU9IkFUVEFDSFNJWkVfSEVBRElORyIgdmFsdWU9Ikdyb290dGUiLz4NCgkJPHVpdGV4dCBuYW1lPSJTTElERV9OT1RFUyIgdmFsdWU9IkRpYW5vdGl0aWVzIi8+DQoJCTwhLS1xdWl6IHBvZCBhbmQgbWVzc2FnZSBib3ggdGV4dHMtLT4NCgkJPHVpdGV4dCBuYW1lPSJRVUlaUE9EX1FVSVpfQVRURU1QVCIgdmFsdWU9IlF1aXpwb2dpbmc6Ii8+DQoJCTx1aXRleHQgbmFtZT0iUVVJWlBPRF9RVUlaX0FUVEVNUFRfVkFMVUUiIHZhbHVlPSIlbiB2YW4gJXQiLz4NCgkJPHVpdGV4dCBuYW1lPSJRVUlaUE9EX1FVSVpfU0NPUkUiIHZhbHVlPSJCZWhhYWxkZSBzY29yZToiLz4NCgkJPHVpdGV4dCBuYW1lPSJRVUlaUE9EX1FVSVpfUEFTU1NDT1JFIiB2YWx1ZT0iVm9sZG9lbmRlIHNjb3JlOiIvPg0KCQk8dWl0ZXh0IG5hbWU9IlFVSVpQT0RfUVVJWl9NQVhTQ09SRSIgdmFsdWU9Ik1heGltYWFsIGhhYWxiYXJlIHNjb3JlOiIvPg0KCQk8dWl0ZXh0IG5hbWU9IlFVSVpQT0RfUVVFU0FUTVBUX1NUUiIgdmFsdWU9IlBvZ2luZzogJW4gdmFuICV0Ii8+DQoJCTx1aXRleHQgbmFtZT0iUVVJWlBPRF9RVUVTVFlQRV9TVFIiIHZhbHVlPSJUeXBlOiAlcyIvPg0KCQk8dWl0ZXh0IG5hbWU9IlFVSVpQT0RfUVVFU1RZUEVfR1JEIiB2YWx1ZT0iVGVsdCB2b29yIHNjb3JlIi8+DQoJCTx1aXRleHQgbmFtZT0iUVVJWlBPRF9RVUVTVFlQRV9TVlkiIHZhbHVlPSJFbnF1w6p0ZSIvPg0KCQk8dWl0ZXh0IG5hbWU9IlFVSVpQT0RfUVVJWkFUTVBUX0lORiIgdmFsdWU9Ik9uYmVwZXJrdCIvPg0KCQk8dWl0ZXh0IG5hbWU9IlFVSVpQT0RfUVVFU0FUTVBUX0lORiIgdmFsdWU9Ik9uYmVwZXJrdCIvPg0KCQk8dWl0ZXh0IG5hbWU9IldBUk5JTkdNU0dfWUVTU1RSSU5HIiB2YWx1ZT0iSmEiLz4NCgkJPHVpdGV4dCBuYW1lPSJXQVJOSU5HTVNHX05PU1RSSU5HIiB2YWx1ZT0iTmVlIi8+DQoJCTx1aXRleHQgbmFtZT0iV0FSTklOR01TR19USVRMRVNUUklORyIgdmFsdWU9IldhYXJzY2h1d2luZyBtZXQgYmV0cmVra2luZyB0b3QgcXVpem5hdmlnYXRpZSIvPg0KCQk8dWl0ZXh0IG5hbWU9IldBUk5JTkdNU0dfTVNHU1RSSU5HIiB2YWx1ZT0iVSBoZWJ0IG5pZXQgYWxsZSB2cmFnZW4gaW4gZGV6ZSBxdWl6IGJlYW50d29vcmQuJiN4QTsmI3hBO0tsaWsgb3AgSmEgb20gZGUgcXVpeiBhZiB0ZSBzbHVpdGVuLiBLbGlrIG9wIE5lZSBvbSBkZSBxdWl6IHZvb3J0IHRlIHpldHRlbi4iLz4NCgkJPHVpdGV4dCBuYW1lPSJJTkZPUk1BVElPTl9IMjY0X0ZMQVNIUExBWUVSIiB2YWx1ZT0iRGV6ZSB2aWRlbyB3b3JkdCBuaWV0IG9uZGVyc3RldW5kIGRvb3IgZGUgdmVyc2llIHZhbiBGbGFzaCBQbGF5ZXIgZGllIG1vbWVudGVlbCBvcCB1dyBjb21wdXRlciBpcyBnZcOvbnN0YWxsZWVyZC4gS2xpayBpbiBkZSB2aWRlbyBvbSBkZSBuaWV1d3N0ZSBGbGFzaCBQbGF5ZXIgdGUgZG93bmxvYWRlb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WmlqcGFuZWVsIGFhbiBkZWVsbmVtZXJzIHdlZXJnZXZlbiIvPg0KCQk8dWl0ZXh0IG5hbWU9Ik1VVEUiIHZhbHVlPSJEZW1wZW4iLz4NCgkJPHVpdGV4dCBuYW1lPSJET0NXUkFQX1RJVExFIiB2YWx1ZT0iUHJlc2VudGVyLWJlc3RhbmRzYmlqbGFnZSIvPg0KCQk8dWl0ZXh0IG5hbWU9IkRPQ1dSQVBfTVNHIiB2YWx1ZT0iT3BzbGFhbiBpbiBEZXplIGNvbXB1dGVyIi8+DQoJCTx1aXRleHQgbmFtZT0iRE9DV1JBUF9QUk9NUFQiIHZhbHVlPSJLbGlrIG9tIHRlIGRvd25sb2FkZW4iLz4NCgk8L2xhbmd1YWdlPg0KCTxsYW5ndWFnZSBpZD0iY24iPg0KCQk8IS0tIGZvcm1hdCBmb3IgdWlmb250IHZhbHVlIGlzICJmb250LHNpemUsaXNib2xkLGlzaXRhbGljLGlzc2hhZG93ZWQiIC0tPg0KCQk8dWlmb250IG5hbWU9IkZPTlRfUVVJWlpJTkciIHZhbHVlPSLlrovkvZMtMTgwMzAsMTAsZmFsc2UsZmFsc2UsZmFsc2UiLz4NCgkJPHVpZm9udCBuYW1lPSJGT05UX1NDUlVCU1RBVFVTIiB2YWx1ZT0i5a6L5L2TLTE4MDMwLDEwLHRydWUsZmFsc2UsdHJ1ZSIvPg0KCQk8dWlmb250IG5hbWU9IkZPTlRfU0NSVUJUSU1FIiB2YWx1ZT0i5a6L5L2TLTE4MDMwLDEwLGZhbHNlLGZhbHNlLHRydWUiLz4NCgkJPHVpZm9udCBuYW1lPSJGT05UX0VMQVBTRURUSU1FIiB2YWx1ZT0i5a6L5L2TLTE4MDMwLDEwLHRydWUsZmFsc2UsdHJ1ZSIvPg0KCQk8dWlmb250IG5hbWU9IkZPTlRfVVRJTFNNRU5VIiB2YWx1ZT0i5a6L5L2TLTE4MDMwLDEwLHRydWUsZmFsc2UsZmFsc2UiLz4NCgkJPHVpZm9udCBuYW1lPSJGT05UX1RBQlMiIHZhbHVlPSLlrovkvZMtMTgwMzAsMTQsdHJ1ZSxmYWxzZSx0cnVlIi8+DQoJCTx1aWZvbnQgbmFtZT0iRk9OVF9QUkVTRU5UQVRJT05OQU1FIiB2YWx1ZT0i5a6L5L2TLTE4MDMwLDE0LGZhbHNlLGZhbHNlLHRydWUiLz4NCgkJPHVpZm9udCBuYW1lPSJGT05UX1BSRVNFTlRFUk5BTUUiIHZhbHVlPSLlrovkvZMtMTgwMzAsMTQsdHJ1ZSxmYWxzZSx0cnVlIi8+DQoJCTx1aWZvbnQgbmFtZT0iRk9OVF9QUkVTRU5URVJUSVRMRSIgdmFsdWU9IuWui+S9ky0xODAzMCwxMyxmYWxzZSxmYWxzZSx0cnVlIi8+DQoJCTx1aWZvbnQgbmFtZT0iRk9OVF9CSU9CVE4iIHZhbHVlPSLlrovkvZMtMTgwMzAsMTAsZmFsc2UsZmFsc2UsdHJ1ZSIvPg0KCQk8dWlmb250IG5hbWU9IkZPTlRfTk9URVMiIHZhbHVlPSLlrovkvZMtMTgwMzAsMTIsZmFsc2UsZmFsc2UsZmFsc2UiLz4NCgkJPHVpZm9udCBuYW1lPSJGT05UX09VVExJTkUiIHZhbHVlPSLlrovkvZMtMTgwMzAsMTIsZmFsc2UsZmFsc2UsdHJ1ZSIvPg0KCQk8dWlmb250IG5hbWU9IkZPTlRfU0VBUkNIIiB2YWx1ZT0i5a6L5L2TLTE4MDMwLDEyLGZhbHNlLGZhbHNlLHRydWUiLz4NCgkJPHVpZm9udCBuYW1lPSJGT05UX1RIVU1CIiB2YWx1ZT0i5a6L5L2TLTE4MDMwLDEwLGZhbHNlLGZhbHNlLHRydWUiLz4NCgkJPHVpZm9udCBuYW1lPSJGT05UX0JJT1dJTiIgdmFsdWU9IuWui+S9ky0xODAzMCwxMixmYWxzZSxmYWxzZSxmYWxzZSIvPg0KCQk8dWlmb250IG5hbWU9IkZPTlRfTElTVEhFQURJTkciIHZhbHVlPSLlrovkvZMtMTgwMzAsMTAsZmFsc2UsZmFsc2UsZmFsc2UiLz4NCgkJPHVpZm9udCBuYW1lPSJGT05UX1dJTlRJVExFIiB2YWx1ZT0i5a6L5L2TLTE4MDMwLDEwLGZhbHNlLGZhbHNlLHRydWUiLz4NCgkJPHVpZm9udCBuYW1lPSJGT05UX0FUVEFDSE1FTlRTIiB2YWx1ZT0i5a6L5L2TLTE4MDMwLDEyLGZhbHNlLGZhbHNlLHRydWUiLz4NCgkJPCEtLXF1aXogcG9kIGFuZCBtZXNzYWdlIGJveCB0ZXh0IGZvbnRzLS0+DQoJCTx1aWZvbnQgbmFtZT0iRk9OVF9NU0dCT1hfV0lOVElUTEUiIHZhbHVlPSLlrovkvZMtMTgwMzAsMTIsdHJ1ZSxmYWxzZSx0cnVlIi8+DQoJCTx1aWZvbnQgbmFtZT0iRk9OVF9NU0dCT1hfTVNHIiB2YWx1ZT0i5a6L5L2TLTE4MDMwLDEyLGZhbHNlLGZhbHNlLHRydWUiLz4NCgkJPHVpZm9udCBuYW1lPSJGT05UX01TR0JPWF9PUFRJT05TIiB2YWx1ZT0i5a6L5L2TLTE4MDMwLDEwLHRydWUsZmFsc2UsdHJ1ZSIvPg0KCQk8dWlmb250IG5hbWU9IkZPTlRfUVVJWlBPRF9RVUlaX1RJVExFIiB2YWx1ZT0i5a6L5L2TLTE4MDMwLDEyLHRydWUsZmFsc2UsdHJ1ZSIvPg0KCQk8dWlmb250IG5hbWU9IkZPTlRfUVVJWlBPRF9RVUlaX0FUVEVNUFQiIHZhbHVlPSLlrovkvZMtMTgwMzAsMTAsZmFsc2UsZmFsc2UsdHJ1ZSIvPg0KCQk8dWlmb250IG5hbWU9IkZPTlRfUVVJWlBPRF9RVUlaX0FUVEVNUFRfVkFMVUUiIHZhbHVlPSLlrovkvZMtMTgwMzAsMTAsdHJ1ZSxmYWxzZSx0cnVlIi8+DQoJCTx1aWZvbnQgbmFtZT0iRk9OVF9RVUlaUE9EX1FVRVNUSU9OX1NDT1JFIiB2YWx1ZT0i5a6L5L2TLTE4MDMwLDEwLGZhbHNlLGZhbHNlLHRydWUiLz4NCgkJPHVpZm9udCBuYW1lPSJGT05UX1FVSVpQT0RfUVVFU1RJT05fU0NPUkVfVkFMVUUiIHZhbHVlPSLlrovkvZMtMTgwMzAsMTAsdHJ1ZSxmYWxzZSx0cnVlIi8+DQoJCTx1aWZvbnQgbmFtZT0iRk9OVF9RVUlaUE9EX1FVRVNUSU9OX0FUVEVNUFQiIHZhbHVlPSLlrovkvZMtMTgwMzAsMTAsZmFsc2UsZmFsc2UsdHJ1ZSIvPg0KCQk8dWlmb250IG5hbWU9IkZPTlRfUVVJWlBPRF9RVUVTVElPTl9BVFRFTVBUX1ZBTFVFIiB2YWx1ZT0i5a6L5L2TLTE4MDMwLDEwLHRydWUsZmFsc2UsdHJ1ZSIvPg0KCQk8dWlmb250IG5hbWU9IkZPTlRfUVVJWlBPRF9RVUVTVElPTl9UQUciIHZhbHVlPSLlrovkvZMtMTgwMzAsMTIsdHJ1ZSxmYWxzZSx0cnVlIi8+DQoJCTx1aWZvbnQgbmFtZT0iRk9OVF9RVUlaUE9EX1FVSVpfUVVFU1RJT05fQ09VTlQiIHZhbHVlPSLlrovkvZMtMTgwMzAsMTAsZmFsc2UsZmFsc2UsdHJ1ZSIvPg0KCQk8dWlmb250IG5hbWU9IkZPTlRfUVVJWlBPRF9RVUlaX1FVRVNUSU9OX0NPVU5UX1ZBTFVFIiB2YWx1ZT0i5a6L5L2TLTE4MDMwLDEwLHRydWUsZmFsc2UsdHJ1ZSIvPg0KCQk8dWlmb250IG5hbWU9IkZPTlRfUVVJWlBPRF9RVUlaX1FVRVNUSU9OX0FUVEVNUFRFRCIgdmFsdWU9IuWui+S9ky0xODAzMCwxMCxmYWxzZSxmYWxzZSx0cnVlIi8+DQoJCTx1aWZvbnQgbmFtZT0iRk9OVF9RVUlaUE9EX1FVSVpfUVVFU1RJT05fQVRURU1QVEVEX1ZBTFVFIiB2YWx1ZT0i5a6L5L2TLTE4MDMwLDEwLHRydWUsZmFsc2UsdHJ1ZSIvPg0KCQk8dWlmb250IG5hbWU9IkZPTlRfUVVJWlBPRF9RVUlaX1NDT1JFX1RBRyIgdmFsdWU9IuWui+S9ky0xODAzMCwxMix0cnVlLGZhbHNlLHRydWUiLz4NCgkJPHVpZm9udCBuYW1lPSJGT05UX1FVSVpQT0RfUVVJWl9TQ09SRSIgdmFsdWU9IuWui+S9ky0xODAzMCwxMCxmYWxzZSxmYWxzZSx0cnVlIi8+DQoJCTx1aWZvbnQgbmFtZT0iRk9OVF9RVUlaUE9EX1FVSVpfU0NPUkVfVkFMVUUiIHZhbHVlPSLlrovkvZMtMTgwMzAsMTAsdHJ1ZSxmYWxzZSx0cnVlIi8+DQoJCTx1aWZvbnQgbmFtZT0iRk9OVF9RVUlaUE9EX1FVSVpfTUFYU0NPUkUiIHZhbHVlPSLlrovkvZMtMTgwMzAsMTAsZmFsc2UsZmFsc2UsdHJ1ZSIvPg0KCQk8dWlmb250IG5hbWU9IkZPTlRfUVVJWlBPRF9RVUlaX01BWFNDT1JFX1ZBTFVFIiB2YWx1ZT0i5a6L5L2TLTE4MDMwLDEwLHRydWUsZmFsc2UsdHJ1ZSIvPg0KCQk8dWlmb250IG5hbWU9IkZPTlRfUVVJWlBPRF9RVUlaX1BBU1NTQ09SRSIgdmFsdWU9IuWui+S9ky0xODAzMCwxMCxmYWxzZSxmYWxzZSx0cnVlIi8+DQoJCTx1aWZvbnQgbmFtZT0iRk9OVF9RVUlaUE9EX1FVSVpfUEFTU1NDT1JFX1ZBTFVFIiB2YWx1ZT0i5a6L5L2TLTE4MDMwLDEwLHRydWUsZmFsc2UsdHJ1ZSIvPg0KCQk8IS0tIHVpdGV4dCAtLT4NCgkJPCEtLSBzdWJzdGl0dXRpb246ICVuID09IHNsaWRlIG51bWJlciAtLT4NCgkJPHVpdGV4dCBuYW1lPSJVTk5BTUVEU0xJREVUSVRMRSIgdmFsdWU9IuW5u+eBr+eJhyAlbiIvPg0KCQk8IS0tIHN1YnN0aXR1dGlvbjogJW4gPT0gc2xpZGUgbnVtYmVyIC0tPg0KCQk8IS0tIHN1YnN0aXR1dGlvbjogJXQgPT0gdG90YWwgc2xpZGUgY291bnQgLS0+DQoJCTx1aXRleHQgbmFtZT0iU0NSVUJCQVJTVEFUVVNfU0xJREVJTkZPIiB2YWx1ZT0i5bm754Gv54mHICVuIC8gJXQgfCAiLz4NCgkJPHVpdGV4dCBuYW1lPSJTQ1JVQkJBUlNUQVRVU19TVE9QUEVEIiB2YWx1ZT0i5bey5YGc5q2iIi8+DQoJCTx1aXRleHQgbmFtZT0iU0NSVUJCQVJTVEFUVVNfUExBWUlORyIgdmFsdWU9Iuato+WcqOaSreaUviIvPg0KCQk8dWl0ZXh0IG5hbWU9IlNDUlVCQkFSU1RBVFVTX05PQVVESU8iIHZhbHVlPSLml6Dpn7PpopEiLz4NCgkJPHVpdGV4dCBuYW1lPSJTQ1JVQkJBUlNUQVRVU19WSURQTEFZSU5HIiB2YWx1ZT0i6KeG6aKR5pKt5pS+Ii8+DQoJCTx1aXRleHQgbmFtZT0iU0NSVUJCQVJTVEFUVVNfTE9BRElORyIgdmFsdWU9Iuato+WcqOi9veWFpSIvPg0KCQk8dWl0ZXh0IG5hbWU9IlNDUlVCQkFSU1RBVFVTX0JVRkZFUklORyIgdmFsdWU9Iuato+WcqOi/m+ihjOe8k+WGsuWkhOeQhiIvPg0KCQk8dWl0ZXh0IG5hbWU9IlNDUlVCQkFSU1RBVFVTX1FVRVNUSU9OIiB2YWx1ZT0i5Zue562U6Zeu6aKYIi8+DQoJCTx1aXRleHQgbmFtZT0iU0NSVUJCQVJTVEFUVVNfUkVWSUVXUVVJWiIgdmFsdWU9Iuato+WcqOWuoemYhea1i+mqjCIvPg0KCQk8IS0tIHN1YnN0aXR1dGlvbjogJW0gPT0gbWludXRlcyByZW1haW5pbmcgLS0+DQoJCTwhLS0gc3Vic3RpdHV0aW9uOiAlcyA9PSBzZWNvbmRzIHJlbWFpbmluZyAtLT4NCgkJPHVpdGV4dCBuYW1lPSJFTEFQU0VEIiB2YWx1ZT0i5Ymp5L2ZICVtIOWIhumSnyAlcyDnp5IiLz4NCgkJPHVpdGV4dCBuYW1lPSJOT1RGT1VORCIgdmFsdWU9IuacquaJvuWIsOS7u+S9leWGheWuuSIvPg0KCQk8dWl0ZXh0IG5hbWU9IkFUVEFDSE1FTlRTIiB2YWx1ZT0i6ZmE5Lu2Ii8+DQoJCTwhLS0gc3Vic3RpdHV0aW9uOiAlcCA9PSBjdXJyZW50IHNwZWFrZXIncyB0aXRsZSAtLT4NCgkJPHVpdGV4dCBuYW1lPSJCSU9XSU5fVElUTEUiIHZhbHVlPSLkuKrkurrnroDku4s6ICVwIi8+DQoJCTx1aXRleHQgbmFtZT0iQklPQlROX1RJVExFIiB2YWx1ZT0i5Liq5Lq6566A5LuLIi8+DQoJCTx1aXRleHQgbmFtZT0iRElWSURFUkJUTl9USVRMRSIgdmFsdWU9InwiLz4NCgkJPHVpdGV4dCBuYW1lPSJDT05UQUNUQlROX1RJVExFIiB2YWx1ZT0i6IGU57O75pa55byPIi8+DQoJCTx1aXRleHQgbmFtZT0iVEFCX1FVSVoiIHZhbHVlPSLmtYvpqowiLz4NCgkJPHVpdGV4dCBuYW1lPSJUQUJfT1VUTElORSIgdmFsdWU9IuWkp+e6siIvPg0KCQk8dWl0ZXh0IG5hbWU9IlRBQl9USFVNQiIgdmFsdWU9Iue8qeeVpeWbviIvPg0KCQk8dWl0ZXh0IG5hbWU9IlRBQl9OT1RFUyIgdmFsdWU9IuWkh+azqCIvPg0KCQk8dWl0ZXh0IG5hbWU9IlRBQl9TRUFSQ0giIHZhbHVlPSLmkJzntKIiLz4NCgkJPHVpdGV4dCBuYW1lPSJTTElERV9IRUFESU5HIiB2YWx1ZT0i5bm754Gv54mH5qCH6aKYIi8+DQoJCTx1aXRleHQgbmFtZT0iRFVSQVRJT05fSEVBRElORyIgdmFsdWU9IuaMgee7reaXtumXtCIvPg0KCQk8dWl0ZXh0IG5hbWU9IlNFQVJDSF9IRUFESU5HIiB2YWx1ZT0i5pCc57Si5paH5pysOiIvPg0KCQk8dWl0ZXh0IG5hbWU9IlRIVU1CX0hFQURJTkciIHZhbHVlPSLlubvnga/niYciLz4NCgkJPHVpdGV4dCBuYW1lPSJUSFVNQl9JTkZPIiB2YWx1ZT0i5bm754Gv54mH5qCH6aKYL+aMgee7reaXtumXtCIvPg0KCQk8dWl0ZXh0IG5hbWU9IkFUVEFDSE5BTUVfSEVBRElORyIgdmFsdWU9IuaWh+S7tuWQjSIvPg0KCQk8dWl0ZXh0IG5hbWU9IkFUVEFDSFNJWkVfSEVBRElORyIgdmFsdWU9IuWkp+WwjyIvPg0KCQk8dWl0ZXh0IG5hbWU9IlNMSURFX05PVEVTIiB2YWx1ZT0i5bm754Gv54mH5aSH5rOoIi8+DQoJCTwhLS1xdWl6IHBvZCBhbmQgbWVzc2FnZSBib3ggdGV4dHMtLT4NCgkJPHVpdGV4dCBuYW1lPSJRVUlaUE9EX1FVSVpfQVRURU1QVCIgdmFsdWU9Iua1i+mqjOWwneivleasoeaVsDoiLz4NCgkJPHVpdGV4dCBuYW1lPSJRVUlaUE9EX1FVSVpfQVRURU1QVF9WQUxVRSIgdmFsdWU9IuesrCAlbiDmrKHvvIzlhbEgJXQg5qyhIi8+DQoJCTx1aXRleHQgbmFtZT0iUVVJWlBPRF9RVUlaX1NDT1JFIiB2YWx1ZT0i5b6X5YiGOiIvPg0KCQk8dWl0ZXh0IG5hbWU9IlFVSVpQT0RfUVVJWl9QQVNTU0NPUkUiIHZhbHVlPSLlj4rmoLzliIbmlbA6Ii8+DQoJCTx1aXRleHQgbmFtZT0iUVVJWlBPRF9RVUlaX01BWFNDT1JFIiB2YWx1ZT0i5pyA6auY5YiG5pWwOiIvPg0KCQk8dWl0ZXh0IG5hbWU9IlFVSVpQT0RfUVVFU0FUTVBUX1NUUiIgdmFsdWU9IuWwneivleasoeaVsDog56ysICVuIOasoe+8jOWFsSAldCDmrKEiLz4NCgkJPHVpdGV4dCBuYW1lPSJRVUlaUE9EX1FVRVNUWVBFX1NUUiIgdmFsdWU9Iuexu+WeizogJXMiLz4NCgkJPHVpdGV4dCBuYW1lPSJRVUlaUE9EX1FVRVNUWVBFX0dSRCIgdmFsdWU9IuivhOe6pyIvPg0KCQk8dWl0ZXh0IG5hbWU9IlFVSVpQT0RfUVVFU1RZUEVfU1ZZIiB2YWx1ZT0i6LCD5p+lIi8+DQoJCTx1aXRleHQgbmFtZT0iUVVJWlBPRF9RVUlaQVRNUFRfSU5GIiB2YWx1ZT0i5peg6ZmQIi8+DQoJCTx1aXRleHQgbmFtZT0iUVVJWlBPRF9RVUVTQVRNUFRfSU5GIiB2YWx1ZT0i5peg6ZmQIi8+DQoJCTx1aXRleHQgbmFtZT0iV0FSTklOR01TR19ZRVNTVFJJTkciIHZhbHVlPSLmmK8iLz4NCgkJPHVpdGV4dCBuYW1lPSJXQVJOSU5HTVNHX05PU1RSSU5HIiB2YWx1ZT0i5ZCmIi8+DQoJCTx1aXRleHQgbmFtZT0iV0FSTklOR01TR19USVRMRVNUUklORyIgdmFsdWU9Iua1i+mqjOWvvOiIquitpuWRiiIvPg0KCQk8dWl0ZXh0IG5hbWU9IldBUk5JTkdNU0dfTVNHU1RSSU5HIiB2YWx1ZT0i5q2k5rWL6aqM5Lit5pyJ5pyq5bCd6K+V5L2c562U55qE6Zeu6aKY44CCJiN4QTsmI3hBO+WNleWHu+KAnOaYr+KAnemAgOWHuuatpOa1i+mqjOOAguWNleWHu+KAnOWQpuKAnee7p+e7rea1i+mqjOOAgiIvPg0KCQk8dWl0ZXh0IG5hbWU9IklORk9STUFUSU9OX0gyNjRfRkxBU0hQTEFZRVIiIHZhbHVlPSLlvZPliY3lronoo4XlnKjmgqjnmoTorqHnrpfmnLrkuIrnmoQgRmxhc2ggUGxheWVyIOeJiOacrOS4jeaUr+aMgeivpeinhumikeOAguWNleWHu+inhumikeWMuuWfn+S4i+i9veacgOaWsOeJiOacrOeahCBGbGFzaCBQbGF5ZXLjgII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5ZCR5Y+C5Yqg6ICF5pi+56S65o+Q6KaB5qCPIi8+DQoJCTx1aXRleHQgbmFtZT0iTVVURSIgdmFsdWU9IumdmemfsyIvPg0KCQk8dWl0ZXh0IG5hbWU9IkRPQ1dSQVBfVElUTEUiIHZhbHVlPSJQcmVzZW50ZXIg5paH5Lu26ZmE5Lu2Ii8+DQoJCTx1aXRleHQgbmFtZT0iRE9DV1JBUF9NU0ciIHZhbHVlPSLkv53lrZjliLDmiJHnmoTorqHnrpfmnLoiLz4NCgkJPHVpdGV4dCBuYW1lPSJET0NXUkFQX1BST01QVCIgdmFsdWU9IuWNleWHu+S7peS4i+i9vSIvPg0KCTwvbGFuZ3VhZ2U+DQo8L2NvbmZpZ3VyYXRpb24+DQo="/>
  <p:tag name="MMPROD_UIDATA" val="&lt;database version=&quot;7.0&quot;&gt;&lt;object type=&quot;1&quot; unique_id=&quot;10001&quot;&gt;&lt;property id=&quot;20141&quot; value=&quot;Unit 21 SRS Classical Pulses&quot;/&gt;&lt;property id=&quot;20144&quot; value=&quot;1&quot;/&gt;&lt;property id=&quot;20146&quot; value=&quot;0&quot;/&gt;&lt;property id=&quot;20147&quot; value=&quot;0&quot;/&gt;&lt;property id=&quot;20148&quot; value=&quot;5&quot;/&gt;&lt;property id=&quot;20184&quot; value=&quot;7&quot;/&gt;&lt;property id=&quot;20224&quot; value=&quot;C:\Users\Tom Irvine\Documents\My Adobe Presentations\u3&quot;/&gt;&lt;property id=&quot;20226&quot; value=&quot;C:\unit_21\NA_Unit_21_PP.pptx&quot;/&gt;&lt;property id=&quot;20250&quot; value=&quot;7&quot;/&gt;&lt;property id=&quot;20251&quot; value=&quot;0&quot;/&gt;&lt;property id=&quot;20259&quot; value=&quot;0&quot;/&gt;&lt;property id=&quot;20501&quot; value=&quot;C:\Unit_21\&quot;/&gt;&lt;object type=&quot;8&quot; unique_id=&quot;10122&quot;&gt;&lt;/object&gt;&lt;object type=&quot;2&quot; unique_id=&quot;10123&quot;&gt;&lt;object type=&quot;3&quot; unique_id=&quot;10124&quot;&gt;&lt;property id=&quot;20148&quot; value=&quot;5&quot;/&gt;&lt;property id=&quot;20300&quot; value=&quot;Slide 1&quot;/&gt;&lt;property id=&quot;20301&quot; value=&quot;Title Page&quot;/&gt;&lt;property id=&quot;20303&quot; value=&quot;-1&quot;/&gt;&lt;property id=&quot;20307&quot; value=&quot;256&quot;/&gt;&lt;property id=&quot;20309&quot; value=&quot;-1&quot;/&gt;&lt;/object&gt;&lt;object type=&quot;3&quot; unique_id=&quot;10357&quot;&gt;&lt;property id=&quot;20148&quot; value=&quot;5&quot;/&gt;&lt;property id=&quot;20300&quot; value=&quot;Slide 2 - &amp;quot;This presentation is sponsored by&amp;quot;&quot;/&gt;&lt;property id=&quot;20301&quot; value=&quot;Sponsor&quot;/&gt;&lt;property id=&quot;20303&quot; value=&quot;-1&quot;/&gt;&lt;property id=&quot;20307&quot; value=&quot;275&quot;/&gt;&lt;property id=&quot;20309&quot; value=&quot;-1&quot;/&gt;&lt;/object&gt;&lt;object type=&quot;3&quot; unique_id=&quot;10358&quot;&gt;&lt;property id=&quot;20148&quot; value=&quot;5&quot;/&gt;&lt;property id=&quot;20300&quot; value=&quot;Slide 3 - &amp;quot;      Contact Information&amp;quot;&quot;/&gt;&lt;property id=&quot;20301&quot; value=&quot;Contact&quot;/&gt;&lt;property id=&quot;20303&quot; value=&quot;-1&quot;/&gt;&lt;property id=&quot;20307&quot; value=&quot;276&quot;/&gt;&lt;property id=&quot;20309&quot; value=&quot;-1&quot;/&gt;&lt;/object&gt;&lt;object type=&quot;3&quot; unique_id=&quot;41685&quot;&gt;&lt;property id=&quot;20148&quot; value=&quot;5&quot;/&gt;&lt;property id=&quot;20300&quot; value=&quot;Slide 4&quot;/&gt;&lt;property id=&quot;20301&quot; value=&quot;Classical Pulse Introduction &quot;/&gt;&lt;property id=&quot;20303&quot; value=&quot;-1&quot;/&gt;&lt;property id=&quot;20307&quot; value=&quot;405&quot;/&gt;&lt;property id=&quot;20309&quot; value=&quot;-1&quot;/&gt;&lt;/object&gt;&lt;object type=&quot;3&quot; unique_id=&quot;47517&quot;&gt;&lt;property id=&quot;20148&quot; value=&quot;5&quot;/&gt;&lt;property id=&quot;20300&quot; value=&quot;Slide 15&quot;/&gt;&lt;property id=&quot;20301&quot; value=&quot;SDOF System &quot;/&gt;&lt;property id=&quot;20303&quot; value=&quot;-1&quot;/&gt;&lt;property id=&quot;20307&quot; value=&quot;407&quot;/&gt;&lt;property id=&quot;20309&quot; value=&quot;-1&quot;/&gt;&lt;/object&gt;&lt;object type=&quot;3&quot; unique_id=&quot;47683&quot;&gt;&lt;property id=&quot;20148&quot; value=&quot;5&quot;/&gt;&lt;property id=&quot;20300&quot; value=&quot;Slide 16&quot;/&gt;&lt;property id=&quot;20301&quot; value=&quot;Free Body Diagram &quot;/&gt;&lt;property id=&quot;20303&quot; value=&quot;-1&quot;/&gt;&lt;property id=&quot;20307&quot; value=&quot;410&quot;/&gt;&lt;property id=&quot;20309&quot; value=&quot;-1&quot;/&gt;&lt;/object&gt;&lt;object type=&quot;3&quot; unique_id=&quot;47684&quot;&gt;&lt;property id=&quot;20148&quot; value=&quot;5&quot;/&gt;&lt;property id=&quot;20300&quot; value=&quot;Slide 17&quot;/&gt;&lt;property id=&quot;20301&quot; value=&quot;Derivation&quot;/&gt;&lt;property id=&quot;20303&quot; value=&quot;-1&quot;/&gt;&lt;property id=&quot;20307&quot; value=&quot;412&quot;/&gt;&lt;property id=&quot;20309&quot; value=&quot;-1&quot;/&gt;&lt;/object&gt;&lt;object type=&quot;3&quot; unique_id=&quot;47685&quot;&gt;&lt;property id=&quot;20148&quot; value=&quot;5&quot;/&gt;&lt;property id=&quot;20300&quot; value=&quot;Slide 19&quot;/&gt;&lt;property id=&quot;20301&quot; value=&quot;Base Excitation &quot;/&gt;&lt;property id=&quot;20303&quot; value=&quot;-1&quot;/&gt;&lt;property id=&quot;20307&quot; value=&quot;413&quot;/&gt;&lt;property id=&quot;20309&quot; value=&quot;-1&quot;/&gt;&lt;/object&gt;&lt;object type=&quot;3&quot; unique_id=&quot;47686&quot;&gt;&lt;property id=&quot;20148&quot; value=&quot;5&quot;/&gt;&lt;property id=&quot;20300&quot; value=&quot;Slide 5&quot;/&gt;&lt;property id=&quot;20301&quot; value=&quot;Shock Test Machine &quot;/&gt;&lt;property id=&quot;20303&quot; value=&quot;-1&quot;/&gt;&lt;property id=&quot;20307&quot; value=&quot;414&quot;/&gt;&lt;property id=&quot;20309&quot; value=&quot;-1&quot;/&gt;&lt;/object&gt;&lt;object type=&quot;3&quot; unique_id=&quot;47687&quot;&gt;&lt;property id=&quot;20148&quot; value=&quot;5&quot;/&gt;&lt;property id=&quot;20300&quot; value=&quot;Slide 28&quot;/&gt;&lt;property id=&quot;20301&quot; value=&quot;Program Summary &quot;/&gt;&lt;property id=&quot;20303&quot; value=&quot;-1&quot;/&gt;&lt;property id=&quot;20307&quot; value=&quot;411&quot;/&gt;&lt;property id=&quot;20309&quot; value=&quot;-1&quot;/&gt;&lt;/object&gt;&lt;object type=&quot;3&quot; unique_id=&quot;47824&quot;&gt;&lt;property id=&quot;20148&quot; value=&quot;5&quot;/&gt;&lt;property id=&quot;20300&quot; value=&quot;Slide 22&quot;/&gt;&lt;property id=&quot;20301&quot; value=&quot;SDOF Response 10 Hz&quot;/&gt;&lt;property id=&quot;20303&quot; value=&quot;-1&quot;/&gt;&lt;property id=&quot;20307&quot; value=&quot;415&quot;/&gt;&lt;property id=&quot;20309&quot; value=&quot;-1&quot;/&gt;&lt;/object&gt;&lt;object type=&quot;3&quot; unique_id=&quot;47825&quot;&gt;&lt;property id=&quot;20148&quot; value=&quot;5&quot;/&gt;&lt;property id=&quot;20300&quot; value=&quot;Slide 26&quot;/&gt;&lt;property id=&quot;20301&quot; value=&quot;halfsine.m - SRS&quot;/&gt;&lt;property id=&quot;20303&quot; value=&quot;-1&quot;/&gt;&lt;property id=&quot;20307&quot; value=&quot;416&quot;/&gt;&lt;property id=&quot;20309&quot; value=&quot;-1&quot;/&gt;&lt;/object&gt;&lt;object type=&quot;3&quot; unique_id=&quot;48282&quot;&gt;&lt;property id=&quot;20148&quot; value=&quot;5&quot;/&gt;&lt;property id=&quot;20300&quot; value=&quot;Slide 6&quot;/&gt;&lt;property id=&quot;20301&quot; value=&quot;Half-sine Base Input &quot;/&gt;&lt;property id=&quot;20303&quot; value=&quot;-1&quot;/&gt;&lt;property id=&quot;20307&quot; value=&quot;420&quot;/&gt;&lt;property id=&quot;20309&quot; value=&quot;-1&quot;/&gt;&lt;/object&gt;&lt;object type=&quot;3&quot; unique_id=&quot;48284&quot;&gt;&lt;property id=&quot;20148&quot; value=&quot;5&quot;/&gt;&lt;property id=&quot;20300&quot; value=&quot;Slide 9&quot;/&gt;&lt;property id=&quot;20301&quot; value=&quot;SDOF Systems at Rest&quot;/&gt;&lt;property id=&quot;20303&quot; value=&quot;-1&quot;/&gt;&lt;property id=&quot;20307&quot; value=&quot;422&quot;/&gt;&lt;property id=&quot;20309&quot; value=&quot;-1&quot;/&gt;&lt;/object&gt;&lt;object type=&quot;3&quot; unique_id=&quot;48285&quot;&gt;&lt;property id=&quot;20148&quot; value=&quot;5&quot;/&gt;&lt;property id=&quot;20300&quot; value=&quot;Slide 10&quot;/&gt;&lt;property id=&quot;20301&quot; value=&quot;SDOF Responses at Peak Input&quot;/&gt;&lt;property id=&quot;20303&quot; value=&quot;-1&quot;/&gt;&lt;property id=&quot;20307&quot; value=&quot;423&quot;/&gt;&lt;property id=&quot;20309&quot; value=&quot;-1&quot;/&gt;&lt;/object&gt;&lt;object type=&quot;3&quot; unique_id=&quot;48286&quot;&gt;&lt;property id=&quot;20148&quot; value=&quot;5&quot;/&gt;&lt;property id=&quot;20300&quot; value=&quot;Slide 11&quot;/&gt;&lt;property id=&quot;20301&quot; value=&quot;SDOF Responses Near End&quot;/&gt;&lt;property id=&quot;20303&quot; value=&quot;-1&quot;/&gt;&lt;property id=&quot;20307&quot; value=&quot;424&quot;/&gt;&lt;property id=&quot;20309&quot; value=&quot;-1&quot;/&gt;&lt;/object&gt;&lt;object type=&quot;3&quot; unique_id=&quot;48287&quot;&gt;&lt;property id=&quot;20148&quot; value=&quot;5&quot;/&gt;&lt;property id=&quot;20300&quot; value=&quot;Slide 12&quot;/&gt;&lt;property id=&quot;20301&quot; value=&quot;Soft Mounted Systems &quot;/&gt;&lt;property id=&quot;20303&quot; value=&quot;-1&quot;/&gt;&lt;property id=&quot;20307&quot; value=&quot;425&quot;/&gt;&lt;property id=&quot;20309&quot; value=&quot;-1&quot;/&gt;&lt;/object&gt;&lt;object type=&quot;3&quot; unique_id=&quot;49090&quot;&gt;&lt;property id=&quot;20148&quot; value=&quot;5&quot;/&gt;&lt;property id=&quot;20300&quot; value=&quot;Slide 7&quot;/&gt;&lt;property id=&quot;20301&quot; value=&quot;SDOF Systems at Rest&quot;/&gt;&lt;property id=&quot;20303&quot; value=&quot;-1&quot;/&gt;&lt;property id=&quot;20307&quot; value=&quot;428&quot;/&gt;&lt;property id=&quot;20309&quot; value=&quot;-1&quot;/&gt;&lt;/object&gt;&lt;object type=&quot;3&quot; unique_id=&quot;49533&quot;&gt;&lt;property id=&quot;20148&quot; value=&quot;5&quot;/&gt;&lt;property id=&quot;20300&quot; value=&quot;Slide 13&quot;/&gt;&lt;property id=&quot;20301&quot; value=&quot;Isolated Avionics Box&quot;/&gt;&lt;property id=&quot;20303&quot; value=&quot;-1&quot;/&gt;&lt;property id=&quot;20307&quot; value=&quot;429&quot;/&gt;&lt;property id=&quot;20309&quot; value=&quot;-1&quot;/&gt;&lt;/object&gt;&lt;object type=&quot;3&quot; unique_id=&quot;49534&quot;&gt;&lt;property id=&quot;20148&quot; value=&quot;5&quot;/&gt;&lt;property id=&quot;20300&quot; value=&quot;Slide 14&quot;/&gt;&lt;property id=&quot;20301&quot; value=&quot;Hardmounted Systems&quot;/&gt;&lt;property id=&quot;20303&quot; value=&quot;-1&quot;/&gt;&lt;property id=&quot;20307&quot; value=&quot;430&quot;/&gt;&lt;property id=&quot;20309&quot; value=&quot;-1&quot;/&gt;&lt;/object&gt;&lt;object type=&quot;3&quot; unique_id=&quot;49685&quot;&gt;&lt;property id=&quot;20148&quot; value=&quot;5&quot;/&gt;&lt;property id=&quot;20300&quot; value=&quot;Slide 18&quot;/&gt;&lt;property id=&quot;20301&quot; value=&quot;Derivation (cont.) &quot;/&gt;&lt;property id=&quot;20303&quot; value=&quot;-1&quot;/&gt;&lt;property id=&quot;20307&quot; value=&quot;431&quot;/&gt;&lt;property id=&quot;20309&quot; value=&quot;-1&quot;/&gt;&lt;/object&gt;&lt;object type=&quot;3&quot; unique_id=&quot;50609&quot;&gt;&lt;property id=&quot;20148&quot; value=&quot;5&quot;/&gt;&lt;property id=&quot;20300&quot; value=&quot;Slide 20&quot;/&gt;&lt;property id=&quot;20301&quot; value=&quot;SDOF Example &quot;/&gt;&lt;property id=&quot;20303&quot; value=&quot;-1&quot;/&gt;&lt;property id=&quot;20307&quot; value=&quot;432&quot;/&gt;&lt;property id=&quot;20309&quot; value=&quot;-1&quot;/&gt;&lt;/object&gt;&lt;object type=&quot;3&quot; unique_id=&quot;50611&quot;&gt;&lt;property id=&quot;20148&quot; value=&quot;5&quot;/&gt;&lt;property id=&quot;20300&quot; value=&quot;Slide 25&quot;/&gt;&lt;property id=&quot;20301&quot; value=&quot;Summary of Three Cases&quot;/&gt;&lt;property id=&quot;20303&quot; value=&quot;-1&quot;/&gt;&lt;property id=&quot;20307&quot; value=&quot;434&quot;/&gt;&lt;property id=&quot;20309&quot; value=&quot;-1&quot;/&gt;&lt;/object&gt;&lt;object type=&quot;3&quot; unique_id=&quot;50612&quot;&gt;&lt;property id=&quot;20148&quot; value=&quot;5&quot;/&gt;&lt;property id=&quot;20300&quot; value=&quot;Slide 27&quot;/&gt;&lt;property id=&quot;20301&quot; value=&quot;SRS Plot&quot;/&gt;&lt;property id=&quot;20303&quot; value=&quot;-1&quot;/&gt;&lt;property id=&quot;20307&quot; value=&quot;435&quot;/&gt;&lt;property id=&quot;20309&quot; value=&quot;-1&quot;/&gt;&lt;/object&gt;&lt;object type=&quot;3&quot; unique_id=&quot;50684&quot;&gt;&lt;property id=&quot;20148&quot; value=&quot;5&quot;/&gt;&lt;property id=&quot;20300&quot; value=&quot;Slide 23&quot;/&gt;&lt;property id=&quot;20301&quot; value=&quot;SDOF Response 80 Hz&quot;/&gt;&lt;property id=&quot;20303&quot; value=&quot;-1&quot;/&gt;&lt;property id=&quot;20307&quot; value=&quot;436&quot;/&gt;&lt;property id=&quot;20309&quot; value=&quot;-1&quot;/&gt;&lt;/object&gt;&lt;object type=&quot;3&quot; unique_id=&quot;50685&quot;&gt;&lt;property id=&quot;20148&quot; value=&quot;5&quot;/&gt;&lt;property id=&quot;20300&quot; value=&quot;Slide 24&quot;/&gt;&lt;property id=&quot;20301&quot; value=&quot;SDOF Response 500 Hz&quot;/&gt;&lt;property id=&quot;20303&quot; value=&quot;-1&quot;/&gt;&lt;property id=&quot;20307&quot; value=&quot;437&quot;/&gt;&lt;property id=&quot;20309&quot; value=&quot;-1&quot;/&gt;&lt;/object&gt;&lt;object type=&quot;3&quot; unique_id=&quot;51212&quot;&gt;&lt;property id=&quot;20148&quot; value=&quot;5&quot;/&gt;&lt;property id=&quot;20300&quot; value=&quot;Slide 21&quot;/&gt;&lt;property id=&quot;20301&quot; value=&quot;halfsine.m - time history&quot;/&gt;&lt;property id=&quot;20303&quot; value=&quot;-1&quot;/&gt;&lt;property id=&quot;20307&quot; value=&quot;439&quot;/&gt;&lt;property id=&quot;20309&quot; value=&quot;-1&quot;/&gt;&lt;/object&gt;&lt;object type=&quot;3&quot; unique_id=&quot;51463&quot;&gt;&lt;property id=&quot;20148&quot; value=&quot;5&quot;/&gt;&lt;property id=&quot;20300&quot; value=&quot;Slide 8&quot;/&gt;&lt;property id=&quot;20301&quot; value=&quot;SDOF Response Video&quot;/&gt;&lt;property id=&quot;20303&quot; value=&quot;-1&quot;/&gt;&lt;property id=&quot;20307&quot; value=&quot;440&quot;/&gt;&lt;property id=&quot;20309&quot; value=&quot;-1&quot;/&gt;&lt;/object&gt;&lt;/object&gt;&lt;object type=&quot;10&quot; unique_id=&quot;10469&quot;&gt;&lt;object type=&quot;11&quot; unique_id=&quot;10470&quot;&gt;&lt;property id=&quot;20180&quot; value=&quot;0&quot;/&gt;&lt;property id=&quot;20181&quot; value=&quot;1浥䘌಍⻀శ⌐&quot;/&gt;&lt;property id=&quot;20182&quot; value=&quot;0&quot;/&gt;&lt;property id=&quot;20183&quot; value=&quot;1&quot;/&gt;&lt;/object&gt;&lt;object type=&quot;13&quot; unique_id=&quot;10840&quot;&gt;&lt;/object&gt;&lt;object type=&quot;12&quot; unique_id=&quot;15016&quot;&gt;&lt;/object&gt;&lt;/object&gt;&lt;object type=&quot;4&quot; unique_id=&quot;10471&quot;&gt;&lt;/object&gt;&lt;/object&gt;&lt;/database&gt;"/>
  <p:tag name="SECTOMILLISECCONVERTED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49,1678382384,C:\unit_22c\NA_Unit_22c_Damped_Sine_Synth_c_pptx\Media.ppcx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24648</TotalTime>
  <Words>876</Words>
  <Application>Microsoft Office PowerPoint</Application>
  <PresentationFormat>On-screen Show (4:3)</PresentationFormat>
  <Paragraphs>199</Paragraphs>
  <Slides>26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Irvine</dc:creator>
  <cp:lastModifiedBy>tirvine</cp:lastModifiedBy>
  <cp:revision>1046</cp:revision>
  <dcterms:created xsi:type="dcterms:W3CDTF">2010-11-01T13:18:21Z</dcterms:created>
  <dcterms:modified xsi:type="dcterms:W3CDTF">2014-08-08T18:35:26Z</dcterms:modified>
</cp:coreProperties>
</file>