
<file path=[Content_Types].xml><?xml version="1.0" encoding="utf-8"?>
<Types xmlns="http://schemas.openxmlformats.org/package/2006/content-types">
  <Default Extension="png" ContentType="image/png"/>
  <Default Extension="pdf" ContentType="application/pd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7"/>
  </p:notesMasterIdLst>
  <p:sldIdLst>
    <p:sldId id="257" r:id="rId2"/>
    <p:sldId id="439" r:id="rId3"/>
    <p:sldId id="440" r:id="rId4"/>
    <p:sldId id="431" r:id="rId5"/>
    <p:sldId id="432" r:id="rId6"/>
    <p:sldId id="433" r:id="rId7"/>
    <p:sldId id="434" r:id="rId8"/>
    <p:sldId id="435" r:id="rId9"/>
    <p:sldId id="436" r:id="rId10"/>
    <p:sldId id="437" r:id="rId11"/>
    <p:sldId id="438" r:id="rId12"/>
    <p:sldId id="265" r:id="rId13"/>
    <p:sldId id="442" r:id="rId14"/>
    <p:sldId id="443" r:id="rId15"/>
    <p:sldId id="444" r:id="rId16"/>
    <p:sldId id="445" r:id="rId17"/>
    <p:sldId id="446" r:id="rId18"/>
    <p:sldId id="447" r:id="rId19"/>
    <p:sldId id="258" r:id="rId20"/>
    <p:sldId id="448" r:id="rId21"/>
    <p:sldId id="449" r:id="rId22"/>
    <p:sldId id="450" r:id="rId23"/>
    <p:sldId id="451" r:id="rId24"/>
    <p:sldId id="452" r:id="rId25"/>
    <p:sldId id="453" r:id="rId26"/>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1pPr>
    <a:lvl2pPr marL="4572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2pPr>
    <a:lvl3pPr marL="9144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3pPr>
    <a:lvl4pPr marL="13716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4pPr>
    <a:lvl5pPr marL="18288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5pPr>
    <a:lvl6pPr marL="2286000" algn="l" defTabSz="457200" rtl="0" eaLnBrk="1" latinLnBrk="0" hangingPunct="1">
      <a:defRPr sz="2400" kern="1200">
        <a:solidFill>
          <a:schemeClr val="tx1"/>
        </a:solidFill>
        <a:latin typeface="Arial" charset="0"/>
        <a:ea typeface="ＭＳ Ｐゴシック" charset="-128"/>
        <a:cs typeface="ＭＳ Ｐゴシック" charset="-128"/>
      </a:defRPr>
    </a:lvl6pPr>
    <a:lvl7pPr marL="2743200" algn="l" defTabSz="457200" rtl="0" eaLnBrk="1" latinLnBrk="0" hangingPunct="1">
      <a:defRPr sz="2400" kern="1200">
        <a:solidFill>
          <a:schemeClr val="tx1"/>
        </a:solidFill>
        <a:latin typeface="Arial" charset="0"/>
        <a:ea typeface="ＭＳ Ｐゴシック" charset="-128"/>
        <a:cs typeface="ＭＳ Ｐゴシック" charset="-128"/>
      </a:defRPr>
    </a:lvl7pPr>
    <a:lvl8pPr marL="3200400" algn="l" defTabSz="457200" rtl="0" eaLnBrk="1" latinLnBrk="0" hangingPunct="1">
      <a:defRPr sz="2400" kern="1200">
        <a:solidFill>
          <a:schemeClr val="tx1"/>
        </a:solidFill>
        <a:latin typeface="Arial" charset="0"/>
        <a:ea typeface="ＭＳ Ｐゴシック" charset="-128"/>
        <a:cs typeface="ＭＳ Ｐゴシック" charset="-128"/>
      </a:defRPr>
    </a:lvl8pPr>
    <a:lvl9pPr marL="3657600" algn="l" defTabSz="457200" rtl="0" eaLnBrk="1" latinLnBrk="0" hangingPunct="1">
      <a:defRPr sz="2400" kern="1200">
        <a:solidFill>
          <a:schemeClr val="tx1"/>
        </a:solidFill>
        <a:latin typeface="Arial"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4000"/>
    <a:srgbClr val="E11B16"/>
    <a:srgbClr val="AD19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7715" autoAdjust="0"/>
  </p:normalViewPr>
  <p:slideViewPr>
    <p:cSldViewPr showGuides="1">
      <p:cViewPr>
        <p:scale>
          <a:sx n="80" d="100"/>
          <a:sy n="80" d="100"/>
        </p:scale>
        <p:origin x="-438" y="-87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102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20483"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48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2048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B44D1721-962B-A440-B5D8-705583016295}" type="slidenum">
              <a:rPr lang="en-US"/>
              <a:pPr>
                <a:defRPr/>
              </a:pPr>
              <a:t>‹#›</a:t>
            </a:fld>
            <a:endParaRPr lang="en-US"/>
          </a:p>
        </p:txBody>
      </p:sp>
    </p:spTree>
    <p:extLst>
      <p:ext uri="{BB962C8B-B14F-4D97-AF65-F5344CB8AC3E}">
        <p14:creationId xmlns:p14="http://schemas.microsoft.com/office/powerpoint/2010/main" val="2516397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1</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2</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3</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4</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5</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6</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7</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8</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9</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10</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B9B0A78-620D-6B47-8AB6-66E52CC5A602}" type="slidenum">
              <a:rPr lang="en-US"/>
              <a:pPr/>
              <a:t>11</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12</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13</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14</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15</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16</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17</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576C0F1-881B-CE4E-B7EB-E1408CFC7E54}" type="slidenum">
              <a:rPr lang="en-US"/>
              <a:pPr/>
              <a:t>18</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19</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20</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21</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22</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23</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24</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B7589816-614A-BE4D-BACF-513C0202E413}" type="slidenum">
              <a:rPr lang="en-US"/>
              <a:pPr/>
              <a:t>25</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349BC43-1A5E-2145-8562-2E2D7AFEF93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52539FE-FB04-4647-8C73-7809D844C75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53D6855-B481-CA43-B28E-F24F221AACF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5AD7D54-29B9-AE49-B888-89930142742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351C9B3-3D86-EF43-B405-216032375D1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E3CEDF9-BCC2-AC44-BC64-5D8D4A7D9AC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A179008-900B-2940-BA57-1DF02967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97683B7-9F90-ED46-A4BE-E581CCA47C0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11EC94A-7F24-324C-BF91-30F6B53F821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F091F5-AF02-A94D-9217-5B3CFEB94A6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55AA0F2-4A06-E84B-A22D-AF72DA724B8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985ED657-D9D6-EF49-BD3C-98DB569D08A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ea typeface="ＭＳ Ｐゴシック" charset="-128"/>
          <a:cs typeface="ＭＳ Ｐゴシック" charset="-128"/>
        </a:defRPr>
      </a:lvl6pPr>
      <a:lvl7pPr marL="914400" algn="ctr" rtl="0" fontAlgn="base">
        <a:spcBef>
          <a:spcPct val="0"/>
        </a:spcBef>
        <a:spcAft>
          <a:spcPct val="0"/>
        </a:spcAft>
        <a:defRPr sz="4400">
          <a:solidFill>
            <a:schemeClr val="tx2"/>
          </a:solidFill>
          <a:latin typeface="Arial" charset="0"/>
          <a:ea typeface="ＭＳ Ｐゴシック" charset="-128"/>
          <a:cs typeface="ＭＳ Ｐゴシック" charset="-128"/>
        </a:defRPr>
      </a:lvl7pPr>
      <a:lvl8pPr marL="1371600" algn="ctr" rtl="0" fontAlgn="base">
        <a:spcBef>
          <a:spcPct val="0"/>
        </a:spcBef>
        <a:spcAft>
          <a:spcPct val="0"/>
        </a:spcAft>
        <a:defRPr sz="4400">
          <a:solidFill>
            <a:schemeClr val="tx2"/>
          </a:solidFill>
          <a:latin typeface="Arial" charset="0"/>
          <a:ea typeface="ＭＳ Ｐゴシック" charset="-128"/>
          <a:cs typeface="ＭＳ Ｐゴシック" charset="-128"/>
        </a:defRPr>
      </a:lvl8pPr>
      <a:lvl9pPr marL="1828800" algn="ctr" rtl="0" fontAlgn="base">
        <a:spcBef>
          <a:spcPct val="0"/>
        </a:spcBef>
        <a:spcAft>
          <a:spcPct val="0"/>
        </a:spcAft>
        <a:defRPr sz="4400">
          <a:solidFill>
            <a:schemeClr val="tx2"/>
          </a:solidFill>
          <a:latin typeface="Arial"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1.pd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57.pdf"/></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163.pd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3059957" y="228600"/>
            <a:ext cx="3024085" cy="461665"/>
          </a:xfrm>
          <a:prstGeom prst="rect">
            <a:avLst/>
          </a:prstGeom>
          <a:noFill/>
          <a:ln w="9525">
            <a:noFill/>
            <a:miter lim="800000"/>
            <a:headEnd/>
            <a:tailEnd/>
          </a:ln>
        </p:spPr>
        <p:txBody>
          <a:bodyPr wrap="none">
            <a:prstTxWarp prst="textNoShape">
              <a:avLst/>
            </a:prstTxWarp>
            <a:spAutoFit/>
          </a:bodyPr>
          <a:lstStyle/>
          <a:p>
            <a:pPr eaLnBrk="0" hangingPunct="0"/>
            <a:r>
              <a:rPr lang="en-US" dirty="0" smtClean="0"/>
              <a:t>Directional Couplers</a:t>
            </a:r>
            <a:endParaRPr lang="en-US" dirty="0"/>
          </a:p>
        </p:txBody>
      </p:sp>
      <p:pic>
        <p:nvPicPr>
          <p:cNvPr id="6" name="Picture 5" descr="0-10 k - 250 MHz dc.JPG"/>
          <p:cNvPicPr>
            <a:picLocks noChangeAspect="1"/>
          </p:cNvPicPr>
          <p:nvPr/>
        </p:nvPicPr>
        <p:blipFill>
          <a:blip r:embed="rId3"/>
          <a:srcRect t="23438" b="32031"/>
          <a:stretch>
            <a:fillRect/>
          </a:stretch>
        </p:blipFill>
        <p:spPr>
          <a:xfrm>
            <a:off x="-16" y="980723"/>
            <a:ext cx="9144016" cy="3053975"/>
          </a:xfrm>
          <a:prstGeom prst="rect">
            <a:avLst/>
          </a:prstGeom>
        </p:spPr>
      </p:pic>
      <p:pic>
        <p:nvPicPr>
          <p:cNvPr id="7" name="Picture 6" descr="0-200 M - 1 GHz dc.JPG"/>
          <p:cNvPicPr>
            <a:picLocks noChangeAspect="1"/>
          </p:cNvPicPr>
          <p:nvPr/>
        </p:nvPicPr>
        <p:blipFill>
          <a:blip r:embed="rId4"/>
          <a:srcRect t="8594" b="14844"/>
          <a:stretch>
            <a:fillRect/>
          </a:stretch>
        </p:blipFill>
        <p:spPr>
          <a:xfrm>
            <a:off x="2116667" y="4038172"/>
            <a:ext cx="4910665" cy="281982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3059957" y="228600"/>
            <a:ext cx="3024085" cy="461665"/>
          </a:xfrm>
          <a:prstGeom prst="rect">
            <a:avLst/>
          </a:prstGeom>
          <a:noFill/>
          <a:ln w="9525">
            <a:noFill/>
            <a:miter lim="800000"/>
            <a:headEnd/>
            <a:tailEnd/>
          </a:ln>
        </p:spPr>
        <p:txBody>
          <a:bodyPr wrap="none">
            <a:prstTxWarp prst="textNoShape">
              <a:avLst/>
            </a:prstTxWarp>
            <a:spAutoFit/>
          </a:bodyPr>
          <a:lstStyle/>
          <a:p>
            <a:pPr eaLnBrk="0" hangingPunct="0"/>
            <a:r>
              <a:rPr lang="en-US" dirty="0" smtClean="0"/>
              <a:t>Directional Couplers</a:t>
            </a:r>
            <a:endParaRPr lang="en-US" dirty="0"/>
          </a:p>
        </p:txBody>
      </p:sp>
      <p:sp>
        <p:nvSpPr>
          <p:cNvPr id="5" name="TextBox 4"/>
          <p:cNvSpPr txBox="1"/>
          <p:nvPr/>
        </p:nvSpPr>
        <p:spPr>
          <a:xfrm>
            <a:off x="335672" y="1219200"/>
            <a:ext cx="8808328" cy="3139321"/>
          </a:xfrm>
          <a:prstGeom prst="rect">
            <a:avLst/>
          </a:prstGeom>
          <a:noFill/>
        </p:spPr>
        <p:txBody>
          <a:bodyPr wrap="square" rtlCol="0">
            <a:spAutoFit/>
          </a:bodyPr>
          <a:lstStyle/>
          <a:p>
            <a:r>
              <a:rPr lang="en-US" sz="1800" dirty="0" smtClean="0"/>
              <a:t>Directional couplers measure forward and/or reverse power in a transmission line.  A fraction of the forward and/or reverse power is sampled at the eponymous ports.  Thus they are handy for monitoring large amounts of power using low power circuits (CS114, RS103).  Alternatively, they can be used to attenuate high power signals without the attendant signal-to-noise ratio degradation inherent in a resistive pad -useful for generating a high SNR low-level field intensity using a high power amplifier, e.g., generating 2 V/</a:t>
            </a:r>
            <a:r>
              <a:rPr lang="en-US" sz="1800" dirty="0" err="1" smtClean="0"/>
              <a:t>m</a:t>
            </a:r>
            <a:r>
              <a:rPr lang="en-US" sz="1800" dirty="0" smtClean="0"/>
              <a:t> from a 200 Watt amplifier.</a:t>
            </a:r>
          </a:p>
          <a:p>
            <a:endParaRPr lang="en-US" sz="1800" dirty="0" smtClean="0"/>
          </a:p>
          <a:p>
            <a:r>
              <a:rPr lang="en-US" sz="1800" dirty="0" smtClean="0"/>
              <a:t>They are also useful for gauging the degree of match/mismatch in transmission lines and their loads.  Comparing reverse power to forward power yields return loss, which can be used to calculate </a:t>
            </a:r>
            <a:r>
              <a:rPr lang="en-US" sz="1800" dirty="0" err="1" smtClean="0"/>
              <a:t>vswr</a:t>
            </a:r>
            <a:r>
              <a:rPr lang="en-US" sz="1800" dirty="0" smtClean="0"/>
              <a:t>.</a:t>
            </a:r>
            <a:endParaRPr lang="en-US"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228600" y="228600"/>
            <a:ext cx="3024085" cy="461665"/>
          </a:xfrm>
          <a:prstGeom prst="rect">
            <a:avLst/>
          </a:prstGeom>
          <a:noFill/>
          <a:ln w="9525">
            <a:noFill/>
            <a:miter lim="800000"/>
            <a:headEnd/>
            <a:tailEnd/>
          </a:ln>
        </p:spPr>
        <p:txBody>
          <a:bodyPr wrap="none">
            <a:prstTxWarp prst="textNoShape">
              <a:avLst/>
            </a:prstTxWarp>
            <a:spAutoFit/>
          </a:bodyPr>
          <a:lstStyle/>
          <a:p>
            <a:pPr eaLnBrk="0" hangingPunct="0"/>
            <a:r>
              <a:rPr lang="en-US" dirty="0" smtClean="0"/>
              <a:t>Directional Couplers</a:t>
            </a:r>
            <a:endParaRPr lang="en-US" dirty="0"/>
          </a:p>
        </p:txBody>
      </p:sp>
      <p:sp>
        <p:nvSpPr>
          <p:cNvPr id="5" name="TextBox 4"/>
          <p:cNvSpPr txBox="1"/>
          <p:nvPr/>
        </p:nvSpPr>
        <p:spPr>
          <a:xfrm>
            <a:off x="167836" y="762000"/>
            <a:ext cx="2194364" cy="3693319"/>
          </a:xfrm>
          <a:prstGeom prst="rect">
            <a:avLst/>
          </a:prstGeom>
          <a:noFill/>
        </p:spPr>
        <p:txBody>
          <a:bodyPr wrap="square" rtlCol="0">
            <a:spAutoFit/>
          </a:bodyPr>
          <a:lstStyle/>
          <a:p>
            <a:endParaRPr lang="en-US" sz="1800" dirty="0" smtClean="0"/>
          </a:p>
          <a:p>
            <a:r>
              <a:rPr lang="en-US" sz="1800" dirty="0" smtClean="0"/>
              <a:t>Directional couplers can gauge the degree of match/mismatch in transmission lines and their loads.  Comparing reverse power to forward power yields return loss, which can be used to calculate </a:t>
            </a:r>
            <a:r>
              <a:rPr lang="en-US" sz="1800" dirty="0" err="1" smtClean="0"/>
              <a:t>vswr</a:t>
            </a:r>
            <a:r>
              <a:rPr lang="en-US" sz="1800" dirty="0" smtClean="0"/>
              <a:t>.</a:t>
            </a:r>
            <a:endParaRPr lang="en-US" sz="1800" dirty="0"/>
          </a:p>
        </p:txBody>
      </p:sp>
      <p:pic>
        <p:nvPicPr>
          <p:cNvPr id="6" name="Picture 5" descr="return loss to vswr.pdf"/>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3"/>
              <a:srcRect l="10588" t="1818" r="9412" b="8182"/>
              <a:stretch>
                <a:fillRect/>
              </a:stretch>
            </p:blipFill>
          </mc:Choice>
          <mc:Fallback>
            <p:blipFill>
              <a:blip r:embed="rId4"/>
              <a:srcRect l="10588" t="1818" r="9412" b="8182"/>
              <a:stretch>
                <a:fillRect/>
              </a:stretch>
            </p:blipFill>
          </mc:Fallback>
        </mc:AlternateContent>
        <p:spPr>
          <a:xfrm>
            <a:off x="4419601" y="-20299"/>
            <a:ext cx="4724400" cy="68783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a-fwd pwr port -50 dB port cal set-up.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685800" y="228600"/>
            <a:ext cx="1740713" cy="1200328"/>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t>Directional Couplers - Calibration</a:t>
            </a:r>
            <a:endParaRPr lang="en-US" dirty="0"/>
          </a:p>
        </p:txBody>
      </p:sp>
      <p:sp>
        <p:nvSpPr>
          <p:cNvPr id="8" name="Rectangle 4"/>
          <p:cNvSpPr>
            <a:spLocks noChangeArrowheads="1"/>
          </p:cNvSpPr>
          <p:nvPr/>
        </p:nvSpPr>
        <p:spPr bwMode="auto">
          <a:xfrm>
            <a:off x="2400300" y="6172200"/>
            <a:ext cx="4343400" cy="369332"/>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t>Forward power / through power (-50 dB)</a:t>
            </a:r>
            <a:endParaRPr lang="en-US"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b-fwd pwr port -50 dB port cal data plot.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2171700" y="76200"/>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2400300" y="6488668"/>
            <a:ext cx="4343400" cy="369332"/>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solidFill>
                  <a:schemeClr val="bg1"/>
                </a:solidFill>
              </a:rPr>
              <a:t>Forward power / through power (-50 dB)</a:t>
            </a:r>
            <a:endParaRPr lang="en-US" sz="1800" dirty="0">
              <a:solidFill>
                <a:schemeClr val="bg1"/>
              </a:solidFill>
            </a:endParaRPr>
          </a:p>
        </p:txBody>
      </p:sp>
      <p:cxnSp>
        <p:nvCxnSpPr>
          <p:cNvPr id="7" name="Straight Connector 6"/>
          <p:cNvCxnSpPr/>
          <p:nvPr/>
        </p:nvCxnSpPr>
        <p:spPr bwMode="auto">
          <a:xfrm>
            <a:off x="1752600" y="3429000"/>
            <a:ext cx="6553200" cy="1588"/>
          </a:xfrm>
          <a:prstGeom prst="line">
            <a:avLst/>
          </a:prstGeom>
          <a:solidFill>
            <a:schemeClr val="accent1"/>
          </a:solidFill>
          <a:ln w="31750" cap="flat" cmpd="sng" algn="ctr">
            <a:solidFill>
              <a:schemeClr val="bg1"/>
            </a:solidFill>
            <a:prstDash val="dash"/>
            <a:round/>
            <a:headEnd type="none" w="med" len="med"/>
            <a:tailEnd type="none" w="med" len="med"/>
          </a:ln>
          <a:effectLst/>
        </p:spPr>
      </p:cxnSp>
      <p:sp>
        <p:nvSpPr>
          <p:cNvPr id="10" name="TextBox 9"/>
          <p:cNvSpPr txBox="1"/>
          <p:nvPr/>
        </p:nvSpPr>
        <p:spPr>
          <a:xfrm>
            <a:off x="2773107" y="3657600"/>
            <a:ext cx="3597785" cy="307777"/>
          </a:xfrm>
          <a:prstGeom prst="rect">
            <a:avLst/>
          </a:prstGeom>
          <a:noFill/>
        </p:spPr>
        <p:txBody>
          <a:bodyPr wrap="none" rtlCol="0">
            <a:spAutoFit/>
          </a:bodyPr>
          <a:lstStyle/>
          <a:p>
            <a:r>
              <a:rPr lang="en-US" sz="1400" dirty="0" smtClean="0">
                <a:solidFill>
                  <a:schemeClr val="bg1"/>
                </a:solidFill>
              </a:rPr>
              <a:t>-50 dB is expected value with 50 Ohm load</a:t>
            </a:r>
            <a:endParaRPr lang="en-US" sz="1400"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2a-rev pwr port cal set-up with 50 Ohm load on output pwr port.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2171700" y="76200"/>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1009650" y="6488668"/>
            <a:ext cx="7124700" cy="369332"/>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solidFill>
                  <a:schemeClr val="bg1"/>
                </a:solidFill>
              </a:rPr>
              <a:t>Reverse power / through power (-50 dB) with 50 Ohm load on output</a:t>
            </a:r>
            <a:endParaRPr lang="en-US" sz="1800" dirty="0">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b-rev pwr port cal data plot with 50 Ohm load on output pwr port.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2171700" y="76200"/>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2400300" y="6488668"/>
            <a:ext cx="4343400" cy="369332"/>
          </a:xfrm>
          <a:prstGeom prst="rect">
            <a:avLst/>
          </a:prstGeom>
          <a:noFill/>
          <a:ln w="9525">
            <a:noFill/>
            <a:miter lim="800000"/>
            <a:headEnd/>
            <a:tailEnd/>
          </a:ln>
        </p:spPr>
        <p:txBody>
          <a:bodyPr wrap="square">
            <a:prstTxWarp prst="textNoShape">
              <a:avLst/>
            </a:prstTxWarp>
            <a:spAutoFit/>
          </a:bodyPr>
          <a:lstStyle/>
          <a:p>
            <a:pPr eaLnBrk="0" hangingPunct="0"/>
            <a:r>
              <a:rPr lang="en-US" sz="1800" smtClean="0">
                <a:solidFill>
                  <a:schemeClr val="bg1"/>
                </a:solidFill>
              </a:rPr>
              <a:t>Reverse </a:t>
            </a:r>
            <a:r>
              <a:rPr lang="en-US" sz="1800" dirty="0" smtClean="0">
                <a:solidFill>
                  <a:schemeClr val="bg1"/>
                </a:solidFill>
              </a:rPr>
              <a:t>power / through power (-50 dB)</a:t>
            </a:r>
            <a:endParaRPr lang="en-US" sz="1800" dirty="0">
              <a:solidFill>
                <a:schemeClr val="bg1"/>
              </a:solidFill>
            </a:endParaRPr>
          </a:p>
        </p:txBody>
      </p:sp>
      <p:cxnSp>
        <p:nvCxnSpPr>
          <p:cNvPr id="9" name="Straight Connector 8"/>
          <p:cNvCxnSpPr/>
          <p:nvPr/>
        </p:nvCxnSpPr>
        <p:spPr bwMode="auto">
          <a:xfrm flipV="1">
            <a:off x="1143000" y="3276600"/>
            <a:ext cx="6858000" cy="152400"/>
          </a:xfrm>
          <a:prstGeom prst="line">
            <a:avLst/>
          </a:prstGeom>
          <a:solidFill>
            <a:schemeClr val="accent1"/>
          </a:solidFill>
          <a:ln w="31750" cap="flat" cmpd="sng" algn="ctr">
            <a:solidFill>
              <a:schemeClr val="bg1"/>
            </a:solidFill>
            <a:prstDash val="dash"/>
            <a:round/>
            <a:headEnd type="none" w="med" len="med"/>
            <a:tailEnd type="none" w="med" len="med"/>
          </a:ln>
          <a:effectLst/>
        </p:spPr>
      </p:cxnSp>
      <p:sp>
        <p:nvSpPr>
          <p:cNvPr id="10" name="TextBox 9"/>
          <p:cNvSpPr txBox="1"/>
          <p:nvPr/>
        </p:nvSpPr>
        <p:spPr>
          <a:xfrm>
            <a:off x="152400" y="3167390"/>
            <a:ext cx="914400" cy="523220"/>
          </a:xfrm>
          <a:prstGeom prst="rect">
            <a:avLst/>
          </a:prstGeom>
          <a:noFill/>
        </p:spPr>
        <p:txBody>
          <a:bodyPr wrap="square" rtlCol="0">
            <a:spAutoFit/>
          </a:bodyPr>
          <a:lstStyle/>
          <a:p>
            <a:r>
              <a:rPr lang="en-US" sz="1400" dirty="0" smtClean="0">
                <a:solidFill>
                  <a:schemeClr val="bg1"/>
                </a:solidFill>
              </a:rPr>
              <a:t>fwd pwr port </a:t>
            </a:r>
            <a:r>
              <a:rPr lang="en-US" sz="1400" dirty="0" err="1" smtClean="0">
                <a:solidFill>
                  <a:schemeClr val="bg1"/>
                </a:solidFill>
              </a:rPr>
              <a:t>rd’g</a:t>
            </a:r>
            <a:endParaRPr lang="en-US" sz="1400" dirty="0">
              <a:solidFill>
                <a:schemeClr val="bg1"/>
              </a:solidFill>
            </a:endParaRPr>
          </a:p>
        </p:txBody>
      </p:sp>
      <p:cxnSp>
        <p:nvCxnSpPr>
          <p:cNvPr id="12" name="Straight Arrow Connector 11"/>
          <p:cNvCxnSpPr/>
          <p:nvPr/>
        </p:nvCxnSpPr>
        <p:spPr bwMode="auto">
          <a:xfrm rot="5400000">
            <a:off x="838200" y="3810000"/>
            <a:ext cx="762000" cy="1588"/>
          </a:xfrm>
          <a:prstGeom prst="straightConnector1">
            <a:avLst/>
          </a:prstGeom>
          <a:solidFill>
            <a:schemeClr val="accent1"/>
          </a:solidFill>
          <a:ln w="31750" cap="flat" cmpd="sng" algn="ctr">
            <a:solidFill>
              <a:schemeClr val="bg1"/>
            </a:solidFill>
            <a:prstDash val="solid"/>
            <a:round/>
            <a:headEnd type="arrow"/>
            <a:tailEnd type="arrow"/>
          </a:ln>
          <a:effectLst/>
        </p:spPr>
      </p:cxnSp>
      <p:sp>
        <p:nvSpPr>
          <p:cNvPr id="13" name="TextBox 12"/>
          <p:cNvSpPr txBox="1"/>
          <p:nvPr/>
        </p:nvSpPr>
        <p:spPr>
          <a:xfrm>
            <a:off x="1295400" y="3581400"/>
            <a:ext cx="838200" cy="738664"/>
          </a:xfrm>
          <a:prstGeom prst="rect">
            <a:avLst/>
          </a:prstGeom>
          <a:noFill/>
        </p:spPr>
        <p:txBody>
          <a:bodyPr wrap="square" rtlCol="0">
            <a:spAutoFit/>
          </a:bodyPr>
          <a:lstStyle/>
          <a:p>
            <a:r>
              <a:rPr lang="en-US" sz="1400" dirty="0" smtClean="0">
                <a:solidFill>
                  <a:schemeClr val="bg1"/>
                </a:solidFill>
              </a:rPr>
              <a:t>20 dB return loss</a:t>
            </a:r>
            <a:endParaRPr lang="en-US" sz="1400" dirty="0">
              <a:solidFill>
                <a:schemeClr val="bg1"/>
              </a:solidFill>
            </a:endParaRPr>
          </a:p>
        </p:txBody>
      </p:sp>
      <p:cxnSp>
        <p:nvCxnSpPr>
          <p:cNvPr id="14" name="Straight Arrow Connector 13"/>
          <p:cNvCxnSpPr/>
          <p:nvPr/>
        </p:nvCxnSpPr>
        <p:spPr bwMode="auto">
          <a:xfrm rot="5400000">
            <a:off x="7696994" y="3656806"/>
            <a:ext cx="762000" cy="1588"/>
          </a:xfrm>
          <a:prstGeom prst="straightConnector1">
            <a:avLst/>
          </a:prstGeom>
          <a:solidFill>
            <a:schemeClr val="accent1"/>
          </a:solidFill>
          <a:ln w="31750" cap="flat" cmpd="sng" algn="ctr">
            <a:solidFill>
              <a:schemeClr val="bg1"/>
            </a:solidFill>
            <a:prstDash val="solid"/>
            <a:round/>
            <a:headEnd type="arrow"/>
            <a:tailEnd type="arrow"/>
          </a:ln>
          <a:effectLst/>
        </p:spPr>
      </p:cxnSp>
      <p:sp>
        <p:nvSpPr>
          <p:cNvPr id="15" name="TextBox 14"/>
          <p:cNvSpPr txBox="1"/>
          <p:nvPr/>
        </p:nvSpPr>
        <p:spPr>
          <a:xfrm>
            <a:off x="7162800" y="3429000"/>
            <a:ext cx="838200" cy="738664"/>
          </a:xfrm>
          <a:prstGeom prst="rect">
            <a:avLst/>
          </a:prstGeom>
          <a:noFill/>
        </p:spPr>
        <p:txBody>
          <a:bodyPr wrap="square" rtlCol="0">
            <a:spAutoFit/>
          </a:bodyPr>
          <a:lstStyle/>
          <a:p>
            <a:r>
              <a:rPr lang="en-US" sz="1400" dirty="0" smtClean="0">
                <a:solidFill>
                  <a:schemeClr val="bg1"/>
                </a:solidFill>
              </a:rPr>
              <a:t>20 dB return loss</a:t>
            </a:r>
            <a:endParaRPr lang="en-US" sz="1400" dirty="0">
              <a:solidFill>
                <a:schemeClr val="bg1"/>
              </a:solidFill>
            </a:endParaRPr>
          </a:p>
        </p:txBody>
      </p:sp>
      <p:cxnSp>
        <p:nvCxnSpPr>
          <p:cNvPr id="16" name="Straight Arrow Connector 15"/>
          <p:cNvCxnSpPr/>
          <p:nvPr/>
        </p:nvCxnSpPr>
        <p:spPr bwMode="auto">
          <a:xfrm rot="5400000">
            <a:off x="3467894" y="4228306"/>
            <a:ext cx="1752600" cy="1588"/>
          </a:xfrm>
          <a:prstGeom prst="straightConnector1">
            <a:avLst/>
          </a:prstGeom>
          <a:solidFill>
            <a:schemeClr val="accent1"/>
          </a:solidFill>
          <a:ln w="31750" cap="flat" cmpd="sng" algn="ctr">
            <a:solidFill>
              <a:schemeClr val="bg1"/>
            </a:solidFill>
            <a:prstDash val="solid"/>
            <a:round/>
            <a:headEnd type="arrow"/>
            <a:tailEnd type="arrow"/>
          </a:ln>
          <a:effectLst/>
        </p:spPr>
      </p:cxnSp>
      <p:sp>
        <p:nvSpPr>
          <p:cNvPr id="18" name="TextBox 17"/>
          <p:cNvSpPr txBox="1"/>
          <p:nvPr/>
        </p:nvSpPr>
        <p:spPr>
          <a:xfrm>
            <a:off x="3581400" y="3886200"/>
            <a:ext cx="685800" cy="738664"/>
          </a:xfrm>
          <a:prstGeom prst="rect">
            <a:avLst/>
          </a:prstGeom>
          <a:noFill/>
        </p:spPr>
        <p:txBody>
          <a:bodyPr wrap="square" rtlCol="0">
            <a:spAutoFit/>
          </a:bodyPr>
          <a:lstStyle/>
          <a:p>
            <a:r>
              <a:rPr lang="en-US" sz="1400" dirty="0" smtClean="0">
                <a:solidFill>
                  <a:schemeClr val="bg1"/>
                </a:solidFill>
              </a:rPr>
              <a:t>40 dB return loss</a:t>
            </a:r>
            <a:endParaRPr lang="en-US" sz="14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3a-rev pwr compared to fwd pwr port with 50 Ohm load on output pwr port set-up.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2171700" y="76200"/>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533400" y="5867400"/>
            <a:ext cx="8077200" cy="923330"/>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solidFill>
                  <a:schemeClr val="bg1"/>
                </a:solidFill>
              </a:rPr>
              <a:t>Reverse power / forward power (both -50 dB) with output loaded by 50 Ohms;</a:t>
            </a:r>
          </a:p>
          <a:p>
            <a:pPr eaLnBrk="0" hangingPunct="0"/>
            <a:r>
              <a:rPr lang="en-US" sz="1800" dirty="0" smtClean="0">
                <a:solidFill>
                  <a:schemeClr val="bg1"/>
                </a:solidFill>
              </a:rPr>
              <a:t>Reverse power is theoretically non-existent and the ratio should be very small (-many tens of </a:t>
            </a:r>
            <a:r>
              <a:rPr lang="en-US" sz="1800" dirty="0" err="1" smtClean="0">
                <a:solidFill>
                  <a:schemeClr val="bg1"/>
                </a:solidFill>
              </a:rPr>
              <a:t>dBs</a:t>
            </a:r>
            <a:r>
              <a:rPr lang="en-US" sz="1800" dirty="0" smtClean="0">
                <a:solidFill>
                  <a:schemeClr val="bg1"/>
                </a:solidFill>
              </a:rPr>
              <a:t>)</a:t>
            </a:r>
            <a:endParaRPr lang="en-US" sz="1800"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3b-rev pwr compared to fwd pwr port with 50 Ohm load on output pwr port data plot.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2171700" y="1066800"/>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2152650" y="6488668"/>
            <a:ext cx="4838700" cy="369332"/>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solidFill>
                  <a:schemeClr val="bg1"/>
                </a:solidFill>
              </a:rPr>
              <a:t>Reverse power / forward power (both -50 dB)</a:t>
            </a:r>
            <a:endParaRPr lang="en-US" sz="1800" dirty="0">
              <a:solidFill>
                <a:schemeClr val="bg1"/>
              </a:solidFill>
            </a:endParaRPr>
          </a:p>
        </p:txBody>
      </p:sp>
      <p:cxnSp>
        <p:nvCxnSpPr>
          <p:cNvPr id="10" name="Straight Connector 9"/>
          <p:cNvCxnSpPr/>
          <p:nvPr/>
        </p:nvCxnSpPr>
        <p:spPr bwMode="auto">
          <a:xfrm flipV="1">
            <a:off x="990600" y="1828800"/>
            <a:ext cx="7162800" cy="76200"/>
          </a:xfrm>
          <a:prstGeom prst="line">
            <a:avLst/>
          </a:prstGeom>
          <a:solidFill>
            <a:schemeClr val="accent1"/>
          </a:solidFill>
          <a:ln w="41275" cap="flat" cmpd="sng" algn="ctr">
            <a:solidFill>
              <a:schemeClr val="bg1"/>
            </a:solidFill>
            <a:prstDash val="dash"/>
            <a:round/>
            <a:headEnd type="none" w="med" len="med"/>
            <a:tailEnd type="none" w="med" len="med"/>
          </a:ln>
          <a:effectLst/>
        </p:spPr>
      </p:cxnSp>
      <p:sp>
        <p:nvSpPr>
          <p:cNvPr id="12" name="TextBox 11"/>
          <p:cNvSpPr txBox="1"/>
          <p:nvPr/>
        </p:nvSpPr>
        <p:spPr>
          <a:xfrm>
            <a:off x="1143000" y="3429000"/>
            <a:ext cx="6858000" cy="307777"/>
          </a:xfrm>
          <a:prstGeom prst="rect">
            <a:avLst/>
          </a:prstGeom>
          <a:noFill/>
        </p:spPr>
        <p:txBody>
          <a:bodyPr wrap="square" rtlCol="0">
            <a:spAutoFit/>
          </a:bodyPr>
          <a:lstStyle/>
          <a:p>
            <a:r>
              <a:rPr lang="en-US" sz="1400" dirty="0" smtClean="0">
                <a:solidFill>
                  <a:schemeClr val="bg1"/>
                </a:solidFill>
              </a:rPr>
              <a:t>Reflected power is within 20 dB of forward power; best performance is -40 dB.</a:t>
            </a:r>
            <a:endParaRPr lang="en-US" sz="1400" dirty="0">
              <a:solidFill>
                <a:schemeClr val="bg1"/>
              </a:solidFill>
            </a:endParaRPr>
          </a:p>
        </p:txBody>
      </p:sp>
      <p:cxnSp>
        <p:nvCxnSpPr>
          <p:cNvPr id="14" name="Straight Arrow Connector 13"/>
          <p:cNvCxnSpPr/>
          <p:nvPr/>
        </p:nvCxnSpPr>
        <p:spPr bwMode="auto">
          <a:xfrm rot="10800000">
            <a:off x="1066800" y="2057400"/>
            <a:ext cx="2286000" cy="1447800"/>
          </a:xfrm>
          <a:prstGeom prst="straightConnector1">
            <a:avLst/>
          </a:prstGeom>
          <a:solidFill>
            <a:schemeClr val="accent1"/>
          </a:solidFill>
          <a:ln w="31750" cap="flat" cmpd="sng" algn="ctr">
            <a:solidFill>
              <a:schemeClr val="bg1"/>
            </a:solidFill>
            <a:prstDash val="solid"/>
            <a:round/>
            <a:headEnd type="none" w="med" len="med"/>
            <a:tailEnd type="arrow"/>
          </a:ln>
          <a:effectLst/>
        </p:spPr>
      </p:cxnSp>
      <p:cxnSp>
        <p:nvCxnSpPr>
          <p:cNvPr id="17" name="Straight Arrow Connector 16"/>
          <p:cNvCxnSpPr/>
          <p:nvPr/>
        </p:nvCxnSpPr>
        <p:spPr bwMode="auto">
          <a:xfrm flipV="1">
            <a:off x="3581400" y="1905000"/>
            <a:ext cx="3581400" cy="1600200"/>
          </a:xfrm>
          <a:prstGeom prst="straightConnector1">
            <a:avLst/>
          </a:prstGeom>
          <a:solidFill>
            <a:schemeClr val="accent1"/>
          </a:solidFill>
          <a:ln w="31750" cap="flat" cmpd="sng" algn="ctr">
            <a:solidFill>
              <a:schemeClr val="bg1"/>
            </a:solidFill>
            <a:prstDash val="solid"/>
            <a:round/>
            <a:headEnd type="none" w="med" len="med"/>
            <a:tailEnd type="arrow"/>
          </a:ln>
          <a:effectLst/>
        </p:spPr>
      </p:cxnSp>
      <p:cxnSp>
        <p:nvCxnSpPr>
          <p:cNvPr id="20" name="Straight Arrow Connector 19"/>
          <p:cNvCxnSpPr/>
          <p:nvPr/>
        </p:nvCxnSpPr>
        <p:spPr bwMode="auto">
          <a:xfrm rot="10800000">
            <a:off x="4419600" y="2895600"/>
            <a:ext cx="2590800" cy="609600"/>
          </a:xfrm>
          <a:prstGeom prst="straightConnector1">
            <a:avLst/>
          </a:prstGeom>
          <a:solidFill>
            <a:schemeClr val="accent1"/>
          </a:solidFill>
          <a:ln w="31750" cap="flat" cmpd="sng" algn="ctr">
            <a:solidFill>
              <a:schemeClr val="bg1"/>
            </a:solidFill>
            <a:prstDash val="solid"/>
            <a:round/>
            <a:headEnd type="none" w="med" len="med"/>
            <a:tailEnd type="arrow"/>
          </a:ln>
          <a:effectLst/>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4a-rev pwr compared to fwd pwr port with output pwr port oc set-up.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2171700" y="0"/>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304800" y="5486400"/>
            <a:ext cx="8534400" cy="646331"/>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solidFill>
                  <a:schemeClr val="bg1"/>
                </a:solidFill>
              </a:rPr>
              <a:t>Reverse power / forward power (both -50 dB) with output open-circuited:</a:t>
            </a:r>
          </a:p>
          <a:p>
            <a:pPr eaLnBrk="0" hangingPunct="0"/>
            <a:r>
              <a:rPr lang="en-US" sz="1800" dirty="0" smtClean="0">
                <a:solidFill>
                  <a:schemeClr val="bg1"/>
                </a:solidFill>
              </a:rPr>
              <a:t>100% reflection means reverse power should equal forward power; no return loss</a:t>
            </a:r>
            <a:endParaRPr lang="en-US" sz="1800"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4b-rev pwr compared to fwd pwr port with output pwr port oc data plot.JPG"/>
          <p:cNvPicPr>
            <a:picLocks noChangeAspect="1"/>
          </p:cNvPicPr>
          <p:nvPr/>
        </p:nvPicPr>
        <p:blipFill>
          <a:blip r:embed="rId3"/>
          <a:stretch>
            <a:fillRect/>
          </a:stretch>
        </p:blipFill>
        <p:spPr>
          <a:xfrm>
            <a:off x="0" y="0"/>
            <a:ext cx="9144000" cy="6858000"/>
          </a:xfrm>
          <a:prstGeom prst="rect">
            <a:avLst/>
          </a:prstGeom>
        </p:spPr>
      </p:pic>
      <p:sp>
        <p:nvSpPr>
          <p:cNvPr id="57346" name="Rectangle 4"/>
          <p:cNvSpPr>
            <a:spLocks noChangeArrowheads="1"/>
          </p:cNvSpPr>
          <p:nvPr/>
        </p:nvSpPr>
        <p:spPr bwMode="auto">
          <a:xfrm>
            <a:off x="1981200" y="3198167"/>
            <a:ext cx="48006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Directional Couplers - Calibration</a:t>
            </a:r>
            <a:endParaRPr lang="en-US" dirty="0">
              <a:solidFill>
                <a:schemeClr val="bg1"/>
              </a:solidFill>
            </a:endParaRPr>
          </a:p>
        </p:txBody>
      </p:sp>
      <p:sp>
        <p:nvSpPr>
          <p:cNvPr id="8" name="Rectangle 4"/>
          <p:cNvSpPr>
            <a:spLocks noChangeArrowheads="1"/>
          </p:cNvSpPr>
          <p:nvPr/>
        </p:nvSpPr>
        <p:spPr bwMode="auto">
          <a:xfrm>
            <a:off x="838200" y="6488668"/>
            <a:ext cx="7467600" cy="369332"/>
          </a:xfrm>
          <a:prstGeom prst="rect">
            <a:avLst/>
          </a:prstGeom>
          <a:noFill/>
          <a:ln w="9525">
            <a:noFill/>
            <a:miter lim="800000"/>
            <a:headEnd/>
            <a:tailEnd/>
          </a:ln>
        </p:spPr>
        <p:txBody>
          <a:bodyPr wrap="square">
            <a:prstTxWarp prst="textNoShape">
              <a:avLst/>
            </a:prstTxWarp>
            <a:spAutoFit/>
          </a:bodyPr>
          <a:lstStyle/>
          <a:p>
            <a:pPr eaLnBrk="0" hangingPunct="0"/>
            <a:r>
              <a:rPr lang="en-US" sz="1800" dirty="0" smtClean="0">
                <a:solidFill>
                  <a:schemeClr val="bg1"/>
                </a:solidFill>
              </a:rPr>
              <a:t>Reverse power / forward power (both -50 dB) with output open-circuited</a:t>
            </a:r>
            <a:endParaRPr lang="en-US" sz="1800" dirty="0">
              <a:solidFill>
                <a:schemeClr val="bg1"/>
              </a:solidFill>
            </a:endParaRPr>
          </a:p>
        </p:txBody>
      </p:sp>
      <p:cxnSp>
        <p:nvCxnSpPr>
          <p:cNvPr id="9" name="Straight Connector 8"/>
          <p:cNvCxnSpPr/>
          <p:nvPr/>
        </p:nvCxnSpPr>
        <p:spPr bwMode="auto">
          <a:xfrm flipV="1">
            <a:off x="1066800" y="1981200"/>
            <a:ext cx="7010400" cy="228600"/>
          </a:xfrm>
          <a:prstGeom prst="line">
            <a:avLst/>
          </a:prstGeom>
          <a:solidFill>
            <a:schemeClr val="accent1"/>
          </a:solidFill>
          <a:ln w="41275" cap="flat" cmpd="sng" algn="ctr">
            <a:solidFill>
              <a:schemeClr val="bg1"/>
            </a:solidFill>
            <a:prstDash val="dash"/>
            <a:round/>
            <a:headEnd type="none" w="med" len="med"/>
            <a:tailEnd type="none" w="med" len="med"/>
          </a:ln>
          <a:effectLst/>
        </p:spPr>
      </p:cxnSp>
      <p:sp>
        <p:nvSpPr>
          <p:cNvPr id="10" name="TextBox 9"/>
          <p:cNvSpPr txBox="1"/>
          <p:nvPr/>
        </p:nvSpPr>
        <p:spPr>
          <a:xfrm>
            <a:off x="0" y="2057400"/>
            <a:ext cx="1143000" cy="307777"/>
          </a:xfrm>
          <a:prstGeom prst="rect">
            <a:avLst/>
          </a:prstGeom>
          <a:noFill/>
        </p:spPr>
        <p:txBody>
          <a:bodyPr wrap="square" rtlCol="0">
            <a:spAutoFit/>
          </a:bodyPr>
          <a:lstStyle/>
          <a:p>
            <a:r>
              <a:rPr lang="en-US" sz="1400" dirty="0" smtClean="0">
                <a:solidFill>
                  <a:schemeClr val="bg1"/>
                </a:solidFill>
              </a:rPr>
              <a:t>expect 0 dB</a:t>
            </a:r>
            <a:endParaRPr lang="en-US" sz="1400"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0-200 M - 1 GHz dc.JPG"/>
          <p:cNvPicPr>
            <a:picLocks noChangeAspect="1"/>
          </p:cNvPicPr>
          <p:nvPr/>
        </p:nvPicPr>
        <p:blipFill>
          <a:blip r:embed="rId3"/>
          <a:srcRect l="17578" t="9375" r="23438" b="14844"/>
          <a:stretch>
            <a:fillRect/>
          </a:stretch>
        </p:blipFill>
        <p:spPr>
          <a:xfrm>
            <a:off x="0" y="2878229"/>
            <a:ext cx="4130273" cy="3979771"/>
          </a:xfrm>
          <a:prstGeom prst="rect">
            <a:avLst/>
          </a:prstGeom>
        </p:spPr>
      </p:pic>
      <p:pic>
        <p:nvPicPr>
          <p:cNvPr id="5" name="Picture 4" descr="1a-set-up for basic measurement.JPG"/>
          <p:cNvPicPr>
            <a:picLocks noChangeAspect="1"/>
          </p:cNvPicPr>
          <p:nvPr/>
        </p:nvPicPr>
        <p:blipFill>
          <a:blip r:embed="rId4"/>
          <a:stretch>
            <a:fillRect/>
          </a:stretch>
        </p:blipFill>
        <p:spPr>
          <a:xfrm>
            <a:off x="4116916" y="0"/>
            <a:ext cx="5143500" cy="6858000"/>
          </a:xfrm>
          <a:prstGeom prst="rect">
            <a:avLst/>
          </a:prstGeom>
        </p:spPr>
      </p:pic>
      <p:sp>
        <p:nvSpPr>
          <p:cNvPr id="59399" name="Rectangle 2"/>
          <p:cNvSpPr>
            <a:spLocks noChangeArrowheads="1"/>
          </p:cNvSpPr>
          <p:nvPr/>
        </p:nvSpPr>
        <p:spPr bwMode="auto">
          <a:xfrm>
            <a:off x="152400" y="152400"/>
            <a:ext cx="3962400" cy="1938992"/>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a:t>
            </a:r>
          </a:p>
          <a:p>
            <a:pPr algn="ctr" eaLnBrk="0" hangingPunct="0"/>
            <a:r>
              <a:rPr lang="en-US" dirty="0" smtClean="0"/>
              <a:t>Using a Spectrum Analyzer and Signal Source in lieu of a network analyzer</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9" name="Rectangle 2"/>
          <p:cNvSpPr>
            <a:spLocks noChangeArrowheads="1"/>
          </p:cNvSpPr>
          <p:nvPr/>
        </p:nvSpPr>
        <p:spPr bwMode="auto">
          <a:xfrm>
            <a:off x="4343400" y="152400"/>
            <a:ext cx="4724400" cy="1569660"/>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 Using a Spectrum Analyzer and Signal Source in lieu of a network analyzer</a:t>
            </a:r>
            <a:endParaRPr lang="en-US" dirty="0"/>
          </a:p>
        </p:txBody>
      </p:sp>
      <p:pic>
        <p:nvPicPr>
          <p:cNvPr id="7" name="Picture 6" descr="1a-set-up for basic measurement.JPG"/>
          <p:cNvPicPr>
            <a:picLocks noChangeAspect="1"/>
          </p:cNvPicPr>
          <p:nvPr/>
        </p:nvPicPr>
        <p:blipFill>
          <a:blip r:embed="rId3"/>
          <a:srcRect l="17187"/>
          <a:stretch>
            <a:fillRect/>
          </a:stretch>
        </p:blipFill>
        <p:spPr>
          <a:xfrm>
            <a:off x="0" y="0"/>
            <a:ext cx="4259341" cy="6858000"/>
          </a:xfrm>
          <a:prstGeom prst="rect">
            <a:avLst/>
          </a:prstGeom>
        </p:spPr>
      </p:pic>
      <p:pic>
        <p:nvPicPr>
          <p:cNvPr id="8" name="Picture 7" descr="1b-data plot for basic measurement.JPG"/>
          <p:cNvPicPr>
            <a:picLocks noChangeAspect="1"/>
          </p:cNvPicPr>
          <p:nvPr/>
        </p:nvPicPr>
        <p:blipFill>
          <a:blip r:embed="rId4"/>
          <a:srcRect l="5859" t="3906" r="7031" b="3906"/>
          <a:stretch>
            <a:fillRect/>
          </a:stretch>
        </p:blipFill>
        <p:spPr>
          <a:xfrm>
            <a:off x="4535607" y="3200400"/>
            <a:ext cx="4608393" cy="3657600"/>
          </a:xfrm>
          <a:prstGeom prst="rect">
            <a:avLst/>
          </a:prstGeom>
        </p:spPr>
      </p:pic>
      <p:sp>
        <p:nvSpPr>
          <p:cNvPr id="9" name="TextBox 8"/>
          <p:cNvSpPr txBox="1"/>
          <p:nvPr/>
        </p:nvSpPr>
        <p:spPr>
          <a:xfrm>
            <a:off x="5638800" y="2133600"/>
            <a:ext cx="2904067" cy="584776"/>
          </a:xfrm>
          <a:prstGeom prst="rect">
            <a:avLst/>
          </a:prstGeom>
          <a:noFill/>
        </p:spPr>
        <p:txBody>
          <a:bodyPr wrap="square" rtlCol="0">
            <a:spAutoFit/>
          </a:bodyPr>
          <a:lstStyle/>
          <a:p>
            <a:r>
              <a:rPr lang="en-US" sz="1600" dirty="0" smtClean="0"/>
              <a:t>Using NA source set to 0 dBm sweeping 200 – 500 MHz</a:t>
            </a:r>
            <a:endParaRPr lang="en-US" sz="1600" dirty="0"/>
          </a:p>
        </p:txBody>
      </p:sp>
      <p:cxnSp>
        <p:nvCxnSpPr>
          <p:cNvPr id="11" name="Straight Arrow Connector 10"/>
          <p:cNvCxnSpPr/>
          <p:nvPr/>
        </p:nvCxnSpPr>
        <p:spPr bwMode="auto">
          <a:xfrm rot="10800000">
            <a:off x="1295400" y="1447800"/>
            <a:ext cx="4267200" cy="838200"/>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2a-50 dB down from input pwr at SA set-up.JPG"/>
          <p:cNvPicPr>
            <a:picLocks noChangeAspect="1"/>
          </p:cNvPicPr>
          <p:nvPr/>
        </p:nvPicPr>
        <p:blipFill>
          <a:blip r:embed="rId3"/>
          <a:srcRect l="2344" r="1562"/>
          <a:stretch>
            <a:fillRect/>
          </a:stretch>
        </p:blipFill>
        <p:spPr>
          <a:xfrm>
            <a:off x="0" y="0"/>
            <a:ext cx="4942572" cy="6858000"/>
          </a:xfrm>
          <a:prstGeom prst="rect">
            <a:avLst/>
          </a:prstGeom>
        </p:spPr>
      </p:pic>
      <p:sp>
        <p:nvSpPr>
          <p:cNvPr id="59399" name="Rectangle 2"/>
          <p:cNvSpPr>
            <a:spLocks noChangeArrowheads="1"/>
          </p:cNvSpPr>
          <p:nvPr/>
        </p:nvSpPr>
        <p:spPr bwMode="auto">
          <a:xfrm>
            <a:off x="4953000" y="152400"/>
            <a:ext cx="4114800" cy="1569660"/>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 Using a Spectrum Analyzer and Signal Source in lieu of a network analyzer</a:t>
            </a:r>
            <a:endParaRPr lang="en-US" dirty="0"/>
          </a:p>
        </p:txBody>
      </p:sp>
      <p:sp>
        <p:nvSpPr>
          <p:cNvPr id="9" name="TextBox 8"/>
          <p:cNvSpPr txBox="1"/>
          <p:nvPr/>
        </p:nvSpPr>
        <p:spPr>
          <a:xfrm>
            <a:off x="5638800" y="2133600"/>
            <a:ext cx="3276600" cy="1323439"/>
          </a:xfrm>
          <a:prstGeom prst="rect">
            <a:avLst/>
          </a:prstGeom>
          <a:noFill/>
        </p:spPr>
        <p:txBody>
          <a:bodyPr wrap="square" rtlCol="0">
            <a:spAutoFit/>
          </a:bodyPr>
          <a:lstStyle/>
          <a:p>
            <a:r>
              <a:rPr lang="en-US" sz="1600" dirty="0" smtClean="0"/>
              <a:t>Using NA source set to 0 dBm sweeping 200 – 500 MHz;</a:t>
            </a:r>
          </a:p>
          <a:p>
            <a:endParaRPr lang="en-US" sz="1600" dirty="0" smtClean="0"/>
          </a:p>
          <a:p>
            <a:r>
              <a:rPr lang="en-US" sz="1600" dirty="0" smtClean="0"/>
              <a:t>Output attenuated 50 dB to be commensurate with coupled ports</a:t>
            </a:r>
            <a:endParaRPr lang="en-US" sz="1600" dirty="0"/>
          </a:p>
        </p:txBody>
      </p:sp>
      <p:cxnSp>
        <p:nvCxnSpPr>
          <p:cNvPr id="11" name="Straight Arrow Connector 10"/>
          <p:cNvCxnSpPr/>
          <p:nvPr/>
        </p:nvCxnSpPr>
        <p:spPr bwMode="auto">
          <a:xfrm rot="10800000">
            <a:off x="2133600" y="1524000"/>
            <a:ext cx="3429000" cy="762000"/>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pic>
        <p:nvPicPr>
          <p:cNvPr id="12" name="Picture 11" descr="2b-50 dB down from input pwr at SA data plot.JPG"/>
          <p:cNvPicPr>
            <a:picLocks noChangeAspect="1"/>
          </p:cNvPicPr>
          <p:nvPr/>
        </p:nvPicPr>
        <p:blipFill>
          <a:blip r:embed="rId4"/>
          <a:srcRect l="3516" t="781" r="6445" b="3906"/>
          <a:stretch>
            <a:fillRect/>
          </a:stretch>
        </p:blipFill>
        <p:spPr>
          <a:xfrm>
            <a:off x="4955927" y="3505200"/>
            <a:ext cx="4223188" cy="3352800"/>
          </a:xfrm>
          <a:prstGeom prst="rect">
            <a:avLst/>
          </a:prstGeom>
        </p:spPr>
      </p:pic>
      <p:cxnSp>
        <p:nvCxnSpPr>
          <p:cNvPr id="14" name="Straight Arrow Connector 13"/>
          <p:cNvCxnSpPr/>
          <p:nvPr/>
        </p:nvCxnSpPr>
        <p:spPr bwMode="auto">
          <a:xfrm rot="5400000">
            <a:off x="4000500" y="3619500"/>
            <a:ext cx="2286000" cy="1143000"/>
          </a:xfrm>
          <a:prstGeom prst="straightConnector1">
            <a:avLst/>
          </a:prstGeom>
          <a:solidFill>
            <a:schemeClr val="accent1"/>
          </a:solidFill>
          <a:ln w="41275" cap="flat" cmpd="sng" algn="ctr">
            <a:solidFill>
              <a:schemeClr val="accent1"/>
            </a:solidFill>
            <a:prstDash val="solid"/>
            <a:round/>
            <a:headEnd type="none" w="med" len="med"/>
            <a:tailEnd type="arrow"/>
          </a:ln>
          <a:effectLst/>
        </p:spPr>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2c- set-up for measuring fwd pwr port with 50 Ohms on output pwr port.JPG"/>
          <p:cNvPicPr>
            <a:picLocks noChangeAspect="1"/>
          </p:cNvPicPr>
          <p:nvPr/>
        </p:nvPicPr>
        <p:blipFill>
          <a:blip r:embed="rId3"/>
          <a:srcRect r="4687"/>
          <a:stretch>
            <a:fillRect/>
          </a:stretch>
        </p:blipFill>
        <p:spPr>
          <a:xfrm>
            <a:off x="0" y="0"/>
            <a:ext cx="4902363" cy="6858000"/>
          </a:xfrm>
          <a:prstGeom prst="rect">
            <a:avLst/>
          </a:prstGeom>
        </p:spPr>
      </p:pic>
      <p:pic>
        <p:nvPicPr>
          <p:cNvPr id="13" name="Picture 12" descr="2d- data plot for comparing fwd pwr port with 50 Ohms on output pwr port to output pwr port attenuated 50 dB.JPG"/>
          <p:cNvPicPr>
            <a:picLocks noChangeAspect="1"/>
          </p:cNvPicPr>
          <p:nvPr/>
        </p:nvPicPr>
        <p:blipFill>
          <a:blip r:embed="rId4"/>
          <a:srcRect l="1758" t="1562" r="7031" b="781"/>
          <a:stretch>
            <a:fillRect/>
          </a:stretch>
        </p:blipFill>
        <p:spPr>
          <a:xfrm>
            <a:off x="4873682" y="3429000"/>
            <a:ext cx="4270318" cy="3429000"/>
          </a:xfrm>
          <a:prstGeom prst="rect">
            <a:avLst/>
          </a:prstGeom>
        </p:spPr>
      </p:pic>
      <p:sp>
        <p:nvSpPr>
          <p:cNvPr id="59399" name="Rectangle 2"/>
          <p:cNvSpPr>
            <a:spLocks noChangeArrowheads="1"/>
          </p:cNvSpPr>
          <p:nvPr/>
        </p:nvSpPr>
        <p:spPr bwMode="auto">
          <a:xfrm>
            <a:off x="4953000" y="152400"/>
            <a:ext cx="4114800" cy="1569660"/>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 Using a Spectrum Analyzer and Signal Source in lieu of a network analyzer</a:t>
            </a:r>
            <a:endParaRPr lang="en-US" dirty="0"/>
          </a:p>
        </p:txBody>
      </p:sp>
      <p:sp>
        <p:nvSpPr>
          <p:cNvPr id="9" name="TextBox 8"/>
          <p:cNvSpPr txBox="1"/>
          <p:nvPr/>
        </p:nvSpPr>
        <p:spPr>
          <a:xfrm>
            <a:off x="5181600" y="1752600"/>
            <a:ext cx="3733800" cy="1569660"/>
          </a:xfrm>
          <a:prstGeom prst="rect">
            <a:avLst/>
          </a:prstGeom>
          <a:noFill/>
        </p:spPr>
        <p:txBody>
          <a:bodyPr wrap="square" rtlCol="0">
            <a:spAutoFit/>
          </a:bodyPr>
          <a:lstStyle/>
          <a:p>
            <a:r>
              <a:rPr lang="en-US" sz="1600" dirty="0" smtClean="0"/>
              <a:t>Using NA source set to 0 dBm sweeping 200 – 500 MHz;</a:t>
            </a:r>
          </a:p>
          <a:p>
            <a:endParaRPr lang="en-US" sz="1600" dirty="0" smtClean="0"/>
          </a:p>
          <a:p>
            <a:r>
              <a:rPr lang="en-US" sz="1600" dirty="0" smtClean="0"/>
              <a:t>Lighter trace is fwd pwr port; ideally superimposed on original straight through trace: excellent correlation</a:t>
            </a:r>
            <a:endParaRPr lang="en-US" sz="1600" dirty="0"/>
          </a:p>
        </p:txBody>
      </p:sp>
      <p:cxnSp>
        <p:nvCxnSpPr>
          <p:cNvPr id="11" name="Straight Arrow Connector 10"/>
          <p:cNvCxnSpPr/>
          <p:nvPr/>
        </p:nvCxnSpPr>
        <p:spPr bwMode="auto">
          <a:xfrm rot="10800000">
            <a:off x="1676400" y="1447800"/>
            <a:ext cx="3581400" cy="533400"/>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cxnSp>
        <p:nvCxnSpPr>
          <p:cNvPr id="14" name="Straight Arrow Connector 13"/>
          <p:cNvCxnSpPr/>
          <p:nvPr/>
        </p:nvCxnSpPr>
        <p:spPr bwMode="auto">
          <a:xfrm rot="5400000">
            <a:off x="3009900" y="3771900"/>
            <a:ext cx="2743200" cy="1905000"/>
          </a:xfrm>
          <a:prstGeom prst="straightConnector1">
            <a:avLst/>
          </a:prstGeom>
          <a:solidFill>
            <a:schemeClr val="accent1"/>
          </a:solidFill>
          <a:ln w="41275" cap="flat" cmpd="sng" algn="ctr">
            <a:solidFill>
              <a:schemeClr val="accent1"/>
            </a:solidFill>
            <a:prstDash val="solid"/>
            <a:round/>
            <a:headEnd type="none" w="med" len="med"/>
            <a:tailEnd type="arrow"/>
          </a:ln>
          <a:effectLst/>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2f-data plot comparing fwd &amp; rev pwr ports with fwd pwr port measured using 50 Ohm load on output port and rev pwr port measured using oc pwr port - should read same - difference is non-ideality.JPG"/>
          <p:cNvPicPr>
            <a:picLocks noChangeAspect="1"/>
          </p:cNvPicPr>
          <p:nvPr/>
        </p:nvPicPr>
        <p:blipFill>
          <a:blip r:embed="rId3"/>
          <a:srcRect l="4688" r="3516" b="2344"/>
          <a:stretch>
            <a:fillRect/>
          </a:stretch>
        </p:blipFill>
        <p:spPr>
          <a:xfrm>
            <a:off x="4559642" y="3200400"/>
            <a:ext cx="4584358" cy="3657600"/>
          </a:xfrm>
          <a:prstGeom prst="rect">
            <a:avLst/>
          </a:prstGeom>
        </p:spPr>
      </p:pic>
      <p:pic>
        <p:nvPicPr>
          <p:cNvPr id="10" name="Picture 9" descr="2e-set-up comparing fwd &amp; rev pwr ports with fwd pwr port measured using 50 Ohm load on output port and rev pwr port measured using oc pwr port - should read same - difference is non-ideality.JPG"/>
          <p:cNvPicPr>
            <a:picLocks noChangeAspect="1"/>
          </p:cNvPicPr>
          <p:nvPr/>
        </p:nvPicPr>
        <p:blipFill>
          <a:blip r:embed="rId4"/>
          <a:srcRect l="4687" r="6250"/>
          <a:stretch>
            <a:fillRect/>
          </a:stretch>
        </p:blipFill>
        <p:spPr>
          <a:xfrm>
            <a:off x="-8850" y="0"/>
            <a:ext cx="4580850" cy="6858000"/>
          </a:xfrm>
          <a:prstGeom prst="rect">
            <a:avLst/>
          </a:prstGeom>
        </p:spPr>
      </p:pic>
      <p:sp>
        <p:nvSpPr>
          <p:cNvPr id="59399" name="Rectangle 2"/>
          <p:cNvSpPr>
            <a:spLocks noChangeArrowheads="1"/>
          </p:cNvSpPr>
          <p:nvPr/>
        </p:nvSpPr>
        <p:spPr bwMode="auto">
          <a:xfrm>
            <a:off x="4876800" y="152400"/>
            <a:ext cx="4114800" cy="1569660"/>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 Using a Spectrum Analyzer and Signal Source in lieu of a network analyzer</a:t>
            </a:r>
            <a:endParaRPr lang="en-US" dirty="0"/>
          </a:p>
        </p:txBody>
      </p:sp>
      <p:sp>
        <p:nvSpPr>
          <p:cNvPr id="9" name="TextBox 8"/>
          <p:cNvSpPr txBox="1"/>
          <p:nvPr/>
        </p:nvSpPr>
        <p:spPr>
          <a:xfrm>
            <a:off x="4800600" y="1676400"/>
            <a:ext cx="4267200" cy="1569660"/>
          </a:xfrm>
          <a:prstGeom prst="rect">
            <a:avLst/>
          </a:prstGeom>
          <a:noFill/>
        </p:spPr>
        <p:txBody>
          <a:bodyPr wrap="square" rtlCol="0">
            <a:spAutoFit/>
          </a:bodyPr>
          <a:lstStyle/>
          <a:p>
            <a:r>
              <a:rPr lang="en-US" sz="1600" dirty="0" smtClean="0"/>
              <a:t>Using NA source set to 0 dBm sweeping 200 – 500 MHz;</a:t>
            </a:r>
          </a:p>
          <a:p>
            <a:endParaRPr lang="en-US" sz="1600" dirty="0" smtClean="0"/>
          </a:p>
          <a:p>
            <a:r>
              <a:rPr lang="en-US" sz="1600" dirty="0" smtClean="0"/>
              <a:t>Note output open circuited.  Lighter trace is rev pwr port; ideally superimposed on fwd pwr trace: correlation within a dB</a:t>
            </a:r>
            <a:endParaRPr lang="en-US" sz="1600" dirty="0"/>
          </a:p>
        </p:txBody>
      </p:sp>
      <p:cxnSp>
        <p:nvCxnSpPr>
          <p:cNvPr id="11" name="Straight Arrow Connector 10"/>
          <p:cNvCxnSpPr/>
          <p:nvPr/>
        </p:nvCxnSpPr>
        <p:spPr bwMode="auto">
          <a:xfrm rot="10800000">
            <a:off x="1676400" y="1447800"/>
            <a:ext cx="3581400" cy="533400"/>
          </a:xfrm>
          <a:prstGeom prst="straightConnector1">
            <a:avLst/>
          </a:prstGeom>
          <a:solidFill>
            <a:schemeClr val="accent1"/>
          </a:solidFill>
          <a:ln w="41275" cap="flat" cmpd="sng" algn="ctr">
            <a:solidFill>
              <a:schemeClr val="tx1"/>
            </a:solidFill>
            <a:prstDash val="solid"/>
            <a:round/>
            <a:headEnd type="none" w="med" len="med"/>
            <a:tailEnd type="arrow"/>
          </a:ln>
          <a:effectLst/>
        </p:spPr>
      </p:cxnSp>
      <p:cxnSp>
        <p:nvCxnSpPr>
          <p:cNvPr id="14" name="Straight Arrow Connector 13"/>
          <p:cNvCxnSpPr/>
          <p:nvPr/>
        </p:nvCxnSpPr>
        <p:spPr bwMode="auto">
          <a:xfrm rot="5400000">
            <a:off x="3009900" y="3771900"/>
            <a:ext cx="2743200" cy="1905000"/>
          </a:xfrm>
          <a:prstGeom prst="straightConnector1">
            <a:avLst/>
          </a:prstGeom>
          <a:solidFill>
            <a:schemeClr val="accent1"/>
          </a:solidFill>
          <a:ln w="41275" cap="flat" cmpd="sng" algn="ctr">
            <a:solidFill>
              <a:schemeClr val="accent1"/>
            </a:solidFill>
            <a:prstDash val="solid"/>
            <a:round/>
            <a:headEnd type="none" w="med" len="med"/>
            <a:tailEnd type="arrow"/>
          </a:ln>
          <a:effectLst/>
        </p:spPr>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3b-set-up for rev pwr port with 50 Ohm load on output port with input driven by 15 dBm.JPG"/>
          <p:cNvPicPr>
            <a:picLocks noChangeAspect="1"/>
          </p:cNvPicPr>
          <p:nvPr/>
        </p:nvPicPr>
        <p:blipFill>
          <a:blip r:embed="rId3"/>
          <a:srcRect l="781" r="10156"/>
          <a:stretch>
            <a:fillRect/>
          </a:stretch>
        </p:blipFill>
        <p:spPr>
          <a:xfrm>
            <a:off x="4563137" y="0"/>
            <a:ext cx="4580863" cy="6858000"/>
          </a:xfrm>
          <a:prstGeom prst="rect">
            <a:avLst/>
          </a:prstGeom>
        </p:spPr>
      </p:pic>
      <p:pic>
        <p:nvPicPr>
          <p:cNvPr id="8" name="Picture 7" descr="3a-set-up for fwd pwr port with 50 Ohm load on output port with input driven by -10 dBm.JPG"/>
          <p:cNvPicPr>
            <a:picLocks noChangeAspect="1"/>
          </p:cNvPicPr>
          <p:nvPr/>
        </p:nvPicPr>
        <p:blipFill>
          <a:blip r:embed="rId4"/>
          <a:srcRect l="3906" r="5469"/>
          <a:stretch>
            <a:fillRect/>
          </a:stretch>
        </p:blipFill>
        <p:spPr>
          <a:xfrm>
            <a:off x="-89217" y="0"/>
            <a:ext cx="4661217" cy="6858000"/>
          </a:xfrm>
          <a:prstGeom prst="rect">
            <a:avLst/>
          </a:prstGeom>
        </p:spPr>
      </p:pic>
      <p:sp>
        <p:nvSpPr>
          <p:cNvPr id="59399" name="Rectangle 2"/>
          <p:cNvSpPr>
            <a:spLocks noChangeArrowheads="1"/>
          </p:cNvSpPr>
          <p:nvPr/>
        </p:nvSpPr>
        <p:spPr bwMode="auto">
          <a:xfrm>
            <a:off x="228600" y="0"/>
            <a:ext cx="8686800" cy="830997"/>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 Using a Spectrum Analyzer and Signal Source in lieu of a network analyzer</a:t>
            </a:r>
            <a:endParaRPr lang="en-US" dirty="0"/>
          </a:p>
        </p:txBody>
      </p:sp>
      <p:sp>
        <p:nvSpPr>
          <p:cNvPr id="9" name="TextBox 8"/>
          <p:cNvSpPr txBox="1"/>
          <p:nvPr/>
        </p:nvSpPr>
        <p:spPr>
          <a:xfrm>
            <a:off x="1066800" y="1752600"/>
            <a:ext cx="2438400" cy="338554"/>
          </a:xfrm>
          <a:prstGeom prst="rect">
            <a:avLst/>
          </a:prstGeom>
          <a:noFill/>
        </p:spPr>
        <p:txBody>
          <a:bodyPr wrap="square" rtlCol="0">
            <a:spAutoFit/>
          </a:bodyPr>
          <a:lstStyle/>
          <a:p>
            <a:r>
              <a:rPr lang="en-US" sz="1600" dirty="0" smtClean="0"/>
              <a:t>-10 dBm from NA source</a:t>
            </a:r>
            <a:endParaRPr lang="en-US" sz="1600" dirty="0"/>
          </a:p>
        </p:txBody>
      </p:sp>
      <p:sp>
        <p:nvSpPr>
          <p:cNvPr id="15" name="TextBox 14"/>
          <p:cNvSpPr txBox="1"/>
          <p:nvPr/>
        </p:nvSpPr>
        <p:spPr>
          <a:xfrm>
            <a:off x="6019800" y="1905000"/>
            <a:ext cx="2590800" cy="338554"/>
          </a:xfrm>
          <a:prstGeom prst="rect">
            <a:avLst/>
          </a:prstGeom>
          <a:noFill/>
        </p:spPr>
        <p:txBody>
          <a:bodyPr wrap="square" rtlCol="0">
            <a:spAutoFit/>
          </a:bodyPr>
          <a:lstStyle/>
          <a:p>
            <a:r>
              <a:rPr lang="en-US" sz="1600" dirty="0" smtClean="0"/>
              <a:t>+15 dBm from NA source</a:t>
            </a:r>
            <a:endParaRPr lang="en-US"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3c-data plot comparing fwd &amp; rev pwr port with 50 Ohm load on output port with fwd pwr measurement driven by -10 dBm and rev pwr measurement driven by 15 dBm -  rev pwr should be 25 dB down from fwd pwr but is only 2 dB down - sets up limit on use.JPG"/>
          <p:cNvPicPr>
            <a:picLocks noChangeAspect="1"/>
          </p:cNvPicPr>
          <p:nvPr/>
        </p:nvPicPr>
        <p:blipFill>
          <a:blip r:embed="rId3"/>
          <a:stretch>
            <a:fillRect/>
          </a:stretch>
        </p:blipFill>
        <p:spPr>
          <a:xfrm>
            <a:off x="2082800" y="1066800"/>
            <a:ext cx="4978400" cy="3733800"/>
          </a:xfrm>
          <a:prstGeom prst="rect">
            <a:avLst/>
          </a:prstGeom>
        </p:spPr>
      </p:pic>
      <p:sp>
        <p:nvSpPr>
          <p:cNvPr id="59399" name="Rectangle 2"/>
          <p:cNvSpPr>
            <a:spLocks noChangeArrowheads="1"/>
          </p:cNvSpPr>
          <p:nvPr/>
        </p:nvSpPr>
        <p:spPr bwMode="auto">
          <a:xfrm>
            <a:off x="228600" y="0"/>
            <a:ext cx="8686800" cy="830997"/>
          </a:xfrm>
          <a:prstGeom prst="rect">
            <a:avLst/>
          </a:prstGeom>
          <a:noFill/>
          <a:ln w="9525">
            <a:noFill/>
            <a:miter lim="800000"/>
            <a:headEnd/>
            <a:tailEnd/>
          </a:ln>
        </p:spPr>
        <p:txBody>
          <a:bodyPr wrap="square">
            <a:prstTxWarp prst="textNoShape">
              <a:avLst/>
            </a:prstTxWarp>
            <a:spAutoFit/>
          </a:bodyPr>
          <a:lstStyle/>
          <a:p>
            <a:pPr algn="ctr" eaLnBrk="0" hangingPunct="0"/>
            <a:r>
              <a:rPr lang="en-US" dirty="0" smtClean="0"/>
              <a:t>Calibrating a Directional Coupler: Using a Spectrum Analyzer and Signal Source in lieu of a network analyzer</a:t>
            </a:r>
            <a:endParaRPr lang="en-US" dirty="0"/>
          </a:p>
        </p:txBody>
      </p:sp>
      <p:sp>
        <p:nvSpPr>
          <p:cNvPr id="9" name="TextBox 8"/>
          <p:cNvSpPr txBox="1"/>
          <p:nvPr/>
        </p:nvSpPr>
        <p:spPr>
          <a:xfrm>
            <a:off x="381000" y="2819400"/>
            <a:ext cx="1447800" cy="830997"/>
          </a:xfrm>
          <a:prstGeom prst="rect">
            <a:avLst/>
          </a:prstGeom>
          <a:noFill/>
        </p:spPr>
        <p:txBody>
          <a:bodyPr wrap="square" rtlCol="0">
            <a:spAutoFit/>
          </a:bodyPr>
          <a:lstStyle/>
          <a:p>
            <a:r>
              <a:rPr lang="en-US" sz="1600" dirty="0" smtClean="0"/>
              <a:t>Fwd pwr -10 dBm from NA source</a:t>
            </a:r>
            <a:endParaRPr lang="en-US" sz="1600" dirty="0"/>
          </a:p>
        </p:txBody>
      </p:sp>
      <p:sp>
        <p:nvSpPr>
          <p:cNvPr id="15" name="TextBox 14"/>
          <p:cNvSpPr txBox="1"/>
          <p:nvPr/>
        </p:nvSpPr>
        <p:spPr>
          <a:xfrm>
            <a:off x="7391400" y="2514600"/>
            <a:ext cx="1600200" cy="830997"/>
          </a:xfrm>
          <a:prstGeom prst="rect">
            <a:avLst/>
          </a:prstGeom>
          <a:noFill/>
        </p:spPr>
        <p:txBody>
          <a:bodyPr wrap="square" rtlCol="0">
            <a:spAutoFit/>
          </a:bodyPr>
          <a:lstStyle/>
          <a:p>
            <a:r>
              <a:rPr lang="en-US" sz="1600" dirty="0" smtClean="0"/>
              <a:t>Rev pwr +15 dBm from NA source</a:t>
            </a:r>
            <a:endParaRPr lang="en-US" sz="1600" dirty="0"/>
          </a:p>
        </p:txBody>
      </p:sp>
      <p:cxnSp>
        <p:nvCxnSpPr>
          <p:cNvPr id="11" name="Straight Arrow Connector 10"/>
          <p:cNvCxnSpPr/>
          <p:nvPr/>
        </p:nvCxnSpPr>
        <p:spPr bwMode="auto">
          <a:xfrm flipV="1">
            <a:off x="1905000" y="3048000"/>
            <a:ext cx="914400" cy="76200"/>
          </a:xfrm>
          <a:prstGeom prst="straightConnector1">
            <a:avLst/>
          </a:prstGeom>
          <a:solidFill>
            <a:schemeClr val="accent1"/>
          </a:solidFill>
          <a:ln w="41275" cap="flat" cmpd="sng" algn="ctr">
            <a:solidFill>
              <a:schemeClr val="accent1"/>
            </a:solidFill>
            <a:prstDash val="solid"/>
            <a:round/>
            <a:headEnd type="none" w="med" len="med"/>
            <a:tailEnd type="arrow"/>
          </a:ln>
          <a:effectLst/>
        </p:spPr>
      </p:cxnSp>
      <p:cxnSp>
        <p:nvCxnSpPr>
          <p:cNvPr id="12" name="Straight Arrow Connector 11"/>
          <p:cNvCxnSpPr>
            <a:stCxn id="15" idx="1"/>
          </p:cNvCxnSpPr>
          <p:nvPr/>
        </p:nvCxnSpPr>
        <p:spPr bwMode="auto">
          <a:xfrm rot="10800000">
            <a:off x="6781800" y="2743201"/>
            <a:ext cx="609600" cy="186899"/>
          </a:xfrm>
          <a:prstGeom prst="straightConnector1">
            <a:avLst/>
          </a:prstGeom>
          <a:solidFill>
            <a:schemeClr val="accent1"/>
          </a:solidFill>
          <a:ln w="41275" cap="flat" cmpd="sng" algn="ctr">
            <a:solidFill>
              <a:schemeClr val="accent1"/>
            </a:solidFill>
            <a:prstDash val="solid"/>
            <a:round/>
            <a:headEnd type="none" w="med" len="med"/>
            <a:tailEnd type="arrow"/>
          </a:ln>
          <a:effectLst/>
        </p:spPr>
      </p:cxnSp>
      <p:sp>
        <p:nvSpPr>
          <p:cNvPr id="16" name="TextBox 15"/>
          <p:cNvSpPr txBox="1"/>
          <p:nvPr/>
        </p:nvSpPr>
        <p:spPr>
          <a:xfrm>
            <a:off x="381000" y="5029200"/>
            <a:ext cx="8686800" cy="830997"/>
          </a:xfrm>
          <a:prstGeom prst="rect">
            <a:avLst/>
          </a:prstGeom>
          <a:noFill/>
        </p:spPr>
        <p:txBody>
          <a:bodyPr wrap="square" rtlCol="0">
            <a:spAutoFit/>
          </a:bodyPr>
          <a:lstStyle/>
          <a:p>
            <a:r>
              <a:rPr lang="en-US" sz="1600" dirty="0" smtClean="0"/>
              <a:t>Reverse power should be infinitesimal.  In fact it is 2 dB above fwd pwr, but there is a 25 dB difference between fwd and reverse power, so that in fact reverse power is 23 dB below fwd power. That sets up the maximum dynamic range on measuring a good match.</a:t>
            </a:r>
            <a:endParaRPr lang="en-US" sz="1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HP 41952A transmission:reflection test set.png"/>
          <p:cNvPicPr>
            <a:picLocks noChangeAspect="1"/>
          </p:cNvPicPr>
          <p:nvPr/>
        </p:nvPicPr>
        <p:blipFill>
          <a:blip r:embed="rId3"/>
          <a:srcRect l="12857" r="18000"/>
          <a:stretch>
            <a:fillRect/>
          </a:stretch>
        </p:blipFill>
        <p:spPr>
          <a:xfrm>
            <a:off x="4270841" y="2667000"/>
            <a:ext cx="4873159" cy="4191000"/>
          </a:xfrm>
          <a:prstGeom prst="rect">
            <a:avLst/>
          </a:prstGeom>
        </p:spPr>
      </p:pic>
      <p:sp>
        <p:nvSpPr>
          <p:cNvPr id="61442" name="Rectangle 2"/>
          <p:cNvSpPr>
            <a:spLocks noChangeArrowheads="1"/>
          </p:cNvSpPr>
          <p:nvPr/>
        </p:nvSpPr>
        <p:spPr bwMode="auto">
          <a:xfrm>
            <a:off x="5219700" y="76200"/>
            <a:ext cx="3924300" cy="830997"/>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t>Measuring VSWR – checking an antenna balun</a:t>
            </a:r>
            <a:endParaRPr lang="en-US" dirty="0"/>
          </a:p>
        </p:txBody>
      </p:sp>
      <p:pic>
        <p:nvPicPr>
          <p:cNvPr id="8" name="Picture 7" descr="3104C vswr chart.png"/>
          <p:cNvPicPr>
            <a:picLocks noChangeAspect="1"/>
          </p:cNvPicPr>
          <p:nvPr/>
        </p:nvPicPr>
        <p:blipFill>
          <a:blip r:embed="rId4"/>
          <a:srcRect l="1434" t="1957" r="2869"/>
          <a:stretch>
            <a:fillRect/>
          </a:stretch>
        </p:blipFill>
        <p:spPr>
          <a:xfrm>
            <a:off x="0" y="0"/>
            <a:ext cx="5275865" cy="39624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5181600" y="152400"/>
            <a:ext cx="3886200" cy="830997"/>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t>Measuring VSWR – checking an antenna balun</a:t>
            </a:r>
            <a:endParaRPr lang="en-US" dirty="0"/>
          </a:p>
        </p:txBody>
      </p:sp>
      <p:pic>
        <p:nvPicPr>
          <p:cNvPr id="5" name="Picture 4" descr="1a-overall set-up view a.JPG"/>
          <p:cNvPicPr>
            <a:picLocks noChangeAspect="1"/>
          </p:cNvPicPr>
          <p:nvPr/>
        </p:nvPicPr>
        <p:blipFill>
          <a:blip r:embed="rId3"/>
          <a:stretch>
            <a:fillRect/>
          </a:stretch>
        </p:blipFill>
        <p:spPr>
          <a:xfrm>
            <a:off x="0" y="0"/>
            <a:ext cx="5143500" cy="6858000"/>
          </a:xfrm>
          <a:prstGeom prst="rect">
            <a:avLst/>
          </a:prstGeom>
        </p:spPr>
      </p:pic>
      <p:cxnSp>
        <p:nvCxnSpPr>
          <p:cNvPr id="10" name="Straight Arrow Connector 9"/>
          <p:cNvCxnSpPr/>
          <p:nvPr/>
        </p:nvCxnSpPr>
        <p:spPr bwMode="auto">
          <a:xfrm rot="10800000">
            <a:off x="1981200" y="3200400"/>
            <a:ext cx="3581400" cy="457200"/>
          </a:xfrm>
          <a:prstGeom prst="straightConnector1">
            <a:avLst/>
          </a:prstGeom>
          <a:solidFill>
            <a:schemeClr val="accent1"/>
          </a:solidFill>
          <a:ln w="38100" cap="flat" cmpd="sng" algn="ctr">
            <a:solidFill>
              <a:schemeClr val="tx1"/>
            </a:solidFill>
            <a:prstDash val="solid"/>
            <a:round/>
            <a:headEnd type="none" w="med" len="med"/>
            <a:tailEnd type="arrow"/>
          </a:ln>
          <a:effectLst/>
        </p:spPr>
      </p:cxnSp>
      <p:sp>
        <p:nvSpPr>
          <p:cNvPr id="11" name="TextBox 10"/>
          <p:cNvSpPr txBox="1"/>
          <p:nvPr/>
        </p:nvSpPr>
        <p:spPr>
          <a:xfrm>
            <a:off x="5715000" y="3581400"/>
            <a:ext cx="3172663" cy="307777"/>
          </a:xfrm>
          <a:prstGeom prst="rect">
            <a:avLst/>
          </a:prstGeom>
          <a:noFill/>
        </p:spPr>
        <p:txBody>
          <a:bodyPr wrap="none" rtlCol="0">
            <a:spAutoFit/>
          </a:bodyPr>
          <a:lstStyle/>
          <a:p>
            <a:r>
              <a:rPr lang="en-US" sz="1400" dirty="0" smtClean="0"/>
              <a:t>10 kHz – 250 MHz directional coupler</a:t>
            </a:r>
            <a:endParaRPr lang="en-US" sz="1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b-overall set-up view b.JPG"/>
          <p:cNvPicPr>
            <a:picLocks noChangeAspect="1"/>
          </p:cNvPicPr>
          <p:nvPr/>
        </p:nvPicPr>
        <p:blipFill>
          <a:blip r:embed="rId3"/>
          <a:stretch>
            <a:fillRect/>
          </a:stretch>
        </p:blipFill>
        <p:spPr>
          <a:xfrm>
            <a:off x="0" y="0"/>
            <a:ext cx="9144000" cy="6858000"/>
          </a:xfrm>
          <a:prstGeom prst="rect">
            <a:avLst/>
          </a:prstGeom>
        </p:spPr>
      </p:pic>
      <p:sp>
        <p:nvSpPr>
          <p:cNvPr id="61442" name="Rectangle 2"/>
          <p:cNvSpPr>
            <a:spLocks noChangeArrowheads="1"/>
          </p:cNvSpPr>
          <p:nvPr/>
        </p:nvSpPr>
        <p:spPr bwMode="auto">
          <a:xfrm>
            <a:off x="1066800" y="152400"/>
            <a:ext cx="70104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t>Measuring VSWR – checking an antenna balun</a:t>
            </a:r>
            <a:endParaRPr lang="en-US" dirty="0"/>
          </a:p>
        </p:txBody>
      </p:sp>
      <p:cxnSp>
        <p:nvCxnSpPr>
          <p:cNvPr id="10" name="Straight Arrow Connector 9"/>
          <p:cNvCxnSpPr/>
          <p:nvPr/>
        </p:nvCxnSpPr>
        <p:spPr bwMode="auto">
          <a:xfrm rot="16200000" flipV="1">
            <a:off x="3200400" y="3581400"/>
            <a:ext cx="3200400" cy="1981200"/>
          </a:xfrm>
          <a:prstGeom prst="straightConnector1">
            <a:avLst/>
          </a:prstGeom>
          <a:solidFill>
            <a:schemeClr val="accent1"/>
          </a:solidFill>
          <a:ln w="38100" cap="flat" cmpd="sng" algn="ctr">
            <a:solidFill>
              <a:schemeClr val="tx1"/>
            </a:solidFill>
            <a:prstDash val="solid"/>
            <a:round/>
            <a:headEnd type="none" w="med" len="med"/>
            <a:tailEnd type="arrow"/>
          </a:ln>
          <a:effectLst/>
        </p:spPr>
      </p:cxnSp>
      <p:sp>
        <p:nvSpPr>
          <p:cNvPr id="11" name="TextBox 10"/>
          <p:cNvSpPr txBox="1"/>
          <p:nvPr/>
        </p:nvSpPr>
        <p:spPr>
          <a:xfrm>
            <a:off x="5562600" y="6172200"/>
            <a:ext cx="3172663" cy="307777"/>
          </a:xfrm>
          <a:prstGeom prst="rect">
            <a:avLst/>
          </a:prstGeom>
          <a:noFill/>
        </p:spPr>
        <p:txBody>
          <a:bodyPr wrap="none" rtlCol="0">
            <a:spAutoFit/>
          </a:bodyPr>
          <a:lstStyle/>
          <a:p>
            <a:r>
              <a:rPr lang="en-US" sz="1400" dirty="0" smtClean="0">
                <a:solidFill>
                  <a:schemeClr val="bg1"/>
                </a:solidFill>
              </a:rPr>
              <a:t>10 kHz – 250 MHz directional coupler</a:t>
            </a:r>
            <a:endParaRPr lang="en-US" sz="1400"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5181600" y="152400"/>
            <a:ext cx="3886200" cy="830997"/>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t>Measuring VSWR – checking an antenna balun</a:t>
            </a:r>
            <a:endParaRPr lang="en-US" dirty="0"/>
          </a:p>
        </p:txBody>
      </p:sp>
      <p:sp>
        <p:nvSpPr>
          <p:cNvPr id="11" name="TextBox 10"/>
          <p:cNvSpPr txBox="1"/>
          <p:nvPr/>
        </p:nvSpPr>
        <p:spPr>
          <a:xfrm>
            <a:off x="5562600" y="1371600"/>
            <a:ext cx="2895600" cy="523220"/>
          </a:xfrm>
          <a:prstGeom prst="rect">
            <a:avLst/>
          </a:prstGeom>
          <a:noFill/>
        </p:spPr>
        <p:txBody>
          <a:bodyPr wrap="square" rtlCol="0">
            <a:spAutoFit/>
          </a:bodyPr>
          <a:lstStyle/>
          <a:p>
            <a:r>
              <a:rPr lang="en-US" sz="1400" dirty="0" smtClean="0"/>
              <a:t>This set-up compares forward and reverse power to assess </a:t>
            </a:r>
            <a:r>
              <a:rPr lang="en-US" sz="1400" dirty="0" err="1" smtClean="0"/>
              <a:t>vswr</a:t>
            </a:r>
            <a:r>
              <a:rPr lang="en-US" sz="1400" dirty="0" smtClean="0"/>
              <a:t>.</a:t>
            </a:r>
            <a:endParaRPr lang="en-US" sz="1400" dirty="0"/>
          </a:p>
        </p:txBody>
      </p:sp>
      <p:pic>
        <p:nvPicPr>
          <p:cNvPr id="7" name="Picture 6" descr="2a-close-up of dc.JPG"/>
          <p:cNvPicPr>
            <a:picLocks noChangeAspect="1"/>
          </p:cNvPicPr>
          <p:nvPr/>
        </p:nvPicPr>
        <p:blipFill>
          <a:blip r:embed="rId3"/>
          <a:srcRect l="18750"/>
          <a:stretch>
            <a:fillRect/>
          </a:stretch>
        </p:blipFill>
        <p:spPr>
          <a:xfrm>
            <a:off x="0" y="0"/>
            <a:ext cx="4178964" cy="6858000"/>
          </a:xfrm>
          <a:prstGeom prst="rect">
            <a:avLst/>
          </a:prstGeom>
        </p:spPr>
      </p:pic>
      <p:pic>
        <p:nvPicPr>
          <p:cNvPr id="8" name="Picture 7" descr="return loss to vswr.pdf"/>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10588" t="9091" r="10588" b="20909"/>
              <a:stretch>
                <a:fillRect/>
              </a:stretch>
            </p:blipFill>
          </mc:Choice>
          <mc:Fallback>
            <p:blipFill>
              <a:blip r:embed="rId5"/>
              <a:srcRect l="10588" t="9091" r="10588" b="20909"/>
              <a:stretch>
                <a:fillRect/>
              </a:stretch>
            </p:blipFill>
          </mc:Fallback>
        </mc:AlternateContent>
        <p:spPr>
          <a:xfrm>
            <a:off x="4966930" y="2057479"/>
            <a:ext cx="4177070" cy="480052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3b-control chamber wall connection.JPG"/>
          <p:cNvPicPr>
            <a:picLocks noChangeAspect="1"/>
          </p:cNvPicPr>
          <p:nvPr/>
        </p:nvPicPr>
        <p:blipFill>
          <a:blip r:embed="rId3"/>
          <a:srcRect r="46875"/>
          <a:stretch>
            <a:fillRect/>
          </a:stretch>
        </p:blipFill>
        <p:spPr>
          <a:xfrm>
            <a:off x="4286256" y="0"/>
            <a:ext cx="4857744" cy="6858000"/>
          </a:xfrm>
          <a:prstGeom prst="rect">
            <a:avLst/>
          </a:prstGeom>
        </p:spPr>
      </p:pic>
      <p:pic>
        <p:nvPicPr>
          <p:cNvPr id="6" name="Picture 5" descr="3a-test chamber wall connection.JPG"/>
          <p:cNvPicPr>
            <a:picLocks noChangeAspect="1"/>
          </p:cNvPicPr>
          <p:nvPr/>
        </p:nvPicPr>
        <p:blipFill>
          <a:blip r:embed="rId4"/>
          <a:srcRect l="41016" r="11719"/>
          <a:stretch>
            <a:fillRect/>
          </a:stretch>
        </p:blipFill>
        <p:spPr>
          <a:xfrm>
            <a:off x="0" y="0"/>
            <a:ext cx="4321949" cy="6858000"/>
          </a:xfrm>
          <a:prstGeom prst="rect">
            <a:avLst/>
          </a:prstGeom>
        </p:spPr>
      </p:pic>
      <p:sp>
        <p:nvSpPr>
          <p:cNvPr id="61442" name="Rectangle 2"/>
          <p:cNvSpPr>
            <a:spLocks noChangeArrowheads="1"/>
          </p:cNvSpPr>
          <p:nvPr/>
        </p:nvSpPr>
        <p:spPr bwMode="auto">
          <a:xfrm>
            <a:off x="1676400" y="152400"/>
            <a:ext cx="73914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Measuring VSWR – checking an antenna balun</a:t>
            </a:r>
            <a:endParaRPr lang="en-US" dirty="0">
              <a:solidFill>
                <a:schemeClr val="bg1"/>
              </a:solidFill>
            </a:endParaRPr>
          </a:p>
        </p:txBody>
      </p:sp>
      <p:sp>
        <p:nvSpPr>
          <p:cNvPr id="10" name="TextBox 9"/>
          <p:cNvSpPr txBox="1"/>
          <p:nvPr/>
        </p:nvSpPr>
        <p:spPr>
          <a:xfrm>
            <a:off x="2689870" y="6248400"/>
            <a:ext cx="3764259" cy="369332"/>
          </a:xfrm>
          <a:prstGeom prst="rect">
            <a:avLst/>
          </a:prstGeom>
          <a:noFill/>
        </p:spPr>
        <p:txBody>
          <a:bodyPr wrap="none" rtlCol="0">
            <a:spAutoFit/>
          </a:bodyPr>
          <a:lstStyle/>
          <a:p>
            <a:r>
              <a:rPr lang="en-US" sz="1800" dirty="0" smtClean="0">
                <a:solidFill>
                  <a:schemeClr val="bg1"/>
                </a:solidFill>
              </a:rPr>
              <a:t>Important to keep track of details…</a:t>
            </a:r>
            <a:endParaRPr lang="en-US" sz="1800" dirty="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4a-HP4195A set-up.JPG"/>
          <p:cNvPicPr>
            <a:picLocks noChangeAspect="1"/>
          </p:cNvPicPr>
          <p:nvPr/>
        </p:nvPicPr>
        <p:blipFill>
          <a:blip r:embed="rId3"/>
          <a:stretch>
            <a:fillRect/>
          </a:stretch>
        </p:blipFill>
        <p:spPr>
          <a:xfrm>
            <a:off x="0" y="0"/>
            <a:ext cx="9144000" cy="6858000"/>
          </a:xfrm>
          <a:prstGeom prst="rect">
            <a:avLst/>
          </a:prstGeom>
        </p:spPr>
      </p:pic>
      <p:sp>
        <p:nvSpPr>
          <p:cNvPr id="61442" name="Rectangle 2"/>
          <p:cNvSpPr>
            <a:spLocks noChangeArrowheads="1"/>
          </p:cNvSpPr>
          <p:nvPr/>
        </p:nvSpPr>
        <p:spPr bwMode="auto">
          <a:xfrm>
            <a:off x="1143000" y="4267200"/>
            <a:ext cx="7391400" cy="461665"/>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solidFill>
                  <a:schemeClr val="bg1"/>
                </a:solidFill>
              </a:rPr>
              <a:t>Measuring VSWR – checking an antenna balun</a:t>
            </a:r>
            <a:endParaRPr lang="en-US" dirty="0">
              <a:solidFill>
                <a:schemeClr val="bg1"/>
              </a:solidFill>
            </a:endParaRPr>
          </a:p>
        </p:txBody>
      </p:sp>
      <p:sp>
        <p:nvSpPr>
          <p:cNvPr id="8" name="TextBox 7"/>
          <p:cNvSpPr txBox="1"/>
          <p:nvPr/>
        </p:nvSpPr>
        <p:spPr>
          <a:xfrm>
            <a:off x="0" y="1219200"/>
            <a:ext cx="910167" cy="461665"/>
          </a:xfrm>
          <a:prstGeom prst="rect">
            <a:avLst/>
          </a:prstGeom>
          <a:noFill/>
        </p:spPr>
        <p:txBody>
          <a:bodyPr wrap="square" rtlCol="0">
            <a:spAutoFit/>
          </a:bodyPr>
          <a:lstStyle/>
          <a:p>
            <a:r>
              <a:rPr lang="en-US" sz="1200" dirty="0" smtClean="0"/>
              <a:t>return pwr </a:t>
            </a:r>
          </a:p>
          <a:p>
            <a:r>
              <a:rPr lang="en-US" sz="1200" dirty="0" smtClean="0"/>
              <a:t> fwd pwr</a:t>
            </a:r>
            <a:endParaRPr lang="en-US" sz="1200" dirty="0"/>
          </a:p>
        </p:txBody>
      </p:sp>
      <p:cxnSp>
        <p:nvCxnSpPr>
          <p:cNvPr id="12" name="Straight Connector 11"/>
          <p:cNvCxnSpPr>
            <a:stCxn id="8" idx="1"/>
            <a:endCxn id="8" idx="3"/>
          </p:cNvCxnSpPr>
          <p:nvPr/>
        </p:nvCxnSpPr>
        <p:spPr bwMode="auto">
          <a:xfrm rot="10800000" flipH="1">
            <a:off x="-1" y="1450033"/>
            <a:ext cx="910167" cy="1588"/>
          </a:xfrm>
          <a:prstGeom prst="line">
            <a:avLst/>
          </a:prstGeom>
          <a:solidFill>
            <a:schemeClr val="accent1"/>
          </a:solidFill>
          <a:ln w="31750" cap="flat" cmpd="sng" algn="ctr">
            <a:solidFill>
              <a:schemeClr val="tx1"/>
            </a:solidFill>
            <a:prstDash val="solid"/>
            <a:round/>
            <a:headEnd type="none" w="med" len="med"/>
            <a:tailEnd type="none" w="med" len="med"/>
          </a:ln>
          <a:effectLst/>
        </p:spPr>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4b-HP4195A data plot.JPG"/>
          <p:cNvPicPr>
            <a:picLocks noChangeAspect="1"/>
          </p:cNvPicPr>
          <p:nvPr/>
        </p:nvPicPr>
        <p:blipFill>
          <a:blip r:embed="rId3"/>
          <a:srcRect l="8789" t="2344" r="9375" b="3906"/>
          <a:stretch>
            <a:fillRect/>
          </a:stretch>
        </p:blipFill>
        <p:spPr>
          <a:xfrm>
            <a:off x="4532090" y="2895600"/>
            <a:ext cx="4611910" cy="3962400"/>
          </a:xfrm>
          <a:prstGeom prst="rect">
            <a:avLst/>
          </a:prstGeom>
        </p:spPr>
      </p:pic>
      <p:sp>
        <p:nvSpPr>
          <p:cNvPr id="61442" name="Rectangle 2"/>
          <p:cNvSpPr>
            <a:spLocks noChangeArrowheads="1"/>
          </p:cNvSpPr>
          <p:nvPr/>
        </p:nvSpPr>
        <p:spPr bwMode="auto">
          <a:xfrm>
            <a:off x="190500" y="152400"/>
            <a:ext cx="4381500" cy="830997"/>
          </a:xfrm>
          <a:prstGeom prst="rect">
            <a:avLst/>
          </a:prstGeom>
          <a:noFill/>
          <a:ln w="9525">
            <a:noFill/>
            <a:miter lim="800000"/>
            <a:headEnd/>
            <a:tailEnd/>
          </a:ln>
        </p:spPr>
        <p:txBody>
          <a:bodyPr wrap="square">
            <a:prstTxWarp prst="textNoShape">
              <a:avLst/>
            </a:prstTxWarp>
            <a:spAutoFit/>
          </a:bodyPr>
          <a:lstStyle/>
          <a:p>
            <a:pPr eaLnBrk="0" hangingPunct="0"/>
            <a:r>
              <a:rPr lang="en-US" dirty="0" smtClean="0"/>
              <a:t>Measuring VSWR – checking an antenna balun</a:t>
            </a:r>
            <a:endParaRPr lang="en-US" dirty="0"/>
          </a:p>
        </p:txBody>
      </p:sp>
      <p:pic>
        <p:nvPicPr>
          <p:cNvPr id="11" name="Picture 10" descr="return loss to vswr.pdf"/>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10588" t="9091" r="9412" b="20909"/>
              <a:stretch>
                <a:fillRect/>
              </a:stretch>
            </p:blipFill>
          </mc:Choice>
          <mc:Fallback>
            <p:blipFill>
              <a:blip r:embed="rId5"/>
              <a:srcRect l="10588" t="9091" r="9412" b="20909"/>
              <a:stretch>
                <a:fillRect/>
              </a:stretch>
            </p:blipFill>
          </mc:Fallback>
        </mc:AlternateContent>
        <p:spPr>
          <a:xfrm>
            <a:off x="0" y="2057382"/>
            <a:ext cx="4239401" cy="4800618"/>
          </a:xfrm>
          <a:prstGeom prst="rect">
            <a:avLst/>
          </a:prstGeom>
        </p:spPr>
      </p:pic>
      <p:pic>
        <p:nvPicPr>
          <p:cNvPr id="13" name="Picture 12" descr="3104C vswr chart.png"/>
          <p:cNvPicPr>
            <a:picLocks noChangeAspect="1"/>
          </p:cNvPicPr>
          <p:nvPr/>
        </p:nvPicPr>
        <p:blipFill>
          <a:blip r:embed="rId6"/>
          <a:srcRect l="1434" r="2869"/>
          <a:stretch>
            <a:fillRect/>
          </a:stretch>
        </p:blipFill>
        <p:spPr>
          <a:xfrm>
            <a:off x="5353135" y="0"/>
            <a:ext cx="3790865" cy="2903917"/>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17282</TotalTime>
  <Words>800</Words>
  <Application>Microsoft Office PowerPoint</Application>
  <PresentationFormat>On-screen Show (4:3)</PresentationFormat>
  <Paragraphs>94</Paragraphs>
  <Slides>25</Slides>
  <Notes>25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EMC Compliance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Javor</dc:creator>
  <cp:lastModifiedBy>Gottschall, Janet S. (LARC-B703)[LITES]</cp:lastModifiedBy>
  <cp:revision>244</cp:revision>
  <dcterms:created xsi:type="dcterms:W3CDTF">2014-03-30T15:32:32Z</dcterms:created>
  <dcterms:modified xsi:type="dcterms:W3CDTF">2014-07-16T17:24:03Z</dcterms:modified>
</cp:coreProperties>
</file>