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40"/>
  </p:notesMasterIdLst>
  <p:sldIdLst>
    <p:sldId id="256" r:id="rId2"/>
    <p:sldId id="29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90" r:id="rId12"/>
    <p:sldId id="267" r:id="rId13"/>
    <p:sldId id="268" r:id="rId14"/>
    <p:sldId id="269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92" r:id="rId26"/>
    <p:sldId id="284" r:id="rId27"/>
    <p:sldId id="285" r:id="rId28"/>
    <p:sldId id="287" r:id="rId29"/>
    <p:sldId id="309" r:id="rId30"/>
    <p:sldId id="310" r:id="rId31"/>
    <p:sldId id="289" r:id="rId32"/>
    <p:sldId id="293" r:id="rId33"/>
    <p:sldId id="295" r:id="rId34"/>
    <p:sldId id="307" r:id="rId35"/>
    <p:sldId id="299" r:id="rId36"/>
    <p:sldId id="301" r:id="rId37"/>
    <p:sldId id="308" r:id="rId38"/>
    <p:sldId id="306" r:id="rId39"/>
  </p:sldIdLst>
  <p:sldSz cx="9144000" cy="6858000" type="screen4x3"/>
  <p:notesSz cx="6992938" cy="9278938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6D0D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32" d="100"/>
          <a:sy n="132" d="100"/>
        </p:scale>
        <p:origin x="1014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05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0813" y="0"/>
            <a:ext cx="3030537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881F31-8E02-4BEC-ACEC-77311136704A}" type="datetimeFigureOut">
              <a:rPr lang="en-US" smtClean="0"/>
              <a:pPr/>
              <a:t>11/5/2015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6338" y="695325"/>
            <a:ext cx="4640262" cy="3479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088" y="4406900"/>
            <a:ext cx="5594350" cy="417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3800"/>
            <a:ext cx="30305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0813" y="8813800"/>
            <a:ext cx="3030537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05BB4D-294A-494E-B0C5-564001123F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294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5BB4D-294A-494E-B0C5-564001123FD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303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5BB4D-294A-494E-B0C5-564001123FD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351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3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100" y="173038"/>
            <a:ext cx="10191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1034"/>
          <p:cNvSpPr>
            <a:spLocks noChangeShapeType="1"/>
          </p:cNvSpPr>
          <p:nvPr/>
        </p:nvSpPr>
        <p:spPr bwMode="auto">
          <a:xfrm>
            <a:off x="830263" y="6405563"/>
            <a:ext cx="4216400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Line 1035"/>
          <p:cNvSpPr>
            <a:spLocks noChangeShapeType="1"/>
          </p:cNvSpPr>
          <p:nvPr/>
        </p:nvSpPr>
        <p:spPr bwMode="auto">
          <a:xfrm flipV="1">
            <a:off x="6926263" y="6405563"/>
            <a:ext cx="1379537" cy="7937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Text Box 1036"/>
          <p:cNvSpPr txBox="1">
            <a:spLocks noChangeArrowheads="1"/>
          </p:cNvSpPr>
          <p:nvPr/>
        </p:nvSpPr>
        <p:spPr bwMode="auto">
          <a:xfrm>
            <a:off x="5097463" y="6176963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1000" i="1">
                <a:latin typeface="Arial" charset="0"/>
              </a:rPr>
              <a:t>Marshall Space Flight Center</a:t>
            </a:r>
          </a:p>
          <a:p>
            <a:pPr algn="l">
              <a:defRPr/>
            </a:pPr>
            <a:r>
              <a:rPr lang="en-US" sz="1000" i="1">
                <a:latin typeface="Arial" charset="0"/>
              </a:rPr>
              <a:t>GFSSP Training Course</a:t>
            </a:r>
          </a:p>
        </p:txBody>
      </p:sp>
      <p:sp>
        <p:nvSpPr>
          <p:cNvPr id="14338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102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9" name="Rectangle 102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GFSSP 7.01 Tank Press. / Advanced Valves</a:t>
            </a:r>
            <a:endParaRPr lang="en-US"/>
          </a:p>
        </p:txBody>
      </p:sp>
      <p:sp>
        <p:nvSpPr>
          <p:cNvPr id="10" name="Rectangle 103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06642BD7-8ACC-4C92-8CE3-A6FD0AFDDF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GFSSP 7.01 Tank Press. / Advanced Valves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A927C-B5E5-4980-A495-48EC52C02E5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GFSSP 7.01 Tank Press. / Advanced Valves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71039-83EE-4C48-9148-8EFAFCFA8D8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GFSSP 7.01 Tank Press. / Advanced Valves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521CF-A203-40F8-9F1A-CC21EE4F716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GFSSP 7.01 Tank Press. / Advanced Valves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EE2AD-4F53-4695-A672-D969B11CE2B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GFSSP 7.01 Tank Press. / Advanced Valves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15117-7340-4FEC-9E5C-517E66B5067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2291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104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 smtClean="0"/>
              <a:t>GFSSP 7.01 Tank Press. / Advanced Valves</a:t>
            </a:r>
            <a:endParaRPr lang="en-US"/>
          </a:p>
        </p:txBody>
      </p:sp>
      <p:sp>
        <p:nvSpPr>
          <p:cNvPr id="104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167E771D-32D6-401B-87BC-16FD428D9263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auto">
          <a:xfrm>
            <a:off x="990600" y="838200"/>
            <a:ext cx="4216400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52" name="Line 28"/>
          <p:cNvSpPr>
            <a:spLocks noChangeShapeType="1"/>
          </p:cNvSpPr>
          <p:nvPr/>
        </p:nvSpPr>
        <p:spPr bwMode="auto">
          <a:xfrm flipV="1">
            <a:off x="7086600" y="838200"/>
            <a:ext cx="1379538" cy="7938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53" name="Text Box 29"/>
          <p:cNvSpPr txBox="1">
            <a:spLocks noChangeArrowheads="1"/>
          </p:cNvSpPr>
          <p:nvPr/>
        </p:nvSpPr>
        <p:spPr bwMode="auto">
          <a:xfrm>
            <a:off x="5257800" y="609600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1000" i="1">
                <a:latin typeface="Arial" charset="0"/>
              </a:rPr>
              <a:t>Marshall Space Flight Center</a:t>
            </a:r>
          </a:p>
          <a:p>
            <a:pPr algn="l">
              <a:defRPr/>
            </a:pPr>
            <a:r>
              <a:rPr lang="en-US" sz="1000" i="1">
                <a:latin typeface="Arial" charset="0"/>
              </a:rPr>
              <a:t>GFSSP Training Course</a:t>
            </a:r>
          </a:p>
        </p:txBody>
      </p:sp>
      <p:pic>
        <p:nvPicPr>
          <p:cNvPr id="12298" name="Picture 30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100" y="173038"/>
            <a:ext cx="10191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6" r:id="rId3"/>
    <p:sldLayoutId id="2147483707" r:id="rId4"/>
    <p:sldLayoutId id="2147483712" r:id="rId5"/>
    <p:sldLayoutId id="2147483713" r:id="rId6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1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3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//upload.wikimedia.org/wikipedia/commons/5/53/Relief_Valve.png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11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7.wmf"/><Relationship Id="rId4" Type="http://schemas.openxmlformats.org/officeDocument/2006/relationships/image" Target="../media/image4.wmf"/><Relationship Id="rId9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oleObject" Target="../embeddings/oleObject5.bin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8.wmf"/><Relationship Id="rId9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1.wmf"/><Relationship Id="rId9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.wmf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09625" y="536575"/>
            <a:ext cx="7772400" cy="1143000"/>
          </a:xfrm>
        </p:spPr>
        <p:txBody>
          <a:bodyPr/>
          <a:lstStyle/>
          <a:p>
            <a:r>
              <a:rPr lang="en-US" sz="3600" b="1" dirty="0" smtClean="0">
                <a:latin typeface="Arial" charset="0"/>
              </a:rPr>
              <a:t>Tank Pressurization, Control Valves, and Relief Valves</a:t>
            </a:r>
          </a:p>
        </p:txBody>
      </p:sp>
      <p:pic>
        <p:nvPicPr>
          <p:cNvPr id="2662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5981" y="2043352"/>
            <a:ext cx="1237044" cy="35473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41988" name="Rectangle 2"/>
          <p:cNvSpPr>
            <a:spLocks noChangeArrowheads="1"/>
          </p:cNvSpPr>
          <p:nvPr/>
        </p:nvSpPr>
        <p:spPr bwMode="auto">
          <a:xfrm>
            <a:off x="0" y="8493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r>
              <a:rPr lang="en-US" b="1">
                <a:solidFill>
                  <a:schemeClr val="tx2"/>
                </a:solidFill>
                <a:latin typeface="Arial" charset="0"/>
              </a:rPr>
              <a:t>TANK PRESSURIZATION</a:t>
            </a:r>
          </a:p>
          <a:p>
            <a:r>
              <a:rPr lang="en-US" sz="2200">
                <a:solidFill>
                  <a:schemeClr val="tx2"/>
                </a:solidFill>
                <a:latin typeface="Arial" charset="0"/>
              </a:rPr>
              <a:t>EXAMPLE 10 TANK SCHEMATIC AND GFSSP MODEL</a:t>
            </a:r>
          </a:p>
        </p:txBody>
      </p:sp>
      <p:pic>
        <p:nvPicPr>
          <p:cNvPr id="41989" name="Picture 3"/>
          <p:cNvPicPr>
            <a:picLocks noChangeAspect="1" noChangeArrowheads="1"/>
          </p:cNvPicPr>
          <p:nvPr/>
        </p:nvPicPr>
        <p:blipFill>
          <a:blip r:embed="rId2" cstate="print"/>
          <a:srcRect r="36365"/>
          <a:stretch>
            <a:fillRect/>
          </a:stretch>
        </p:blipFill>
        <p:spPr bwMode="auto">
          <a:xfrm>
            <a:off x="4648200" y="2136775"/>
            <a:ext cx="3621088" cy="41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7950" y="2185988"/>
            <a:ext cx="2724150" cy="413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5521CF-A203-40F8-9F1A-CC21EE4F7165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43012" name="Text Box 2"/>
          <p:cNvSpPr txBox="1">
            <a:spLocks noChangeArrowheads="1"/>
          </p:cNvSpPr>
          <p:nvPr/>
        </p:nvSpPr>
        <p:spPr bwMode="auto">
          <a:xfrm>
            <a:off x="1266825" y="1196975"/>
            <a:ext cx="6991350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Additional Input for Pressurization Option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5521CF-A203-40F8-9F1A-CC21EE4F7165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65753"/>
            <a:ext cx="801052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44036" name="Rectangle 2"/>
          <p:cNvSpPr>
            <a:spLocks noChangeArrowheads="1"/>
          </p:cNvSpPr>
          <p:nvPr/>
        </p:nvSpPr>
        <p:spPr bwMode="auto">
          <a:xfrm>
            <a:off x="1588" y="968375"/>
            <a:ext cx="914241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r>
              <a:rPr lang="en-US" b="1">
                <a:solidFill>
                  <a:schemeClr val="tx2"/>
                </a:solidFill>
                <a:latin typeface="Arial" charset="0"/>
              </a:rPr>
              <a:t>TANK PRESSURIZATION</a:t>
            </a:r>
          </a:p>
          <a:p>
            <a:r>
              <a:rPr lang="en-US" sz="2200">
                <a:solidFill>
                  <a:schemeClr val="tx2"/>
                </a:solidFill>
                <a:latin typeface="Arial" charset="0"/>
              </a:rPr>
              <a:t>EXAMPLE 10 PRESSURIZATION OUTPUT</a:t>
            </a:r>
          </a:p>
        </p:txBody>
      </p:sp>
      <p:sp>
        <p:nvSpPr>
          <p:cNvPr id="44037" name="Rectangle 3"/>
          <p:cNvSpPr>
            <a:spLocks noChangeArrowheads="1"/>
          </p:cNvSpPr>
          <p:nvPr/>
        </p:nvSpPr>
        <p:spPr bwMode="auto">
          <a:xfrm>
            <a:off x="120650" y="2003425"/>
            <a:ext cx="9023350" cy="429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1200">
                <a:latin typeface="Courier New" pitchFamily="49" charset="0"/>
              </a:rPr>
              <a:t>SOLUTION</a:t>
            </a:r>
          </a:p>
          <a:p>
            <a:pPr algn="l"/>
            <a:r>
              <a:rPr lang="en-US" sz="1200">
                <a:latin typeface="Courier New" pitchFamily="49" charset="0"/>
              </a:rPr>
              <a:t>INTERNAL NODES</a:t>
            </a:r>
          </a:p>
          <a:p>
            <a:pPr algn="l"/>
            <a:r>
              <a:rPr lang="en-US" sz="1200">
                <a:latin typeface="Courier New" pitchFamily="49" charset="0"/>
              </a:rPr>
              <a:t>    NODE     P(PSI)      TF(F)         Z         RHO        EM(LBM)    CONC</a:t>
            </a:r>
          </a:p>
          <a:p>
            <a:pPr algn="l"/>
            <a:r>
              <a:rPr lang="en-US" sz="1200">
                <a:latin typeface="Courier New" pitchFamily="49" charset="0"/>
              </a:rPr>
              <a:t>                                              (LBM/FT^3)</a:t>
            </a:r>
          </a:p>
          <a:p>
            <a:pPr algn="l"/>
            <a:r>
              <a:rPr lang="en-US" sz="1200">
                <a:latin typeface="Courier New" pitchFamily="49" charset="0"/>
              </a:rPr>
              <a:t>                                                                         HE        O2  </a:t>
            </a:r>
          </a:p>
          <a:p>
            <a:pPr algn="l"/>
            <a:r>
              <a:rPr lang="en-US" sz="1200">
                <a:latin typeface="Courier New" pitchFamily="49" charset="0"/>
              </a:rPr>
              <a:t>     2    0.9138E+02 -0.1347E+03  0.1006E+01  0.1047E+00  0.5144E+01  </a:t>
            </a:r>
            <a:r>
              <a:rPr lang="en-US" sz="1200" b="1">
                <a:solidFill>
                  <a:srgbClr val="FF5050"/>
                </a:solidFill>
                <a:latin typeface="Courier New" pitchFamily="49" charset="0"/>
              </a:rPr>
              <a:t>0.9690E+00  0.0310</a:t>
            </a:r>
            <a:endParaRPr lang="en-US" sz="1200">
              <a:latin typeface="Courier New" pitchFamily="49" charset="0"/>
            </a:endParaRPr>
          </a:p>
          <a:p>
            <a:pPr algn="l"/>
            <a:r>
              <a:rPr lang="en-US" sz="1200">
                <a:latin typeface="Courier New" pitchFamily="49" charset="0"/>
              </a:rPr>
              <a:t>     4    0.9869E+02 -0.2640E+03  0.2310E-01  0.6514E+02  0.2937E+05  0.0000E+00  1.0000</a:t>
            </a:r>
          </a:p>
          <a:p>
            <a:pPr algn="l"/>
            <a:r>
              <a:rPr lang="en-US" sz="1200">
                <a:latin typeface="Courier New" pitchFamily="49" charset="0"/>
              </a:rPr>
              <a:t> </a:t>
            </a:r>
          </a:p>
          <a:p>
            <a:pPr algn="l"/>
            <a:r>
              <a:rPr lang="en-US" sz="1200">
                <a:latin typeface="Courier New" pitchFamily="49" charset="0"/>
              </a:rPr>
              <a:t>BRANCHES</a:t>
            </a:r>
          </a:p>
          <a:p>
            <a:pPr algn="l"/>
            <a:r>
              <a:rPr lang="en-US" sz="1200">
                <a:latin typeface="Courier New" pitchFamily="49" charset="0"/>
              </a:rPr>
              <a:t>BRANCH  KFACTOR       DELP   FLOW RATE    VELOCITY   REYN. NO.  MACH NO. ENTROPY GEN. LOST WORK</a:t>
            </a:r>
          </a:p>
          <a:p>
            <a:pPr algn="l"/>
            <a:r>
              <a:rPr lang="en-US" sz="1200">
                <a:latin typeface="Courier New" pitchFamily="49" charset="0"/>
              </a:rPr>
              <a:t> (LBF-S^2/(LBM-FT)^2) (PSI)  (LBM/SEC)  (FT/SEC)                         BTU/(R-SEC)  LBF-FT/SEC</a:t>
            </a:r>
          </a:p>
          <a:p>
            <a:pPr algn="l"/>
            <a:r>
              <a:rPr lang="en-US" sz="1200">
                <a:latin typeface="Courier New" pitchFamily="49" charset="0"/>
              </a:rPr>
              <a:t>12    0.238E+05    0.362E+01   0.148E+00  0.445E+03  0.156E+06  0.129E+00  0.281E-02  0.127E+04</a:t>
            </a:r>
          </a:p>
          <a:p>
            <a:pPr algn="l"/>
            <a:r>
              <a:rPr lang="en-US" sz="1200">
                <a:latin typeface="Courier New" pitchFamily="49" charset="0"/>
              </a:rPr>
              <a:t>34    0.000E+00    0.000E+00   0.163E+03  0.899E-01  0.412E+06  0.114E-03  0.000E+00  0.000E+00</a:t>
            </a:r>
          </a:p>
          <a:p>
            <a:pPr algn="l"/>
            <a:r>
              <a:rPr lang="en-US" sz="1200">
                <a:latin typeface="Courier New" pitchFamily="49" charset="0"/>
              </a:rPr>
              <a:t>45    0.263E+00    0.487E+02   0.163E+03  0.253E+02  0.690E+07  0.323E-01  0.115E+00  0.176E+05</a:t>
            </a:r>
          </a:p>
          <a:p>
            <a:pPr algn="l"/>
            <a:endParaRPr lang="en-US" sz="1200">
              <a:latin typeface="Courier New" pitchFamily="49" charset="0"/>
            </a:endParaRPr>
          </a:p>
          <a:p>
            <a:pPr algn="l"/>
            <a:endParaRPr lang="en-US" sz="1200">
              <a:latin typeface="Courier New" pitchFamily="49" charset="0"/>
            </a:endParaRPr>
          </a:p>
          <a:p>
            <a:pPr algn="l"/>
            <a:r>
              <a:rPr lang="en-US" sz="1200">
                <a:latin typeface="Courier New" pitchFamily="49" charset="0"/>
              </a:rPr>
              <a:t>   </a:t>
            </a:r>
            <a:r>
              <a:rPr lang="en-US" sz="1200" b="1">
                <a:solidFill>
                  <a:srgbClr val="FF5050"/>
                </a:solidFill>
                <a:latin typeface="Courier New" pitchFamily="49" charset="0"/>
              </a:rPr>
              <a:t>NUMBER OF PRESSURIZATION SYSTEMS =  1</a:t>
            </a:r>
          </a:p>
          <a:p>
            <a:pPr algn="l"/>
            <a:r>
              <a:rPr lang="en-US" sz="1200" b="1">
                <a:solidFill>
                  <a:srgbClr val="FF5050"/>
                </a:solidFill>
                <a:latin typeface="Courier New" pitchFamily="49" charset="0"/>
              </a:rPr>
              <a:t> NODUL  NODPRP  QULPRP   QULWAL     QCOND   TNKTM     VOLPROP    VOLULG </a:t>
            </a:r>
          </a:p>
          <a:p>
            <a:pPr algn="l"/>
            <a:r>
              <a:rPr lang="en-US" sz="1200" b="1">
                <a:solidFill>
                  <a:srgbClr val="FF5050"/>
                </a:solidFill>
                <a:latin typeface="Courier New" pitchFamily="49" charset="0"/>
              </a:rPr>
              <a:t>     2     4    1.9642    8.5069    0.0022  196.4447  450.8641   49.1359</a:t>
            </a:r>
          </a:p>
          <a:p>
            <a:pPr algn="l"/>
            <a:endParaRPr lang="en-US" sz="1200">
              <a:latin typeface="Courier New" pitchFamily="49" charset="0"/>
            </a:endParaRPr>
          </a:p>
          <a:p>
            <a:pPr algn="l"/>
            <a:endParaRPr lang="en-US" sz="1200">
              <a:latin typeface="Courier New" pitchFamily="49" charset="0"/>
            </a:endParaRPr>
          </a:p>
          <a:p>
            <a:pPr algn="l"/>
            <a:r>
              <a:rPr lang="en-US" sz="1200">
                <a:latin typeface="Courier New" pitchFamily="49" charset="0"/>
              </a:rPr>
              <a:t>  SOLUTION SATISFIED CONVERGENCE CRITERION OF    0.100E-02 IN  5 ITERATIONS</a:t>
            </a:r>
          </a:p>
          <a:p>
            <a:pPr algn="l"/>
            <a:r>
              <a:rPr lang="en-US" sz="1200">
                <a:latin typeface="Courier New" pitchFamily="49" charset="0"/>
              </a:rPr>
              <a:t>TAU =     10.0000    ISTEP =          100</a:t>
            </a:r>
          </a:p>
        </p:txBody>
      </p:sp>
      <p:sp>
        <p:nvSpPr>
          <p:cNvPr id="44038" name="Rectangle 4"/>
          <p:cNvSpPr>
            <a:spLocks noChangeArrowheads="1"/>
          </p:cNvSpPr>
          <p:nvPr/>
        </p:nvSpPr>
        <p:spPr bwMode="auto">
          <a:xfrm>
            <a:off x="7248525" y="4762500"/>
            <a:ext cx="18954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sz="1600" b="1" u="sng"/>
              <a:t>Tank Output Units </a:t>
            </a:r>
          </a:p>
          <a:p>
            <a:pPr algn="l"/>
            <a:r>
              <a:rPr lang="en-US" sz="1200"/>
              <a:t>QULPROP, Btu/s</a:t>
            </a:r>
          </a:p>
          <a:p>
            <a:pPr algn="l"/>
            <a:r>
              <a:rPr lang="en-US" sz="1200"/>
              <a:t>QULWAL, Btu/s</a:t>
            </a:r>
          </a:p>
          <a:p>
            <a:pPr algn="l"/>
            <a:r>
              <a:rPr lang="en-US" sz="1200"/>
              <a:t>QCOND, Btu/s</a:t>
            </a:r>
          </a:p>
          <a:p>
            <a:pPr algn="l"/>
            <a:r>
              <a:rPr lang="en-US" sz="1200"/>
              <a:t>TNKTM, deg. R</a:t>
            </a:r>
          </a:p>
          <a:p>
            <a:pPr algn="l"/>
            <a:r>
              <a:rPr lang="en-US" sz="1200"/>
              <a:t>VOLPROP, ft</a:t>
            </a:r>
            <a:r>
              <a:rPr lang="en-US" sz="1200" baseline="30000"/>
              <a:t>3</a:t>
            </a:r>
            <a:endParaRPr lang="en-US" sz="1200"/>
          </a:p>
          <a:p>
            <a:pPr algn="l"/>
            <a:r>
              <a:rPr lang="en-US" sz="1200"/>
              <a:t>VOLULG, ft</a:t>
            </a:r>
            <a:r>
              <a:rPr lang="en-US" sz="1200" baseline="30000"/>
              <a:t>3</a:t>
            </a:r>
            <a:endParaRPr lang="en-US" sz="1200"/>
          </a:p>
        </p:txBody>
      </p:sp>
      <p:sp>
        <p:nvSpPr>
          <p:cNvPr id="44039" name="Rectangle 5"/>
          <p:cNvSpPr>
            <a:spLocks noChangeArrowheads="1"/>
          </p:cNvSpPr>
          <p:nvPr/>
        </p:nvSpPr>
        <p:spPr bwMode="auto">
          <a:xfrm>
            <a:off x="7272338" y="4762500"/>
            <a:ext cx="1800225" cy="1371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5521CF-A203-40F8-9F1A-CC21EE4F7165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45060" name="Rectangle 2"/>
          <p:cNvSpPr>
            <a:spLocks noChangeArrowheads="1"/>
          </p:cNvSpPr>
          <p:nvPr/>
        </p:nvSpPr>
        <p:spPr bwMode="auto">
          <a:xfrm>
            <a:off x="0" y="839788"/>
            <a:ext cx="91424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r>
              <a:rPr lang="en-US" b="1">
                <a:solidFill>
                  <a:schemeClr val="tx2"/>
                </a:solidFill>
                <a:latin typeface="Arial" charset="0"/>
              </a:rPr>
              <a:t>TANK PRESSURIZATION</a:t>
            </a:r>
          </a:p>
          <a:p>
            <a:r>
              <a:rPr lang="en-US" sz="2000">
                <a:solidFill>
                  <a:schemeClr val="tx2"/>
                </a:solidFill>
                <a:latin typeface="Arial" charset="0"/>
              </a:rPr>
              <a:t>EXAMPLE 10 ULLAGE AND TANK BOTTOM PRESSURE HISTORY</a:t>
            </a:r>
            <a:endParaRPr lang="en-US" sz="360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5521CF-A203-40F8-9F1A-CC21EE4F7165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pic>
        <p:nvPicPr>
          <p:cNvPr id="6" name="Picture 5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655" y="1909552"/>
            <a:ext cx="7299960" cy="40690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20399" y="3137541"/>
            <a:ext cx="1003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00B050"/>
                </a:solidFill>
              </a:rPr>
              <a:t>Ullage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99638" y="2150570"/>
            <a:ext cx="1793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Tank Bottom</a:t>
            </a:r>
            <a:endParaRPr 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114" y="1866944"/>
            <a:ext cx="7299960" cy="4069080"/>
          </a:xfrm>
          <a:prstGeom prst="rect">
            <a:avLst/>
          </a:prstGeom>
        </p:spPr>
      </p:pic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46084" name="Rectangle 2"/>
          <p:cNvSpPr>
            <a:spLocks noChangeArrowheads="1"/>
          </p:cNvSpPr>
          <p:nvPr/>
        </p:nvSpPr>
        <p:spPr bwMode="auto">
          <a:xfrm>
            <a:off x="0" y="874713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r>
              <a:rPr lang="en-US" b="1">
                <a:solidFill>
                  <a:schemeClr val="tx2"/>
                </a:solidFill>
                <a:latin typeface="Arial" charset="0"/>
              </a:rPr>
              <a:t>TANK PRESSURIZATION</a:t>
            </a:r>
          </a:p>
          <a:p>
            <a:r>
              <a:rPr lang="en-US" sz="2000">
                <a:solidFill>
                  <a:schemeClr val="tx2"/>
                </a:solidFill>
                <a:latin typeface="Arial" charset="0"/>
              </a:rPr>
              <a:t>EXAMPLE 10 ULLAGE AND TANK WALL TEMPERATURE HISTORY</a:t>
            </a:r>
            <a:endParaRPr lang="en-US" sz="360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5521CF-A203-40F8-9F1A-CC21EE4F7165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688278" y="4530913"/>
            <a:ext cx="14378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Tank Wall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08258" y="2440856"/>
            <a:ext cx="1560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C000"/>
                </a:solidFill>
              </a:rPr>
              <a:t>Ullage</a:t>
            </a:r>
            <a:r>
              <a:rPr lang="en-US" dirty="0" smtClean="0">
                <a:solidFill>
                  <a:srgbClr val="FFC000"/>
                </a:solidFill>
              </a:rPr>
              <a:t> Gas</a:t>
            </a:r>
            <a:endParaRPr 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40" y="2055629"/>
            <a:ext cx="7299960" cy="4069080"/>
          </a:xfrm>
          <a:prstGeom prst="rect">
            <a:avLst/>
          </a:prstGeom>
        </p:spPr>
      </p:pic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>
          <a:xfrm>
            <a:off x="534988" y="996950"/>
            <a:ext cx="8085137" cy="1143000"/>
          </a:xfrm>
        </p:spPr>
        <p:txBody>
          <a:bodyPr/>
          <a:lstStyle/>
          <a:p>
            <a:r>
              <a:rPr lang="en-US" sz="2400" b="1" smtClean="0">
                <a:latin typeface="Arial" charset="0"/>
              </a:rPr>
              <a:t>TANK PRESSURIZATION</a:t>
            </a:r>
            <a:r>
              <a:rPr lang="en-US" b="1" smtClean="0"/>
              <a:t/>
            </a:r>
            <a:br>
              <a:rPr lang="en-US" b="1" smtClean="0"/>
            </a:br>
            <a:r>
              <a:rPr lang="en-US" sz="2200" smtClean="0">
                <a:latin typeface="Arial" charset="0"/>
              </a:rPr>
              <a:t>EXAMPLE 10 PROPELLANT TO ULLAGE MASS TRANSFER RATE HISTORY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71039-83EE-4C48-9148-8EFAFCFA8D88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10246" name="Rectangle 2"/>
          <p:cNvSpPr>
            <a:spLocks noChangeArrowheads="1"/>
          </p:cNvSpPr>
          <p:nvPr/>
        </p:nvSpPr>
        <p:spPr bwMode="auto">
          <a:xfrm>
            <a:off x="0" y="947738"/>
            <a:ext cx="91424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r>
              <a:rPr lang="en-US" b="1">
                <a:solidFill>
                  <a:schemeClr val="tx2"/>
                </a:solidFill>
                <a:latin typeface="Arial" charset="0"/>
              </a:rPr>
              <a:t>TANK PRESSURIZATION</a:t>
            </a:r>
          </a:p>
          <a:p>
            <a:r>
              <a:rPr lang="en-US" sz="2200">
                <a:solidFill>
                  <a:schemeClr val="tx2"/>
                </a:solidFill>
                <a:latin typeface="Arial" charset="0"/>
              </a:rPr>
              <a:t>COLLAPSE FACTOR CORRELATION</a:t>
            </a:r>
          </a:p>
        </p:txBody>
      </p:sp>
      <p:sp>
        <p:nvSpPr>
          <p:cNvPr id="10247" name="Rectangle 3"/>
          <p:cNvSpPr>
            <a:spLocks noChangeArrowheads="1"/>
          </p:cNvSpPr>
          <p:nvPr/>
        </p:nvSpPr>
        <p:spPr bwMode="auto">
          <a:xfrm>
            <a:off x="726611" y="2097283"/>
            <a:ext cx="7924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</a:pPr>
            <a:r>
              <a:rPr lang="en-US" sz="2200" dirty="0"/>
              <a:t>    </a:t>
            </a:r>
            <a:r>
              <a:rPr lang="en-US" sz="2200" dirty="0">
                <a:latin typeface="Arial" charset="0"/>
              </a:rPr>
              <a:t>The collapse factor is the ratio of actual </a:t>
            </a:r>
            <a:r>
              <a:rPr lang="en-US" sz="2200" dirty="0" err="1">
                <a:latin typeface="Arial" charset="0"/>
              </a:rPr>
              <a:t>pressurant</a:t>
            </a:r>
            <a:r>
              <a:rPr lang="en-US" sz="2200" dirty="0">
                <a:latin typeface="Arial" charset="0"/>
              </a:rPr>
              <a:t> consumption to an ideal </a:t>
            </a:r>
            <a:r>
              <a:rPr lang="en-US" sz="2200" dirty="0" err="1">
                <a:latin typeface="Arial" charset="0"/>
              </a:rPr>
              <a:t>pressurant</a:t>
            </a:r>
            <a:r>
              <a:rPr lang="en-US" sz="2200" dirty="0">
                <a:latin typeface="Arial" charset="0"/>
              </a:rPr>
              <a:t> consumption which assumes no heat or mass transfer.  It is represented by the following </a:t>
            </a:r>
            <a:r>
              <a:rPr lang="en-US" sz="2200" dirty="0" smtClean="0">
                <a:latin typeface="Arial" charset="0"/>
              </a:rPr>
              <a:t>formula (Epstein correlation).</a:t>
            </a:r>
            <a:endParaRPr lang="en-US" sz="2200" dirty="0">
              <a:latin typeface="Arial" charset="0"/>
            </a:endParaRPr>
          </a:p>
        </p:txBody>
      </p:sp>
      <p:graphicFrame>
        <p:nvGraphicFramePr>
          <p:cNvPr id="10242" name="Object 4"/>
          <p:cNvGraphicFramePr>
            <a:graphicFrameLocks/>
          </p:cNvGraphicFramePr>
          <p:nvPr/>
        </p:nvGraphicFramePr>
        <p:xfrm>
          <a:off x="1446213" y="3702050"/>
          <a:ext cx="6199187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0" name="Equation" r:id="rId3" imgW="5524200" imgH="507960" progId="Equation.2">
                  <p:embed/>
                </p:oleObj>
              </mc:Choice>
              <mc:Fallback>
                <p:oleObj name="Equation" r:id="rId3" imgW="5524200" imgH="507960" progId="Equation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6213" y="3702050"/>
                        <a:ext cx="6199187" cy="550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Object 5"/>
          <p:cNvGraphicFramePr>
            <a:graphicFrameLocks/>
          </p:cNvGraphicFramePr>
          <p:nvPr/>
        </p:nvGraphicFramePr>
        <p:xfrm>
          <a:off x="3086100" y="4411663"/>
          <a:ext cx="2916238" cy="163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1" name="Equation" r:id="rId5" imgW="2793960" imgH="1562040" progId="Equation.2">
                  <p:embed/>
                </p:oleObj>
              </mc:Choice>
              <mc:Fallback>
                <p:oleObj name="Equation" r:id="rId5" imgW="2793960" imgH="1562040" progId="Equation.2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6100" y="4411663"/>
                        <a:ext cx="2916238" cy="163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5521CF-A203-40F8-9F1A-CC21EE4F7165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11269" name="Rectangle 2"/>
          <p:cNvSpPr>
            <a:spLocks noChangeArrowheads="1"/>
          </p:cNvSpPr>
          <p:nvPr/>
        </p:nvSpPr>
        <p:spPr bwMode="auto">
          <a:xfrm>
            <a:off x="0" y="960438"/>
            <a:ext cx="9142413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r>
              <a:rPr lang="en-US" b="1">
                <a:solidFill>
                  <a:schemeClr val="tx2"/>
                </a:solidFill>
                <a:latin typeface="Arial" charset="0"/>
              </a:rPr>
              <a:t>TANK PRESSURIZATION</a:t>
            </a:r>
          </a:p>
          <a:p>
            <a:r>
              <a:rPr lang="en-US" sz="2200">
                <a:solidFill>
                  <a:schemeClr val="tx2"/>
                </a:solidFill>
                <a:latin typeface="Arial" charset="0"/>
              </a:rPr>
              <a:t>COLLAPSE FACTOR CORRELATION DEFINITIONS</a:t>
            </a:r>
          </a:p>
        </p:txBody>
      </p:sp>
      <p:sp>
        <p:nvSpPr>
          <p:cNvPr id="11270" name="Rectangle 3"/>
          <p:cNvSpPr>
            <a:spLocks noChangeArrowheads="1"/>
          </p:cNvSpPr>
          <p:nvPr/>
        </p:nvSpPr>
        <p:spPr bwMode="auto">
          <a:xfrm>
            <a:off x="660400" y="2613025"/>
            <a:ext cx="8483600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</a:pPr>
            <a:r>
              <a:rPr lang="en-US" sz="2200" i="1"/>
              <a:t>C</a:t>
            </a:r>
            <a:r>
              <a:rPr lang="en-US" sz="2200"/>
              <a:t> - </a:t>
            </a:r>
            <a:r>
              <a:rPr lang="en-US" sz="2000">
                <a:latin typeface="Arial" charset="0"/>
              </a:rPr>
              <a:t>ratio of wall to gas thermal capacitance</a:t>
            </a:r>
          </a:p>
          <a:p>
            <a:pPr marL="342900" indent="-342900" algn="l">
              <a:spcBef>
                <a:spcPct val="20000"/>
              </a:spcBef>
            </a:pPr>
            <a:endParaRPr lang="en-US" sz="500"/>
          </a:p>
          <a:p>
            <a:pPr marL="342900" indent="-342900" algn="l">
              <a:spcBef>
                <a:spcPct val="20000"/>
              </a:spcBef>
            </a:pPr>
            <a:r>
              <a:rPr lang="en-US" sz="2200" i="1"/>
              <a:t>p</a:t>
            </a:r>
            <a:r>
              <a:rPr lang="en-US" sz="2200" baseline="-25000"/>
              <a:t>1</a:t>
            </a:r>
            <a:r>
              <a:rPr lang="en-US" sz="2200"/>
              <a:t>-</a:t>
            </a:r>
            <a:r>
              <a:rPr lang="en-US" sz="2200" i="1"/>
              <a:t>p</a:t>
            </a:r>
            <a:r>
              <a:rPr lang="en-US" sz="2200" baseline="-25000"/>
              <a:t>8</a:t>
            </a:r>
            <a:r>
              <a:rPr lang="en-US" sz="2200"/>
              <a:t> - </a:t>
            </a:r>
            <a:r>
              <a:rPr lang="en-US" sz="2000">
                <a:latin typeface="Arial" charset="0"/>
              </a:rPr>
              <a:t>fitted constants dependent on propellant</a:t>
            </a:r>
          </a:p>
          <a:p>
            <a:pPr marL="342900" indent="-342900" algn="l">
              <a:spcBef>
                <a:spcPct val="20000"/>
              </a:spcBef>
            </a:pPr>
            <a:endParaRPr lang="en-US" sz="500"/>
          </a:p>
          <a:p>
            <a:pPr marL="342900" indent="-342900" algn="l">
              <a:spcBef>
                <a:spcPct val="20000"/>
              </a:spcBef>
            </a:pPr>
            <a:r>
              <a:rPr lang="en-US" sz="2200" i="1"/>
              <a:t>Q</a:t>
            </a:r>
            <a:r>
              <a:rPr lang="en-US" sz="2200"/>
              <a:t> - </a:t>
            </a:r>
            <a:r>
              <a:rPr lang="en-US" sz="2000">
                <a:latin typeface="Arial" charset="0"/>
              </a:rPr>
              <a:t>ratio of ambient heat input to effective thermal capacitance of gas</a:t>
            </a:r>
            <a:r>
              <a:rPr lang="en-US" sz="2200"/>
              <a:t> </a:t>
            </a:r>
          </a:p>
          <a:p>
            <a:pPr marL="342900" indent="-342900" algn="l">
              <a:spcBef>
                <a:spcPct val="20000"/>
              </a:spcBef>
            </a:pPr>
            <a:endParaRPr lang="en-US" sz="500"/>
          </a:p>
          <a:p>
            <a:pPr marL="342900" indent="-342900" algn="l">
              <a:spcBef>
                <a:spcPct val="20000"/>
              </a:spcBef>
            </a:pPr>
            <a:r>
              <a:rPr lang="en-US" sz="2200" i="1"/>
              <a:t>S</a:t>
            </a:r>
            <a:r>
              <a:rPr lang="en-US" sz="2200"/>
              <a:t> - </a:t>
            </a:r>
            <a:r>
              <a:rPr lang="en-US" sz="2000">
                <a:latin typeface="Arial" charset="0"/>
              </a:rPr>
              <a:t>modified Stanton number</a:t>
            </a:r>
            <a:r>
              <a:rPr lang="en-US" sz="2200"/>
              <a:t> </a:t>
            </a:r>
          </a:p>
          <a:p>
            <a:pPr marL="342900" indent="-342900" algn="l">
              <a:spcBef>
                <a:spcPct val="20000"/>
              </a:spcBef>
            </a:pPr>
            <a:endParaRPr lang="en-US" sz="500"/>
          </a:p>
          <a:p>
            <a:pPr marL="342900" indent="-342900" algn="l">
              <a:spcBef>
                <a:spcPct val="20000"/>
              </a:spcBef>
            </a:pPr>
            <a:r>
              <a:rPr lang="en-US" sz="2200" i="1"/>
              <a:t>T</a:t>
            </a:r>
            <a:r>
              <a:rPr lang="en-US" sz="2200" i="1" baseline="-25000"/>
              <a:t>0</a:t>
            </a:r>
            <a:r>
              <a:rPr lang="en-US" sz="2200"/>
              <a:t> - </a:t>
            </a:r>
            <a:r>
              <a:rPr lang="en-US" sz="2000">
                <a:latin typeface="Arial" charset="0"/>
              </a:rPr>
              <a:t>pressurant inlet temperature</a:t>
            </a:r>
          </a:p>
          <a:p>
            <a:pPr marL="342900" indent="-342900" algn="l">
              <a:spcBef>
                <a:spcPct val="20000"/>
              </a:spcBef>
            </a:pPr>
            <a:endParaRPr lang="en-US" sz="500"/>
          </a:p>
          <a:p>
            <a:pPr marL="342900" indent="-342900" algn="l">
              <a:spcBef>
                <a:spcPct val="20000"/>
              </a:spcBef>
            </a:pPr>
            <a:r>
              <a:rPr lang="en-US" sz="2200" i="1"/>
              <a:t>T</a:t>
            </a:r>
            <a:r>
              <a:rPr lang="en-US" sz="2200" i="1" baseline="-25000"/>
              <a:t>s</a:t>
            </a:r>
            <a:r>
              <a:rPr lang="en-US" sz="2200"/>
              <a:t> - </a:t>
            </a:r>
            <a:r>
              <a:rPr lang="en-US" sz="2000">
                <a:latin typeface="Arial" charset="0"/>
              </a:rPr>
              <a:t>propellant saturation temperature at initial tank pressure</a:t>
            </a:r>
          </a:p>
          <a:p>
            <a:pPr marL="342900" indent="-342900" algn="l">
              <a:spcBef>
                <a:spcPct val="20000"/>
              </a:spcBef>
            </a:pPr>
            <a:endParaRPr lang="en-US" sz="500"/>
          </a:p>
          <a:p>
            <a:pPr marL="342900" indent="-342900" algn="l">
              <a:spcBef>
                <a:spcPct val="20000"/>
              </a:spcBef>
            </a:pPr>
            <a:r>
              <a:rPr lang="en-US" sz="2200"/>
              <a:t>     - </a:t>
            </a:r>
            <a:r>
              <a:rPr lang="en-US" sz="2000">
                <a:latin typeface="Arial" charset="0"/>
              </a:rPr>
              <a:t>ideal pressurant mass consumption</a:t>
            </a:r>
          </a:p>
        </p:txBody>
      </p:sp>
      <p:graphicFrame>
        <p:nvGraphicFramePr>
          <p:cNvPr id="11266" name="Object 4"/>
          <p:cNvGraphicFramePr>
            <a:graphicFrameLocks/>
          </p:cNvGraphicFramePr>
          <p:nvPr/>
        </p:nvGraphicFramePr>
        <p:xfrm>
          <a:off x="709613" y="5572125"/>
          <a:ext cx="422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0" name="Equation" r:id="rId3" imgW="215640" imgH="253800" progId="Equation.2">
                  <p:embed/>
                </p:oleObj>
              </mc:Choice>
              <mc:Fallback>
                <p:oleObj name="Equation" r:id="rId3" imgW="215640" imgH="253800" progId="Equation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613" y="5572125"/>
                        <a:ext cx="422275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5521CF-A203-40F8-9F1A-CC21EE4F7165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50180" name="Rectangle 2"/>
          <p:cNvSpPr>
            <a:spLocks noChangeArrowheads="1"/>
          </p:cNvSpPr>
          <p:nvPr/>
        </p:nvSpPr>
        <p:spPr bwMode="auto">
          <a:xfrm>
            <a:off x="0" y="1054100"/>
            <a:ext cx="91424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r>
              <a:rPr lang="en-US" b="1">
                <a:solidFill>
                  <a:schemeClr val="tx2"/>
                </a:solidFill>
                <a:latin typeface="Arial" charset="0"/>
              </a:rPr>
              <a:t>TANK PRESSURIZATION</a:t>
            </a:r>
          </a:p>
          <a:p>
            <a:r>
              <a:rPr lang="en-US" sz="2200">
                <a:solidFill>
                  <a:schemeClr val="tx2"/>
                </a:solidFill>
                <a:latin typeface="Arial" charset="0"/>
              </a:rPr>
              <a:t>PRESSURIZATION MODEL VALIDATION</a:t>
            </a:r>
          </a:p>
        </p:txBody>
      </p:sp>
      <p:sp>
        <p:nvSpPr>
          <p:cNvPr id="50181" name="Rectangle 3"/>
          <p:cNvSpPr>
            <a:spLocks noChangeArrowheads="1"/>
          </p:cNvSpPr>
          <p:nvPr/>
        </p:nvSpPr>
        <p:spPr bwMode="auto">
          <a:xfrm>
            <a:off x="722313" y="2978150"/>
            <a:ext cx="7772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>
                <a:latin typeface="Arial" charset="0"/>
              </a:rPr>
              <a:t>GFSSP Collapse Factor Prediction: </a:t>
            </a:r>
            <a:r>
              <a:rPr lang="en-US" dirty="0" smtClean="0">
                <a:latin typeface="Arial" charset="0"/>
              </a:rPr>
              <a:t>1.46</a:t>
            </a:r>
            <a:endParaRPr lang="en-US" dirty="0">
              <a:latin typeface="Arial" charset="0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en-US" sz="800" dirty="0">
              <a:latin typeface="Arial" charset="0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>
                <a:latin typeface="Arial" charset="0"/>
              </a:rPr>
              <a:t>Epstein Correlation Collapse Factor Prediction: </a:t>
            </a:r>
            <a:r>
              <a:rPr lang="en-US" dirty="0" smtClean="0">
                <a:latin typeface="Arial" charset="0"/>
              </a:rPr>
              <a:t>1.51</a:t>
            </a:r>
            <a:endParaRPr lang="en-US" dirty="0">
              <a:latin typeface="Arial" charset="0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en-US" sz="800" dirty="0">
              <a:latin typeface="Arial" charset="0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>
                <a:latin typeface="Arial" charset="0"/>
              </a:rPr>
              <a:t>GFSSP Prediction Discrepancy: </a:t>
            </a:r>
            <a:r>
              <a:rPr lang="en-US" dirty="0" smtClean="0">
                <a:latin typeface="Arial" charset="0"/>
              </a:rPr>
              <a:t>-3.3</a:t>
            </a:r>
            <a:r>
              <a:rPr lang="en-US" dirty="0" smtClean="0">
                <a:latin typeface="Arial" charset="0"/>
              </a:rPr>
              <a:t>%</a:t>
            </a:r>
            <a:endParaRPr lang="en-US" dirty="0">
              <a:latin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5521CF-A203-40F8-9F1A-CC21EE4F7165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51204" name="Rectangle 2"/>
          <p:cNvSpPr>
            <a:spLocks noGrp="1" noChangeArrowheads="1"/>
          </p:cNvSpPr>
          <p:nvPr>
            <p:ph type="title"/>
          </p:nvPr>
        </p:nvSpPr>
        <p:spPr>
          <a:xfrm>
            <a:off x="661988" y="914400"/>
            <a:ext cx="7772400" cy="1143000"/>
          </a:xfrm>
          <a:noFill/>
        </p:spPr>
        <p:txBody>
          <a:bodyPr lIns="92075" tIns="46038" rIns="92075" bIns="46038"/>
          <a:lstStyle/>
          <a:p>
            <a:r>
              <a:rPr lang="en-US" sz="2400" b="1" smtClean="0">
                <a:latin typeface="Arial" charset="0"/>
              </a:rPr>
              <a:t>TANK PRESSURIZATION</a:t>
            </a:r>
            <a:r>
              <a:rPr lang="en-US" b="1" smtClean="0"/>
              <a:t/>
            </a:r>
            <a:br>
              <a:rPr lang="en-US" b="1" smtClean="0"/>
            </a:br>
            <a:r>
              <a:rPr lang="en-US" sz="2200" smtClean="0">
                <a:latin typeface="Arial" charset="0"/>
              </a:rPr>
              <a:t>SUMMARY</a:t>
            </a:r>
          </a:p>
        </p:txBody>
      </p:sp>
      <p:sp>
        <p:nvSpPr>
          <p:cNvPr id="512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1988" y="2303463"/>
            <a:ext cx="8107362" cy="3644900"/>
          </a:xfrm>
          <a:noFill/>
        </p:spPr>
        <p:txBody>
          <a:bodyPr lIns="92075" tIns="46038" rIns="92075" bIns="46038"/>
          <a:lstStyle/>
          <a:p>
            <a:r>
              <a:rPr lang="en-US" sz="2000" dirty="0" smtClean="0">
                <a:latin typeface="Arial" charset="0"/>
              </a:rPr>
              <a:t>GFSSP’s transient capability further extended to model the pressurization of a propellant tank</a:t>
            </a:r>
          </a:p>
          <a:p>
            <a:pPr>
              <a:buFontTx/>
              <a:buNone/>
            </a:pPr>
            <a:endParaRPr lang="en-US" sz="2000" dirty="0" smtClean="0">
              <a:latin typeface="Arial" charset="0"/>
            </a:endParaRPr>
          </a:p>
          <a:p>
            <a:r>
              <a:rPr lang="en-US" sz="2000" dirty="0" smtClean="0">
                <a:latin typeface="Arial" charset="0"/>
              </a:rPr>
              <a:t>User </a:t>
            </a:r>
            <a:r>
              <a:rPr lang="en-US" sz="2000" dirty="0" smtClean="0">
                <a:latin typeface="Arial" charset="0"/>
              </a:rPr>
              <a:t>activates </a:t>
            </a:r>
            <a:r>
              <a:rPr lang="en-US" sz="2000" dirty="0" smtClean="0">
                <a:latin typeface="Arial" charset="0"/>
              </a:rPr>
              <a:t>this option and supplies additional tank information</a:t>
            </a:r>
          </a:p>
          <a:p>
            <a:pPr>
              <a:buFontTx/>
              <a:buNone/>
            </a:pPr>
            <a:endParaRPr lang="en-US" sz="2000" dirty="0" smtClean="0">
              <a:latin typeface="Arial" charset="0"/>
            </a:endParaRPr>
          </a:p>
          <a:p>
            <a:r>
              <a:rPr lang="en-US" sz="2000" dirty="0" smtClean="0">
                <a:latin typeface="Arial" charset="0"/>
              </a:rPr>
              <a:t>Code predicts the history of </a:t>
            </a:r>
            <a:r>
              <a:rPr lang="en-US" sz="2000" dirty="0" err="1" smtClean="0">
                <a:latin typeface="Arial" charset="0"/>
              </a:rPr>
              <a:t>ullage</a:t>
            </a:r>
            <a:r>
              <a:rPr lang="en-US" sz="2000" dirty="0" smtClean="0">
                <a:latin typeface="Arial" charset="0"/>
              </a:rPr>
              <a:t> and propellant conditions</a:t>
            </a:r>
          </a:p>
          <a:p>
            <a:pPr>
              <a:buFontTx/>
              <a:buNone/>
            </a:pPr>
            <a:endParaRPr lang="en-US" sz="2000" dirty="0" smtClean="0">
              <a:latin typeface="Arial" charset="0"/>
            </a:endParaRPr>
          </a:p>
          <a:p>
            <a:r>
              <a:rPr lang="en-US" sz="2000" dirty="0" smtClean="0">
                <a:latin typeface="Arial" charset="0"/>
              </a:rPr>
              <a:t>Example 10 illustrates the use of this option and also describes the verification of the numerical prediction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BA927C-B5E5-4980-A495-48EC52C02E5D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Arial" charset="0"/>
              </a:rPr>
              <a:t>Content</a:t>
            </a:r>
          </a:p>
        </p:txBody>
      </p:sp>
      <p:sp>
        <p:nvSpPr>
          <p:cNvPr id="2765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>
                <a:latin typeface="Arial" charset="0"/>
              </a:rPr>
              <a:t>Tank Pressurization</a:t>
            </a:r>
          </a:p>
          <a:p>
            <a:r>
              <a:rPr lang="en-US" sz="2800" dirty="0" smtClean="0">
                <a:latin typeface="Arial" charset="0"/>
              </a:rPr>
              <a:t>Control Valve</a:t>
            </a:r>
          </a:p>
          <a:p>
            <a:r>
              <a:rPr lang="en-US" sz="2800" dirty="0" smtClean="0">
                <a:latin typeface="Arial" charset="0"/>
              </a:rPr>
              <a:t>Relief Valve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BA927C-B5E5-4980-A495-48EC52C02E5D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5222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5175"/>
            <a:ext cx="9142413" cy="1081088"/>
          </a:xfrm>
          <a:noFill/>
        </p:spPr>
        <p:txBody>
          <a:bodyPr lIns="92075" tIns="46038" rIns="92075" bIns="46038"/>
          <a:lstStyle/>
          <a:p>
            <a:r>
              <a:rPr lang="en-US" sz="2400" b="1" smtClean="0">
                <a:latin typeface="Arial" charset="0"/>
              </a:rPr>
              <a:t>CONTROL VALVE</a:t>
            </a:r>
          </a:p>
        </p:txBody>
      </p:sp>
      <p:pic>
        <p:nvPicPr>
          <p:cNvPr id="52229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1600200"/>
            <a:ext cx="1600200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09600" y="1611313"/>
            <a:ext cx="4630738" cy="4630737"/>
          </a:xfrm>
          <a:noFill/>
        </p:spPr>
        <p:txBody>
          <a:bodyPr lIns="92075" tIns="46038" rIns="92075" bIns="46038"/>
          <a:lstStyle/>
          <a:p>
            <a:pPr>
              <a:buFontTx/>
              <a:buNone/>
            </a:pPr>
            <a:endParaRPr lang="en-US" sz="800" smtClean="0"/>
          </a:p>
          <a:p>
            <a:r>
              <a:rPr lang="en-US" sz="2000" smtClean="0">
                <a:latin typeface="Arial" charset="0"/>
              </a:rPr>
              <a:t>Pressure monitored at arbitrary point downstream of valve</a:t>
            </a:r>
          </a:p>
          <a:p>
            <a:pPr>
              <a:buFontTx/>
              <a:buNone/>
            </a:pPr>
            <a:endParaRPr lang="en-US" sz="500" smtClean="0">
              <a:latin typeface="Arial" charset="0"/>
            </a:endParaRPr>
          </a:p>
          <a:p>
            <a:r>
              <a:rPr lang="en-US" sz="2000" smtClean="0">
                <a:latin typeface="Arial" charset="0"/>
              </a:rPr>
              <a:t>Valve maintains pressure within user specified tolerance</a:t>
            </a:r>
            <a:endParaRPr lang="en-US" smtClean="0">
              <a:latin typeface="Arial" charset="0"/>
            </a:endParaRPr>
          </a:p>
          <a:p>
            <a:pPr>
              <a:buFontTx/>
              <a:buNone/>
            </a:pPr>
            <a:endParaRPr lang="en-US" sz="300" smtClean="0">
              <a:latin typeface="Arial" charset="0"/>
            </a:endParaRPr>
          </a:p>
          <a:p>
            <a:pPr lvl="1"/>
            <a:r>
              <a:rPr lang="en-US" sz="1800" smtClean="0">
                <a:latin typeface="Arial" charset="0"/>
              </a:rPr>
              <a:t>Closes when pressure exceeds maximum value</a:t>
            </a:r>
          </a:p>
          <a:p>
            <a:pPr>
              <a:buFontTx/>
              <a:buNone/>
            </a:pPr>
            <a:endParaRPr lang="en-US" sz="300" smtClean="0">
              <a:latin typeface="Arial" charset="0"/>
            </a:endParaRPr>
          </a:p>
          <a:p>
            <a:pPr lvl="1"/>
            <a:r>
              <a:rPr lang="en-US" sz="1800" smtClean="0">
                <a:latin typeface="Arial" charset="0"/>
              </a:rPr>
              <a:t>Opens when pressure drops below minimum value</a:t>
            </a:r>
          </a:p>
          <a:p>
            <a:pPr>
              <a:buFontTx/>
              <a:buNone/>
            </a:pPr>
            <a:endParaRPr lang="en-US" sz="500" smtClean="0">
              <a:latin typeface="Arial" charset="0"/>
            </a:endParaRPr>
          </a:p>
          <a:p>
            <a:r>
              <a:rPr lang="en-US" sz="2000" smtClean="0">
                <a:latin typeface="Arial" charset="0"/>
              </a:rPr>
              <a:t>Flow resistance factor calculated using same equations as Option 2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BA927C-B5E5-4980-A495-48EC52C02E5D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>
          <a:xfrm>
            <a:off x="649288" y="874713"/>
            <a:ext cx="7772400" cy="1143000"/>
          </a:xfrm>
          <a:noFill/>
        </p:spPr>
        <p:txBody>
          <a:bodyPr lIns="92075" tIns="46038" rIns="92075" bIns="46038"/>
          <a:lstStyle/>
          <a:p>
            <a:r>
              <a:rPr lang="en-US" sz="2400" b="1" smtClean="0">
                <a:latin typeface="Arial" charset="0"/>
              </a:rPr>
              <a:t>CONTROL VALVE </a:t>
            </a:r>
            <a:br>
              <a:rPr lang="en-US" sz="2400" b="1" smtClean="0">
                <a:latin typeface="Arial" charset="0"/>
              </a:rPr>
            </a:br>
            <a:r>
              <a:rPr lang="en-US" sz="2200" smtClean="0">
                <a:latin typeface="Arial" charset="0"/>
              </a:rPr>
              <a:t>SUB-OPTIONS</a:t>
            </a:r>
          </a:p>
        </p:txBody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5000" y="2155825"/>
            <a:ext cx="4802188" cy="4114800"/>
          </a:xfrm>
          <a:noFill/>
        </p:spPr>
        <p:txBody>
          <a:bodyPr lIns="92075" tIns="46038" rIns="92075" bIns="46038"/>
          <a:lstStyle/>
          <a:p>
            <a:pPr>
              <a:lnSpc>
                <a:spcPct val="90000"/>
              </a:lnSpc>
            </a:pPr>
            <a:r>
              <a:rPr lang="en-US" sz="2400" smtClean="0">
                <a:latin typeface="Arial" charset="0"/>
              </a:rPr>
              <a:t>Instantaneous - Valve is either fully open or fully closed at any given time.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000" smtClean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400" smtClean="0">
                <a:latin typeface="Arial" charset="0"/>
              </a:rPr>
              <a:t>Linear - Valve open/close transient is modeled as a linear operation.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000" smtClean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400" smtClean="0">
                <a:latin typeface="Arial" charset="0"/>
              </a:rPr>
              <a:t>Non-linear - Valve open/close transient is modeled as some user specified non-linear operation.</a:t>
            </a:r>
          </a:p>
        </p:txBody>
      </p:sp>
      <p:pic>
        <p:nvPicPr>
          <p:cNvPr id="53254" name="Picture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2525" y="1685925"/>
            <a:ext cx="1600200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BA927C-B5E5-4980-A495-48EC52C02E5D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54276" name="Rectangle 2"/>
          <p:cNvSpPr>
            <a:spLocks noGrp="1" noChangeArrowheads="1"/>
          </p:cNvSpPr>
          <p:nvPr>
            <p:ph type="title"/>
          </p:nvPr>
        </p:nvSpPr>
        <p:spPr>
          <a:xfrm>
            <a:off x="698500" y="923925"/>
            <a:ext cx="7772400" cy="1143000"/>
          </a:xfrm>
          <a:noFill/>
        </p:spPr>
        <p:txBody>
          <a:bodyPr lIns="92075" tIns="46038" rIns="92075" bIns="46038"/>
          <a:lstStyle/>
          <a:p>
            <a:r>
              <a:rPr lang="en-US" sz="2400" b="1" smtClean="0">
                <a:latin typeface="Arial" charset="0"/>
              </a:rPr>
              <a:t>CONTROL VALVE </a:t>
            </a:r>
            <a:br>
              <a:rPr lang="en-US" sz="2400" b="1" smtClean="0">
                <a:latin typeface="Arial" charset="0"/>
              </a:rPr>
            </a:br>
            <a:r>
              <a:rPr lang="en-US" sz="2200" smtClean="0">
                <a:latin typeface="Arial" charset="0"/>
              </a:rPr>
              <a:t>BRANCH INPUTS -1</a:t>
            </a:r>
          </a:p>
        </p:txBody>
      </p:sp>
      <p:sp>
        <p:nvSpPr>
          <p:cNvPr id="542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0725" y="2498725"/>
            <a:ext cx="4800600" cy="3481388"/>
          </a:xfrm>
          <a:noFill/>
        </p:spPr>
        <p:txBody>
          <a:bodyPr lIns="92075" tIns="46038" rIns="92075" bIns="46038"/>
          <a:lstStyle/>
          <a:p>
            <a:r>
              <a:rPr lang="en-US" sz="2400" smtClean="0">
                <a:latin typeface="Arial" charset="0"/>
              </a:rPr>
              <a:t>Sub-option</a:t>
            </a:r>
            <a:endParaRPr lang="en-US" sz="1800" smtClean="0">
              <a:latin typeface="Arial" charset="0"/>
            </a:endParaRPr>
          </a:p>
          <a:p>
            <a:pPr>
              <a:buFontTx/>
              <a:buNone/>
            </a:pPr>
            <a:endParaRPr lang="en-US" sz="800" smtClean="0">
              <a:latin typeface="Arial" charset="0"/>
            </a:endParaRPr>
          </a:p>
          <a:p>
            <a:r>
              <a:rPr lang="en-US" sz="2400" smtClean="0">
                <a:latin typeface="Arial" charset="0"/>
              </a:rPr>
              <a:t>Flow Coefficient (C</a:t>
            </a:r>
            <a:r>
              <a:rPr lang="en-US" sz="2400" baseline="-25000" smtClean="0">
                <a:latin typeface="Arial" charset="0"/>
              </a:rPr>
              <a:t>L</a:t>
            </a:r>
            <a:r>
              <a:rPr lang="en-US" sz="2400" smtClean="0">
                <a:latin typeface="Arial" charset="0"/>
              </a:rPr>
              <a:t>)</a:t>
            </a:r>
          </a:p>
          <a:p>
            <a:pPr>
              <a:buFontTx/>
              <a:buNone/>
            </a:pPr>
            <a:endParaRPr lang="en-US" sz="800" smtClean="0">
              <a:latin typeface="Arial" charset="0"/>
            </a:endParaRPr>
          </a:p>
          <a:p>
            <a:r>
              <a:rPr lang="en-US" sz="2400" smtClean="0">
                <a:latin typeface="Arial" charset="0"/>
              </a:rPr>
              <a:t>Area (A)</a:t>
            </a:r>
          </a:p>
          <a:p>
            <a:pPr algn="ctr">
              <a:buFontTx/>
              <a:buNone/>
            </a:pPr>
            <a:endParaRPr lang="en-US" sz="800" smtClean="0">
              <a:latin typeface="Arial" charset="0"/>
            </a:endParaRPr>
          </a:p>
          <a:p>
            <a:r>
              <a:rPr lang="en-US" sz="2400" smtClean="0">
                <a:latin typeface="Arial" charset="0"/>
              </a:rPr>
              <a:t>Control Node</a:t>
            </a:r>
          </a:p>
          <a:p>
            <a:pPr algn="ctr">
              <a:buFontTx/>
              <a:buNone/>
            </a:pPr>
            <a:endParaRPr lang="en-US" sz="800" smtClean="0">
              <a:latin typeface="Arial" charset="0"/>
            </a:endParaRPr>
          </a:p>
          <a:p>
            <a:r>
              <a:rPr lang="en-US" sz="2400" smtClean="0">
                <a:latin typeface="Arial" charset="0"/>
              </a:rPr>
              <a:t>Valve Initial Position</a:t>
            </a:r>
          </a:p>
          <a:p>
            <a:pPr algn="ctr">
              <a:buFontTx/>
              <a:buNone/>
            </a:pPr>
            <a:endParaRPr lang="en-US" sz="800" smtClean="0">
              <a:latin typeface="Arial" charset="0"/>
            </a:endParaRPr>
          </a:p>
          <a:p>
            <a:r>
              <a:rPr lang="en-US" sz="2400" smtClean="0">
                <a:latin typeface="Arial" charset="0"/>
              </a:rPr>
              <a:t>Pressure Tolerance File Name</a:t>
            </a:r>
          </a:p>
        </p:txBody>
      </p:sp>
      <p:pic>
        <p:nvPicPr>
          <p:cNvPr id="54278" name="Picture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3638" y="1946275"/>
            <a:ext cx="1452562" cy="425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BA927C-B5E5-4980-A495-48EC52C02E5D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55300" name="Rectangle 2"/>
          <p:cNvSpPr>
            <a:spLocks noGrp="1" noChangeArrowheads="1"/>
          </p:cNvSpPr>
          <p:nvPr>
            <p:ph type="title"/>
          </p:nvPr>
        </p:nvSpPr>
        <p:spPr>
          <a:xfrm>
            <a:off x="711200" y="889000"/>
            <a:ext cx="7772400" cy="1143000"/>
          </a:xfrm>
          <a:noFill/>
        </p:spPr>
        <p:txBody>
          <a:bodyPr lIns="92075" tIns="46038" rIns="92075" bIns="46038"/>
          <a:lstStyle/>
          <a:p>
            <a:r>
              <a:rPr lang="en-US" sz="2400" b="1" smtClean="0">
                <a:latin typeface="Arial" charset="0"/>
              </a:rPr>
              <a:t>CONTROL VALVE</a:t>
            </a:r>
            <a:r>
              <a:rPr lang="en-US" sz="4800" b="1" smtClean="0"/>
              <a:t> </a:t>
            </a:r>
            <a:br>
              <a:rPr lang="en-US" sz="4800" b="1" smtClean="0"/>
            </a:br>
            <a:r>
              <a:rPr lang="en-US" sz="2200" smtClean="0">
                <a:latin typeface="Arial" charset="0"/>
              </a:rPr>
              <a:t>BRANCH INPUTS -2</a:t>
            </a:r>
          </a:p>
        </p:txBody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8838" y="2562225"/>
            <a:ext cx="5064125" cy="3138488"/>
          </a:xfrm>
          <a:noFill/>
        </p:spPr>
        <p:txBody>
          <a:bodyPr lIns="92075" tIns="46038" rIns="92075" bIns="46038"/>
          <a:lstStyle/>
          <a:p>
            <a:r>
              <a:rPr lang="en-US" sz="2400" smtClean="0">
                <a:latin typeface="Arial" charset="0"/>
              </a:rPr>
              <a:t>Linear Sub-option</a:t>
            </a:r>
          </a:p>
          <a:p>
            <a:pPr lvl="1">
              <a:buFontTx/>
              <a:buNone/>
            </a:pPr>
            <a:endParaRPr lang="en-US" sz="300" smtClean="0">
              <a:latin typeface="Arial" charset="0"/>
            </a:endParaRPr>
          </a:p>
          <a:p>
            <a:pPr lvl="1"/>
            <a:r>
              <a:rPr lang="en-US" sz="2000" smtClean="0">
                <a:latin typeface="Arial" charset="0"/>
              </a:rPr>
              <a:t>Time to open/close</a:t>
            </a:r>
          </a:p>
          <a:p>
            <a:pPr lvl="1">
              <a:buFontTx/>
              <a:buNone/>
            </a:pPr>
            <a:endParaRPr lang="en-US" sz="300" smtClean="0">
              <a:latin typeface="Arial" charset="0"/>
            </a:endParaRPr>
          </a:p>
          <a:p>
            <a:pPr lvl="1"/>
            <a:r>
              <a:rPr lang="en-US" sz="2000" smtClean="0">
                <a:latin typeface="Arial" charset="0"/>
              </a:rPr>
              <a:t>Number of steps to open/close</a:t>
            </a:r>
          </a:p>
          <a:p>
            <a:pPr>
              <a:buFontTx/>
              <a:buNone/>
            </a:pPr>
            <a:endParaRPr lang="en-US" sz="800" smtClean="0">
              <a:latin typeface="Arial" charset="0"/>
            </a:endParaRPr>
          </a:p>
          <a:p>
            <a:r>
              <a:rPr lang="en-US" sz="2400" smtClean="0">
                <a:latin typeface="Arial" charset="0"/>
              </a:rPr>
              <a:t>Non-linear Sub-option</a:t>
            </a:r>
          </a:p>
          <a:p>
            <a:pPr lvl="1">
              <a:buFontTx/>
              <a:buNone/>
            </a:pPr>
            <a:endParaRPr lang="en-US" sz="300" smtClean="0">
              <a:latin typeface="Arial" charset="0"/>
            </a:endParaRPr>
          </a:p>
          <a:p>
            <a:pPr lvl="1"/>
            <a:r>
              <a:rPr lang="en-US" sz="2000" smtClean="0">
                <a:latin typeface="Arial" charset="0"/>
              </a:rPr>
              <a:t>Open characteristics file name</a:t>
            </a:r>
          </a:p>
          <a:p>
            <a:pPr lvl="1">
              <a:buFontTx/>
              <a:buNone/>
            </a:pPr>
            <a:endParaRPr lang="en-US" sz="300" smtClean="0">
              <a:latin typeface="Arial" charset="0"/>
            </a:endParaRPr>
          </a:p>
          <a:p>
            <a:pPr lvl="1"/>
            <a:r>
              <a:rPr lang="en-US" sz="2000" smtClean="0">
                <a:latin typeface="Arial" charset="0"/>
              </a:rPr>
              <a:t>Close characteristics file name</a:t>
            </a:r>
          </a:p>
        </p:txBody>
      </p:sp>
      <p:pic>
        <p:nvPicPr>
          <p:cNvPr id="55302" name="Picture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9813" y="2044700"/>
            <a:ext cx="1414462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BA927C-B5E5-4980-A495-48EC52C02E5D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758825" y="874713"/>
            <a:ext cx="7772400" cy="1143000"/>
          </a:xfrm>
        </p:spPr>
        <p:txBody>
          <a:bodyPr/>
          <a:lstStyle/>
          <a:p>
            <a:r>
              <a:rPr lang="en-US" sz="2400" b="1" smtClean="0">
                <a:latin typeface="Arial" charset="0"/>
              </a:rPr>
              <a:t>CONTROL VALVE</a:t>
            </a:r>
            <a:r>
              <a:rPr lang="en-US" sz="4000" b="1" smtClean="0"/>
              <a:t> </a:t>
            </a:r>
            <a:br>
              <a:rPr lang="en-US" sz="4000" b="1" smtClean="0"/>
            </a:br>
            <a:r>
              <a:rPr lang="en-US" sz="2200" smtClean="0">
                <a:latin typeface="Arial" charset="0"/>
              </a:rPr>
              <a:t>EXAMPLE 12 SCHEMATIC</a:t>
            </a:r>
          </a:p>
        </p:txBody>
      </p:sp>
      <p:pic>
        <p:nvPicPr>
          <p:cNvPr id="5632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750" y="2162175"/>
            <a:ext cx="5064125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71039-83EE-4C48-9148-8EFAFCFA8D88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Example12Canv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2697" y="1153551"/>
            <a:ext cx="7010400" cy="5486400"/>
          </a:xfrm>
          <a:prstGeom prst="rect">
            <a:avLst/>
          </a:prstGeom>
        </p:spPr>
      </p:pic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57348" name="Rectangle 2"/>
          <p:cNvSpPr>
            <a:spLocks noGrp="1" noChangeArrowheads="1"/>
          </p:cNvSpPr>
          <p:nvPr>
            <p:ph type="title"/>
          </p:nvPr>
        </p:nvSpPr>
        <p:spPr>
          <a:xfrm>
            <a:off x="593725" y="731838"/>
            <a:ext cx="7772400" cy="1143000"/>
          </a:xfrm>
        </p:spPr>
        <p:txBody>
          <a:bodyPr/>
          <a:lstStyle/>
          <a:p>
            <a:r>
              <a:rPr lang="en-US" sz="2400" b="1" dirty="0" smtClean="0">
                <a:latin typeface="Arial" charset="0"/>
              </a:rPr>
              <a:t>CONTROL VALVE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sz="2200" dirty="0" smtClean="0">
                <a:latin typeface="Arial" charset="0"/>
              </a:rPr>
              <a:t>EXAMPLE 12 VTASC CANVAS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71039-83EE-4C48-9148-8EFAFCFA8D88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00113"/>
            <a:ext cx="9144000" cy="1439862"/>
          </a:xfrm>
        </p:spPr>
        <p:txBody>
          <a:bodyPr/>
          <a:lstStyle/>
          <a:p>
            <a:r>
              <a:rPr lang="en-US" sz="2400" b="1" smtClean="0">
                <a:latin typeface="Arial" charset="0"/>
              </a:rPr>
              <a:t>CONTROL VALVE </a:t>
            </a:r>
            <a:br>
              <a:rPr lang="en-US" sz="2400" b="1" smtClean="0">
                <a:latin typeface="Arial" charset="0"/>
              </a:rPr>
            </a:br>
            <a:r>
              <a:rPr lang="en-US" sz="2200" smtClean="0">
                <a:latin typeface="Arial" charset="0"/>
              </a:rPr>
              <a:t>EXAMPLE 12 PROPELLANT TANK PRESSURE HISTORY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71039-83EE-4C48-9148-8EFAFCFA8D88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714" y="2099172"/>
            <a:ext cx="7299960" cy="40690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67875" y="4133712"/>
            <a:ext cx="2326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00B050"/>
                </a:solidFill>
              </a:rPr>
              <a:t>LOx</a:t>
            </a:r>
            <a:r>
              <a:rPr lang="en-US" dirty="0" smtClean="0">
                <a:solidFill>
                  <a:srgbClr val="00B050"/>
                </a:solidFill>
              </a:rPr>
              <a:t> Tank </a:t>
            </a:r>
            <a:r>
              <a:rPr lang="en-US" dirty="0" err="1" smtClean="0">
                <a:solidFill>
                  <a:srgbClr val="00B050"/>
                </a:solidFill>
              </a:rPr>
              <a:t>Ullage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9670" y="2664747"/>
            <a:ext cx="24290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C000"/>
                </a:solidFill>
              </a:rPr>
              <a:t>LOx</a:t>
            </a:r>
            <a:r>
              <a:rPr lang="en-US" dirty="0" smtClean="0">
                <a:solidFill>
                  <a:srgbClr val="FFC000"/>
                </a:solidFill>
              </a:rPr>
              <a:t> Tank Bottom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04208" y="4305942"/>
            <a:ext cx="24979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RP-1 Tank Bottom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55503" y="5237097"/>
            <a:ext cx="23954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RP-1 Tank </a:t>
            </a:r>
            <a:r>
              <a:rPr lang="en-US" dirty="0" err="1" smtClean="0">
                <a:solidFill>
                  <a:schemeClr val="accent2"/>
                </a:solidFill>
              </a:rPr>
              <a:t>Ullage</a:t>
            </a:r>
            <a:endParaRPr 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0" y="2005013"/>
            <a:ext cx="7299960" cy="4069080"/>
          </a:xfrm>
          <a:prstGeom prst="rect">
            <a:avLst/>
          </a:prstGeom>
        </p:spPr>
      </p:pic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6042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62013"/>
            <a:ext cx="9144000" cy="1143000"/>
          </a:xfrm>
        </p:spPr>
        <p:txBody>
          <a:bodyPr/>
          <a:lstStyle/>
          <a:p>
            <a:r>
              <a:rPr lang="en-US" sz="2400" b="1" smtClean="0">
                <a:latin typeface="Arial" charset="0"/>
              </a:rPr>
              <a:t>CONTROL VALVE</a:t>
            </a:r>
            <a:r>
              <a:rPr lang="en-US" sz="4000" b="1" smtClean="0"/>
              <a:t> </a:t>
            </a:r>
            <a:br>
              <a:rPr lang="en-US" sz="4000" b="1" smtClean="0"/>
            </a:br>
            <a:r>
              <a:rPr lang="en-US" sz="2200" smtClean="0">
                <a:latin typeface="Arial" charset="0"/>
              </a:rPr>
              <a:t>EXAMPLE 12 LOX TEMPERATURE HISTORY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71039-83EE-4C48-9148-8EFAFCFA8D88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01642" y="4866683"/>
            <a:ext cx="20734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00B050"/>
                </a:solidFill>
              </a:rPr>
              <a:t>LOx</a:t>
            </a:r>
            <a:r>
              <a:rPr lang="en-US" dirty="0" smtClean="0">
                <a:solidFill>
                  <a:srgbClr val="00B050"/>
                </a:solidFill>
              </a:rPr>
              <a:t> Tank Wall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27139" y="2592176"/>
            <a:ext cx="2326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C000"/>
                </a:solidFill>
              </a:rPr>
              <a:t>LOx</a:t>
            </a:r>
            <a:r>
              <a:rPr lang="en-US" dirty="0" smtClean="0">
                <a:solidFill>
                  <a:srgbClr val="FFC000"/>
                </a:solidFill>
              </a:rPr>
              <a:t> Tank </a:t>
            </a:r>
            <a:r>
              <a:rPr lang="en-US" dirty="0" err="1" smtClean="0">
                <a:solidFill>
                  <a:srgbClr val="FFC000"/>
                </a:solidFill>
              </a:rPr>
              <a:t>Ullage</a:t>
            </a:r>
            <a:endParaRPr 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6246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60425"/>
            <a:ext cx="9144000" cy="1143000"/>
          </a:xfrm>
        </p:spPr>
        <p:txBody>
          <a:bodyPr/>
          <a:lstStyle/>
          <a:p>
            <a:r>
              <a:rPr lang="en-US" sz="2400" b="1" smtClean="0">
                <a:latin typeface="Arial" charset="0"/>
              </a:rPr>
              <a:t>CONTROL VALVE </a:t>
            </a:r>
            <a:br>
              <a:rPr lang="en-US" sz="2400" b="1" smtClean="0">
                <a:latin typeface="Arial" charset="0"/>
              </a:rPr>
            </a:br>
            <a:r>
              <a:rPr lang="en-US" sz="2200" smtClean="0">
                <a:latin typeface="Arial" charset="0"/>
              </a:rPr>
              <a:t>EXAMPLE 12 HELIUM FLOW RATE HISTORY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71039-83EE-4C48-9148-8EFAFCFA8D88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86" y="1895973"/>
            <a:ext cx="7299960" cy="40690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8094" y="2639204"/>
            <a:ext cx="18272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To </a:t>
            </a:r>
            <a:r>
              <a:rPr lang="en-US" dirty="0" err="1" smtClean="0">
                <a:solidFill>
                  <a:srgbClr val="00B050"/>
                </a:solidFill>
              </a:rPr>
              <a:t>LOx</a:t>
            </a:r>
            <a:r>
              <a:rPr lang="en-US" dirty="0" smtClean="0">
                <a:solidFill>
                  <a:srgbClr val="00B050"/>
                </a:solidFill>
              </a:rPr>
              <a:t> Tank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79555" y="5071154"/>
            <a:ext cx="18962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To RP-1 Tank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94997" y="2125025"/>
            <a:ext cx="14520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 Engine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pitchFamily="34" charset="0"/>
                <a:cs typeface="Arial" pitchFamily="34" charset="0"/>
              </a:rPr>
              <a:t>GFSSP 7.01 Tank Press. / Advanced Valves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8612" name="Picture 2" descr="Alpha1 side2"/>
          <p:cNvPicPr>
            <a:picLocks noChangeAspect="1" noChangeArrowheads="1"/>
          </p:cNvPicPr>
          <p:nvPr/>
        </p:nvPicPr>
        <p:blipFill>
          <a:blip r:embed="rId2" cstate="print"/>
          <a:srcRect l="16997" r="13217"/>
          <a:stretch>
            <a:fillRect/>
          </a:stretch>
        </p:blipFill>
        <p:spPr bwMode="auto">
          <a:xfrm>
            <a:off x="4919663" y="1377950"/>
            <a:ext cx="2606675" cy="48768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8613" name="Picture 3" descr="60k fastra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8" y="2736850"/>
            <a:ext cx="3657600" cy="25431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02084" name="Rectangle 4"/>
          <p:cNvSpPr>
            <a:spLocks noChangeArrowheads="1"/>
          </p:cNvSpPr>
          <p:nvPr/>
        </p:nvSpPr>
        <p:spPr bwMode="auto">
          <a:xfrm>
            <a:off x="685800" y="142875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2"/>
            </a:outerShdw>
          </a:effectLst>
        </p:spPr>
        <p:txBody>
          <a:bodyPr anchor="ctr"/>
          <a:lstStyle/>
          <a:p>
            <a:pPr>
              <a:defRPr/>
            </a:pPr>
            <a:endParaRPr lang="en-US" altLang="en-US" sz="440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68615" name="Line 5"/>
          <p:cNvSpPr>
            <a:spLocks noChangeShapeType="1"/>
          </p:cNvSpPr>
          <p:nvPr/>
        </p:nvSpPr>
        <p:spPr bwMode="auto">
          <a:xfrm flipH="1">
            <a:off x="6427788" y="1828800"/>
            <a:ext cx="1225550" cy="5159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8616" name="Line 6"/>
          <p:cNvSpPr>
            <a:spLocks noChangeShapeType="1"/>
          </p:cNvSpPr>
          <p:nvPr/>
        </p:nvSpPr>
        <p:spPr bwMode="auto">
          <a:xfrm flipH="1">
            <a:off x="6502400" y="3575050"/>
            <a:ext cx="1185863" cy="46196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8617" name="Line 7"/>
          <p:cNvSpPr>
            <a:spLocks noChangeShapeType="1"/>
          </p:cNvSpPr>
          <p:nvPr/>
        </p:nvSpPr>
        <p:spPr bwMode="auto">
          <a:xfrm flipH="1">
            <a:off x="5640388" y="5029200"/>
            <a:ext cx="2012950" cy="9969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8618" name="Rectangle 8"/>
          <p:cNvSpPr>
            <a:spLocks noChangeArrowheads="1"/>
          </p:cNvSpPr>
          <p:nvPr/>
        </p:nvSpPr>
        <p:spPr bwMode="auto">
          <a:xfrm>
            <a:off x="1502244" y="824210"/>
            <a:ext cx="5695021" cy="46166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latin typeface="Arial" charset="0"/>
              </a:rPr>
              <a:t>APPLICATIONS </a:t>
            </a:r>
            <a:r>
              <a:rPr lang="en-US" sz="2400" b="1" dirty="0" smtClean="0">
                <a:latin typeface="Arial" charset="0"/>
              </a:rPr>
              <a:t>– Tank Pressurization</a:t>
            </a:r>
            <a:endParaRPr lang="en-US" sz="2400" b="1" dirty="0">
              <a:latin typeface="Arial" charset="0"/>
            </a:endParaRPr>
          </a:p>
        </p:txBody>
      </p:sp>
      <p:sp>
        <p:nvSpPr>
          <p:cNvPr id="68619" name="Text Box 9"/>
          <p:cNvSpPr txBox="1">
            <a:spLocks noChangeArrowheads="1"/>
          </p:cNvSpPr>
          <p:nvPr/>
        </p:nvSpPr>
        <p:spPr bwMode="auto">
          <a:xfrm>
            <a:off x="7653338" y="1660525"/>
            <a:ext cx="1303337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latin typeface="Arial" charset="0"/>
              </a:rPr>
              <a:t>LOX Tank</a:t>
            </a:r>
          </a:p>
        </p:txBody>
      </p:sp>
      <p:sp>
        <p:nvSpPr>
          <p:cNvPr id="68620" name="Text Box 10"/>
          <p:cNvSpPr txBox="1">
            <a:spLocks noChangeArrowheads="1"/>
          </p:cNvSpPr>
          <p:nvPr/>
        </p:nvSpPr>
        <p:spPr bwMode="auto">
          <a:xfrm>
            <a:off x="7688263" y="3422650"/>
            <a:ext cx="1268412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latin typeface="Arial" charset="0"/>
              </a:rPr>
              <a:t>RP-1 Tank</a:t>
            </a:r>
          </a:p>
        </p:txBody>
      </p:sp>
      <p:sp>
        <p:nvSpPr>
          <p:cNvPr id="68621" name="Text Box 11"/>
          <p:cNvSpPr txBox="1">
            <a:spLocks noChangeArrowheads="1"/>
          </p:cNvSpPr>
          <p:nvPr/>
        </p:nvSpPr>
        <p:spPr bwMode="auto">
          <a:xfrm>
            <a:off x="7653338" y="4716463"/>
            <a:ext cx="1303337" cy="6238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Arial" charset="0"/>
              </a:rPr>
              <a:t>Engine</a:t>
            </a:r>
          </a:p>
          <a:p>
            <a:pPr>
              <a:spcBef>
                <a:spcPct val="50000"/>
              </a:spcBef>
            </a:pPr>
            <a:r>
              <a:rPr lang="en-US" sz="1400">
                <a:latin typeface="Arial" charset="0"/>
              </a:rPr>
              <a:t>Interface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6D4BDB8C-8304-4E26-B773-0C802329CE7F}" type="slidenum">
              <a:rPr lang="en-US" sz="1400" smtClean="0">
                <a:latin typeface="+mn-lt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29</a:t>
            </a:fld>
            <a:endParaRPr lang="en-US" sz="1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>
          <a:xfrm>
            <a:off x="36513" y="715963"/>
            <a:ext cx="9107487" cy="1143000"/>
          </a:xfrm>
          <a:noFill/>
        </p:spPr>
        <p:txBody>
          <a:bodyPr lIns="92075" tIns="46038" rIns="92075" bIns="46038"/>
          <a:lstStyle/>
          <a:p>
            <a:r>
              <a:rPr lang="en-US" sz="2400" b="1" smtClean="0">
                <a:latin typeface="Arial" charset="0"/>
              </a:rPr>
              <a:t>TANK PRESSURIZATION</a:t>
            </a:r>
          </a:p>
        </p:txBody>
      </p:sp>
      <p:sp>
        <p:nvSpPr>
          <p:cNvPr id="3789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06463" y="2254250"/>
            <a:ext cx="3810000" cy="2890838"/>
          </a:xfrm>
          <a:noFill/>
        </p:spPr>
        <p:txBody>
          <a:bodyPr lIns="92075" tIns="46038" rIns="92075" bIns="46038"/>
          <a:lstStyle/>
          <a:p>
            <a:pPr>
              <a:lnSpc>
                <a:spcPct val="90000"/>
              </a:lnSpc>
            </a:pPr>
            <a:r>
              <a:rPr lang="en-US" sz="2200" dirty="0" smtClean="0">
                <a:latin typeface="Arial" charset="0"/>
              </a:rPr>
              <a:t>Predict the </a:t>
            </a:r>
            <a:r>
              <a:rPr lang="en-US" sz="2200" dirty="0" err="1" smtClean="0">
                <a:latin typeface="Arial" charset="0"/>
              </a:rPr>
              <a:t>ullage</a:t>
            </a:r>
            <a:r>
              <a:rPr lang="en-US" sz="2200" dirty="0" smtClean="0">
                <a:latin typeface="Arial" charset="0"/>
              </a:rPr>
              <a:t> conditions considering heat and mass transfer between the propellant and the tank wall</a:t>
            </a:r>
            <a:endParaRPr lang="en-US" sz="2000" dirty="0" smtClean="0">
              <a:latin typeface="Arial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sz="2000" dirty="0" smtClean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200" dirty="0" smtClean="0">
                <a:latin typeface="Arial" charset="0"/>
              </a:rPr>
              <a:t>Predict the propellant conditions leaving the tank</a:t>
            </a:r>
            <a:endParaRPr lang="en-US" sz="2000" dirty="0" smtClean="0">
              <a:latin typeface="Arial" charset="0"/>
            </a:endParaRPr>
          </a:p>
        </p:txBody>
      </p:sp>
      <p:pic>
        <p:nvPicPr>
          <p:cNvPr id="37894" name="Picture 4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68071" y="1455908"/>
            <a:ext cx="2400300" cy="5010150"/>
          </a:xfrm>
          <a:noFill/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7EE2AD-4F53-4695-A672-D969B11CE2B7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pitchFamily="34" charset="0"/>
                <a:cs typeface="Arial" pitchFamily="34" charset="0"/>
              </a:rPr>
              <a:t>GFSSP 7.01 Tank Press. / Advanced Valves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066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770063"/>
            <a:ext cx="7588250" cy="444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Text Box 3"/>
          <p:cNvSpPr txBox="1">
            <a:spLocks noChangeArrowheads="1"/>
          </p:cNvSpPr>
          <p:nvPr/>
        </p:nvSpPr>
        <p:spPr bwMode="auto">
          <a:xfrm>
            <a:off x="1289050" y="1485900"/>
            <a:ext cx="7010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b="1"/>
              <a:t>Comparison of LOX Ullage Pressure with Test Data</a:t>
            </a:r>
          </a:p>
        </p:txBody>
      </p:sp>
      <p:sp>
        <p:nvSpPr>
          <p:cNvPr id="70662" name="Text Box 4"/>
          <p:cNvSpPr txBox="1">
            <a:spLocks noChangeArrowheads="1"/>
          </p:cNvSpPr>
          <p:nvPr/>
        </p:nvSpPr>
        <p:spPr bwMode="auto">
          <a:xfrm>
            <a:off x="5791200" y="2903538"/>
            <a:ext cx="121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/>
              <a:t>Engine Cut</a:t>
            </a:r>
          </a:p>
        </p:txBody>
      </p:sp>
      <p:sp>
        <p:nvSpPr>
          <p:cNvPr id="70663" name="Line 5"/>
          <p:cNvSpPr>
            <a:spLocks noChangeShapeType="1"/>
          </p:cNvSpPr>
          <p:nvPr/>
        </p:nvSpPr>
        <p:spPr bwMode="auto">
          <a:xfrm flipH="1" flipV="1">
            <a:off x="6858000" y="3254375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0664" name="Rectangle 6"/>
          <p:cNvSpPr>
            <a:spLocks noChangeArrowheads="1"/>
          </p:cNvSpPr>
          <p:nvPr/>
        </p:nvSpPr>
        <p:spPr bwMode="auto">
          <a:xfrm>
            <a:off x="1391115" y="958850"/>
            <a:ext cx="5695021" cy="46166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>
                <a:latin typeface="Arial" charset="0"/>
              </a:rPr>
              <a:t>APPLICATIONS – Tank Pressurization</a:t>
            </a:r>
            <a:endParaRPr lang="en-US" sz="2400" b="1" dirty="0">
              <a:latin typeface="Arial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6D4BDB8C-8304-4E26-B773-0C802329CE7F}" type="slidenum">
              <a:rPr lang="en-US" sz="1400" smtClean="0">
                <a:latin typeface="+mj-lt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30</a:t>
            </a:fld>
            <a:endParaRPr lang="en-US" sz="1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942975"/>
            <a:ext cx="7772400" cy="1143000"/>
          </a:xfrm>
        </p:spPr>
        <p:txBody>
          <a:bodyPr/>
          <a:lstStyle/>
          <a:p>
            <a:r>
              <a:rPr lang="en-US" sz="2400" b="1" smtClean="0">
                <a:latin typeface="Arial" charset="0"/>
              </a:rPr>
              <a:t>CONTROL VALVE</a:t>
            </a:r>
            <a:r>
              <a:rPr lang="en-US" sz="2800" b="1" smtClean="0"/>
              <a:t> </a:t>
            </a:r>
            <a:br>
              <a:rPr lang="en-US" sz="2800" b="1" smtClean="0"/>
            </a:br>
            <a:r>
              <a:rPr lang="en-US" sz="2200" smtClean="0">
                <a:latin typeface="Arial" charset="0"/>
              </a:rPr>
              <a:t>SUMMARY</a:t>
            </a:r>
          </a:p>
        </p:txBody>
      </p:sp>
      <p:sp>
        <p:nvSpPr>
          <p:cNvPr id="645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62188"/>
            <a:ext cx="7772400" cy="3605212"/>
          </a:xfrm>
        </p:spPr>
        <p:txBody>
          <a:bodyPr/>
          <a:lstStyle/>
          <a:p>
            <a:r>
              <a:rPr lang="en-US" sz="2600" smtClean="0">
                <a:latin typeface="Arial" charset="0"/>
              </a:rPr>
              <a:t>New Branch Resistance Option added to GFSSP to model a Control Valve</a:t>
            </a:r>
          </a:p>
          <a:p>
            <a:endParaRPr lang="en-US" sz="500" smtClean="0">
              <a:latin typeface="Arial" charset="0"/>
            </a:endParaRPr>
          </a:p>
          <a:p>
            <a:r>
              <a:rPr lang="en-US" sz="2600" smtClean="0">
                <a:latin typeface="Arial" charset="0"/>
              </a:rPr>
              <a:t>Valid only for transient models</a:t>
            </a:r>
          </a:p>
          <a:p>
            <a:endParaRPr lang="en-US" sz="500" smtClean="0">
              <a:latin typeface="Arial" charset="0"/>
            </a:endParaRPr>
          </a:p>
          <a:p>
            <a:r>
              <a:rPr lang="en-US" sz="2600" smtClean="0">
                <a:latin typeface="Arial" charset="0"/>
              </a:rPr>
              <a:t>User provides the flow and operational characteristics of the valve</a:t>
            </a:r>
          </a:p>
          <a:p>
            <a:endParaRPr lang="en-US" sz="500" smtClean="0">
              <a:latin typeface="Arial" charset="0"/>
            </a:endParaRPr>
          </a:p>
          <a:p>
            <a:r>
              <a:rPr lang="en-US" sz="2600" smtClean="0">
                <a:latin typeface="Arial" charset="0"/>
              </a:rPr>
              <a:t>Example 12 demonstrates the operation of the control valve option in GFSSP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BA927C-B5E5-4980-A495-48EC52C02E5D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5222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5175"/>
            <a:ext cx="9142413" cy="1081088"/>
          </a:xfrm>
          <a:noFill/>
        </p:spPr>
        <p:txBody>
          <a:bodyPr lIns="92075" tIns="46038" rIns="92075" bIns="46038"/>
          <a:lstStyle/>
          <a:p>
            <a:r>
              <a:rPr lang="en-US" sz="2400" b="1" dirty="0" smtClean="0">
                <a:latin typeface="Arial" charset="0"/>
              </a:rPr>
              <a:t>RELIEF VALVE</a:t>
            </a:r>
          </a:p>
        </p:txBody>
      </p:sp>
      <p:sp>
        <p:nvSpPr>
          <p:cNvPr id="5223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09600" y="1611313"/>
            <a:ext cx="4630738" cy="4630737"/>
          </a:xfrm>
          <a:noFill/>
        </p:spPr>
        <p:txBody>
          <a:bodyPr lIns="92075" tIns="46038" rIns="92075" bIns="46038"/>
          <a:lstStyle/>
          <a:p>
            <a:pPr>
              <a:buFontTx/>
              <a:buNone/>
            </a:pPr>
            <a:endParaRPr lang="en-US" sz="800" dirty="0" smtClean="0"/>
          </a:p>
          <a:p>
            <a:r>
              <a:rPr lang="en-US" sz="2000" dirty="0" smtClean="0">
                <a:latin typeface="Arial" charset="0"/>
              </a:rPr>
              <a:t>Distinct from Control Valve</a:t>
            </a:r>
            <a:endParaRPr lang="en-US" sz="1600" dirty="0" smtClean="0">
              <a:latin typeface="Arial" charset="0"/>
            </a:endParaRPr>
          </a:p>
          <a:p>
            <a:r>
              <a:rPr lang="en-US" sz="2000" dirty="0" smtClean="0">
                <a:latin typeface="Arial" charset="0"/>
              </a:rPr>
              <a:t>Monitors pressure </a:t>
            </a:r>
            <a:r>
              <a:rPr lang="en-US" sz="2000" u="sng" dirty="0" smtClean="0">
                <a:latin typeface="Arial" charset="0"/>
              </a:rPr>
              <a:t>differential</a:t>
            </a:r>
            <a:r>
              <a:rPr lang="en-US" sz="2000" dirty="0" smtClean="0">
                <a:latin typeface="Arial" charset="0"/>
              </a:rPr>
              <a:t> across valve branch</a:t>
            </a:r>
          </a:p>
          <a:p>
            <a:r>
              <a:rPr lang="en-US" sz="2000" dirty="0" smtClean="0">
                <a:latin typeface="Arial" charset="0"/>
              </a:rPr>
              <a:t>Valve opens when </a:t>
            </a:r>
            <a:r>
              <a:rPr lang="en-US" sz="2000" smtClean="0">
                <a:latin typeface="Arial" charset="0"/>
              </a:rPr>
              <a:t>pressure differential </a:t>
            </a:r>
            <a:r>
              <a:rPr lang="en-US" sz="2000" dirty="0" smtClean="0">
                <a:latin typeface="Arial" charset="0"/>
              </a:rPr>
              <a:t>exceeds cracking pressure</a:t>
            </a:r>
          </a:p>
          <a:p>
            <a:r>
              <a:rPr lang="en-US" sz="2000" dirty="0" smtClean="0">
                <a:latin typeface="Arial" charset="0"/>
              </a:rPr>
              <a:t>Can also be used as a check valve if small cracking pressure is used.</a:t>
            </a:r>
          </a:p>
          <a:p>
            <a:r>
              <a:rPr lang="en-US" sz="2000" dirty="0" smtClean="0">
                <a:latin typeface="Arial" charset="0"/>
              </a:rPr>
              <a:t>Relief valve is an Advanced Option that may be linked to:</a:t>
            </a:r>
          </a:p>
          <a:p>
            <a:pPr lvl="1"/>
            <a:r>
              <a:rPr lang="en-US" sz="2000" dirty="0" smtClean="0">
                <a:latin typeface="Arial" charset="0"/>
              </a:rPr>
              <a:t>Restriction</a:t>
            </a:r>
          </a:p>
          <a:p>
            <a:pPr lvl="1"/>
            <a:r>
              <a:rPr lang="en-US" sz="2000" dirty="0" smtClean="0">
                <a:latin typeface="Arial" charset="0"/>
              </a:rPr>
              <a:t>Compressible orifice</a:t>
            </a:r>
          </a:p>
          <a:p>
            <a:pPr lvl="1"/>
            <a:r>
              <a:rPr lang="en-US" sz="2000" dirty="0" smtClean="0">
                <a:latin typeface="Arial" charset="0"/>
              </a:rPr>
              <a:t>Valve with </a:t>
            </a:r>
            <a:r>
              <a:rPr lang="en-US" sz="2000" dirty="0" err="1" smtClean="0">
                <a:latin typeface="Arial" charset="0"/>
              </a:rPr>
              <a:t>Cv</a:t>
            </a:r>
            <a:endParaRPr lang="en-US" sz="2000" dirty="0" smtClean="0">
              <a:latin typeface="Arial" charset="0"/>
            </a:endParaRPr>
          </a:p>
          <a:p>
            <a:pPr>
              <a:buFontTx/>
              <a:buNone/>
            </a:pPr>
            <a:endParaRPr lang="en-US" sz="2000" dirty="0" smtClean="0">
              <a:latin typeface="Arial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BA927C-B5E5-4980-A495-48EC52C02E5D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  <p:pic>
        <p:nvPicPr>
          <p:cNvPr id="92162" name="Picture 2" descr="File:Relief Valve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55457" y="1740925"/>
            <a:ext cx="1894999" cy="40857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54276" name="Rectangle 2"/>
          <p:cNvSpPr>
            <a:spLocks noGrp="1" noChangeArrowheads="1"/>
          </p:cNvSpPr>
          <p:nvPr>
            <p:ph type="title"/>
          </p:nvPr>
        </p:nvSpPr>
        <p:spPr>
          <a:xfrm>
            <a:off x="698500" y="923925"/>
            <a:ext cx="7772400" cy="1143000"/>
          </a:xfrm>
          <a:noFill/>
        </p:spPr>
        <p:txBody>
          <a:bodyPr lIns="92075" tIns="46038" rIns="92075" bIns="46038"/>
          <a:lstStyle/>
          <a:p>
            <a:r>
              <a:rPr lang="en-US" sz="2400" b="1" dirty="0" smtClean="0">
                <a:latin typeface="Arial" charset="0"/>
              </a:rPr>
              <a:t>RELIEF VALVE INPUTS</a:t>
            </a:r>
            <a:endParaRPr lang="en-US" sz="2200" dirty="0" smtClean="0">
              <a:latin typeface="Arial" charset="0"/>
            </a:endParaRPr>
          </a:p>
        </p:txBody>
      </p:sp>
      <p:sp>
        <p:nvSpPr>
          <p:cNvPr id="542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21766" y="3967089"/>
            <a:ext cx="5746652" cy="2089053"/>
          </a:xfrm>
          <a:noFill/>
        </p:spPr>
        <p:txBody>
          <a:bodyPr lIns="92075" tIns="46038" rIns="92075" bIns="46038"/>
          <a:lstStyle/>
          <a:p>
            <a:r>
              <a:rPr lang="en-US" sz="2000" dirty="0" smtClean="0">
                <a:latin typeface="Arial" charset="0"/>
              </a:rPr>
              <a:t>Branch ID number</a:t>
            </a:r>
          </a:p>
          <a:p>
            <a:r>
              <a:rPr lang="en-US" sz="2000" dirty="0" smtClean="0">
                <a:latin typeface="Arial" charset="0"/>
              </a:rPr>
              <a:t>Valve cracking pressure differential (</a:t>
            </a:r>
            <a:r>
              <a:rPr lang="en-US" sz="2000" dirty="0" err="1" smtClean="0">
                <a:latin typeface="Arial" charset="0"/>
              </a:rPr>
              <a:t>psid</a:t>
            </a:r>
            <a:r>
              <a:rPr lang="en-US" sz="2000" dirty="0" smtClean="0">
                <a:latin typeface="Arial" charset="0"/>
              </a:rPr>
              <a:t>)</a:t>
            </a:r>
          </a:p>
          <a:p>
            <a:r>
              <a:rPr lang="en-US" sz="2000" dirty="0" smtClean="0">
                <a:latin typeface="Arial" charset="0"/>
              </a:rPr>
              <a:t>Control file determines valve branch flow resistance as function of pressure differential</a:t>
            </a:r>
          </a:p>
          <a:p>
            <a:pPr>
              <a:buFontTx/>
              <a:buNone/>
            </a:pPr>
            <a:endParaRPr lang="en-US" sz="800" dirty="0" smtClean="0">
              <a:latin typeface="Arial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BA927C-B5E5-4980-A495-48EC52C02E5D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  <p:pic>
        <p:nvPicPr>
          <p:cNvPr id="901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7338" y="1820517"/>
            <a:ext cx="5731193" cy="2022158"/>
          </a:xfrm>
          <a:prstGeom prst="rect">
            <a:avLst/>
          </a:prstGeom>
          <a:noFill/>
          <a:ln w="19050" cap="flat" cmpd="sng">
            <a:noFill/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54276" name="Rectangle 2"/>
          <p:cNvSpPr>
            <a:spLocks noGrp="1" noChangeArrowheads="1"/>
          </p:cNvSpPr>
          <p:nvPr>
            <p:ph type="title"/>
          </p:nvPr>
        </p:nvSpPr>
        <p:spPr>
          <a:xfrm>
            <a:off x="698500" y="923925"/>
            <a:ext cx="7772400" cy="1143000"/>
          </a:xfrm>
          <a:noFill/>
        </p:spPr>
        <p:txBody>
          <a:bodyPr lIns="92075" tIns="46038" rIns="92075" bIns="46038"/>
          <a:lstStyle/>
          <a:p>
            <a:r>
              <a:rPr lang="en-US" sz="2400" b="1" dirty="0" smtClean="0">
                <a:latin typeface="Arial" charset="0"/>
              </a:rPr>
              <a:t>RELIEF VALVE CONTROL FILE</a:t>
            </a:r>
            <a:endParaRPr lang="en-US" sz="2200" dirty="0" smtClean="0">
              <a:latin typeface="Arial" charset="0"/>
            </a:endParaRPr>
          </a:p>
        </p:txBody>
      </p:sp>
      <p:sp>
        <p:nvSpPr>
          <p:cNvPr id="542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39483" y="2574388"/>
            <a:ext cx="3502855" cy="1821767"/>
          </a:xfrm>
          <a:noFill/>
        </p:spPr>
        <p:txBody>
          <a:bodyPr lIns="92075" tIns="46038" rIns="92075" bIns="46038"/>
          <a:lstStyle/>
          <a:p>
            <a:r>
              <a:rPr lang="en-US" sz="2000" dirty="0" smtClean="0">
                <a:latin typeface="Arial" charset="0"/>
              </a:rPr>
              <a:t>Number of lines</a:t>
            </a:r>
          </a:p>
          <a:p>
            <a:r>
              <a:rPr lang="en-US" sz="2000" dirty="0" smtClean="0">
                <a:latin typeface="Arial" charset="0"/>
              </a:rPr>
              <a:t>Reseating pressure (</a:t>
            </a:r>
            <a:r>
              <a:rPr lang="en-US" sz="2000" dirty="0" err="1" smtClean="0">
                <a:latin typeface="Arial" charset="0"/>
              </a:rPr>
              <a:t>psid</a:t>
            </a:r>
            <a:r>
              <a:rPr lang="en-US" sz="2000" dirty="0" smtClean="0">
                <a:latin typeface="Arial" charset="0"/>
              </a:rPr>
              <a:t>)</a:t>
            </a:r>
          </a:p>
          <a:p>
            <a:r>
              <a:rPr lang="en-US" sz="2000" dirty="0" smtClean="0">
                <a:latin typeface="Arial" charset="0"/>
              </a:rPr>
              <a:t>Fully-open pressure (</a:t>
            </a:r>
            <a:r>
              <a:rPr lang="en-US" sz="2000" dirty="0" err="1" smtClean="0">
                <a:latin typeface="Arial" charset="0"/>
              </a:rPr>
              <a:t>psid</a:t>
            </a:r>
            <a:r>
              <a:rPr lang="en-US" sz="2000" dirty="0" smtClean="0">
                <a:latin typeface="Arial" charset="0"/>
              </a:rPr>
              <a:t>)</a:t>
            </a:r>
          </a:p>
          <a:p>
            <a:r>
              <a:rPr lang="en-US" sz="2000" dirty="0" smtClean="0">
                <a:latin typeface="Arial" charset="0"/>
              </a:rPr>
              <a:t>Area (in</a:t>
            </a:r>
            <a:r>
              <a:rPr lang="en-US" sz="2000" baseline="30000" dirty="0" smtClean="0">
                <a:latin typeface="Arial" charset="0"/>
              </a:rPr>
              <a:t>2</a:t>
            </a:r>
            <a:r>
              <a:rPr lang="en-US" sz="2000" dirty="0" smtClean="0">
                <a:latin typeface="Arial" charset="0"/>
              </a:rPr>
              <a:t>) or </a:t>
            </a:r>
            <a:r>
              <a:rPr lang="en-US" sz="2000" dirty="0" err="1" smtClean="0">
                <a:latin typeface="Arial" charset="0"/>
              </a:rPr>
              <a:t>Cv</a:t>
            </a:r>
            <a:endParaRPr lang="en-US" sz="2000" dirty="0" smtClean="0">
              <a:latin typeface="Arial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BA927C-B5E5-4980-A495-48EC52C02E5D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6255" y="2004060"/>
            <a:ext cx="2071688" cy="2628900"/>
          </a:xfrm>
          <a:prstGeom prst="rect">
            <a:avLst/>
          </a:prstGeom>
          <a:noFill/>
          <a:ln w="19050" cap="flat" cmpd="sng">
            <a:noFill/>
            <a:prstDash val="solid"/>
            <a:miter lim="800000"/>
            <a:headEnd/>
            <a:tailEnd/>
          </a:ln>
        </p:spPr>
      </p:pic>
      <p:cxnSp>
        <p:nvCxnSpPr>
          <p:cNvPr id="11" name="Straight Arrow Connector 10"/>
          <p:cNvCxnSpPr/>
          <p:nvPr/>
        </p:nvCxnSpPr>
        <p:spPr bwMode="auto">
          <a:xfrm>
            <a:off x="3432517" y="2778369"/>
            <a:ext cx="2103120" cy="196948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>
            <a:off x="4508695" y="3193366"/>
            <a:ext cx="1076179" cy="7034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>
            <a:off x="4562621" y="3521612"/>
            <a:ext cx="1015219" cy="199293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57348" name="Rectangle 2"/>
          <p:cNvSpPr>
            <a:spLocks noGrp="1" noChangeArrowheads="1"/>
          </p:cNvSpPr>
          <p:nvPr>
            <p:ph type="title"/>
          </p:nvPr>
        </p:nvSpPr>
        <p:spPr>
          <a:xfrm>
            <a:off x="593725" y="731838"/>
            <a:ext cx="7772400" cy="1143000"/>
          </a:xfrm>
        </p:spPr>
        <p:txBody>
          <a:bodyPr/>
          <a:lstStyle/>
          <a:p>
            <a:r>
              <a:rPr lang="en-US" sz="2400" b="1" dirty="0" smtClean="0">
                <a:latin typeface="Arial" charset="0"/>
              </a:rPr>
              <a:t>CONTROL VALVE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sz="2200" dirty="0" smtClean="0">
                <a:latin typeface="Arial" charset="0"/>
              </a:rPr>
              <a:t>EXAMPLE 24 VTASC CANVAS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71039-83EE-4C48-9148-8EFAFCFA8D88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  <p:pic>
        <p:nvPicPr>
          <p:cNvPr id="9" name="Picture 8" descr="EX24Canv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94889" y="2861604"/>
            <a:ext cx="5857875" cy="1828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76699" y="4037427"/>
            <a:ext cx="15440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Air Supply</a:t>
            </a:r>
          </a:p>
          <a:p>
            <a:r>
              <a:rPr lang="en-US" dirty="0" smtClean="0"/>
              <a:t>35 </a:t>
            </a:r>
            <a:r>
              <a:rPr lang="en-US" dirty="0" err="1" smtClean="0"/>
              <a:t>psia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084544" y="4091353"/>
            <a:ext cx="8595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Tank</a:t>
            </a:r>
          </a:p>
          <a:p>
            <a:r>
              <a:rPr lang="en-US" dirty="0" smtClean="0"/>
              <a:t>10 ft</a:t>
            </a:r>
            <a:r>
              <a:rPr lang="en-US" baseline="30000" dirty="0" smtClean="0"/>
              <a:t>3</a:t>
            </a:r>
            <a:endParaRPr lang="en-US" baseline="30000" dirty="0"/>
          </a:p>
        </p:txBody>
      </p:sp>
      <p:sp>
        <p:nvSpPr>
          <p:cNvPr id="12" name="TextBox 11"/>
          <p:cNvSpPr txBox="1"/>
          <p:nvPr/>
        </p:nvSpPr>
        <p:spPr>
          <a:xfrm>
            <a:off x="6356519" y="4084318"/>
            <a:ext cx="12955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Ambient</a:t>
            </a:r>
          </a:p>
          <a:p>
            <a:r>
              <a:rPr lang="en-US" dirty="0" smtClean="0"/>
              <a:t>14.7 </a:t>
            </a:r>
            <a:r>
              <a:rPr lang="en-US" dirty="0" err="1" smtClean="0"/>
              <a:t>psia</a:t>
            </a:r>
            <a:endParaRPr lang="en-US" dirty="0"/>
          </a:p>
        </p:txBody>
      </p:sp>
      <p:cxnSp>
        <p:nvCxnSpPr>
          <p:cNvPr id="14" name="Straight Arrow Connector 13"/>
          <p:cNvCxnSpPr>
            <a:stCxn id="10" idx="0"/>
          </p:cNvCxnSpPr>
          <p:nvPr/>
        </p:nvCxnSpPr>
        <p:spPr bwMode="auto">
          <a:xfrm flipV="1">
            <a:off x="2448705" y="3615397"/>
            <a:ext cx="139750" cy="422030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6" name="Straight Arrow Connector 15"/>
          <p:cNvCxnSpPr>
            <a:stCxn id="11" idx="0"/>
          </p:cNvCxnSpPr>
          <p:nvPr/>
        </p:nvCxnSpPr>
        <p:spPr bwMode="auto">
          <a:xfrm flipH="1" flipV="1">
            <a:off x="4471181" y="3648222"/>
            <a:ext cx="43129" cy="443131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8" name="Straight Arrow Connector 17"/>
          <p:cNvCxnSpPr/>
          <p:nvPr/>
        </p:nvCxnSpPr>
        <p:spPr bwMode="auto">
          <a:xfrm flipH="1" flipV="1">
            <a:off x="6951784" y="3666979"/>
            <a:ext cx="43129" cy="443131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Tank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0332" y="2099008"/>
            <a:ext cx="7299960" cy="4133850"/>
          </a:xfrm>
          <a:prstGeom prst="rect">
            <a:avLst/>
          </a:prstGeom>
        </p:spPr>
      </p:pic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00113"/>
            <a:ext cx="9144000" cy="1439862"/>
          </a:xfrm>
        </p:spPr>
        <p:txBody>
          <a:bodyPr/>
          <a:lstStyle/>
          <a:p>
            <a:r>
              <a:rPr lang="en-US" sz="2400" b="1" dirty="0" smtClean="0">
                <a:latin typeface="Arial" charset="0"/>
              </a:rPr>
              <a:t>RELIEF VALVE </a:t>
            </a:r>
            <a:br>
              <a:rPr lang="en-US" sz="2400" b="1" dirty="0" smtClean="0">
                <a:latin typeface="Arial" charset="0"/>
              </a:rPr>
            </a:br>
            <a:r>
              <a:rPr lang="en-US" sz="2200" dirty="0" smtClean="0">
                <a:latin typeface="Arial" charset="0"/>
              </a:rPr>
              <a:t>EXAMPLE 24 Tank Pressure History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71039-83EE-4C48-9148-8EFAFCFA8D88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Tank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8382" y="2063840"/>
            <a:ext cx="7299960" cy="4133850"/>
          </a:xfrm>
          <a:prstGeom prst="rect">
            <a:avLst/>
          </a:prstGeom>
        </p:spPr>
      </p:pic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00113"/>
            <a:ext cx="9144000" cy="1439862"/>
          </a:xfrm>
        </p:spPr>
        <p:txBody>
          <a:bodyPr/>
          <a:lstStyle/>
          <a:p>
            <a:r>
              <a:rPr lang="en-US" sz="2400" b="1" dirty="0" smtClean="0">
                <a:latin typeface="Arial" charset="0"/>
              </a:rPr>
              <a:t>RELIEF VALVE </a:t>
            </a:r>
            <a:br>
              <a:rPr lang="en-US" sz="2400" b="1" dirty="0" smtClean="0">
                <a:latin typeface="Arial" charset="0"/>
              </a:rPr>
            </a:br>
            <a:r>
              <a:rPr lang="en-US" sz="2200" dirty="0" smtClean="0">
                <a:latin typeface="Arial" charset="0"/>
              </a:rPr>
              <a:t>EXAMPLE 24 Flow Rate History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71039-83EE-4C48-9148-8EFAFCFA8D88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942975"/>
            <a:ext cx="7772400" cy="1143000"/>
          </a:xfrm>
        </p:spPr>
        <p:txBody>
          <a:bodyPr/>
          <a:lstStyle/>
          <a:p>
            <a:r>
              <a:rPr lang="en-US" sz="2400" b="1" dirty="0" smtClean="0">
                <a:latin typeface="Arial" charset="0"/>
              </a:rPr>
              <a:t>RELIEF VALVE</a:t>
            </a:r>
            <a:r>
              <a:rPr lang="en-US" sz="2800" b="1" dirty="0" smtClean="0"/>
              <a:t> </a:t>
            </a:r>
            <a:br>
              <a:rPr lang="en-US" sz="2800" b="1" dirty="0" smtClean="0"/>
            </a:br>
            <a:r>
              <a:rPr lang="en-US" sz="2200" dirty="0" smtClean="0">
                <a:latin typeface="Arial" charset="0"/>
              </a:rPr>
              <a:t>SUMMARY</a:t>
            </a:r>
          </a:p>
        </p:txBody>
      </p:sp>
      <p:sp>
        <p:nvSpPr>
          <p:cNvPr id="645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62188"/>
            <a:ext cx="7772400" cy="3605212"/>
          </a:xfrm>
        </p:spPr>
        <p:txBody>
          <a:bodyPr/>
          <a:lstStyle/>
          <a:p>
            <a:r>
              <a:rPr lang="en-US" sz="2600" dirty="0" smtClean="0">
                <a:latin typeface="Arial" charset="0"/>
              </a:rPr>
              <a:t>New Advanced Option added to GFSSP to model a Relief Valve</a:t>
            </a:r>
          </a:p>
          <a:p>
            <a:endParaRPr lang="en-US" sz="500" dirty="0" smtClean="0">
              <a:latin typeface="Arial" charset="0"/>
            </a:endParaRPr>
          </a:p>
          <a:p>
            <a:r>
              <a:rPr lang="en-US" sz="2600" dirty="0" smtClean="0">
                <a:latin typeface="Arial" charset="0"/>
              </a:rPr>
              <a:t>Valid only for transient models</a:t>
            </a:r>
          </a:p>
          <a:p>
            <a:endParaRPr lang="en-US" sz="500" dirty="0" smtClean="0">
              <a:latin typeface="Arial" charset="0"/>
            </a:endParaRPr>
          </a:p>
          <a:p>
            <a:r>
              <a:rPr lang="en-US" sz="2600" dirty="0" smtClean="0">
                <a:latin typeface="Arial" charset="0"/>
              </a:rPr>
              <a:t>User provides the cracking pressure and flow resistance characteristics of the valve</a:t>
            </a:r>
          </a:p>
          <a:p>
            <a:endParaRPr lang="en-US" sz="500" dirty="0" smtClean="0">
              <a:latin typeface="Arial" charset="0"/>
            </a:endParaRPr>
          </a:p>
          <a:p>
            <a:r>
              <a:rPr lang="en-US" sz="2600" dirty="0" smtClean="0">
                <a:latin typeface="Arial" charset="0"/>
              </a:rPr>
              <a:t>Example 24 demonstrates the operation of the relief valve option in GFSSP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BA927C-B5E5-4980-A495-48EC52C02E5D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title"/>
          </p:nvPr>
        </p:nvSpPr>
        <p:spPr>
          <a:xfrm>
            <a:off x="273050" y="852488"/>
            <a:ext cx="8585200" cy="1143000"/>
          </a:xfrm>
          <a:noFill/>
        </p:spPr>
        <p:txBody>
          <a:bodyPr lIns="92075" tIns="46038" rIns="92075" bIns="46038"/>
          <a:lstStyle/>
          <a:p>
            <a:r>
              <a:rPr lang="en-US" sz="2400" b="1" smtClean="0">
                <a:latin typeface="Arial" charset="0"/>
              </a:rPr>
              <a:t>TANK PRESSURIZATION</a:t>
            </a:r>
            <a:r>
              <a:rPr lang="en-US" sz="5400" b="1" smtClean="0"/>
              <a:t> </a:t>
            </a:r>
            <a:br>
              <a:rPr lang="en-US" sz="5400" b="1" smtClean="0"/>
            </a:br>
            <a:r>
              <a:rPr lang="en-US" sz="2400" smtClean="0">
                <a:latin typeface="Arial" charset="0"/>
              </a:rPr>
              <a:t>ADDITIONAL PHYSICAL PROCESSES</a:t>
            </a:r>
          </a:p>
        </p:txBody>
      </p:sp>
      <p:sp>
        <p:nvSpPr>
          <p:cNvPr id="3891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2588" y="2219325"/>
            <a:ext cx="5886450" cy="4003675"/>
          </a:xfrm>
          <a:noFill/>
        </p:spPr>
        <p:txBody>
          <a:bodyPr lIns="92075" tIns="46038" rIns="92075" bIns="46038"/>
          <a:lstStyle/>
          <a:p>
            <a:pPr algn="just">
              <a:lnSpc>
                <a:spcPct val="90000"/>
              </a:lnSpc>
            </a:pPr>
            <a:r>
              <a:rPr lang="en-US" sz="2200" dirty="0" smtClean="0">
                <a:latin typeface="Arial" charset="0"/>
              </a:rPr>
              <a:t>Change in </a:t>
            </a:r>
            <a:r>
              <a:rPr lang="en-US" sz="2200" dirty="0" err="1" smtClean="0">
                <a:latin typeface="Arial" charset="0"/>
              </a:rPr>
              <a:t>ullage</a:t>
            </a:r>
            <a:r>
              <a:rPr lang="en-US" sz="2200" dirty="0" smtClean="0">
                <a:latin typeface="Arial" charset="0"/>
              </a:rPr>
              <a:t> and propellant volume.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n-US" sz="800" dirty="0" smtClean="0">
              <a:latin typeface="Arial" charset="0"/>
            </a:endParaRPr>
          </a:p>
          <a:p>
            <a:pPr algn="just">
              <a:lnSpc>
                <a:spcPct val="90000"/>
              </a:lnSpc>
            </a:pPr>
            <a:r>
              <a:rPr lang="en-US" sz="2200" dirty="0" smtClean="0">
                <a:latin typeface="Arial" charset="0"/>
              </a:rPr>
              <a:t>Change in gravitational head in the tank.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n-US" sz="800" dirty="0" smtClean="0">
              <a:latin typeface="Arial" charset="0"/>
            </a:endParaRPr>
          </a:p>
          <a:p>
            <a:pPr algn="just">
              <a:lnSpc>
                <a:spcPct val="90000"/>
              </a:lnSpc>
            </a:pPr>
            <a:r>
              <a:rPr lang="en-US" sz="2200" dirty="0" smtClean="0">
                <a:latin typeface="Arial" charset="0"/>
              </a:rPr>
              <a:t>Heat transfer from </a:t>
            </a:r>
            <a:r>
              <a:rPr lang="en-US" sz="2200" dirty="0" err="1" smtClean="0">
                <a:latin typeface="Arial" charset="0"/>
              </a:rPr>
              <a:t>pressurant</a:t>
            </a:r>
            <a:r>
              <a:rPr lang="en-US" sz="2200" dirty="0" smtClean="0">
                <a:latin typeface="Arial" charset="0"/>
              </a:rPr>
              <a:t> to propellant.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n-US" sz="800" dirty="0" smtClean="0">
              <a:latin typeface="Arial" charset="0"/>
            </a:endParaRPr>
          </a:p>
          <a:p>
            <a:pPr algn="just">
              <a:lnSpc>
                <a:spcPct val="90000"/>
              </a:lnSpc>
            </a:pPr>
            <a:r>
              <a:rPr lang="en-US" sz="2200" dirty="0" smtClean="0">
                <a:latin typeface="Arial" charset="0"/>
              </a:rPr>
              <a:t>Heat transfer from </a:t>
            </a:r>
            <a:r>
              <a:rPr lang="en-US" sz="2200" dirty="0" err="1" smtClean="0">
                <a:latin typeface="Arial" charset="0"/>
              </a:rPr>
              <a:t>pressurant</a:t>
            </a:r>
            <a:r>
              <a:rPr lang="en-US" sz="2200" dirty="0" smtClean="0">
                <a:latin typeface="Arial" charset="0"/>
              </a:rPr>
              <a:t> to the tank wall.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n-US" sz="800" dirty="0" smtClean="0">
              <a:latin typeface="Arial" charset="0"/>
            </a:endParaRPr>
          </a:p>
          <a:p>
            <a:pPr algn="just">
              <a:lnSpc>
                <a:spcPct val="90000"/>
              </a:lnSpc>
            </a:pPr>
            <a:r>
              <a:rPr lang="en-US" sz="2200" dirty="0" smtClean="0">
                <a:latin typeface="Arial" charset="0"/>
              </a:rPr>
              <a:t>Heat conduction between the </a:t>
            </a:r>
            <a:r>
              <a:rPr lang="en-US" sz="2200" dirty="0" err="1" smtClean="0">
                <a:latin typeface="Arial" charset="0"/>
              </a:rPr>
              <a:t>pressurant</a:t>
            </a:r>
            <a:r>
              <a:rPr lang="en-US" sz="2200" dirty="0" smtClean="0">
                <a:latin typeface="Arial" charset="0"/>
              </a:rPr>
              <a:t> exposed tank surface and the propellant exposed tank surface.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en-US" sz="800" dirty="0" smtClean="0">
              <a:latin typeface="Arial" charset="0"/>
            </a:endParaRPr>
          </a:p>
          <a:p>
            <a:pPr algn="just">
              <a:lnSpc>
                <a:spcPct val="90000"/>
              </a:lnSpc>
            </a:pPr>
            <a:r>
              <a:rPr lang="en-US" sz="2200" dirty="0" smtClean="0">
                <a:latin typeface="Arial" charset="0"/>
              </a:rPr>
              <a:t>Mass transfer between the </a:t>
            </a:r>
            <a:r>
              <a:rPr lang="en-US" sz="2200" dirty="0" err="1" smtClean="0">
                <a:latin typeface="Arial" charset="0"/>
              </a:rPr>
              <a:t>pressurant</a:t>
            </a:r>
            <a:r>
              <a:rPr lang="en-US" sz="2200" dirty="0" smtClean="0">
                <a:latin typeface="Arial" charset="0"/>
              </a:rPr>
              <a:t> and propellant (with user subroutine).</a:t>
            </a:r>
          </a:p>
        </p:txBody>
      </p:sp>
      <p:pic>
        <p:nvPicPr>
          <p:cNvPr id="38918" name="Picture 4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635750" y="2141538"/>
            <a:ext cx="1962150" cy="4095750"/>
          </a:xfrm>
          <a:noFill/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7EE2AD-4F53-4695-A672-D969B11CE2B7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6152" name="Rectangle 2"/>
          <p:cNvSpPr>
            <a:spLocks noGrp="1" noChangeArrowheads="1"/>
          </p:cNvSpPr>
          <p:nvPr>
            <p:ph type="title"/>
          </p:nvPr>
        </p:nvSpPr>
        <p:spPr>
          <a:xfrm>
            <a:off x="333375" y="754063"/>
            <a:ext cx="8810625" cy="1514475"/>
          </a:xfrm>
          <a:noFill/>
        </p:spPr>
        <p:txBody>
          <a:bodyPr lIns="92075" tIns="46038" rIns="92075" bIns="46038"/>
          <a:lstStyle/>
          <a:p>
            <a:r>
              <a:rPr lang="en-US" sz="2400" b="1" smtClean="0">
                <a:latin typeface="Arial" charset="0"/>
              </a:rPr>
              <a:t>TANK PRESSURIZATION</a:t>
            </a:r>
            <a:r>
              <a:rPr lang="en-US" sz="3600" b="1" smtClean="0"/>
              <a:t> </a:t>
            </a:r>
            <a:br>
              <a:rPr lang="en-US" sz="3600" b="1" smtClean="0"/>
            </a:br>
            <a:r>
              <a:rPr lang="en-US" sz="2200" smtClean="0">
                <a:solidFill>
                  <a:schemeClr val="tx1"/>
                </a:solidFill>
                <a:latin typeface="Arial" charset="0"/>
              </a:rPr>
              <a:t>MATHEMATICAL MODELING OF PHYSICAL PROCESSES -1</a:t>
            </a:r>
          </a:p>
        </p:txBody>
      </p:sp>
      <p:sp>
        <p:nvSpPr>
          <p:cNvPr id="615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8013" y="2054225"/>
            <a:ext cx="5918200" cy="4114800"/>
          </a:xfrm>
          <a:noFill/>
        </p:spPr>
        <p:txBody>
          <a:bodyPr lIns="92075" tIns="46038" rIns="92075" bIns="46038"/>
          <a:lstStyle/>
          <a:p>
            <a:pPr>
              <a:buFontTx/>
              <a:buNone/>
            </a:pPr>
            <a:r>
              <a:rPr lang="en-US" sz="2200" b="1" u="sng" smtClean="0">
                <a:latin typeface="Arial" charset="0"/>
              </a:rPr>
              <a:t>Change in Ullage and Propellant Volume</a:t>
            </a:r>
          </a:p>
          <a:p>
            <a:pPr>
              <a:buFontTx/>
              <a:buNone/>
            </a:pPr>
            <a:endParaRPr lang="en-US" sz="2200" b="1" u="sng" smtClean="0">
              <a:latin typeface="Arial" charset="0"/>
            </a:endParaRPr>
          </a:p>
          <a:p>
            <a:pPr>
              <a:buFontTx/>
              <a:buNone/>
            </a:pPr>
            <a:endParaRPr lang="en-US" sz="2200" b="1" u="sng" smtClean="0">
              <a:latin typeface="Arial" charset="0"/>
            </a:endParaRPr>
          </a:p>
          <a:p>
            <a:pPr>
              <a:buFontTx/>
              <a:buNone/>
            </a:pPr>
            <a:endParaRPr lang="en-US" sz="2200" b="1" u="sng" smtClean="0">
              <a:latin typeface="Arial" charset="0"/>
            </a:endParaRPr>
          </a:p>
          <a:p>
            <a:pPr>
              <a:buFontTx/>
              <a:buNone/>
            </a:pPr>
            <a:r>
              <a:rPr lang="en-US" sz="2200" b="1" u="sng" smtClean="0">
                <a:latin typeface="Arial" charset="0"/>
              </a:rPr>
              <a:t>Conservation Equation of Volume</a:t>
            </a:r>
            <a:endParaRPr lang="en-US" sz="2200" b="1" smtClean="0">
              <a:latin typeface="Arial" charset="0"/>
            </a:endParaRPr>
          </a:p>
        </p:txBody>
      </p:sp>
      <p:graphicFrame>
        <p:nvGraphicFramePr>
          <p:cNvPr id="6146" name="Object 4"/>
          <p:cNvGraphicFramePr>
            <a:graphicFrameLocks/>
          </p:cNvGraphicFramePr>
          <p:nvPr/>
        </p:nvGraphicFramePr>
        <p:xfrm>
          <a:off x="1109663" y="2587625"/>
          <a:ext cx="2803525" cy="106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2" name="Equation" r:id="rId3" imgW="2628720" imgH="1028520" progId="Equation.3">
                  <p:embed/>
                </p:oleObj>
              </mc:Choice>
              <mc:Fallback>
                <p:oleObj name="Equation" r:id="rId3" imgW="2628720" imgH="102852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9663" y="2587625"/>
                        <a:ext cx="2803525" cy="1069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5"/>
          <p:cNvGraphicFramePr>
            <a:graphicFrameLocks/>
          </p:cNvGraphicFramePr>
          <p:nvPr/>
        </p:nvGraphicFramePr>
        <p:xfrm>
          <a:off x="1349375" y="4348163"/>
          <a:ext cx="21367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3" name="Equation" r:id="rId5" imgW="1841400" imgH="393480" progId="Equation.3">
                  <p:embed/>
                </p:oleObj>
              </mc:Choice>
              <mc:Fallback>
                <p:oleObj name="Equation" r:id="rId5" imgW="1841400" imgH="393480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9375" y="4348163"/>
                        <a:ext cx="2136775" cy="414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Object 6"/>
          <p:cNvGraphicFramePr>
            <a:graphicFrameLocks/>
          </p:cNvGraphicFramePr>
          <p:nvPr/>
        </p:nvGraphicFramePr>
        <p:xfrm>
          <a:off x="1219200" y="4953000"/>
          <a:ext cx="2551113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4" name="Equation" r:id="rId7" imgW="2019240" imgH="355320" progId="Equation.3">
                  <p:embed/>
                </p:oleObj>
              </mc:Choice>
              <mc:Fallback>
                <p:oleObj name="Equation" r:id="rId7" imgW="2019240" imgH="355320" progId="Equation.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953000"/>
                        <a:ext cx="2551113" cy="414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Object 7"/>
          <p:cNvGraphicFramePr>
            <a:graphicFrameLocks/>
          </p:cNvGraphicFramePr>
          <p:nvPr/>
        </p:nvGraphicFramePr>
        <p:xfrm>
          <a:off x="1185863" y="5710238"/>
          <a:ext cx="274478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5" name="Equation" r:id="rId9" imgW="2057400" imgH="342720" progId="Equation.3">
                  <p:embed/>
                </p:oleObj>
              </mc:Choice>
              <mc:Fallback>
                <p:oleObj name="Equation" r:id="rId9" imgW="2057400" imgH="342720" progId="Equation.3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5863" y="5710238"/>
                        <a:ext cx="2744787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54" name="Picture 10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11" cstate="print"/>
          <a:srcRect/>
          <a:stretch>
            <a:fillRect/>
          </a:stretch>
        </p:blipFill>
        <p:spPr>
          <a:xfrm>
            <a:off x="6635750" y="2141538"/>
            <a:ext cx="1962150" cy="4095750"/>
          </a:xfrm>
        </p:spPr>
      </p:pic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7EE2AD-4F53-4695-A672-D969B11CE2B7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71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92100" y="2203450"/>
            <a:ext cx="5486400" cy="4114800"/>
          </a:xfrm>
          <a:noFill/>
        </p:spPr>
        <p:txBody>
          <a:bodyPr lIns="92075" tIns="46038" rIns="92075" bIns="46038"/>
          <a:lstStyle/>
          <a:p>
            <a:pPr>
              <a:buFontTx/>
              <a:buNone/>
            </a:pPr>
            <a:r>
              <a:rPr lang="en-US" sz="2000" u="sng" smtClean="0">
                <a:latin typeface="Arial" charset="0"/>
              </a:rPr>
              <a:t>Change in Gravitational Head in the Tank</a:t>
            </a:r>
            <a:endParaRPr lang="en-US" sz="2000" smtClean="0">
              <a:latin typeface="Arial" charset="0"/>
            </a:endParaRPr>
          </a:p>
          <a:p>
            <a:pPr>
              <a:buFontTx/>
              <a:buNone/>
            </a:pPr>
            <a:endParaRPr lang="en-US" sz="2000" smtClean="0">
              <a:latin typeface="Arial" charset="0"/>
            </a:endParaRPr>
          </a:p>
          <a:p>
            <a:pPr>
              <a:buFontTx/>
              <a:buNone/>
            </a:pPr>
            <a:endParaRPr lang="en-US" sz="2000" smtClean="0">
              <a:latin typeface="Arial" charset="0"/>
            </a:endParaRPr>
          </a:p>
          <a:p>
            <a:pPr>
              <a:buFontTx/>
              <a:buNone/>
            </a:pPr>
            <a:endParaRPr lang="en-US" sz="2000" smtClean="0">
              <a:latin typeface="Arial" charset="0"/>
            </a:endParaRPr>
          </a:p>
          <a:p>
            <a:pPr algn="just">
              <a:buFontTx/>
              <a:buNone/>
            </a:pPr>
            <a:r>
              <a:rPr lang="en-US" sz="2000" u="sng" smtClean="0">
                <a:latin typeface="Arial" charset="0"/>
              </a:rPr>
              <a:t>Heat Transfer from Ullage to Propellant</a:t>
            </a:r>
            <a:endParaRPr lang="en-US" sz="2000" smtClean="0">
              <a:latin typeface="Arial" charset="0"/>
            </a:endParaRPr>
          </a:p>
          <a:p>
            <a:pPr algn="just">
              <a:buFontTx/>
              <a:buNone/>
            </a:pPr>
            <a:endParaRPr lang="en-US" sz="1000" smtClean="0">
              <a:latin typeface="Arial" charset="0"/>
            </a:endParaRPr>
          </a:p>
          <a:p>
            <a:pPr algn="just">
              <a:buFontTx/>
              <a:buNone/>
            </a:pPr>
            <a:endParaRPr lang="en-US" sz="2000" smtClean="0">
              <a:latin typeface="Arial" charset="0"/>
            </a:endParaRPr>
          </a:p>
          <a:p>
            <a:pPr algn="just">
              <a:buFontTx/>
              <a:buNone/>
            </a:pPr>
            <a:endParaRPr lang="en-US" sz="2000" u="sng" smtClean="0">
              <a:latin typeface="Arial" charset="0"/>
            </a:endParaRPr>
          </a:p>
          <a:p>
            <a:pPr algn="just">
              <a:buFontTx/>
              <a:buNone/>
            </a:pPr>
            <a:r>
              <a:rPr lang="en-US" sz="2000" u="sng" smtClean="0">
                <a:latin typeface="Arial" charset="0"/>
              </a:rPr>
              <a:t>Heat Transfer Coefficient (Natural Convection)</a:t>
            </a:r>
            <a:endParaRPr lang="en-US" sz="2000" smtClean="0">
              <a:latin typeface="Arial" charset="0"/>
            </a:endParaRPr>
          </a:p>
        </p:txBody>
      </p:sp>
      <p:graphicFrame>
        <p:nvGraphicFramePr>
          <p:cNvPr id="7170" name="Object 4"/>
          <p:cNvGraphicFramePr>
            <a:graphicFrameLocks/>
          </p:cNvGraphicFramePr>
          <p:nvPr/>
        </p:nvGraphicFramePr>
        <p:xfrm>
          <a:off x="749300" y="2698750"/>
          <a:ext cx="3957638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2" name="Equation" r:id="rId3" imgW="1968480" imgH="457200" progId="Equation.3">
                  <p:embed/>
                </p:oleObj>
              </mc:Choice>
              <mc:Fallback>
                <p:oleObj name="Equation" r:id="rId3" imgW="1968480" imgH="45720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9300" y="2698750"/>
                        <a:ext cx="3957638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5"/>
          <p:cNvGraphicFramePr>
            <a:graphicFrameLocks/>
          </p:cNvGraphicFramePr>
          <p:nvPr/>
        </p:nvGraphicFramePr>
        <p:xfrm>
          <a:off x="603250" y="4262438"/>
          <a:ext cx="4319588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3" name="Equation" r:id="rId5" imgW="2361960" imgH="279360" progId="Equation.3">
                  <p:embed/>
                </p:oleObj>
              </mc:Choice>
              <mc:Fallback>
                <p:oleObj name="Equation" r:id="rId5" imgW="2361960" imgH="279360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250" y="4262438"/>
                        <a:ext cx="4319588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6" name="Picture 6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6229350" y="2190750"/>
            <a:ext cx="2008188" cy="4189413"/>
          </a:xfrm>
          <a:noFill/>
        </p:spPr>
      </p:pic>
      <p:graphicFrame>
        <p:nvGraphicFramePr>
          <p:cNvPr id="7172" name="Object 7"/>
          <p:cNvGraphicFramePr>
            <a:graphicFrameLocks noChangeAspect="1"/>
          </p:cNvGraphicFramePr>
          <p:nvPr/>
        </p:nvGraphicFramePr>
        <p:xfrm>
          <a:off x="1697038" y="5337175"/>
          <a:ext cx="2106612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4" name="Equation" r:id="rId8" imgW="1091880" imgH="457200" progId="Equation.3">
                  <p:embed/>
                </p:oleObj>
              </mc:Choice>
              <mc:Fallback>
                <p:oleObj name="Equation" r:id="rId8" imgW="1091880" imgH="457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7038" y="5337175"/>
                        <a:ext cx="2106612" cy="882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7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957263"/>
            <a:ext cx="9144000" cy="1143000"/>
          </a:xfrm>
          <a:noFill/>
        </p:spPr>
        <p:txBody>
          <a:bodyPr/>
          <a:lstStyle/>
          <a:p>
            <a:r>
              <a:rPr lang="en-US" sz="2400" b="1" smtClean="0">
                <a:latin typeface="Arial" charset="0"/>
              </a:rPr>
              <a:t>TANK PRESSURIZATION</a:t>
            </a:r>
            <a:r>
              <a:rPr lang="en-US" sz="3600" b="1" smtClean="0">
                <a:latin typeface="Arial" charset="0"/>
              </a:rPr>
              <a:t> </a:t>
            </a:r>
            <a:br>
              <a:rPr lang="en-US" sz="3600" b="1" smtClean="0">
                <a:latin typeface="Arial" charset="0"/>
              </a:rPr>
            </a:br>
            <a:r>
              <a:rPr lang="en-US" sz="2200" smtClean="0">
                <a:solidFill>
                  <a:schemeClr val="tx1"/>
                </a:solidFill>
                <a:latin typeface="Arial" charset="0"/>
              </a:rPr>
              <a:t>MATHEMATICAL MODELING OF PHYSICAL PROCESSES -2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7EE2AD-4F53-4695-A672-D969B11CE2B7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81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38175" y="2130425"/>
            <a:ext cx="4913313" cy="4114800"/>
          </a:xfrm>
          <a:noFill/>
        </p:spPr>
        <p:txBody>
          <a:bodyPr lIns="92075" tIns="46038" rIns="92075" bIns="46038"/>
          <a:lstStyle/>
          <a:p>
            <a:pPr>
              <a:buFontTx/>
              <a:buNone/>
            </a:pPr>
            <a:r>
              <a:rPr lang="en-US" sz="2000" u="sng" dirty="0" smtClean="0">
                <a:latin typeface="Arial" charset="0"/>
              </a:rPr>
              <a:t>Heat Transfer from </a:t>
            </a:r>
            <a:r>
              <a:rPr lang="en-US" sz="2000" u="sng" dirty="0" err="1" smtClean="0">
                <a:latin typeface="Arial" charset="0"/>
              </a:rPr>
              <a:t>Ullage</a:t>
            </a:r>
            <a:r>
              <a:rPr lang="en-US" sz="2000" u="sng" dirty="0" smtClean="0">
                <a:latin typeface="Arial" charset="0"/>
              </a:rPr>
              <a:t> to Wall</a:t>
            </a:r>
          </a:p>
          <a:p>
            <a:pPr>
              <a:buFontTx/>
              <a:buNone/>
            </a:pPr>
            <a:endParaRPr lang="en-US" sz="900" dirty="0" smtClean="0">
              <a:latin typeface="Arial" charset="0"/>
            </a:endParaRPr>
          </a:p>
          <a:p>
            <a:pPr>
              <a:buFontTx/>
              <a:buNone/>
            </a:pPr>
            <a:endParaRPr lang="en-US" sz="2000" dirty="0" smtClean="0">
              <a:latin typeface="Arial" charset="0"/>
            </a:endParaRPr>
          </a:p>
          <a:p>
            <a:pPr>
              <a:buFontTx/>
              <a:buNone/>
            </a:pPr>
            <a:endParaRPr lang="en-US" sz="2000" dirty="0" smtClean="0">
              <a:latin typeface="Arial" charset="0"/>
            </a:endParaRPr>
          </a:p>
          <a:p>
            <a:pPr>
              <a:buFontTx/>
              <a:buNone/>
            </a:pPr>
            <a:r>
              <a:rPr lang="en-US" sz="2000" u="sng" dirty="0" smtClean="0">
                <a:latin typeface="Arial" charset="0"/>
              </a:rPr>
              <a:t>Tank Wall Conduction</a:t>
            </a:r>
            <a:endParaRPr lang="en-US" sz="2000" dirty="0" smtClean="0">
              <a:latin typeface="Arial" charset="0"/>
            </a:endParaRPr>
          </a:p>
          <a:p>
            <a:pPr>
              <a:buFontTx/>
              <a:buNone/>
            </a:pPr>
            <a:endParaRPr lang="en-US" sz="900" dirty="0" smtClean="0">
              <a:latin typeface="Arial" charset="0"/>
            </a:endParaRPr>
          </a:p>
          <a:p>
            <a:pPr>
              <a:buFontTx/>
              <a:buNone/>
            </a:pPr>
            <a:endParaRPr lang="en-US" sz="2000" dirty="0" smtClean="0">
              <a:latin typeface="Arial" charset="0"/>
            </a:endParaRPr>
          </a:p>
          <a:p>
            <a:pPr>
              <a:buFontTx/>
              <a:buNone/>
            </a:pPr>
            <a:endParaRPr lang="en-US" sz="2000" dirty="0" smtClean="0">
              <a:latin typeface="Arial" charset="0"/>
            </a:endParaRPr>
          </a:p>
          <a:p>
            <a:pPr>
              <a:buFontTx/>
              <a:buNone/>
            </a:pPr>
            <a:r>
              <a:rPr lang="en-US" sz="2000" u="sng" dirty="0" smtClean="0">
                <a:latin typeface="Arial" charset="0"/>
              </a:rPr>
              <a:t>Energy Balance on Tank Wall</a:t>
            </a:r>
            <a:endParaRPr lang="en-US" sz="2000" dirty="0" smtClean="0">
              <a:latin typeface="Arial" charset="0"/>
            </a:endParaRPr>
          </a:p>
        </p:txBody>
      </p:sp>
      <p:graphicFrame>
        <p:nvGraphicFramePr>
          <p:cNvPr id="8194" name="Object 4"/>
          <p:cNvGraphicFramePr>
            <a:graphicFrameLocks/>
          </p:cNvGraphicFramePr>
          <p:nvPr/>
        </p:nvGraphicFramePr>
        <p:xfrm>
          <a:off x="758825" y="2714625"/>
          <a:ext cx="5265738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6" name="Equation" r:id="rId3" imgW="2286000" imgH="279360" progId="Equation.3">
                  <p:embed/>
                </p:oleObj>
              </mc:Choice>
              <mc:Fallback>
                <p:oleObj name="Equation" r:id="rId3" imgW="2286000" imgH="27936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8825" y="2714625"/>
                        <a:ext cx="5265738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6097652"/>
              </p:ext>
            </p:extLst>
          </p:nvPr>
        </p:nvGraphicFramePr>
        <p:xfrm>
          <a:off x="701222" y="5145881"/>
          <a:ext cx="5474607" cy="884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7" name="Equation" r:id="rId5" imgW="2438280" imgH="482400" progId="Equation.3">
                  <p:embed/>
                </p:oleObj>
              </mc:Choice>
              <mc:Fallback>
                <p:oleObj name="Equation" r:id="rId5" imgW="2438280" imgH="482400" progId="Equation.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222" y="5145881"/>
                        <a:ext cx="5474607" cy="8848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7"/>
          <p:cNvGraphicFramePr>
            <a:graphicFrameLocks noChangeAspect="1"/>
          </p:cNvGraphicFramePr>
          <p:nvPr/>
        </p:nvGraphicFramePr>
        <p:xfrm>
          <a:off x="762000" y="4065588"/>
          <a:ext cx="5029200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8" name="Equation" r:id="rId7" imgW="2450880" imgH="253800" progId="Equation.3">
                  <p:embed/>
                </p:oleObj>
              </mc:Choice>
              <mc:Fallback>
                <p:oleObj name="Equation" r:id="rId7" imgW="2450880" imgH="2538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4065588"/>
                        <a:ext cx="5029200" cy="517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0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957263"/>
            <a:ext cx="9144000" cy="1143000"/>
          </a:xfrm>
          <a:noFill/>
        </p:spPr>
        <p:txBody>
          <a:bodyPr/>
          <a:lstStyle/>
          <a:p>
            <a:r>
              <a:rPr lang="en-US" sz="2400" b="1" smtClean="0">
                <a:latin typeface="Arial" charset="0"/>
              </a:rPr>
              <a:t>TANK PRESSURIZATION</a:t>
            </a:r>
            <a:r>
              <a:rPr lang="en-US" sz="3600" b="1" smtClean="0"/>
              <a:t> </a:t>
            </a:r>
            <a:br>
              <a:rPr lang="en-US" sz="3600" b="1" smtClean="0"/>
            </a:br>
            <a:r>
              <a:rPr lang="en-US" sz="2200" smtClean="0">
                <a:solidFill>
                  <a:schemeClr val="tx1"/>
                </a:solidFill>
                <a:latin typeface="Arial" charset="0"/>
              </a:rPr>
              <a:t>MATHEMATICAL MODELING OF PHYSICAL PROCESSES -3</a:t>
            </a:r>
          </a:p>
        </p:txBody>
      </p:sp>
      <p:pic>
        <p:nvPicPr>
          <p:cNvPr id="8201" name="Picture 11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9" cstate="print"/>
          <a:srcRect/>
          <a:stretch>
            <a:fillRect/>
          </a:stretch>
        </p:blipFill>
        <p:spPr>
          <a:xfrm>
            <a:off x="6229350" y="2190750"/>
            <a:ext cx="2008188" cy="4189413"/>
          </a:xfr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7EE2AD-4F53-4695-A672-D969B11CE2B7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92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93712" y="2224088"/>
            <a:ext cx="5667601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sz="2200" u="sng" dirty="0" smtClean="0">
                <a:latin typeface="Arial" charset="0"/>
              </a:rPr>
              <a:t>Mass Transfer from Propellant to </a:t>
            </a:r>
            <a:r>
              <a:rPr lang="en-US" sz="2200" u="sng" dirty="0" err="1" smtClean="0">
                <a:latin typeface="Arial" charset="0"/>
              </a:rPr>
              <a:t>Ullage</a:t>
            </a:r>
            <a:endParaRPr lang="en-US" sz="2200" u="sng" dirty="0" smtClean="0">
              <a:latin typeface="Arial" charset="0"/>
            </a:endParaRPr>
          </a:p>
          <a:p>
            <a:pPr>
              <a:buFontTx/>
              <a:buNone/>
            </a:pPr>
            <a:endParaRPr lang="en-US" sz="2200" u="sng" dirty="0">
              <a:latin typeface="Arial" charset="0"/>
            </a:endParaRPr>
          </a:p>
          <a:p>
            <a:pPr>
              <a:buFontTx/>
              <a:buNone/>
            </a:pPr>
            <a:endParaRPr lang="en-US" sz="2200" u="sng" dirty="0" smtClean="0">
              <a:latin typeface="Arial" charset="0"/>
            </a:endParaRPr>
          </a:p>
          <a:p>
            <a:pPr>
              <a:buFontTx/>
              <a:buNone/>
            </a:pPr>
            <a:endParaRPr lang="en-US" sz="2200" u="sng" dirty="0">
              <a:latin typeface="Arial" charset="0"/>
            </a:endParaRPr>
          </a:p>
          <a:p>
            <a:r>
              <a:rPr lang="en-US" sz="2200" dirty="0" smtClean="0">
                <a:latin typeface="Arial" charset="0"/>
              </a:rPr>
              <a:t>With optional user subroutine</a:t>
            </a:r>
          </a:p>
          <a:p>
            <a:r>
              <a:rPr lang="en-US" sz="2200" dirty="0" smtClean="0">
                <a:latin typeface="Arial" charset="0"/>
              </a:rPr>
              <a:t>Heat of vaporization (</a:t>
            </a:r>
            <a:r>
              <a:rPr lang="en-US" sz="2200" dirty="0" err="1" smtClean="0">
                <a:latin typeface="Arial" charset="0"/>
              </a:rPr>
              <a:t>h</a:t>
            </a:r>
            <a:r>
              <a:rPr lang="en-US" sz="2200" baseline="-25000" dirty="0" err="1" smtClean="0">
                <a:latin typeface="Arial" charset="0"/>
              </a:rPr>
              <a:t>fg</a:t>
            </a:r>
            <a:r>
              <a:rPr lang="en-US" sz="2200" dirty="0" smtClean="0">
                <a:latin typeface="Arial" charset="0"/>
              </a:rPr>
              <a:t>) and saturation temperature (</a:t>
            </a:r>
            <a:r>
              <a:rPr lang="en-US" sz="2200" dirty="0" err="1" smtClean="0">
                <a:latin typeface="Arial" charset="0"/>
              </a:rPr>
              <a:t>T</a:t>
            </a:r>
            <a:r>
              <a:rPr lang="en-US" sz="2200" baseline="-25000" dirty="0" err="1" smtClean="0">
                <a:latin typeface="Arial" charset="0"/>
              </a:rPr>
              <a:t>sat</a:t>
            </a:r>
            <a:r>
              <a:rPr lang="en-US" sz="2200" dirty="0" smtClean="0">
                <a:latin typeface="Arial" charset="0"/>
              </a:rPr>
              <a:t>) determined at current </a:t>
            </a:r>
            <a:r>
              <a:rPr lang="en-US" sz="2200" dirty="0" err="1" smtClean="0">
                <a:latin typeface="Arial" charset="0"/>
              </a:rPr>
              <a:t>ullage</a:t>
            </a:r>
            <a:r>
              <a:rPr lang="en-US" sz="2200" dirty="0" smtClean="0">
                <a:latin typeface="Arial" charset="0"/>
              </a:rPr>
              <a:t> pressure by calling utility subroutine PROPS_PSAT.</a:t>
            </a:r>
          </a:p>
          <a:p>
            <a:pPr>
              <a:buFontTx/>
              <a:buNone/>
            </a:pPr>
            <a:endParaRPr lang="en-US" sz="2000" u="sng" dirty="0" smtClean="0">
              <a:latin typeface="Arial" charset="0"/>
            </a:endParaRPr>
          </a:p>
          <a:p>
            <a:pPr>
              <a:buFontTx/>
              <a:buNone/>
            </a:pPr>
            <a:endParaRPr lang="en-US" sz="800" u="sng" dirty="0" smtClean="0">
              <a:latin typeface="Arial" charset="0"/>
            </a:endParaRPr>
          </a:p>
          <a:p>
            <a:pPr>
              <a:buFontTx/>
              <a:buNone/>
            </a:pPr>
            <a:endParaRPr lang="en-US" sz="800" u="sng" dirty="0" smtClean="0">
              <a:latin typeface="Arial" charset="0"/>
            </a:endParaRPr>
          </a:p>
          <a:p>
            <a:pPr>
              <a:buFontTx/>
              <a:buNone/>
            </a:pPr>
            <a:endParaRPr lang="en-US" sz="2000" u="sng" dirty="0" smtClean="0">
              <a:latin typeface="Arial" charset="0"/>
            </a:endParaRPr>
          </a:p>
          <a:p>
            <a:pPr>
              <a:buFontTx/>
              <a:buNone/>
            </a:pPr>
            <a:endParaRPr lang="en-US" sz="2000" u="sng" dirty="0" smtClean="0">
              <a:latin typeface="Arial" charset="0"/>
            </a:endParaRPr>
          </a:p>
          <a:p>
            <a:pPr>
              <a:buFontTx/>
              <a:buNone/>
            </a:pPr>
            <a:endParaRPr lang="en-US" sz="2000" u="sng" dirty="0" smtClean="0">
              <a:latin typeface="Arial" charset="0"/>
            </a:endParaRPr>
          </a:p>
          <a:p>
            <a:pPr>
              <a:buFontTx/>
              <a:buNone/>
            </a:pPr>
            <a:endParaRPr lang="en-US" sz="2000" u="sng" dirty="0" smtClean="0">
              <a:latin typeface="Arial" charset="0"/>
            </a:endParaRPr>
          </a:p>
        </p:txBody>
      </p:sp>
      <p:graphicFrame>
        <p:nvGraphicFramePr>
          <p:cNvPr id="9218" name="Object 5"/>
          <p:cNvGraphicFramePr>
            <a:graphicFrameLocks noChangeAspect="1"/>
          </p:cNvGraphicFramePr>
          <p:nvPr/>
        </p:nvGraphicFramePr>
        <p:xfrm>
          <a:off x="506413" y="2570163"/>
          <a:ext cx="41148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0" name="Equation" r:id="rId3" imgW="1892160" imgH="507960" progId="Equation.3">
                  <p:embed/>
                </p:oleObj>
              </mc:Choice>
              <mc:Fallback>
                <p:oleObj name="Equation" r:id="rId3" imgW="1892160" imgH="50796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413" y="2570163"/>
                        <a:ext cx="4114800" cy="1104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4" name="Picture 10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6229350" y="2190750"/>
            <a:ext cx="2008188" cy="4189413"/>
          </a:xfrm>
        </p:spPr>
      </p:pic>
      <p:sp>
        <p:nvSpPr>
          <p:cNvPr id="9225" name="Rectangle 11"/>
          <p:cNvSpPr>
            <a:spLocks noGrp="1" noChangeArrowheads="1"/>
          </p:cNvSpPr>
          <p:nvPr>
            <p:ph type="title"/>
          </p:nvPr>
        </p:nvSpPr>
        <p:spPr>
          <a:xfrm>
            <a:off x="0" y="957263"/>
            <a:ext cx="9144000" cy="1143000"/>
          </a:xfrm>
          <a:noFill/>
        </p:spPr>
        <p:txBody>
          <a:bodyPr/>
          <a:lstStyle/>
          <a:p>
            <a:r>
              <a:rPr lang="en-US" sz="2400" b="1" smtClean="0">
                <a:latin typeface="Arial" charset="0"/>
              </a:rPr>
              <a:t>TANK PRESSURIZATION </a:t>
            </a:r>
            <a:br>
              <a:rPr lang="en-US" sz="2400" b="1" smtClean="0">
                <a:latin typeface="Arial" charset="0"/>
              </a:rPr>
            </a:br>
            <a:r>
              <a:rPr lang="en-US" sz="2200" smtClean="0">
                <a:solidFill>
                  <a:schemeClr val="tx1"/>
                </a:solidFill>
                <a:latin typeface="Arial" charset="0"/>
              </a:rPr>
              <a:t>MATHEMATICAL MODELING OF PHYSICAL PROCESSES -4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7EE2AD-4F53-4695-A672-D969B11CE2B7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Tank Press. / Advanced Valves</a:t>
            </a:r>
            <a:endParaRPr lang="en-US" dirty="0"/>
          </a:p>
        </p:txBody>
      </p:sp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>
          <a:xfrm>
            <a:off x="273050" y="839788"/>
            <a:ext cx="8597900" cy="1143000"/>
          </a:xfrm>
          <a:noFill/>
        </p:spPr>
        <p:txBody>
          <a:bodyPr lIns="92075" tIns="46038" rIns="92075" bIns="46038"/>
          <a:lstStyle/>
          <a:p>
            <a:r>
              <a:rPr lang="en-US" sz="2400" b="1" smtClean="0">
                <a:latin typeface="Arial" charset="0"/>
              </a:rPr>
              <a:t>TANK PRESSURIZATION</a:t>
            </a:r>
            <a:r>
              <a:rPr lang="en-US" sz="3600" b="1" smtClean="0"/>
              <a:t> </a:t>
            </a:r>
            <a:br>
              <a:rPr lang="en-US" sz="3600" b="1" smtClean="0"/>
            </a:br>
            <a:r>
              <a:rPr lang="en-US" sz="2200" smtClean="0">
                <a:solidFill>
                  <a:schemeClr val="tx1"/>
                </a:solidFill>
                <a:latin typeface="Arial" charset="0"/>
              </a:rPr>
              <a:t>CALCULATION STEPS</a:t>
            </a:r>
          </a:p>
        </p:txBody>
      </p:sp>
      <p:sp>
        <p:nvSpPr>
          <p:cNvPr id="3994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84188" y="2241550"/>
            <a:ext cx="5616575" cy="3578225"/>
          </a:xfrm>
          <a:noFill/>
        </p:spPr>
        <p:txBody>
          <a:bodyPr lIns="92075" tIns="46038" rIns="92075" bIns="46038"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400" dirty="0" smtClean="0"/>
              <a:t>    </a:t>
            </a:r>
            <a:r>
              <a:rPr lang="en-US" sz="2600" dirty="0" smtClean="0">
                <a:latin typeface="Arial" charset="0"/>
              </a:rPr>
              <a:t>For each time step calculate</a:t>
            </a:r>
            <a:endParaRPr lang="en-US" sz="2400" dirty="0" smtClean="0">
              <a:latin typeface="Arial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sz="1000" dirty="0" smtClean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200" dirty="0" err="1" smtClean="0">
                <a:latin typeface="Arial" charset="0"/>
              </a:rPr>
              <a:t>Ullage</a:t>
            </a:r>
            <a:r>
              <a:rPr lang="en-US" sz="2200" dirty="0" smtClean="0">
                <a:latin typeface="Arial" charset="0"/>
              </a:rPr>
              <a:t> and Propellant Volumes</a:t>
            </a:r>
            <a:endParaRPr lang="en-US" sz="2000" dirty="0" smtClean="0">
              <a:latin typeface="Arial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sz="1000" dirty="0" smtClean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200" dirty="0" smtClean="0">
                <a:latin typeface="Arial" charset="0"/>
              </a:rPr>
              <a:t>Tank Bottom Pressure</a:t>
            </a:r>
            <a:endParaRPr lang="en-US" sz="2000" dirty="0" smtClean="0">
              <a:latin typeface="Arial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sz="1000" dirty="0" smtClean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200" dirty="0" smtClean="0">
                <a:latin typeface="Arial" charset="0"/>
              </a:rPr>
              <a:t>Heat Transfer between </a:t>
            </a:r>
            <a:r>
              <a:rPr lang="en-US" sz="2200" dirty="0" err="1" smtClean="0">
                <a:latin typeface="Arial" charset="0"/>
              </a:rPr>
              <a:t>pressurant</a:t>
            </a:r>
            <a:r>
              <a:rPr lang="en-US" sz="2200" dirty="0" smtClean="0">
                <a:latin typeface="Arial" charset="0"/>
              </a:rPr>
              <a:t> and propellant and </a:t>
            </a:r>
            <a:r>
              <a:rPr lang="en-US" sz="2200" dirty="0" err="1" smtClean="0">
                <a:latin typeface="Arial" charset="0"/>
              </a:rPr>
              <a:t>pressurant</a:t>
            </a:r>
            <a:r>
              <a:rPr lang="en-US" sz="2200" dirty="0" smtClean="0">
                <a:latin typeface="Arial" charset="0"/>
              </a:rPr>
              <a:t> and wall</a:t>
            </a:r>
            <a:endParaRPr lang="en-US" sz="2000" dirty="0" smtClean="0">
              <a:latin typeface="Arial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sz="1000" dirty="0" smtClean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200" dirty="0" smtClean="0">
                <a:latin typeface="Arial" charset="0"/>
              </a:rPr>
              <a:t>Wall Temperature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000" dirty="0" smtClean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200" dirty="0" smtClean="0">
                <a:latin typeface="Arial" charset="0"/>
              </a:rPr>
              <a:t>Mass Transfer from propellant to </a:t>
            </a:r>
            <a:r>
              <a:rPr lang="en-US" sz="2200" dirty="0" err="1" smtClean="0">
                <a:latin typeface="Arial" charset="0"/>
              </a:rPr>
              <a:t>ullage</a:t>
            </a:r>
            <a:r>
              <a:rPr lang="en-US" sz="2200" dirty="0" smtClean="0">
                <a:latin typeface="Arial" charset="0"/>
              </a:rPr>
              <a:t> (only with optional user subroutine)</a:t>
            </a:r>
          </a:p>
          <a:p>
            <a:pPr>
              <a:lnSpc>
                <a:spcPct val="90000"/>
              </a:lnSpc>
              <a:buNone/>
            </a:pPr>
            <a:endParaRPr lang="en-US" sz="2200" dirty="0" smtClean="0">
              <a:latin typeface="Arial" charset="0"/>
            </a:endParaRPr>
          </a:p>
        </p:txBody>
      </p:sp>
      <p:pic>
        <p:nvPicPr>
          <p:cNvPr id="39942" name="Picture 6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254750" y="2054225"/>
            <a:ext cx="2008188" cy="4189413"/>
          </a:xfrm>
          <a:noFill/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7EE2AD-4F53-4695-A672-D969B11CE2B7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9482</TotalTime>
  <Words>1345</Words>
  <Application>Microsoft Office PowerPoint</Application>
  <PresentationFormat>On-screen Show (4:3)</PresentationFormat>
  <Paragraphs>331</Paragraphs>
  <Slides>38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Arial</vt:lpstr>
      <vt:lpstr>Calibri</vt:lpstr>
      <vt:lpstr>Courier New</vt:lpstr>
      <vt:lpstr>Times New Roman</vt:lpstr>
      <vt:lpstr>Default Design</vt:lpstr>
      <vt:lpstr>Equation</vt:lpstr>
      <vt:lpstr>Microsoft Equation 3.0</vt:lpstr>
      <vt:lpstr>Tank Pressurization, Control Valves, and Relief Valves</vt:lpstr>
      <vt:lpstr>Content</vt:lpstr>
      <vt:lpstr>TANK PRESSURIZATION</vt:lpstr>
      <vt:lpstr>TANK PRESSURIZATION  ADDITIONAL PHYSICAL PROCESSES</vt:lpstr>
      <vt:lpstr>TANK PRESSURIZATION  MATHEMATICAL MODELING OF PHYSICAL PROCESSES -1</vt:lpstr>
      <vt:lpstr>TANK PRESSURIZATION  MATHEMATICAL MODELING OF PHYSICAL PROCESSES -2</vt:lpstr>
      <vt:lpstr>TANK PRESSURIZATION  MATHEMATICAL MODELING OF PHYSICAL PROCESSES -3</vt:lpstr>
      <vt:lpstr>TANK PRESSURIZATION  MATHEMATICAL MODELING OF PHYSICAL PROCESSES -4</vt:lpstr>
      <vt:lpstr>TANK PRESSURIZATION  CALCULATION STEPS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TANK PRESSURIZATION EXAMPLE 10 PROPELLANT TO ULLAGE MASS TRANSFER RATE HISTORY</vt:lpstr>
      <vt:lpstr>PowerPoint Presentation</vt:lpstr>
      <vt:lpstr>PowerPoint Presentation</vt:lpstr>
      <vt:lpstr>PowerPoint Presentation</vt:lpstr>
      <vt:lpstr>TANK PRESSURIZATION SUMMARY</vt:lpstr>
      <vt:lpstr>CONTROL VALVE</vt:lpstr>
      <vt:lpstr>CONTROL VALVE  SUB-OPTIONS</vt:lpstr>
      <vt:lpstr>CONTROL VALVE  BRANCH INPUTS -1</vt:lpstr>
      <vt:lpstr>CONTROL VALVE  BRANCH INPUTS -2</vt:lpstr>
      <vt:lpstr>CONTROL VALVE  EXAMPLE 12 SCHEMATIC</vt:lpstr>
      <vt:lpstr>CONTROL VALVE  EXAMPLE 12 VTASC CANVAS</vt:lpstr>
      <vt:lpstr>CONTROL VALVE  EXAMPLE 12 PROPELLANT TANK PRESSURE HISTORY</vt:lpstr>
      <vt:lpstr>CONTROL VALVE  EXAMPLE 12 LOX TEMPERATURE HISTORY</vt:lpstr>
      <vt:lpstr>CONTROL VALVE  EXAMPLE 12 HELIUM FLOW RATE HISTORY</vt:lpstr>
      <vt:lpstr>PowerPoint Presentation</vt:lpstr>
      <vt:lpstr>PowerPoint Presentation</vt:lpstr>
      <vt:lpstr>CONTROL VALVE  SUMMARY</vt:lpstr>
      <vt:lpstr>RELIEF VALVE</vt:lpstr>
      <vt:lpstr>RELIEF VALVE INPUTS</vt:lpstr>
      <vt:lpstr>RELIEF VALVE CONTROL FILE</vt:lpstr>
      <vt:lpstr>CONTROL VALVE  EXAMPLE 24 VTASC CANVAS</vt:lpstr>
      <vt:lpstr>RELIEF VALVE  EXAMPLE 24 Tank Pressure History</vt:lpstr>
      <vt:lpstr>RELIEF VALVE  EXAMPLE 24 Flow Rate History</vt:lpstr>
      <vt:lpstr>RELIEF VALVE  SUMMARY</vt:lpstr>
    </vt:vector>
  </TitlesOfParts>
  <Company>MSFC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Computational Model of Evaporative Mass Transfer</dc:title>
  <dc:creator>Alok Majumdar</dc:creator>
  <cp:lastModifiedBy>Leclair, Andre C. (MSFC-ER43)</cp:lastModifiedBy>
  <cp:revision>157</cp:revision>
  <cp:lastPrinted>2000-03-17T16:31:33Z</cp:lastPrinted>
  <dcterms:created xsi:type="dcterms:W3CDTF">2000-02-22T21:14:35Z</dcterms:created>
  <dcterms:modified xsi:type="dcterms:W3CDTF">2015-11-05T19:41:42Z</dcterms:modified>
</cp:coreProperties>
</file>