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5.xml" ContentType="application/vnd.openxmlformats-officedocument.presentationml.notesSlide+xml"/>
  <Override PartName="/ppt/tags/tag41.xml" ContentType="application/vnd.openxmlformats-officedocument.presentationml.tags+xml"/>
  <Override PartName="/ppt/notesSlides/notesSlide6.xml" ContentType="application/vnd.openxmlformats-officedocument.presentationml.notesSlide+xml"/>
  <Override PartName="/ppt/tags/tag42.xml" ContentType="application/vnd.openxmlformats-officedocument.presentationml.tags+xml"/>
  <Override PartName="/ppt/notesSlides/notesSlide7.xml" ContentType="application/vnd.openxmlformats-officedocument.presentationml.notesSlide+xml"/>
  <Override PartName="/ppt/tags/tag43.xml" ContentType="application/vnd.openxmlformats-officedocument.presentationml.tags+xml"/>
  <Override PartName="/ppt/notesSlides/notesSlide8.xml" ContentType="application/vnd.openxmlformats-officedocument.presentationml.notesSlide+xml"/>
  <Override PartName="/ppt/tags/tag44.xml" ContentType="application/vnd.openxmlformats-officedocument.presentationml.tags+xml"/>
  <Override PartName="/ppt/notesSlides/notesSlide9.xml" ContentType="application/vnd.openxmlformats-officedocument.presentationml.notesSlide+xml"/>
  <Override PartName="/ppt/tags/tag45.xml" ContentType="application/vnd.openxmlformats-officedocument.presentationml.tags+xml"/>
  <Override PartName="/ppt/notesSlides/notesSlide10.xml" ContentType="application/vnd.openxmlformats-officedocument.presentationml.notesSlide+xml"/>
  <Override PartName="/ppt/tags/tag46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handoutMasterIdLst>
    <p:handoutMasterId r:id="rId43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6" y="-20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9F217-157E-4ED2-B7D2-B4108DC4FEC8}" type="datetimeFigureOut">
              <a:rPr lang="en-US" smtClean="0"/>
              <a:t>3/16/2011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99431-74C9-4966-8A8C-16FC3FB2D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3794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02512D-B5D6-4DA1-A73A-0D5E1AC43783}" type="datetimeFigureOut">
              <a:rPr lang="en-US" smtClean="0"/>
              <a:t>3/16/2011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406D3-94ED-44EB-8659-0E048EFABA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1824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388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15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15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158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14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15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42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6477000" y="72390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hf sldNum="0"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7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5.jpeg"/><Relationship Id="rId2" Type="http://schemas.microsoft.com/office/2007/relationships/media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7" Type="http://schemas.openxmlformats.org/officeDocument/2006/relationships/image" Target="../media/image13.png"/><Relationship Id="rId2" Type="http://schemas.microsoft.com/office/2007/relationships/media" Target="../media/media6.WAV"/><Relationship Id="rId1" Type="http://schemas.openxmlformats.org/officeDocument/2006/relationships/tags" Target="../tags/tag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9.WAV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20.xml"/><Relationship Id="rId4" Type="http://schemas.openxmlformats.org/officeDocument/2006/relationships/audio" Target="../media/media9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2.xml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3.xml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4.xml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5.xml"/><Relationship Id="rId6" Type="http://schemas.openxmlformats.org/officeDocument/2006/relationships/image" Target="../media/image23.png"/><Relationship Id="rId5" Type="http://schemas.openxmlformats.org/officeDocument/2006/relationships/image" Target="../media/image22.wmf"/><Relationship Id="rId4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6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15.WAV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25.png"/><Relationship Id="rId5" Type="http://schemas.openxmlformats.org/officeDocument/2006/relationships/slideLayout" Target="../slideLayouts/slideLayout26.xml"/><Relationship Id="rId4" Type="http://schemas.openxmlformats.org/officeDocument/2006/relationships/audio" Target="../media/media15.WAV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16.WAV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26.png"/><Relationship Id="rId5" Type="http://schemas.openxmlformats.org/officeDocument/2006/relationships/slideLayout" Target="../slideLayouts/slideLayout27.xml"/><Relationship Id="rId4" Type="http://schemas.openxmlformats.org/officeDocument/2006/relationships/audio" Target="../media/media16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21.xml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22.xml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2" Type="http://schemas.microsoft.com/office/2007/relationships/media" Target="../media/media19.WAV"/><Relationship Id="rId1" Type="http://schemas.openxmlformats.org/officeDocument/2006/relationships/tags" Target="../tags/tag2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2" Type="http://schemas.microsoft.com/office/2007/relationships/media" Target="../media/media20.WAV"/><Relationship Id="rId1" Type="http://schemas.openxmlformats.org/officeDocument/2006/relationships/tags" Target="../tags/tag2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WAV"/><Relationship Id="rId2" Type="http://schemas.microsoft.com/office/2007/relationships/media" Target="../media/media21.WAV"/><Relationship Id="rId1" Type="http://schemas.openxmlformats.org/officeDocument/2006/relationships/tags" Target="../tags/tag25.xml"/><Relationship Id="rId5" Type="http://schemas.openxmlformats.org/officeDocument/2006/relationships/image" Target="../media/image33.png"/><Relationship Id="rId4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tags" Target="../tags/tag27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26.xml"/><Relationship Id="rId1" Type="http://schemas.openxmlformats.org/officeDocument/2006/relationships/vmlDrawing" Target="../drawings/vmlDrawing1.vml"/><Relationship Id="rId6" Type="http://schemas.openxmlformats.org/officeDocument/2006/relationships/slideLayout" Target="../slideLayouts/slideLayout32.xml"/><Relationship Id="rId11" Type="http://schemas.openxmlformats.org/officeDocument/2006/relationships/image" Target="../media/image36.png"/><Relationship Id="rId5" Type="http://schemas.openxmlformats.org/officeDocument/2006/relationships/audio" Target="../media/media22.WAV"/><Relationship Id="rId10" Type="http://schemas.openxmlformats.org/officeDocument/2006/relationships/image" Target="../media/image34.wmf"/><Relationship Id="rId4" Type="http://schemas.microsoft.com/office/2007/relationships/media" Target="../media/media22.WAV"/><Relationship Id="rId9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WAV"/><Relationship Id="rId2" Type="http://schemas.microsoft.com/office/2007/relationships/media" Target="../media/media23.WAV"/><Relationship Id="rId1" Type="http://schemas.openxmlformats.org/officeDocument/2006/relationships/tags" Target="../tags/tag28.xml"/><Relationship Id="rId5" Type="http://schemas.openxmlformats.org/officeDocument/2006/relationships/image" Target="../media/image37.png"/><Relationship Id="rId4" Type="http://schemas.openxmlformats.org/officeDocument/2006/relationships/slideLayout" Target="../slideLayouts/slideLayout33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media" Target="../media/media24.WAV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38.png"/><Relationship Id="rId5" Type="http://schemas.openxmlformats.org/officeDocument/2006/relationships/slideLayout" Target="../slideLayouts/slideLayout34.xml"/><Relationship Id="rId4" Type="http://schemas.openxmlformats.org/officeDocument/2006/relationships/audio" Target="../media/media24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WAV"/><Relationship Id="rId2" Type="http://schemas.microsoft.com/office/2007/relationships/media" Target="../media/media25.WAV"/><Relationship Id="rId1" Type="http://schemas.openxmlformats.org/officeDocument/2006/relationships/tags" Target="../tags/tag31.xml"/><Relationship Id="rId5" Type="http://schemas.openxmlformats.org/officeDocument/2006/relationships/image" Target="../media/image39.png"/><Relationship Id="rId4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WAV"/><Relationship Id="rId2" Type="http://schemas.microsoft.com/office/2007/relationships/media" Target="../media/media26.WAV"/><Relationship Id="rId1" Type="http://schemas.openxmlformats.org/officeDocument/2006/relationships/tags" Target="../tags/tag32.xml"/><Relationship Id="rId6" Type="http://schemas.openxmlformats.org/officeDocument/2006/relationships/image" Target="../media/image41.png"/><Relationship Id="rId5" Type="http://schemas.openxmlformats.org/officeDocument/2006/relationships/image" Target="../media/image40.emf"/><Relationship Id="rId4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WAV"/><Relationship Id="rId2" Type="http://schemas.microsoft.com/office/2007/relationships/media" Target="../media/media27.WAV"/><Relationship Id="rId1" Type="http://schemas.openxmlformats.org/officeDocument/2006/relationships/tags" Target="../tags/tag33.xml"/><Relationship Id="rId5" Type="http://schemas.openxmlformats.org/officeDocument/2006/relationships/image" Target="../media/image42.png"/><Relationship Id="rId4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WAV"/><Relationship Id="rId2" Type="http://schemas.microsoft.com/office/2007/relationships/media" Target="../media/media28.WAV"/><Relationship Id="rId1" Type="http://schemas.openxmlformats.org/officeDocument/2006/relationships/tags" Target="../tags/tag34.xml"/><Relationship Id="rId5" Type="http://schemas.openxmlformats.org/officeDocument/2006/relationships/image" Target="../media/image43.png"/><Relationship Id="rId4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9.WAV"/><Relationship Id="rId2" Type="http://schemas.microsoft.com/office/2007/relationships/media" Target="../media/media29.WAV"/><Relationship Id="rId1" Type="http://schemas.openxmlformats.org/officeDocument/2006/relationships/tags" Target="../tags/tag35.xml"/><Relationship Id="rId5" Type="http://schemas.openxmlformats.org/officeDocument/2006/relationships/image" Target="../media/image44.png"/><Relationship Id="rId4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media30.WAV"/><Relationship Id="rId2" Type="http://schemas.microsoft.com/office/2007/relationships/media" Target="../media/media30.WAV"/><Relationship Id="rId1" Type="http://schemas.openxmlformats.org/officeDocument/2006/relationships/tags" Target="../tags/tag36.xml"/><Relationship Id="rId6" Type="http://schemas.openxmlformats.org/officeDocument/2006/relationships/image" Target="../media/image46.png"/><Relationship Id="rId5" Type="http://schemas.openxmlformats.org/officeDocument/2006/relationships/image" Target="../media/image45.emf"/><Relationship Id="rId4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1.WAV"/><Relationship Id="rId2" Type="http://schemas.microsoft.com/office/2007/relationships/media" Target="../media/media31.WAV"/><Relationship Id="rId1" Type="http://schemas.openxmlformats.org/officeDocument/2006/relationships/tags" Target="../tags/tag37.xml"/><Relationship Id="rId6" Type="http://schemas.openxmlformats.org/officeDocument/2006/relationships/image" Target="../media/image47.png"/><Relationship Id="rId5" Type="http://schemas.openxmlformats.org/officeDocument/2006/relationships/image" Target="../media/image35.jpeg"/><Relationship Id="rId4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2.WAV"/><Relationship Id="rId2" Type="http://schemas.microsoft.com/office/2007/relationships/media" Target="../media/media32.WAV"/><Relationship Id="rId1" Type="http://schemas.openxmlformats.org/officeDocument/2006/relationships/tags" Target="../tags/tag38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slideLayout" Target="../slideLayouts/slideLayout3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3.WAV"/><Relationship Id="rId2" Type="http://schemas.microsoft.com/office/2007/relationships/media" Target="../media/media33.WAV"/><Relationship Id="rId1" Type="http://schemas.openxmlformats.org/officeDocument/2006/relationships/tags" Target="../tags/tag3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4.WAV"/><Relationship Id="rId2" Type="http://schemas.microsoft.com/office/2007/relationships/media" Target="../media/media34.WAV"/><Relationship Id="rId1" Type="http://schemas.openxmlformats.org/officeDocument/2006/relationships/tags" Target="../tags/tag40.xml"/><Relationship Id="rId6" Type="http://schemas.openxmlformats.org/officeDocument/2006/relationships/image" Target="../media/image52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35.WAV"/><Relationship Id="rId2" Type="http://schemas.microsoft.com/office/2007/relationships/media" Target="../media/media35.WAV"/><Relationship Id="rId1" Type="http://schemas.openxmlformats.org/officeDocument/2006/relationships/tags" Target="../tags/tag41.xml"/><Relationship Id="rId6" Type="http://schemas.openxmlformats.org/officeDocument/2006/relationships/image" Target="../media/image53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36.WAV"/><Relationship Id="rId2" Type="http://schemas.microsoft.com/office/2007/relationships/media" Target="../media/media36.WAV"/><Relationship Id="rId1" Type="http://schemas.openxmlformats.org/officeDocument/2006/relationships/tags" Target="../tags/tag42.xml"/><Relationship Id="rId6" Type="http://schemas.openxmlformats.org/officeDocument/2006/relationships/image" Target="../media/image54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media37.WAV"/><Relationship Id="rId7" Type="http://schemas.openxmlformats.org/officeDocument/2006/relationships/image" Target="../media/image56.png"/><Relationship Id="rId2" Type="http://schemas.microsoft.com/office/2007/relationships/media" Target="../media/media37.WAV"/><Relationship Id="rId1" Type="http://schemas.openxmlformats.org/officeDocument/2006/relationships/tags" Target="../tags/tag43.xml"/><Relationship Id="rId6" Type="http://schemas.openxmlformats.org/officeDocument/2006/relationships/image" Target="../media/image55.emf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media38.WAV"/><Relationship Id="rId7" Type="http://schemas.openxmlformats.org/officeDocument/2006/relationships/image" Target="../media/image58.png"/><Relationship Id="rId2" Type="http://schemas.microsoft.com/office/2007/relationships/media" Target="../media/media38.WAV"/><Relationship Id="rId1" Type="http://schemas.openxmlformats.org/officeDocument/2006/relationships/tags" Target="../tags/tag44.xml"/><Relationship Id="rId6" Type="http://schemas.openxmlformats.org/officeDocument/2006/relationships/image" Target="../media/image57.emf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media39.WAV"/><Relationship Id="rId7" Type="http://schemas.openxmlformats.org/officeDocument/2006/relationships/image" Target="../media/image60.png"/><Relationship Id="rId2" Type="http://schemas.microsoft.com/office/2007/relationships/media" Target="../media/media39.WAV"/><Relationship Id="rId1" Type="http://schemas.openxmlformats.org/officeDocument/2006/relationships/tags" Target="../tags/tag45.xml"/><Relationship Id="rId6" Type="http://schemas.openxmlformats.org/officeDocument/2006/relationships/image" Target="../media/image59.emf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media40.WAV"/><Relationship Id="rId2" Type="http://schemas.microsoft.com/office/2007/relationships/media" Target="../media/media40.WAV"/><Relationship Id="rId1" Type="http://schemas.openxmlformats.org/officeDocument/2006/relationships/tags" Target="../tags/tag46.xml"/><Relationship Id="rId6" Type="http://schemas.openxmlformats.org/officeDocument/2006/relationships/image" Target="../media/image61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476375" y="1828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000" dirty="0" smtClean="0">
              <a:solidFill>
                <a:schemeClr val="tx1"/>
              </a:solidFill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000" dirty="0" smtClean="0">
              <a:solidFill>
                <a:schemeClr val="tx1"/>
              </a:solidFill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44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Random Vibration</a:t>
            </a:r>
          </a:p>
          <a:p>
            <a:pPr>
              <a:buFont typeface="Monotype Sorts" pitchFamily="2" charset="2"/>
              <a:buNone/>
              <a:defRPr/>
            </a:pPr>
            <a:endParaRPr lang="en-US" sz="1800" b="1" dirty="0">
              <a:solidFill>
                <a:srgbClr val="003366"/>
              </a:solidFill>
              <a:latin typeface="Helvetica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9342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643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9342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042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8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611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9906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Random Vibration Examples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9200" y="2057400"/>
            <a:ext cx="6553200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900" dirty="0">
                <a:latin typeface="Arial" pitchFamily="34" charset="0"/>
                <a:cs typeface="Arial" pitchFamily="34" charset="0"/>
              </a:rPr>
              <a:t>Turbulent airflow passing over an aircraft wing</a:t>
            </a:r>
          </a:p>
          <a:p>
            <a:pPr marL="457200" indent="-457200">
              <a:buFont typeface="+mj-lt"/>
              <a:buAutoNum type="arabicPeriod"/>
            </a:pP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900" dirty="0">
                <a:latin typeface="Arial" pitchFamily="34" charset="0"/>
                <a:cs typeface="Arial" pitchFamily="34" charset="0"/>
              </a:rPr>
              <a:t>Oncoming turbulent wind against a building</a:t>
            </a:r>
          </a:p>
          <a:p>
            <a:pPr marL="457200" indent="-457200">
              <a:buFont typeface="+mj-lt"/>
              <a:buAutoNum type="arabicPeriod"/>
            </a:pP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900" dirty="0">
                <a:latin typeface="Arial" pitchFamily="34" charset="0"/>
                <a:cs typeface="Arial" pitchFamily="34" charset="0"/>
              </a:rPr>
              <a:t>Rocket vehicle liftoff acoustics</a:t>
            </a:r>
          </a:p>
          <a:p>
            <a:pPr marL="457200" indent="-457200">
              <a:buFont typeface="+mj-lt"/>
              <a:buAutoNum type="arabicPeriod"/>
            </a:pP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900" dirty="0">
                <a:latin typeface="Arial" pitchFamily="34" charset="0"/>
                <a:cs typeface="Arial" pitchFamily="34" charset="0"/>
              </a:rPr>
              <a:t>Rocket engine structural-borne vibration </a:t>
            </a:r>
          </a:p>
          <a:p>
            <a:pPr marL="457200" indent="-457200">
              <a:buFont typeface="+mj-lt"/>
              <a:buAutoNum type="arabicPeriod"/>
            </a:pP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1900" dirty="0">
                <a:latin typeface="Arial" pitchFamily="34" charset="0"/>
                <a:cs typeface="Arial" pitchFamily="34" charset="0"/>
              </a:rPr>
              <a:t>Earthquake excitation of a building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7056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752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22860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Random Vibration Characteristics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841480"/>
            <a:ext cx="7924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One common characteristic of these examples is that the motion varies randomly with time.  Thus, the amplitude cannot be expressed in terms of a "deterministic" mathematical function.</a:t>
            </a:r>
          </a:p>
          <a:p>
            <a:endParaRPr lang="en-US" dirty="0"/>
          </a:p>
          <a:p>
            <a:r>
              <a:rPr lang="en-US" dirty="0"/>
              <a:t>Dave Steinberg wrote:</a:t>
            </a:r>
            <a:br>
              <a:rPr lang="en-US" dirty="0"/>
            </a:br>
            <a:endParaRPr lang="en-US" dirty="0"/>
          </a:p>
          <a:p>
            <a:pPr marL="457200" lvl="2" indent="0" algn="just">
              <a:buFont typeface="Monotype Sorts" pitchFamily="2" charset="2"/>
              <a:buNone/>
            </a:pPr>
            <a:r>
              <a:rPr lang="en-US" dirty="0"/>
              <a:t>The most obvious characteristic of random vibration is that it is </a:t>
            </a:r>
            <a:r>
              <a:rPr lang="en-US" dirty="0" err="1"/>
              <a:t>nonperiodic</a:t>
            </a:r>
            <a:r>
              <a:rPr lang="en-US" dirty="0"/>
              <a:t>.  A knowledge of the past history of random motion is adequate to predict the </a:t>
            </a:r>
            <a:r>
              <a:rPr lang="en-US" i="1" dirty="0"/>
              <a:t>probability</a:t>
            </a:r>
            <a:r>
              <a:rPr lang="en-US" dirty="0"/>
              <a:t> of occurrence of various acceleration and displacement magnitudes, but it is not sufficient to predict the precise magnitude at a specific instant.</a:t>
            </a:r>
            <a:endParaRPr lang="en-US" b="1" dirty="0"/>
          </a:p>
          <a:p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0866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041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4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-68580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Optics Analogy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19600" y="1581745"/>
            <a:ext cx="41300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dirty="0">
                <a:latin typeface="Arial" pitchFamily="34" charset="0"/>
                <a:cs typeface="Arial" pitchFamily="34" charset="0"/>
              </a:rPr>
              <a:t>Sinusoidal vibration is a like a laser beam.</a:t>
            </a: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latin typeface="Arial" pitchFamily="34" charset="0"/>
                <a:cs typeface="Arial" pitchFamily="34" charset="0"/>
              </a:rPr>
              <a:t>Random vibration is a like “white light.”  White light passed through a prism produces a spectrum of colors.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b="1" dirty="0"/>
          </a:p>
        </p:txBody>
      </p:sp>
      <p:sp>
        <p:nvSpPr>
          <p:cNvPr id="5" name="AutoShape 2" descr="http://farm3.static.flickr.com/2131/2359406622_605e090c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9" y="3879512"/>
            <a:ext cx="3437255" cy="2410797"/>
          </a:xfrm>
          <a:prstGeom prst="rect">
            <a:avLst/>
          </a:prstGeom>
        </p:spPr>
      </p:pic>
      <p:sp>
        <p:nvSpPr>
          <p:cNvPr id="8" name="AutoShape 4" descr="data:image/jpg;base64,/9j/4AAQSkZJRgABAQAAAQABAAD/2wBDAAkGBwgHBgkIBwgKCgkLDRYPDQwMDRsUFRAWIB0iIiAdHx8kKDQsJCYxJx8fLT0tMTU3Ojo6Iys/RD84QzQ5Ojf/2wBDAQoKCg0MDRoPDxo3JR8lNzc3Nzc3Nzc3Nzc3Nzc3Nzc3Nzc3Nzc3Nzc3Nzc3Nzc3Nzc3Nzc3Nzc3Nzc3Nzc3Nzf/wAARCACbAO8DASIAAhEBAxEB/8QAGwAAAgMBAQEAAAAAAAAAAAAAAwQCBQYBAAf/xABCEAACAQMDAgQEAgcGBAYDAAABAgMABBEFEiExQRMiUWEGcYGRFDIjM0JSobHBBxVi0eHwJENyoiU0NVOCkqPS8f/EABoBAAMBAQEBAAAAAAAAAAAAAAIDBAEFAAb/xAAsEQACAgICAQMDAgcBAAAAAAAAAQIRAxIEITEiQVEFEzIUYSNCcYGh4fDx/9oADAMBAAIRAxEAPwD4sDXG4ogTFcdaPVntkweaic11hXsGgNojk10E+ld+de+Ves9RwV4scVONSzgLgkc4om1XB4waJK0C2NaXkh8n0p+ThaS00YZh8qfl6VZjXoOfmf8AEKR53jmYAgDPSp/iiegP3rjuwlYBUPPcUeKSYIcKuPYDFRuck2kdSOOE0nJ/4PQX4jSQMZQXQr5HA6+vHShPdsRgg9c9akxk2NzH0PYUKQ56svOOwot2LeOKIifad3f03GiR3ILlpNwHorUEj/EKkF5wWUV7dgOCDG72MdgfBH7TEVwXbDs2P+s1x23nLyAkADn0oZCkEA5NFvIzWKLK41lpbKG3EbApnLm4chs+2cClUu5NytGChz1V2pQrheRUgAiggctwBXt5MFY4pUg88008hDSOzE5Ys5JJ9eaWdGH58/eigCNs5JJ61x/OwOeK87YS9J1SgUDePtUHwWBByMdaIQgHO360JyCfL07YrGeXZDJ9BTcEheYEqi4XA2jrS/Hv9qNbAGTjPSvQuz06ojd8Nx3NBUt2p7VVKT7XA8oCjApRBk4AOa9LqR6L9KILkk59altaQkKAQKiOC2e1dR9i56A98UuxgwcVEijCVZIcA+bvQwuacxce/IJ04BFRx7UxtP7ua9tU469fSlNoohBiuOa6BzR5IyAeM49KB06UKZs4U6sJGqqAw6iuNtQZXqetShGck/apTABeBg03+WyevVQ1pnJb6U/L0NI6Zk7s+op+T8p6VVj/AAIcyrIU0kaGUs3UmirFGBwjH71Fym47kyc9Q2KZgliCEGBj/wDOonOpNHWx4FOKewq0MYU+QjiuKIceZD05pmadHjYomOCOvSkdkrLgnINMT/YRKMV0mdm8PcAqkDjtRLadLaVZUVxKj7lbPTFMxy20FgySxK05PBIqu3Hd1zXn6ewI+q0Pm4ilA8YFivTIHHOf51xZoEYZgUrjI+tJ7mYdRgda64PVe9bu6MeNBridJpw7JGigDyxrgHFHS4tCQdvAIpBY9y8A5qLIVPIrykzzhF9WFnKtIdpGDyK8gwrHIOPQ0Fj7VxXOeQKDbuw9eqOs24/6V0YwPlUD1opXyAZ/Z/rXvPZtIkW82KYtcB1LdC3b0pNAA/XNMRP+lUemaKLrsCcbVBNVkR7pjGPLx1Oe1LAGQ8YB9zXbkYkPFStdm79IqkZHDUM5WwoKooAqElxkAgV1YiY1bcCDxtHWrG3WEG/JWLasfl3c4J9PejNJZpotshS38fOScebv1oBguyKseQoFRTAOaJJ+roAp+RCMM2hpNmFPcnFaHThYgAyiPgc5GaywY4FEDn1P3qLNx3kVJ0d7g/VI8aTeidl/rFpp8sCywYjkYAkJWZkt8E4O75daZLEjkmogVuDFLFHVuxXO5ePlS2jDUBGuzrQpDubFMzD9Gx70vbjMnPPzqi76OW4qHY/Z4iRmIOMZOKZj1C2EmXRyvpilV/US+mKUAqhScUkiN41Ntsuvx+mk82uT/wBApmx+Jn0uVmsbW2e3xzFcQhhu9fUdaz3A5Y8UWJPG3KpQDH7bAZ+VBmjHLHWa6GYW8MtoNgZpWmkL525OSBwKi3nxuPSirBuOM+pB9utRxGvBf/tNYo0gnLZ2DMakElicCmlsEOkSXisWZJAgAHBBGc/Og/oiCBL91NWsULQfDdyGP/PQhsdioI/gRWqF+QZTaoo1UnI/Z7k1oINEe5tYbhSAkg9ao1IkYJkIrEbm/qRWnsL+S1MdhGsMsQBKNkM3f90kA+339mcZQbqQPLeTW8YnLpyWy4zk1V3sYByo4qx1XUmOoOioBCDgkc8e1L3UQwMnPIwMY4op6ttRE4t41KfuU5HrUO9O6iYzPiIABRg4Hek8c1HJUy+LtHRyRTDABBj0/rS/cUwx4rY+DJeQQHnPtRIuLgVFR+ZvlXUP6cfKtMbO3X6w0EDJANGu/wBaaEO9DLyFHwFidBDch87iBt59+as5LLQV0y3kTWLh71gDLALE7UyOcPv82DgdKpOfNzU2hkEXisrCLP5sd6EMsZP1TUAcmmWUsuO9cWBh0YA/KqJkuPpAAPSpD17VIwMG5OeK6VbYBt5FLobZwCpBTXlGAM1I5ANCxkWDnH6NvnQ4F2g+9Fm/VtQlkTCgn+lFBGZfgYTlGXcRng4rl3aPbuFjctlFY/UZ/rUrJVkZuMgH1p+8RWmHH/KjH/YKo12RC56yoqbVVmfZNOEXPTvmnLezt5J5VaVWgXBBLbc+pzg4A+VQNlH/AHS95g+KLox9e2AaHpCiSSYFwBsPJGccj0pUfyoon1DYul0/TraGN7XVI7m4MbloIyTsO1u+Bms0DjIG1lz1INXFnAi3IdDktHKSc8HyHpxSEsUcfhNncSclR3HrRtOhcZK2QRlCbn8FT2BBzWhvVxoFx2JlhH/4krNyMu8+Xy4xitXqSEaDcHAwZ0H2jT/Ojx+JIXmdSj/3wZKeJYZmjWaOVVOA6Hyke2at/huWNbtQ+ADxvGAQDwefrVVLtZVZVVeBkLTVtG8G14jg9c0vF6ZWOzeqFFxcRxRytGGEiq3lJAOD6+3aq26BZ8DqasVVrlhuYKzcZbnJ9KVZEiDlj5lODmqZq+0QQdeSpkjUodoOQ3NCW3zktwoPPrRJt25m6KTRVIe2AI5yTmpqTfZ0NmkKTQhR5ST7Ghe+KYddreUkjNQdAGzwMHoOlKaGRl8hM7Ilj/afJP24ocY/SL6da8kge53vwpz9OKhE2XXJxxis2NoLeDz5oBNM3bKzKQeCKUJrJGx8HG71J3bpuOB2zUTzXjQhlr4+CM0RZkPeq55V964JePLwaa2JUWy5ZlABHeuBlPWqv8TKRjdXhcSfvUOwerLN8FSQM1VzSNvI3Ec103EnPmoLNuJJPNY2ao0HtiZW2ysWTvivSRbpzGozzgChRyBcAcDPairOonD++aONVQuV3Y5p0yo3hONvOBVndlFlXc4GY4z90Wqa4mgm8ynD+uKu9T0K7ulnu32qLa1j45BIWNOf41TFuqSsjyabJydWVU4XJVJMoxyQDxRrOPYboochYT0HuKhp+lzXm54nPhxp4kpxkqvc9eflXoLwQPcxRIZY5UMQc8Y5Hmx9OlD4dteRjtrWLLWOBoZYUcIC8UwwCT+VCecn3xx6VTwwfjrlIwdpAPm9MAn+lXsUhuFtZDyRHcrwMdEAGKrdNhk/HL4G0OScAnrlSP60bVtITGWsW35/9FJbCSOZocbiAOQOuRmtbrMBX4emDDb/AMSuc9v0cdXml6BdKqXZiaQlFAVU3MTj+WRVf8TwvFoLrIHMkkwkdiMYY4BXp2wPvT1h1i2QPmrLljFfJiL3TTYywpJNGY5VVwynPlPej+CJTGsLYQoeO5xVa5LNg9gAKftmNtcgSjqOD6E96ki1t4OrNSUbvsPcORF4JUjcuSe/r/QVUBpGba7kgHoTVleSgTRjO5cYJ+vrSbwSPl413c9ulencn0DiSjHsk6E5ZSCrUCJSSBz5xwPrRIbeVI2lc7Rg8Z61NYpgkTgZ4OAOfSvKLYy0urImELOVHO05I7GlZlYllIq4e18KDaDukJLMfXiqqZXWRhg8HvXskNT2OdsAkZXnI4ycVAdK4SA2cHPcV2MZdRnHPWpvcqDvG5jUEBcDuKWYYNW13GotllDEseufWqlzlqLIqAxy2OV6vd69SxpJjXsirB9JmW1WchgjttViBg9/XNIyQmNtuQT7GjcJLtgxyRfhkd1e347USCKJv1zMD6LTccdl02Ofm3+VCo2FsIbiegr2D3q/tTZ4xFYJIw4y24j+VXY0S7WzF74CQwnsB2x1+XSmLDKStCcnIxwaUnVmIS3mbhYnb5KasLPQ9TvI2e1sJ5VXglEJ2n3rQRWjsrOSzBMHHXOe1bX4OdLXQ703Dxop2y43jO3GMkduaZhw7yqXSI+fzXxsO8Em/gxEHwxp1j4Laze3ls8gJELWgyen+PkcnB9jW9uEs9c0KYWaXTIIQqloh5iuBwehOB0z9R1rG/H1/ba4tpd6eWMdsvhyBwFbcxyMDqehzjpxV3odzLD/AGdypYXUcN8ruyjxVVsAgnAPtn+lWQShJxS6ORyvu5cOPNN+q/D8L/BW2Olz6faTpPIzeG+beFoChLFkJbJ9QCMdKoJ7S/j1ae5htSo8dnRSm5cbiR7HFM6fafEuvSB4mupIgcmaViI1x3LHiri9g0vSv/Vb5ry5QANb2P5c/wCKQ8fYGl6qS+KLVkljlTacn7IBp4uJI4IJLfM7xTBiyEspK4GPng8VPS/h64smSbVJxYqBkJIN0hJz0Qcjr3xQ5Nev0t0l0+3t7C1nDoPAbMp29dznzd/Ye1U9rLfXksrphhCviPlseXIB69etEqsxwyNPwkfXfhb4mstPt/w0Ec7JGPzSjBOcDoP9aW+KriK5S2lkVJI3vOU6ggjODWB0JtRuTfPaRM/4aLcSg/L516/QMfpV18T3Ekfw3LcLkP8A3huz0P6qL/Onpw/JI5s+NNZox26+P3dGF1O0W21AmNgVVs0SQxyYcebvTAKXVujg9QKVKCGTHVTxUko07R2YzbiovyhSRi03kU7e+aYS9CQSJGqnIODmlJrhhdskf5c7aBkqWB6ZpcZ6vopePbyX3hRfhypXz4APvQbyQWqRTRMgmRsjHYdKU/FB4lDOxOMbQOahcyA221433noTxT5ZVVLyJjie3ZrrPTF1S1jlts5l8288hP3sj25wO5rO69p/933JWN2PPVuppz4K16TT76G1nIMErbCT+zu4/ng/T3pz41h23gJHJHNPm4ZsDkvKJIPLg5f25fi+0Yqdt8mR1NRT8wHGc966y/pDUVyJM9a4/udxeC0vSPwSAc5zz8qqT1+lXF4UNjGFYEgnjBzVMetNzeULwfizteNeBr2aSOLdzftpIclzYJJgHtvwOM/KkAFIyRUCzFBgsFJOFB4z60/4MMdkJUuAZmwPDA6Dv/SqO5CKUA+maLPqCNLCEESfmaSUIB960mi/Bh1AjE0ZwCcRRl8/VsD+dUOl37QrPGFzuC+bv/v/ACq/0nXW0tJjAQu/POcZrHJRfRmjl7mn+IvhzRfgzSLOfUi0t9Pkra+L1wOegHlBIBP071S3fx9LcWBtLfTrYRbdmGyeKovjT4gm+ItXjupSWX8NFGgJ5XA5/iSfrTXwx8M6pdPul0+QRk5Pinw1Ix96owym/Sjn8zDxofxMnt8s3vwlqthd6M8lmRHJkCe3wFMbdB8wex+ecUi1402reHBAk2+3YFUiByQ4NEsdH0fR7mT8VdoJpo1RoIXI3DPXrnOTSl/8SS2bx2ug2kFtBlhvYZc7c546fXmroeiKR8/JffzyyYk3fz0l0WQ0l5TG1/HZWkPiIfMi7z5gcD+VDudS0qzcraWUVzIh5kliAUH5f5+lIG/ktJ7CS6EF9J40RkllkJdC2OAO45qEt5cWul64s/hSz3NwXUEhBgDdn7EYHvTH+XaNhhk63d/0/r/3kBN8RXd5p0b3McciYyU8P9GpLHAx8gaVsblpru7jSyiLMYgsawjJJDf7+tR0ae5v/hFbZBHELa+QknrKGzwT7E/xqWnfEN1qHxzHNDaJC8zIpUyZUAAg88Z4JpW6pdHQ+zruorxfv/Qk8zw3Np4ljDEGl4PhAE4B/rTX95wrEX/A24yrYcxgYOOOlZ74kludLvooy73CCeSbcxwSdxBz7kAUzrltdLo1ncTSlA1v4hgUcAecrk59ienet3Svo39PGSg2+mWmh3u34Yv30yIpelcXRCBFEWTgj14zSGqzPN8EGVwu03ZbGcnO1B/ID+NJ/CVx/wCCfEIdmLfh0ABPTlh984+9Im7kn+ELhHPCXGAPU+WkOS0KPsNZXXs0JyGK3mtlh8RVkxvBYfw44pjwUab9Kz+ECchSA2O3OD/KqOa7d3iY4BTpVno876heLbSMIywbYVQnnGR39qnhJSepdkxyjHb4JSWFipZla57n86//AK1VwvGM7hnHAJ5xV2LdxPf/AIpkWO1OwqTkFjnAJ+ntRY7PT7FrLxrZ5N9mZ5kIJIJXKntxzWvDt34PRyUmnbKNZB421AzKw6IOajvXwiHYkdQB0J/2asby7h/4loY3jyfEhO7zLuAyc8c8EfWqrxMWTJgY8QFfUZBB/p9qVKo9WPirV1RBH8ORWU8ghh8819F+L3ivNItr+MD9Kqtx7jkffNfNkI3AkZHUVqFv0ufhc2r7hJbebnH5Se3++9O4mT0zi/dEvNwOU8c4+U/8MzTKDJx3qVrbNNMsag5c4GTUYs+OAvHJ/lRoLoxTK5/Kp7daiVbdnQd69E7q1eN2R+qjHrmq48HFWRuDL4rAnzYJz3xVc3XI71uSvYHE3VM5Xq9XqWNHGCZAB49MU05svwaiJZPxORkk+XFaGH4B1mRYpJY0jikUNu3ZwD6jtWk034S0TSoTNq0yO4HIY8Cuhj48321Rxc/1TjQ8S2fwjA6fpl9dyBbWCR9+MMFOD9a2Olf2e3MqibUrpbdBzgcn/Sn7349srOz/AAmk2jSOnliIA21nr/UNbvlN3qr3QhUkeGkbBRzg5xxTPt4o+1snXI5+d1GsUX89s3FpD8PafJHHaxpd3SjCyEBsH51X65d/E+o37aXBPaWsaw+OHhZgzJnABb1+WKzuiSlrhU8J4wVPO7z9uoxxkHj5VHTYzp/9oLWME87wQoyIJHJwu3dj7knFOk46xpUmyb9EsWWbct5JX2rK1P7xsLqVPDQyo+5mflifXPeiT3Oplo5j4AYh8bW5Ocg8VdXLRXFzdyMOhCA+4zn+ePoaqNRyBbgHop6duaN49U1ZZDLu1cVf+hiyv9eu7mARwwylXQhS2ASvSjXUmtLHeLPpygGXc5Vi3hngYBz6Afai/C0wGo2wY8bxxVpq95gahCGyHlJzmnRx2k7ZJkza5dFBFLaXWrQ6M6Cy3QGdWMobB3AcD+ApewmvrfVoZ4rA+NG4Kxb+p/1q5ivI0+GmTdl/HFJ2l1u1iGVjkBgTx6ULxJUrDhkk93ovf5KfVJLi+u3edQj5Jxu6c9OaJLNdXVskDkKsaqgw45Azjv8A4jRdSdZL6RsDlyf40W3jEmAopOnqY/7lQToPpGny2+i6jGrkBlwVVwVYnjn6UzokNqsk6avbme2kLMy8jL9QcqRV3pmmsumyhR+sUevY1T6rbGK2ORxuwMetOeGCSdEEeW8s5RT8szF5ZLNeEpF4UZx0B4HQkZpSdhYXiSx3jrIpwPIMhen04Jq2to4y7eI0gIQhdoBy3bOegql1HSp4m8TeZAxycDmublikrijuYJ26kySyA290iNI4kkXb33AE4JHek5Lm8Ri7Mykp4fPZcYx8sUzpVq5ulDZOB0B71bTWdgzGNo/MTyec5oVCU1YyWaOKWtWZ6aZyN7bSVUAZHXHFAiKlyHAwfbvTl3ps63ZghUuGIC8+vQfwNJLG+M9M9KRJNSpoqjKMo2mExEOOT70a6kzFuVgCRtPPahJC7Eebv6VO8R40VHA3KcE0bumC6tAdrDbIO/PFQPIo9qk5cBOTjgbugqUkaBDuIzknjqKW42rDUqdCaMRkZrjdcV4dT8683WltjDler1erDx9L1D+0eWSzktrSAKWG1ZSeVA9qxV1fz3szSXVxK7HsTmlG5PBBHqete3MozgferJ5pzu2c3j8HBg6xRoLFIYxlX84I2kEgg1q0+IRFp0avHMZChG5nzuLdSfqay9jevaTJcIiMyHIDrkHjuK3N9qumyaI8TSpKwgEaIYv28DzdPrTcHvToTzfMU42rMtHeXNhmYSiPBBjiYZZh6/6mkW1a+fV5NTWTZcuTllGMZGOPpTzpFJl2JiJHkLjLOw4yPr1NJAB7kPhdpfAAGF+ntQZN3Ssrgoduu2Ht9RuJQA2FAIAVM8D705NNu2Fh0rm1FLDw1R16gdP40KWTtuFPi5RXbJpVKVpUWWj3AjvYm/KAck03qM3jSXO0gktuz7VSQS4cc5NFkmO48kHvVCy1CieeG8mw1HcEae0OeS4YCgwTFZBIM4Dc0uJBtqcbZIP2pMsr6KMeLp/uGf8ASyluhJq30qNcgs3ANVKcsD1NX2jECTJAYLz0603E7lZDy/TCjb2Dr+BxxkjpzxWY12VWgbeQqKetbLT8SWfKkMRz7VifjO3MNjOkJKsMktnoKok6iz5zgOMuTT+T5xc3RnuUwVAVsKwJxjPenIp1lliMu1djMjKOhAHWqyS2dYhIy4RjgVBt+wjovoe9cPeXZ999uDXXsPaddLbzLIfNk4xV0ptI5HnYjJ58xPlPriqRbaBYoZPHVt65K4IKnJGP4UWe8VbH8MNzoZTISB0OMYp0MjSJ8mJTl6Tl1fPNdiS1bbtby+/vS99bSWiwmSLZ4sYkXB6qeh/hRrmZLiG2SOCGEx9SmRv9yP8AKu6lDJbJbm5YSeLCska5J2oTwvt0NLl32x0PTqkhOCZF/PGScjv27ii3UscsIVQwYDkHpxShDFtyqVHUDHSuElSQetBs0qG6pu0PwTMLcQhcDxg4fjjjBHTJ7d/50nOdzuP8Rp7w8aKZgoDiZBvHXBV+M1WA55PJrJeKPRXdkcYavP1qZqL0poamQr1eNerDRgkrx19xXi5HJU/euVI9DThQazmjhmileJZAjglGHB9jW1X+7H0dHuPwvEOWKnzZxkAd89KwpA8Bj33f0q0uGK6dGBjlR2qjDPWyLlYt3F3XYsJCz7ssxwB5qk7ksnr3oUP5c+1cyd4odhrSssrlt6h1pbxPaiEnwl+QoA706bFRQVSAcipM/NDWvHqKy+j1dhFbijxHNLLR4utYGvA1G2TirzTnCFUViAOTVFb8vzVzp4BBzVmE5XKVpn0bQZDJaklsjHWsn8Wu6JMYgSzHauFz8/4Vpvh4Aadkfumk3/8AMS/MVTrtaPl+PkWLkSnV0fPfiO1kmn8RG2hLC3yuM7sKowPrWakV+jRN8ylfZ4VVz5lU8+ld2qRyinn90VPLgbvpncxfW/trVwv+58VSN2KKVI5xyPWr6203ThcXUF1qOVjXyGM4VyP/AOmvpLwxYz4af/UVCO3gcMzQxkkfuj3r0fp+vl2Mn9a3VKLX9/8AR8ivbWO1NtLDMkqSAnCnlcHGD/CrHVruCe0sw0OZI7eNAxPYbs/zFfSmsrQ4JtoSSBnMYoM2nWTMd1pCcEgeQUP6Bq6Ya+sxdXF2v3Pkv4oDgIlKTvvctgDPpX1e70uwCMRZwZx/7Yr55LDF+PI8NQN3QD3qLNglDqzp8TnY81tRqit3Yh2+4P8Av70OvqUeiaY0ClrGEkgfs0N9B0ojH4GL7Vv6OXyLX1bFdas+Y4qJFb3WdF06DTppIbVEdVJBBPHB96wQOSamy43B0zocfkRzRcooiRXKk1cpJUf/2Q=="/>
          <p:cNvSpPr>
            <a:spLocks noChangeAspect="1" noChangeArrowheads="1"/>
          </p:cNvSpPr>
          <p:nvPr/>
        </p:nvSpPr>
        <p:spPr bwMode="auto">
          <a:xfrm>
            <a:off x="155575" y="-693738"/>
            <a:ext cx="2238375" cy="145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571803"/>
            <a:ext cx="3452495" cy="1933397"/>
          </a:xfrm>
          <a:prstGeom prst="rect">
            <a:avLst/>
          </a:prstGeom>
        </p:spPr>
      </p:pic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70104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971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838200"/>
            <a:ext cx="4724400" cy="14433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Sample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Random Time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History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531" y="1840886"/>
            <a:ext cx="5817670" cy="4712313"/>
          </a:xfrm>
          <a:prstGeom prst="rect">
            <a:avLst/>
          </a:prstGeom>
          <a:noFill/>
          <a:ln/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239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593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457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198" y="1295400"/>
            <a:ext cx="7010401" cy="5197642"/>
          </a:xfrm>
          <a:prstGeom prst="rect">
            <a:avLst/>
          </a:prstGeom>
          <a:noFill/>
          <a:ln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797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Random Vibration Examples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55624538"/>
              </p:ext>
            </p:extLst>
          </p:nvPr>
        </p:nvGraphicFramePr>
        <p:xfrm>
          <a:off x="1828800" y="1524005"/>
          <a:ext cx="4572000" cy="46481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85195"/>
                <a:gridCol w="2086805"/>
              </a:tblGrid>
              <a:tr h="981333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Random Vibration </a:t>
                      </a:r>
                      <a:endParaRPr lang="en-US" sz="11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Descriptive Statistics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Parameter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Value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4 sec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Samples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4000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Mean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0.00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Std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Dev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0.59 G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RMS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0.59 GRMS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Kurtosis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3.04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2.30 G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74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1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-1.96 G</a:t>
                      </a:r>
                      <a:endParaRPr lang="en-US" sz="11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782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RMS and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Standard 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Deviation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219200" y="18288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Monotype Sort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standard deviation    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2" algn="l">
              <a:buFont typeface="Monotype Sort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 RMS ] </a:t>
            </a:r>
            <a:r>
              <a:rPr lang="en-US" sz="2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[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] </a:t>
            </a:r>
            <a:r>
              <a:rPr lang="en-US" sz="2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+  [ mean ]</a:t>
            </a:r>
            <a:r>
              <a:rPr lang="en-US" sz="2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 typeface="Monotype Sort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RMS =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assuming zero mean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824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0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9144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Peak and RMS values</a:t>
            </a:r>
          </a:p>
        </p:txBody>
      </p:sp>
      <p:sp>
        <p:nvSpPr>
          <p:cNvPr id="2" name="Rectangle 1"/>
          <p:cNvSpPr/>
          <p:nvPr/>
        </p:nvSpPr>
        <p:spPr>
          <a:xfrm>
            <a:off x="838200" y="1828800"/>
            <a:ext cx="7543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Pure sine vibration has a peak value that is </a:t>
            </a: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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 times its RMS value.  </a:t>
            </a:r>
          </a:p>
          <a:p>
            <a:pPr algn="just">
              <a:buFont typeface="Monotype Sorts" pitchFamily="2" charset="2"/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Random vibration has no fixed ratio between its peak and RMS values.  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The ratio between the absolute peak and RMS values in the previous example is</a:t>
            </a:r>
          </a:p>
          <a:p>
            <a:pPr>
              <a:buFont typeface="Monotype Sorts" pitchFamily="2" charset="2"/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2.30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 / 0.59 G =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3.90       (crest factor)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34200" y="7391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105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914400"/>
            <a:ext cx="3429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Peak Level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905000"/>
            <a:ext cx="701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Random vibration is often considered to have a 3</a:t>
            </a: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peak for design purposes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But higher peaks may occur.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0104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117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1036320"/>
            <a:ext cx="7411324" cy="5516880"/>
          </a:xfrm>
          <a:prstGeom prst="rect">
            <a:avLst/>
          </a:prstGeom>
          <a:noFill/>
          <a:ln/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0104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5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2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Histogram Comparison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1981200"/>
            <a:ext cx="658368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Monotype Sort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Sine Vibration has bathtub shaped histogram</a:t>
            </a:r>
          </a:p>
          <a:p>
            <a:pPr marL="800100" lvl="1" indent="-342900" algn="l">
              <a:buClr>
                <a:schemeClr val="tx2"/>
              </a:buClr>
              <a:buFont typeface="Arial" pitchFamily="34" charset="0"/>
              <a:buChar char="♦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Sine vibration tends to linger at its extreme values</a:t>
            </a:r>
          </a:p>
          <a:p>
            <a:pPr algn="l"/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 typeface="Monotype Sort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Random Vibration has a bell-shaped curve histogram</a:t>
            </a:r>
          </a:p>
          <a:p>
            <a:pPr marL="800100" lvl="1" indent="-342900" algn="l">
              <a:buClr>
                <a:schemeClr val="tx2"/>
              </a:buClr>
              <a:buFont typeface="Arial" pitchFamily="34" charset="0"/>
              <a:buChar char="♦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Random vibration tends to dwell near zero </a:t>
            </a:r>
          </a:p>
          <a:p>
            <a:pPr marL="800100" lvl="1" indent="-342900" algn="l">
              <a:buClr>
                <a:schemeClr val="tx2"/>
              </a:buClr>
              <a:buFont typeface="Arial" pitchFamily="34" charset="0"/>
              <a:buChar char="♦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But also has some high peaks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010400" y="7467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007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990600"/>
            <a:ext cx="537972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Probability Values </a:t>
            </a:r>
            <a:b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for Random Signal</a:t>
            </a: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2743200" y="2381310"/>
            <a:ext cx="26212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Normal </a:t>
            </a:r>
            <a:r>
              <a:rPr lang="en-US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Distribution</a:t>
            </a:r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88829445"/>
              </p:ext>
            </p:extLst>
          </p:nvPr>
        </p:nvGraphicFramePr>
        <p:xfrm>
          <a:off x="1219200" y="3200401"/>
          <a:ext cx="6172200" cy="22097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</a:tblGrid>
              <a:tr h="5732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Statement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Probability Ratio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Percent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5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&lt; x &lt; +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0.6827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68.27%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5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-2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&lt; x &lt; +2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0.9545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95.45%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52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-3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&lt; x &lt; +3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0.9973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99.73%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21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9144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More Probability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2743200" y="2114490"/>
            <a:ext cx="26212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Distribution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39155542"/>
              </p:ext>
            </p:extLst>
          </p:nvPr>
        </p:nvGraphicFramePr>
        <p:xfrm>
          <a:off x="1371600" y="3124200"/>
          <a:ext cx="6400800" cy="1685926"/>
        </p:xfrm>
        <a:graphic>
          <a:graphicData uri="http://schemas.openxmlformats.org/drawingml/2006/table">
            <a:tbl>
              <a:tblPr/>
              <a:tblGrid>
                <a:gridCol w="2133600"/>
                <a:gridCol w="2133600"/>
                <a:gridCol w="2133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Statement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Probability Ratio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Percent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| x | &gt; 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0.3173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31.73%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| x | &gt; 2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0.0455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4.55%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| x | &gt; 3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Symbol" pitchFamily="18" charset="2"/>
                        </a:rPr>
                        <a:t></a:t>
                      </a: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0.0027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0.27%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707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4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7244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Using Probability Values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85800" y="1600200"/>
            <a:ext cx="75438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The probability tables can be used as follows. </a:t>
            </a:r>
          </a:p>
          <a:p>
            <a:pPr algn="l">
              <a:buFont typeface="Monotype Sorts" pitchFamily="2" charset="2"/>
              <a:buNone/>
            </a:pPr>
            <a:endParaRPr lang="en-US" sz="18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Suppose that a random vibration time history has a total duration of 60 seconds.  For what amount of time will the amplitude exceed 1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in terms of absolute value?</a:t>
            </a:r>
          </a:p>
          <a:p>
            <a:pPr lvl="2" algn="l">
              <a:buFont typeface="Monotype Sorts" pitchFamily="2" charset="2"/>
              <a:buNone/>
            </a:pPr>
            <a:endParaRPr lang="en-US" sz="18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2" algn="l"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(60 sec)(0.3173) = 18.22 sec                                                               </a:t>
            </a:r>
            <a:endParaRPr lang="en-US" sz="1800" u="sng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 typeface="Monotype Sorts" pitchFamily="2" charset="2"/>
              <a:buNone/>
            </a:pPr>
            <a:endParaRPr lang="en-US" sz="18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Suppose the same time history is digitized such that it consists of 200,000 points.  How many points will exceed 2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in terms of absolute value?</a:t>
            </a:r>
          </a:p>
          <a:p>
            <a:pPr algn="l">
              <a:buFont typeface="Monotype Sorts" pitchFamily="2" charset="2"/>
              <a:buNone/>
            </a:pPr>
            <a:endParaRPr lang="en-US" sz="18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2" algn="l"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( 200,000 )( 0.0455 ) = 9100 samples</a:t>
            </a:r>
          </a:p>
          <a:p>
            <a:pPr>
              <a:buFont typeface="Monotype Sorts" pitchFamily="2" charset="2"/>
              <a:buNone/>
            </a:pPr>
            <a:endParaRPr lang="en-US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705600" y="7467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998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6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53340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Probability Exercise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1523286"/>
            <a:ext cx="7772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Use program:  stats.exe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Select:  </a:t>
            </a:r>
            <a:r>
              <a:rPr lang="en-US" dirty="0">
                <a:latin typeface="Arial" pitchFamily="34" charset="0"/>
                <a:cs typeface="Arial" pitchFamily="34" charset="0"/>
              </a:rPr>
              <a:t>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ormal </a:t>
            </a:r>
            <a:r>
              <a:rPr lang="en-US" dirty="0">
                <a:latin typeface="Arial" pitchFamily="34" charset="0"/>
                <a:cs typeface="Arial" pitchFamily="34" charset="0"/>
              </a:rPr>
              <a:t>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istribution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Select “Calculate probability for a given Z value.”   Note that Z represents 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assuming a zero mean.  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Click on –Z to +Z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Input Z=4   which is equivalent to 4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</a:t>
            </a:r>
          </a:p>
          <a:p>
            <a:endParaRPr lang="en-US" dirty="0">
              <a:latin typeface="Symbol" pitchFamily="18" charset="2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What is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probability that a random time history will have points greater than 4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terms of absolute value?  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Given a time history with 100,000 points, how many will exceed 4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terms of absolute value?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342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215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3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9906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stats.exe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C:\Users\TOMIRV~1\AppData\Local\Temp\SNAGHTML17b9e00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7" y="1885950"/>
            <a:ext cx="5800725" cy="3524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1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TOMIRV~1\AppData\Local\Temp\SNAGHTML17ba92f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066800"/>
            <a:ext cx="6313733" cy="538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7818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283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-15240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Probability of Exceeding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9200" y="2049482"/>
            <a:ext cx="6096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Probability of exceeding 4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              = 6.33E-05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Assume a time history with 100,000 points.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100,000 x 6.33E-05 = 6.3 points exceeding </a:t>
            </a:r>
            <a:r>
              <a:rPr lang="en-US" dirty="0">
                <a:latin typeface="Arial" pitchFamily="34" charset="0"/>
                <a:cs typeface="Arial" pitchFamily="34" charset="0"/>
              </a:rPr>
              <a:t>4</a:t>
            </a:r>
            <a:r>
              <a:rPr lang="en-US" dirty="0">
                <a:latin typeface="Symbol" pitchFamily="18" charset="2"/>
                <a:cs typeface="Arial" pitchFamily="34" charset="0"/>
              </a:rPr>
              <a:t>s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83564" y="7315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00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2"/>
          <p:cNvSpPr>
            <a:spLocks noGrp="1" noChangeArrowheads="1"/>
          </p:cNvSpPr>
          <p:nvPr>
            <p:ph type="title" idx="4294967295"/>
          </p:nvPr>
        </p:nvSpPr>
        <p:spPr>
          <a:xfrm>
            <a:off x="653733" y="1177925"/>
            <a:ext cx="4824412" cy="955675"/>
          </a:xfrm>
          <a:prstGeom prst="rect">
            <a:avLst/>
          </a:prstGeom>
          <a:solidFill>
            <a:srgbClr val="FFFFFF"/>
          </a:solidFill>
        </p:spPr>
        <p:txBody>
          <a:bodyPr lIns="92075" tIns="46038" rIns="92075" bIns="46038">
            <a:normAutofit/>
          </a:bodyPr>
          <a:lstStyle/>
          <a:p>
            <a:pPr algn="l">
              <a:lnSpc>
                <a:spcPts val="2400"/>
              </a:lnSpc>
              <a:tabLst>
                <a:tab pos="1428750" algn="l"/>
              </a:tabLs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System Subject to Base Excitation</a:t>
            </a:r>
          </a:p>
        </p:txBody>
      </p:sp>
      <p:pic>
        <p:nvPicPr>
          <p:cNvPr id="26630" name="Picture 63" descr="sdd2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354263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330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6632" name="Object 30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265796207"/>
              </p:ext>
            </p:extLst>
          </p:nvPr>
        </p:nvGraphicFramePr>
        <p:xfrm>
          <a:off x="1295400" y="5630863"/>
          <a:ext cx="1944688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r:id="rId9" imgW="875920" imgH="444307" progId="">
                  <p:embed/>
                </p:oleObj>
              </mc:Choice>
              <mc:Fallback>
                <p:oleObj r:id="rId9" imgW="875920" imgH="44430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5630863"/>
                        <a:ext cx="1944688" cy="773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3" name="TextBox 39"/>
          <p:cNvSpPr txBox="1">
            <a:spLocks noChangeArrowheads="1"/>
          </p:cNvSpPr>
          <p:nvPr/>
        </p:nvSpPr>
        <p:spPr bwMode="auto">
          <a:xfrm>
            <a:off x="1042988" y="4875213"/>
            <a:ext cx="29194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sz="1800" dirty="0">
                <a:solidFill>
                  <a:schemeClr val="tx1"/>
                </a:solidFill>
              </a:rPr>
              <a:t>The natural frequency is</a:t>
            </a:r>
          </a:p>
        </p:txBody>
      </p:sp>
      <p:pic>
        <p:nvPicPr>
          <p:cNvPr id="10" name="copy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858000" y="7721600"/>
            <a:ext cx="431800" cy="4318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81465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3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Rayleigh Distribution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31520" y="1447800"/>
            <a:ext cx="7467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Consider a lightly damped, single-degree-of-freedom system subjected to broadband random excitation.  </a:t>
            </a:r>
          </a:p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system will tend to behave as a </a:t>
            </a:r>
            <a:r>
              <a:rPr lang="en-US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bandpass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filter.  </a:t>
            </a:r>
          </a:p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bandpass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filter center frequency will occur at or near the system’s natural frequency.  </a:t>
            </a:r>
          </a:p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system response will thus tend to be narrowband random.  </a:t>
            </a:r>
          </a:p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probability distribution for its instantaneous values will tend to follow a Normal distribution, which is the same distribution corresponding to a broadband random signal.</a:t>
            </a:r>
          </a:p>
          <a:p>
            <a:pPr marL="342900" indent="-342900" algn="just">
              <a:spcBef>
                <a:spcPts val="600"/>
              </a:spcBef>
              <a:spcAft>
                <a:spcPts val="8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absolute values of the system’s response peaks, however, will have a Rayleigh distribution.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8580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393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9624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Rayleigh Probability Table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Group 176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58761817"/>
              </p:ext>
            </p:extLst>
          </p:nvPr>
        </p:nvGraphicFramePr>
        <p:xfrm>
          <a:off x="990600" y="1600200"/>
          <a:ext cx="5867400" cy="3792969"/>
        </p:xfrm>
        <a:graphic>
          <a:graphicData uri="http://schemas.openxmlformats.org/drawingml/2006/table">
            <a:tbl>
              <a:tblPr/>
              <a:tblGrid>
                <a:gridCol w="3191757"/>
                <a:gridCol w="2675643"/>
              </a:tblGrid>
              <a:tr h="501129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Rayleigh Distribution Probability for Response Peaks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  <a:sym typeface="Symbol" pitchFamily="18" charset="2"/>
                        </a:rPr>
                        <a:t>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Prob [ A &gt; </a:t>
                      </a: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  <a:sym typeface="Symbol" pitchFamily="18" charset="2"/>
                        </a:rPr>
                        <a:t></a:t>
                      </a: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]</a:t>
                      </a:r>
                      <a:endParaRPr kumimoji="1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88.25 %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60.65 %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32.47 %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13.53 %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4.39 %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1.11 %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0.22 %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0.034 %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175"/>
          <p:cNvSpPr txBox="1">
            <a:spLocks noChangeArrowheads="1"/>
          </p:cNvSpPr>
          <p:nvPr/>
        </p:nvSpPr>
        <p:spPr bwMode="auto">
          <a:xfrm>
            <a:off x="990600" y="5809565"/>
            <a:ext cx="7010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Thus, 1.11 % of the peaks will be above 3 sigma for a signal whose peaks follow the Rayleigh distribution.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7818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788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22860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Exercise:  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generate.m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White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noise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0892" y="1442621"/>
            <a:ext cx="70853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generate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endParaRPr lang="en-US" sz="8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generate.m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version 2.7    November 1, 2010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 Email:  tomirvine@aol.com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Enter the signal type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1=sine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2=cosine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3=damped sine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4=sine sweep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5=white noise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6=terminal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sawtooth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pulse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7=half-sine pulse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8=versed sine pulse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9=wavelet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5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Enter the duration (sec) 50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Enter the sample rate (samples/seconds) 2000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Enter the standard deviation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The time history is renamed as "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white_noise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"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342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878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75"/>
          <p:cNvSpPr txBox="1">
            <a:spLocks noChangeArrowheads="1"/>
          </p:cNvSpPr>
          <p:nvPr/>
        </p:nvSpPr>
        <p:spPr bwMode="auto">
          <a:xfrm>
            <a:off x="609600" y="4733925"/>
            <a:ext cx="4344620" cy="153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100,000 Samples.  </a:t>
            </a: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The 4</a:t>
            </a:r>
            <a:r>
              <a:rPr lang="en-US" sz="1700" dirty="0" smtClean="0">
                <a:latin typeface="Symbol" pitchFamily="18" charset="2"/>
                <a:cs typeface="Arial" pitchFamily="34" charset="0"/>
              </a:rPr>
              <a:t>s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level is 8 G.   </a:t>
            </a: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There are 7 peaks which exceed 4</a:t>
            </a:r>
            <a:r>
              <a:rPr lang="en-US" sz="1700" dirty="0" smtClean="0">
                <a:latin typeface="Symbol" pitchFamily="18" charset="2"/>
                <a:cs typeface="Arial" pitchFamily="34" charset="0"/>
              </a:rPr>
              <a:t>s.  </a:t>
            </a: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The number of expected peaks was 6.3 </a:t>
            </a: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24600" y="5334000"/>
            <a:ext cx="2557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(Your time history may be different based on random number generator)</a:t>
            </a:r>
            <a:endParaRPr lang="en-US" sz="1600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950" y="1133475"/>
            <a:ext cx="5988050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15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339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7620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ignal_stats.exe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0" y="1460242"/>
            <a:ext cx="6400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signal_stats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signal_stats.m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3.1  November 10, 2010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This program gives statistics and plots for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PSD, SRS and time history functions.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function: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1=PSD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2=SRS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3=VRS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4=SPL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5=time history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5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85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164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854" y="1143000"/>
            <a:ext cx="7620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Select file input method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white_noise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Time Stats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start  = 0 sec    end = 50 sec   duration = 50 sec 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number of samples = 100001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Time Step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Sample Rate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2000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  2000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2000 samples/sec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934200" y="731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053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914400"/>
            <a:ext cx="73152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Amplitude Stats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number of points = 100001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mean = -1.37e-016 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std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=        2 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rms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=        2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max  =     8.203  at  =    9.063 sec           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min  =    -9.527  at  =    47.22 sec           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crest factor =    4.764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skewness = -0.01831  kurtosis  =    2.992 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positive zero crossings = 24991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negative zero crossings = 24992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number of positive peaks = 29259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number of negative peaks = 29229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total peaks = 58488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Plot time history file?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1=yes 2=no 2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Plot histogram?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1=yes 2=no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Enter 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the number of bars 21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7400" y="5188803"/>
            <a:ext cx="2557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(Your time history may be different based on random number generator)</a:t>
            </a:r>
            <a:endParaRPr lang="en-US" sz="1600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0104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62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2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21464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The histogram of white noise signal, which is to be used as </a:t>
            </a:r>
            <a:r>
              <a:rPr lang="en-US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 base </a:t>
            </a:r>
            <a:r>
              <a:rPr lang="en-US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input to an SDOF system.</a:t>
            </a:r>
            <a:endParaRPr lang="en-US" sz="1600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91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738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81000" y="855287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Response Exercise 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175"/>
          <p:cNvSpPr txBox="1">
            <a:spLocks noChangeArrowheads="1"/>
          </p:cNvSpPr>
          <p:nvPr/>
        </p:nvSpPr>
        <p:spPr bwMode="auto">
          <a:xfrm>
            <a:off x="1066800" y="4826000"/>
            <a:ext cx="6477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Apply the white noise time history as a base acceleration input to an SDOF system with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= 200 Hz and Q=10.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63" descr="sdd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930400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7978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910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8382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Maximum Expected Level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195320"/>
            <a:ext cx="1981200" cy="621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75"/>
          <p:cNvSpPr txBox="1">
            <a:spLocks noChangeArrowheads="1"/>
          </p:cNvSpPr>
          <p:nvPr/>
        </p:nvSpPr>
        <p:spPr bwMode="auto">
          <a:xfrm>
            <a:off x="914400" y="4286349"/>
            <a:ext cx="742188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w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here   </a:t>
            </a:r>
          </a:p>
          <a:p>
            <a:pPr>
              <a:spcBef>
                <a:spcPct val="50000"/>
              </a:spcBef>
              <a:spcAft>
                <a:spcPts val="1200"/>
              </a:spcAft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= natural frequency (Hz)   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               T = duration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is equation is derived from the Rayleigh distribution.</a:t>
            </a:r>
            <a:endParaRPr lang="en-US" dirty="0">
              <a:latin typeface="Symbol" pitchFamily="18" charset="2"/>
              <a:cs typeface="Arial" pitchFamily="34" charset="0"/>
            </a:endParaRPr>
          </a:p>
        </p:txBody>
      </p:sp>
      <p:sp>
        <p:nvSpPr>
          <p:cNvPr id="6" name="Text Box 175"/>
          <p:cNvSpPr txBox="1">
            <a:spLocks noChangeArrowheads="1"/>
          </p:cNvSpPr>
          <p:nvPr/>
        </p:nvSpPr>
        <p:spPr bwMode="auto">
          <a:xfrm>
            <a:off x="914400" y="1778000"/>
            <a:ext cx="742188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Consider the response of a SDOF system to base excitation.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maximum expected response is  </a:t>
            </a:r>
            <a:r>
              <a:rPr lang="en-US" sz="2000" dirty="0" err="1" smtClean="0">
                <a:latin typeface="Symbol" pitchFamily="18" charset="2"/>
                <a:cs typeface="Arial" pitchFamily="34" charset="0"/>
              </a:rPr>
              <a:t>ls</a:t>
            </a:r>
            <a:endParaRPr lang="en-US" sz="2000" dirty="0" smtClean="0">
              <a:latin typeface="Symbol" pitchFamily="18" charset="2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where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569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268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30480" y="863600"/>
            <a:ext cx="4724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eak_response_random.exe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175"/>
          <p:cNvSpPr txBox="1">
            <a:spLocks noChangeArrowheads="1"/>
          </p:cNvSpPr>
          <p:nvPr/>
        </p:nvSpPr>
        <p:spPr bwMode="auto">
          <a:xfrm>
            <a:off x="1188720" y="5569634"/>
            <a:ext cx="74218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Given a duration of 50 seconds and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=200 Hz, what is the maximum expected peak?      4.29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</a:t>
            </a:r>
            <a:endParaRPr lang="en-US" dirty="0">
              <a:latin typeface="Symbol" pitchFamily="18" charset="2"/>
              <a:cs typeface="Arial" pitchFamily="34" charset="0"/>
            </a:endParaRPr>
          </a:p>
        </p:txBody>
      </p:sp>
      <p:pic>
        <p:nvPicPr>
          <p:cNvPr id="43010" name="Picture 2" descr="C:\Users\TOMIRV~1\AppData\Local\Temp\SNAGHTML6dca4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816793"/>
            <a:ext cx="60198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7216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896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1295400"/>
            <a:ext cx="6248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arbit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arbit.m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2.5   November 11, 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2010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This program calculates the response of a single-degree-of-freedom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system to an arbitrary base input time history.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The input time history must have two columns: time(sec) &amp;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(G)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white_noise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019897" y="7467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099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985421"/>
            <a:ext cx="4419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Time Step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0.0005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Sample Rate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2000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  2000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2000 samples/sec 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the natural frequency (Hz)  200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damping format:  1= damping ratio   2= Q  2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the amplification factor (typically Q=10) 10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580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437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061621"/>
            <a:ext cx="4419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Acceleration Response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peak =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14.9437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maximum =      14.94 G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minimum =     -15.38 G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overall =       3.60 GRMS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   mean =       0.00 G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std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dev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=       3.60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G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crest factor =       4.27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kurtosis =      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2.96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Relative Displacement Response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maximum =    0.00376 inch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minimum =   -0.00358 inch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overall =   0.000877 inch RMS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0" y="4012826"/>
            <a:ext cx="2557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(Your time history may be different based on random number generator)</a:t>
            </a:r>
            <a:endParaRPr lang="en-US" sz="1600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934200" y="7315200"/>
            <a:ext cx="3810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898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4956" y="5615226"/>
            <a:ext cx="69046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 pitchFamily="34" charset="0"/>
                <a:cs typeface="Arial" pitchFamily="34" charset="0"/>
              </a:rPr>
              <a:t>std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dev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=      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3.60 G          Max Absolute Peak is 15.4 G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Highest expected peak from Rayleigh distribution  is  4.29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or 15.4 G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209675"/>
            <a:ext cx="5988050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9342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419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0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0800" y="5778787"/>
            <a:ext cx="690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There are about 40 positive peaks in 0.2-second interval.   Thus, response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frequency 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200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Hz.   The response is narrowband random.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133475"/>
            <a:ext cx="6094413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934200" y="7391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970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3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90600"/>
            <a:ext cx="68072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11101" y="6138446"/>
            <a:ext cx="6142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 histogram of the SDOF response has a normal distribution.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48578" y="57150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Accel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(G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858000" y="7315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554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2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 idx="4294967295"/>
          </p:nvPr>
        </p:nvSpPr>
        <p:spPr>
          <a:xfrm>
            <a:off x="472441" y="10668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&amp; Data Summary </a:t>
            </a:r>
            <a:b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for this Unit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900113" y="2560221"/>
            <a:ext cx="3492500" cy="4114800"/>
          </a:xfr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u="sng" dirty="0" smtClean="0">
                <a:latin typeface="Arial" pitchFamily="34" charset="0"/>
                <a:cs typeface="Arial" pitchFamily="34" charset="0"/>
              </a:rPr>
              <a:t>Programs</a:t>
            </a:r>
            <a:endParaRPr lang="en-US" sz="1800" u="sng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tats.exe</a:t>
            </a:r>
            <a:endParaRPr lang="en-US" sz="1800" u="sng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eak_response_random.exe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generate.m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ignal_stats.m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err="1">
                <a:latin typeface="Arial" pitchFamily="34" charset="0"/>
                <a:cs typeface="Arial" pitchFamily="34" charset="0"/>
              </a:rPr>
              <a:t>a</a:t>
            </a: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rbit.m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 smtClean="0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503238" y="1905000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7" name="TextBox 6"/>
          <p:cNvSpPr txBox="1">
            <a:spLocks noChangeArrowheads="1"/>
          </p:cNvSpPr>
          <p:nvPr/>
        </p:nvSpPr>
        <p:spPr bwMode="auto">
          <a:xfrm>
            <a:off x="4648200" y="2523709"/>
            <a:ext cx="39258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ts val="3000"/>
              </a:lnSpc>
            </a:pPr>
            <a:r>
              <a:rPr lang="en-US" sz="1800" u="sng" dirty="0" smtClean="0">
                <a:solidFill>
                  <a:schemeClr val="tx1"/>
                </a:solidFill>
              </a:rPr>
              <a:t>Data</a:t>
            </a:r>
          </a:p>
          <a:p>
            <a:pPr>
              <a:lnSpc>
                <a:spcPts val="3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Only synthesized data.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6863317" y="7467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946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3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.mp3"/>
  <p:tag name="PPSNARRATION" val="8,1126764742,C:\unit4\NA_Unit_4_random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4A2B350B-CDB4-49E1-83AC-EC03A56B8C53}&quot;/&gt;&lt;filename val=&quot;C:\Users\TOMIRV~1\AppData\Local\Temp\PR\data\asimages\{4A2B350B-CDB4-49E1-83AC-EC03A56B8C53}.png&quot;/&gt;&lt;hasEffects val=&quot;1&quot;/&gt;&lt;left val=&quot;115.56&quot;/&gt;&lt;top val=&quot;143.28&quot;/&gt;&lt;width val=&quot;502.8&quot;/&gt;&lt;height val=&quot;220.8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.mp3"/>
  <p:tag name="PPSNARRATION" val="1,1126764742,C:\unit4\NA_Unit_4_random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.mp3"/>
  <p:tag name="PPSNARRATION" val="2,1126764742,C:\unit4\NA_Unit_4_random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4 (2).mp3"/>
  <p:tag name="PPSNARRATION" val="9,1126764742,C:\unit4\NA_Unit_4_random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5.mp3"/>
  <p:tag name="PPSNARRATION" val="41,1126764742,C:\unit4\NA_Unit_4_random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6.mp3"/>
  <p:tag name="PPSNARRATION" val="42,1126764742,C:\unit4\NA_Unit_4_random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7.mp3"/>
  <p:tag name="PPSNARRATION" val="43,1126764742,C:\unit4\NA_Unit_4_random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8.mp3"/>
  <p:tag name="PPSNARRATION" val="44,1126764742,C:\unit4\NA_Unit_4_random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9.mp3"/>
  <p:tag name="PPSNARRATION" val="45,1126764742,C:\unit4\NA_Unit_4_random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235DB5E6-1873-48B7-A1A1-F1936917CFCC}&quot;/&gt;&lt;filename val=&quot;C:\Users\TOMIRV~1\AppData\Local\Temp\PR\data\asimages\{235DB5E6-1873-48B7-A1A1-F1936917CFCC}.png&quot;/&gt;&lt;hasEffects val=&quot;0&quot;/&gt;&lt;left val=&quot;135&quot;/&gt;&lt;top val=&quot;111&quot;/&gt;&lt;width val=&quot;379.08&quot;/&gt;&lt;height val=&quot;385.08&quot;/&gt;&lt;/ThreeDShape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0.mp3"/>
  <p:tag name="PPSNARRATION" val="46,1126764742,C:\unit4\NA_Unit_4_random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1.mp3"/>
  <p:tag name="PPSNARRATION" val="47,1126764742,C:\unit4\NA_Unit_4_random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2.mp3"/>
  <p:tag name="PPSNARRATION" val="48,1126764742,C:\unit4\NA_Unit_4_random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3.mp3"/>
  <p:tag name="PPSNARRATION" val="49,1126764742,C:\unit4\NA_Unit_4_random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4.mp3"/>
  <p:tag name="PPSNARRATION" val="50,1126764742,C:\unit4\NA_Unit_4_random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5.mp3"/>
  <p:tag name="PPSNARRATION" val="51,1126764742,C:\unit4\NA_Unit_4_random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EB2CE7B-67EE-4E53-AE3B-165D632219BD}&quot;/&gt;&lt;filename val=&quot;C:\Users\TOMIRV~1\AppData\Local\Temp\PR\data\asimages\{BEB2CE7B-67EE-4E53-AE3B-165D632219BD}.png&quot;/&gt;&lt;hasEffects val=&quot;0&quot;/&gt;&lt;left val=&quot;87&quot;/&gt;&lt;top val=&quot;201&quot;/&gt;&lt;width val=&quot;505.08&quot;/&gt;&lt;height val=&quot;193.08&quot;/&gt;&lt;/ThreeDShape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6.mp3"/>
  <p:tag name="PPSNARRATION" val="52,1126764742,C:\unit4\NA_Unit_4_random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F945C029-0DF0-4E30-ABE1-02F24E4AB81A}&quot;/&gt;&lt;filename val=&quot;C:\Users\TOMIRV~1\AppData\Local\Temp\PR\data\asimages\{F945C029-0DF0-4E30-ABE1-02F24E4AB81A}.png&quot;/&gt;&lt;hasEffects val=&quot;0&quot;/&gt;&lt;left val=&quot;99&quot;/&gt;&lt;top val=&quot;237&quot;/&gt;&lt;width val=&quot;523.08&quot;/&gt;&lt;height val=&quot;151.92&quot;/&gt;&lt;/ThreeDShape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7.mp3"/>
  <p:tag name="PPSNARRATION" val="53,1126764742,C:\unit4\NA_Unit_4_random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8.mp3"/>
  <p:tag name="PPSNARRATION" val="54,1126764742,C:\unit4\NA_Unit_4_random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19.mp3"/>
  <p:tag name="PPSNARRATION" val="61,1126764742,C:\unit4\NA_Unit_4_random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0.mp3"/>
  <p:tag name="PPSNARRATION" val="62,1126764742,C:\unit4\NA_Unit_4_random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1.mp3"/>
  <p:tag name="PPSNARRATION" val="63,1126764742,C:\unit4\NA_Unit_4_random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2.mp3"/>
  <p:tag name="PPSNARRATION" val="55,1126764742,C:\unit4\NA_Unit_4_random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7D6F86E3-E6FF-4D42-A088-928F52D1F1CC}&quot;/&gt;&lt;filename val=&quot;C:\Users\TOMIRV~1\AppData\Local\Temp\PR\data\asimages\{7D6F86E3-E6FF-4D42-A088-928F52D1F1CC}.png&quot;/&gt;&lt;hasEffects val=&quot;1&quot;/&gt;&lt;left val=&quot;101.28&quot;/&gt;&lt;top val=&quot;417&quot;/&gt;&lt;width val=&quot;155.64&quot;/&gt;&lt;height val=&quot;62.64&quot;/&gt;&lt;/ThreeDShape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3.mp3"/>
  <p:tag name="PPSNARRATION" val="56,1126764742,C:\unit4\NA_Unit_4_random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4.mp3"/>
  <p:tag name="PPSNARRATION" val="57,1126764742,C:\unit4\NA_Unit_4_random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1B17CE3-0D9F-4C13-85B7-1FCA2B7653BA}&quot;/&gt;&lt;filename val=&quot;C:\Users\TOMIRV~1\AppData\Local\Temp\PR\data\asimages\{A1B17CE3-0D9F-4C13-85B7-1FCA2B7653BA}.png&quot;/&gt;&lt;hasEffects val=&quot;0&quot;/&gt;&lt;left val=&quot;69&quot;/&gt;&lt;top val=&quot;117&quot;/&gt;&lt;width val=&quot;481.08&quot;/&gt;&lt;height val=&quot;317.64&quot;/&gt;&lt;/ThreeDShapeInfo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5.mp3"/>
  <p:tag name="PPSNARRATION" val="58,1126764742,C:\unit4\NA_Unit_4_random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6.mp3"/>
  <p:tag name="PPSNARRATION" val="65,1126764742,C:\unit4\NA_Unit_4_random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7N.mp3"/>
  <p:tag name="PPSNARRATION" val="74,1126764742,C:\unit4\NA_Unit_4_random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8N.mp3"/>
  <p:tag name="PPSNARRATION" val="75,1126764742,C:\unit4\NA_Unit_4_random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29NNN.mp3"/>
  <p:tag name="PPSNARRATION" val="76,1126764742,C:\unit4\NA_Unit_4_random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0N.mp3"/>
  <p:tag name="PPSNARRATION" val="89,1126764742,C:\unit4\NA_Unit_4_random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1N.mp3"/>
  <p:tag name="PPSNARRATION" val="90,1126764742,C:\unit4\NA_Unit_4_random_PP_pptx\Media.ppc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2N.mp3"/>
  <p:tag name="PPSNARRATION" val="91,1126764742,C:\unit4\NA_Unit_4_random_PP_pptx\Media.ppcx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3NN.mp3"/>
  <p:tag name="PPSNARRATION" val="92,1126764742,C:\unit4\NA_Unit_4_random_PP_pptx\Media.ppcx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4N.mp3"/>
  <p:tag name="PPSNARRATION" val="93,1126764742,C:\unit4\NA_Unit_4_random_PP_pptx\Media.ppcx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5N.mp3"/>
  <p:tag name="PPSNARRATION" val="94,1126764742,C:\unit4\NA_Unit_4_random_PP_pptx\Media.ppcx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6N.mp3"/>
  <p:tag name="PPSNARRATION" val="95,1126764742,C:\unit4\NA_Unit_4_random_PP_pptx\Media.ppcx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7N.mp3"/>
  <p:tag name="PPSNARRATION" val="96,1126764742,C:\unit4\NA_Unit_4_random_PP_pptx\Media.ppcx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8N.mp3"/>
  <p:tag name="PPSNARRATION" val="97,1126764742,C:\unit4\NA_Unit_4_random_PP_pptx\Media.ppcx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39N.mp3"/>
  <p:tag name="PPSNARRATION" val="98,1126764742,C:\unit4\NA_Unit_4_random_PP_pptx\Media.ppcx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4\u4_40N.mp3"/>
  <p:tag name="PPSNARRATION" val="99,1126764742,C:\unit4\NA_Unit_4_random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38</TotalTime>
  <Words>1459</Words>
  <Application>Microsoft Office PowerPoint</Application>
  <PresentationFormat>On-screen Show (4:3)</PresentationFormat>
  <Paragraphs>357</Paragraphs>
  <Slides>40</Slides>
  <Notes>11</Notes>
  <HiddenSlides>0</HiddenSlides>
  <MMClips>40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SM_508-ish_TEMPLATE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SDOF System Subject to Base Excitation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Program &amp; Data Summary  for this Unit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Ian</cp:lastModifiedBy>
  <cp:revision>6</cp:revision>
  <dcterms:created xsi:type="dcterms:W3CDTF">2011-03-16T16:13:23Z</dcterms:created>
  <dcterms:modified xsi:type="dcterms:W3CDTF">2011-03-16T19:27:23Z</dcterms:modified>
</cp:coreProperties>
</file>