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notesSlides/notesSlide2.xml" ContentType="application/vnd.openxmlformats-officedocument.presentationml.notesSlide+xml"/>
  <Override PartName="/ppt/tags/tag8.xml" ContentType="application/vnd.openxmlformats-officedocument.presentationml.tags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6.xml" ContentType="application/vnd.openxmlformats-officedocument.presentationml.slideLayout+xml"/>
  <Override PartName="/ppt/tags/tag4.xml" ContentType="application/vnd.openxmlformats-officedocument.presentationml.tags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27.xml" ContentType="application/vnd.openxmlformats-officedocument.presentationml.notesSlide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notesSlides/notesSlide34.xml" ContentType="application/vnd.openxmlformats-officedocument.presentationml.notesSlide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tags/tag16.xml" ContentType="application/vnd.openxmlformats-officedocument.presentationml.tags+xml"/>
  <Override PartName="/ppt/notesSlides/notesSlide23.xml" ContentType="application/vnd.openxmlformats-officedocument.presentationml.notesSlide+xml"/>
  <Override PartName="/ppt/tags/tag27.xml" ContentType="application/vnd.openxmlformats-officedocument.presentationml.tags+xml"/>
  <Override PartName="/ppt/notesSlides/notesSlide12.xml" ContentType="application/vnd.openxmlformats-officedocument.presentationml.notesSlide+xml"/>
  <Override PartName="/ppt/notesSlides/notesSlide30.xml" ContentType="application/vnd.openxmlformats-officedocument.presentationml.notesSlide+xml"/>
  <Override PartName="/ppt/tags/tag34.xml" ContentType="application/vnd.openxmlformats-officedocument.presentationml.tags+xml"/>
  <Override PartName="/ppt/notesSlides/notesSlide7.xml" ContentType="application/vnd.openxmlformats-officedocument.presentationml.notesSlide+xml"/>
  <Override PartName="/ppt/tags/tag12.xml" ContentType="application/vnd.openxmlformats-officedocument.presentationml.tags+xml"/>
  <Override PartName="/ppt/tags/tag23.xml" ContentType="application/vnd.openxmlformats-officedocument.presentationml.tags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21.xml" ContentType="application/vnd.openxmlformats-officedocument.presentationml.tags+xml"/>
  <Override PartName="/ppt/tags/tag30.xml" ContentType="application/vnd.openxmlformats-officedocument.presentationml.tag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tags/tag7.xml" ContentType="application/vnd.openxmlformats-officedocument.presentationml.tags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ags/tag5.xml" ContentType="application/vnd.openxmlformats-officedocument.presentationml.tags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tags/tag3.xml" ContentType="application/vnd.openxmlformats-officedocument.presentationml.tags+xml"/>
  <Default Extension="emf" ContentType="image/x-emf"/>
  <Override PartName="/ppt/notesSlides/notesSlide17.xml" ContentType="application/vnd.openxmlformats-officedocument.presentationml.notesSlide+xml"/>
  <Override PartName="/ppt/notesSlides/notesSlide28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tags/tag1.xml" ContentType="application/vnd.openxmlformats-officedocument.presentationml.tags+xml"/>
  <Default Extension="wav" ContentType="audio/wav"/>
  <Override PartName="/ppt/notesSlides/notesSlide15.xml" ContentType="application/vnd.openxmlformats-officedocument.presentationml.notesSlide+xml"/>
  <Override PartName="/ppt/tags/tag19.xml" ContentType="application/vnd.openxmlformats-officedocument.presentationml.tags+xml"/>
  <Override PartName="/ppt/notesSlides/notesSlide24.xml" ContentType="application/vnd.openxmlformats-officedocument.presentationml.notesSlide+xml"/>
  <Override PartName="/ppt/tags/tag28.xml" ContentType="application/vnd.openxmlformats-officedocument.presentationml.tags+xml"/>
  <Override PartName="/ppt/notesSlides/notesSlide26.xml" ContentType="application/vnd.openxmlformats-officedocument.presentationml.notesSlide+xml"/>
  <Override PartName="/ppt/tags/tag37.xml" ContentType="application/vnd.openxmlformats-officedocument.presentationml.tags+xml"/>
  <Override PartName="/ppt/notesSlides/notesSlide35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notesSlides/notesSlide13.xml" ContentType="application/vnd.openxmlformats-officedocument.presentationml.notesSlide+xml"/>
  <Override PartName="/ppt/tags/tag17.xml" ContentType="application/vnd.openxmlformats-officedocument.presentationml.tags+xml"/>
  <Override PartName="/ppt/notesSlides/notesSlide22.xml" ContentType="application/vnd.openxmlformats-officedocument.presentationml.notesSlide+xml"/>
  <Override PartName="/ppt/tags/tag26.xml" ContentType="application/vnd.openxmlformats-officedocument.presentationml.tags+xml"/>
  <Override PartName="/ppt/tags/tag35.xml" ContentType="application/vnd.openxmlformats-officedocument.presentationml.tags+xml"/>
  <Override PartName="/ppt/notesSlides/notesSlide33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tags/tag15.xml" ContentType="application/vnd.openxmlformats-officedocument.presentationml.tags+xml"/>
  <Override PartName="/ppt/notesSlides/notesSlide20.xml" ContentType="application/vnd.openxmlformats-officedocument.presentationml.notesSlide+xml"/>
  <Override PartName="/ppt/tags/tag24.xml" ContentType="application/vnd.openxmlformats-officedocument.presentationml.tags+xml"/>
  <Override PartName="/ppt/tags/tag33.xml" ContentType="application/vnd.openxmlformats-officedocument.presentationml.tags+xml"/>
  <Override PartName="/ppt/notesSlides/notesSlide31.xml" ContentType="application/vnd.openxmlformats-officedocument.presentationml.notesSlide+xml"/>
  <Override PartName="/ppt/notesSlides/notesSlide6.xml" ContentType="application/vnd.openxmlformats-officedocument.presentationml.notesSlide+xml"/>
  <Override PartName="/ppt/tags/tag13.xml" ContentType="application/vnd.openxmlformats-officedocument.presentationml.tags+xml"/>
  <Override PartName="/ppt/tags/tag22.xml" ContentType="application/vnd.openxmlformats-officedocument.presentationml.tags+xml"/>
  <Override PartName="/ppt/tags/tag31.xml" ContentType="application/vnd.openxmlformats-officedocument.presentationml.tags+xml"/>
  <Override PartName="/ppt/slides/slide8.xml" ContentType="application/vnd.openxmlformats-officedocument.presentationml.slide+xml"/>
  <Override PartName="/ppt/notesSlides/notesSlide4.xml" ContentType="application/vnd.openxmlformats-officedocument.presentationml.notesSlide+xml"/>
  <Override PartName="/ppt/tags/tag11.xml" ContentType="application/vnd.openxmlformats-officedocument.presentationml.tags+xml"/>
  <Override PartName="/ppt/tags/tag20.xml" ContentType="application/vnd.openxmlformats-officedocument.presentationml.tags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tags/tag6.xml" ContentType="application/vnd.openxmlformats-officedocument.presentationml.tags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notesSlides/notesSlide29.xml" ContentType="application/vnd.openxmlformats-officedocument.presentationml.notesSlid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tags/tag2.xml" ContentType="application/vnd.openxmlformats-officedocument.presentationml.tags+xml"/>
  <Override PartName="/ppt/notesSlides/notesSlide18.xml" ContentType="application/vnd.openxmlformats-officedocument.presentationml.notesSlide+xml"/>
  <Default Extension="rels" ContentType="application/vnd.openxmlformats-package.relationships+xml"/>
  <Override PartName="/ppt/slides/slide23.xml" ContentType="application/vnd.openxmlformats-officedocument.presentationml.slide+xml"/>
  <Override PartName="/ppt/notesSlides/notesSlide25.xml" ContentType="application/vnd.openxmlformats-officedocument.presentationml.notesSlide+xml"/>
  <Override PartName="/ppt/tags/tag29.xml" ContentType="application/vnd.openxmlformats-officedocument.presentationml.tags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tags/tag18.xml" ContentType="application/vnd.openxmlformats-officedocument.presentationml.tags+xml"/>
  <Override PartName="/ppt/notesSlides/notesSlide32.xml" ContentType="application/vnd.openxmlformats-officedocument.presentationml.notesSlide+xml"/>
  <Override PartName="/ppt/tags/tag36.xml" ContentType="application/vnd.openxmlformats-officedocument.presentationml.tags+xml"/>
  <Override PartName="/ppt/notesSlides/notesSlide9.xml" ContentType="application/vnd.openxmlformats-officedocument.presentationml.notesSlide+xml"/>
  <Override PartName="/ppt/tags/tag14.xml" ContentType="application/vnd.openxmlformats-officedocument.presentationml.tags+xml"/>
  <Override PartName="/ppt/notesSlides/notesSlide21.xml" ContentType="application/vnd.openxmlformats-officedocument.presentationml.notesSlide+xml"/>
  <Override PartName="/ppt/tags/tag25.xml" ContentType="application/vnd.openxmlformats-officedocument.presentationml.tags+xml"/>
  <Override PartName="/ppt/notesSlides/notesSlide10.xml" ContentType="application/vnd.openxmlformats-officedocument.presentationml.notesSlide+xml"/>
  <Override PartName="/ppt/tags/tag32.xml" ContentType="application/vnd.openxmlformats-officedocument.presentationml.tag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7"/>
  </p:notes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  <p:sldId id="289" r:id="rId34"/>
    <p:sldId id="290" r:id="rId35"/>
    <p:sldId id="291" r:id="rId3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65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notesMaster" Target="notesMasters/notesMaster1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3270E2F-BD8F-47A4-B327-2D6AF13EF8D6}" type="datetimeFigureOut">
              <a:rPr lang="en-US" smtClean="0"/>
              <a:t>3/18/2011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FCCE8F1-6DEE-4FCB-903B-235184A0C876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CE8F1-6DEE-4FCB-903B-235184A0C876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4035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5059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CE8F1-6DEE-4FCB-903B-235184A0C876}" type="slidenum">
              <a:rPr lang="en-US" smtClean="0"/>
              <a:t>4</a:t>
            </a:fld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CE8F1-6DEE-4FCB-903B-235184A0C876}" type="slidenum">
              <a:rPr lang="en-US" smtClean="0"/>
              <a:t>5</a:t>
            </a:fld>
            <a:endParaRPr 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CE8F1-6DEE-4FCB-903B-235184A0C876}" type="slidenum">
              <a:rPr lang="en-US" smtClean="0"/>
              <a:t>6</a:t>
            </a:fld>
            <a:endParaRPr 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CE8F1-6DEE-4FCB-903B-235184A0C876}" type="slidenum">
              <a:rPr lang="en-US" smtClean="0"/>
              <a:t>7</a:t>
            </a:fld>
            <a:endParaRPr 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CE8F1-6DEE-4FCB-903B-235184A0C876}" type="slidenum">
              <a:rPr lang="en-US" smtClean="0"/>
              <a:t>8</a:t>
            </a:fld>
            <a:endParaRPr 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CE8F1-6DEE-4FCB-903B-235184A0C876}" type="slidenum">
              <a:rPr lang="en-US" smtClean="0"/>
              <a:t>9</a:t>
            </a:fld>
            <a:endParaRPr 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CE8F1-6DEE-4FCB-903B-235184A0C876}" type="slidenum">
              <a:rPr lang="en-US" smtClean="0"/>
              <a:t>10</a:t>
            </a:fld>
            <a:endParaRPr 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CE8F1-6DEE-4FCB-903B-235184A0C876}" type="slidenum">
              <a:rPr lang="en-US" smtClean="0"/>
              <a:t>11</a:t>
            </a:fld>
            <a:endParaRPr 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CE8F1-6DEE-4FCB-903B-235184A0C876}" type="slidenum">
              <a:rPr lang="en-US" smtClean="0"/>
              <a:t>12</a:t>
            </a:fld>
            <a:endParaRPr 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CE8F1-6DEE-4FCB-903B-235184A0C876}" type="slidenum">
              <a:rPr lang="en-US" smtClean="0"/>
              <a:t>13</a:t>
            </a:fld>
            <a:endParaRPr 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80899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80899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80899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80899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80899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80899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80899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80899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80899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80899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80899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80899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80899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80899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80899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80899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80899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80899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80899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80899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80899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80899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>
              <a:latin typeface="Arial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4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2450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4901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27351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69802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1225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5470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97153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39604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10" advClick="0" advTm="0"/>
    </mc:Choice>
    <mc:Fallback>
      <p:transition advClick="0" advTm="0"/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9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10" advClick="0" advTm="0"/>
    </mc:Choice>
    <mc:Fallback>
      <p:transition advClick="0" advTm="0"/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4" y="4406903"/>
            <a:ext cx="7772400" cy="1362076"/>
          </a:xfrm>
          <a:prstGeom prst="rect">
            <a:avLst/>
          </a:prstGeom>
        </p:spPr>
        <p:txBody>
          <a:bodyPr anchor="t"/>
          <a:lstStyle>
            <a:lvl1pPr algn="l">
              <a:defRPr sz="37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4" y="2906717"/>
            <a:ext cx="7772400" cy="1500187"/>
          </a:xfrm>
        </p:spPr>
        <p:txBody>
          <a:bodyPr anchor="b"/>
          <a:lstStyle>
            <a:lvl1pPr marL="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1pPr>
            <a:lvl2pPr marL="42450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2pPr>
            <a:lvl3pPr marL="84901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3pPr>
            <a:lvl4pPr marL="1273517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4pPr>
            <a:lvl5pPr marL="1698021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5pPr>
            <a:lvl6pPr marL="2122527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6pPr>
            <a:lvl7pPr marL="2547031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7pPr>
            <a:lvl8pPr marL="2971537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8pPr>
            <a:lvl9pPr marL="3396042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10" advClick="0" advTm="0"/>
    </mc:Choice>
    <mc:Fallback>
      <p:transition advClick="0" advTm="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9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10" advClick="0" advTm="0"/>
    </mc:Choice>
    <mc:Fallback>
      <p:transition advClick="0" advTm="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9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7"/>
            <a:ext cx="4040188" cy="639763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24504" indent="0">
              <a:buNone/>
              <a:defRPr sz="1900" b="1"/>
            </a:lvl2pPr>
            <a:lvl3pPr marL="849010" indent="0">
              <a:buNone/>
              <a:defRPr sz="1700" b="1"/>
            </a:lvl3pPr>
            <a:lvl4pPr marL="1273517" indent="0">
              <a:buNone/>
              <a:defRPr sz="1500" b="1"/>
            </a:lvl4pPr>
            <a:lvl5pPr marL="1698021" indent="0">
              <a:buNone/>
              <a:defRPr sz="1500" b="1"/>
            </a:lvl5pPr>
            <a:lvl6pPr marL="2122527" indent="0">
              <a:buNone/>
              <a:defRPr sz="1500" b="1"/>
            </a:lvl6pPr>
            <a:lvl7pPr marL="2547031" indent="0">
              <a:buNone/>
              <a:defRPr sz="1500" b="1"/>
            </a:lvl7pPr>
            <a:lvl8pPr marL="2971537" indent="0">
              <a:buNone/>
              <a:defRPr sz="1500" b="1"/>
            </a:lvl8pPr>
            <a:lvl9pPr marL="3396042" indent="0">
              <a:buNone/>
              <a:defRPr sz="15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200"/>
            </a:lvl1pPr>
            <a:lvl2pPr>
              <a:defRPr sz="1900"/>
            </a:lvl2pPr>
            <a:lvl3pPr>
              <a:defRPr sz="17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7" y="1535117"/>
            <a:ext cx="4041774" cy="639763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24504" indent="0">
              <a:buNone/>
              <a:defRPr sz="1900" b="1"/>
            </a:lvl2pPr>
            <a:lvl3pPr marL="849010" indent="0">
              <a:buNone/>
              <a:defRPr sz="1700" b="1"/>
            </a:lvl3pPr>
            <a:lvl4pPr marL="1273517" indent="0">
              <a:buNone/>
              <a:defRPr sz="1500" b="1"/>
            </a:lvl4pPr>
            <a:lvl5pPr marL="1698021" indent="0">
              <a:buNone/>
              <a:defRPr sz="1500" b="1"/>
            </a:lvl5pPr>
            <a:lvl6pPr marL="2122527" indent="0">
              <a:buNone/>
              <a:defRPr sz="1500" b="1"/>
            </a:lvl6pPr>
            <a:lvl7pPr marL="2547031" indent="0">
              <a:buNone/>
              <a:defRPr sz="1500" b="1"/>
            </a:lvl7pPr>
            <a:lvl8pPr marL="2971537" indent="0">
              <a:buNone/>
              <a:defRPr sz="1500" b="1"/>
            </a:lvl8pPr>
            <a:lvl9pPr marL="3396042" indent="0">
              <a:buNone/>
              <a:defRPr sz="15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7" y="2174875"/>
            <a:ext cx="4041774" cy="3951288"/>
          </a:xfrm>
        </p:spPr>
        <p:txBody>
          <a:bodyPr/>
          <a:lstStyle>
            <a:lvl1pPr>
              <a:defRPr sz="2200"/>
            </a:lvl1pPr>
            <a:lvl2pPr>
              <a:defRPr sz="1900"/>
            </a:lvl2pPr>
            <a:lvl3pPr>
              <a:defRPr sz="17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10" advClick="0" advTm="0"/>
    </mc:Choice>
    <mc:Fallback>
      <p:transition advClick="0" advTm="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9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10" advClick="0" advTm="0"/>
    </mc:Choice>
    <mc:Fallback>
      <p:transition advClick="0" advTm="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10" advClick="0" advTm="0"/>
    </mc:Choice>
    <mc:Fallback>
      <p:transition advClick="0" advTm="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3" y="273053"/>
            <a:ext cx="3008314" cy="1162051"/>
          </a:xfrm>
          <a:prstGeom prst="rect">
            <a:avLst/>
          </a:prstGeom>
        </p:spPr>
        <p:txBody>
          <a:bodyPr anchor="b"/>
          <a:lstStyle>
            <a:lvl1pPr algn="l">
              <a:defRPr sz="19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1" y="273053"/>
            <a:ext cx="5111750" cy="5853115"/>
          </a:xfrm>
        </p:spPr>
        <p:txBody>
          <a:bodyPr/>
          <a:lstStyle>
            <a:lvl1pPr>
              <a:defRPr sz="3000"/>
            </a:lvl1pPr>
            <a:lvl2pPr>
              <a:defRPr sz="2600"/>
            </a:lvl2pPr>
            <a:lvl3pPr>
              <a:defRPr sz="22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3" y="1435101"/>
            <a:ext cx="3008314" cy="4691064"/>
          </a:xfrm>
        </p:spPr>
        <p:txBody>
          <a:bodyPr/>
          <a:lstStyle>
            <a:lvl1pPr marL="0" indent="0">
              <a:buNone/>
              <a:defRPr sz="1300"/>
            </a:lvl1pPr>
            <a:lvl2pPr marL="424504" indent="0">
              <a:buNone/>
              <a:defRPr sz="1100"/>
            </a:lvl2pPr>
            <a:lvl3pPr marL="849010" indent="0">
              <a:buNone/>
              <a:defRPr sz="900"/>
            </a:lvl3pPr>
            <a:lvl4pPr marL="1273517" indent="0">
              <a:buNone/>
              <a:defRPr sz="900"/>
            </a:lvl4pPr>
            <a:lvl5pPr marL="1698021" indent="0">
              <a:buNone/>
              <a:defRPr sz="900"/>
            </a:lvl5pPr>
            <a:lvl6pPr marL="2122527" indent="0">
              <a:buNone/>
              <a:defRPr sz="900"/>
            </a:lvl6pPr>
            <a:lvl7pPr marL="2547031" indent="0">
              <a:buNone/>
              <a:defRPr sz="900"/>
            </a:lvl7pPr>
            <a:lvl8pPr marL="2971537" indent="0">
              <a:buNone/>
              <a:defRPr sz="900"/>
            </a:lvl8pPr>
            <a:lvl9pPr marL="3396042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10" advClick="0" advTm="0"/>
    </mc:Choice>
    <mc:Fallback>
      <p:transition advClick="0" advTm="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3"/>
            <a:ext cx="5486400" cy="566740"/>
          </a:xfrm>
          <a:prstGeom prst="rect">
            <a:avLst/>
          </a:prstGeom>
        </p:spPr>
        <p:txBody>
          <a:bodyPr anchor="b"/>
          <a:lstStyle>
            <a:lvl1pPr algn="l">
              <a:defRPr sz="19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000"/>
            </a:lvl1pPr>
            <a:lvl2pPr marL="424504" indent="0">
              <a:buNone/>
              <a:defRPr sz="2600"/>
            </a:lvl2pPr>
            <a:lvl3pPr marL="849010" indent="0">
              <a:buNone/>
              <a:defRPr sz="2200"/>
            </a:lvl3pPr>
            <a:lvl4pPr marL="1273517" indent="0">
              <a:buNone/>
              <a:defRPr sz="1900"/>
            </a:lvl4pPr>
            <a:lvl5pPr marL="1698021" indent="0">
              <a:buNone/>
              <a:defRPr sz="1900"/>
            </a:lvl5pPr>
            <a:lvl6pPr marL="2122527" indent="0">
              <a:buNone/>
              <a:defRPr sz="1900"/>
            </a:lvl6pPr>
            <a:lvl7pPr marL="2547031" indent="0">
              <a:buNone/>
              <a:defRPr sz="1900"/>
            </a:lvl7pPr>
            <a:lvl8pPr marL="2971537" indent="0">
              <a:buNone/>
              <a:defRPr sz="1900"/>
            </a:lvl8pPr>
            <a:lvl9pPr marL="3396042" indent="0">
              <a:buNone/>
              <a:defRPr sz="19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43"/>
            <a:ext cx="5486400" cy="804861"/>
          </a:xfrm>
        </p:spPr>
        <p:txBody>
          <a:bodyPr/>
          <a:lstStyle>
            <a:lvl1pPr marL="0" indent="0">
              <a:buNone/>
              <a:defRPr sz="1300"/>
            </a:lvl1pPr>
            <a:lvl2pPr marL="424504" indent="0">
              <a:buNone/>
              <a:defRPr sz="1100"/>
            </a:lvl2pPr>
            <a:lvl3pPr marL="849010" indent="0">
              <a:buNone/>
              <a:defRPr sz="900"/>
            </a:lvl3pPr>
            <a:lvl4pPr marL="1273517" indent="0">
              <a:buNone/>
              <a:defRPr sz="900"/>
            </a:lvl4pPr>
            <a:lvl5pPr marL="1698021" indent="0">
              <a:buNone/>
              <a:defRPr sz="900"/>
            </a:lvl5pPr>
            <a:lvl6pPr marL="2122527" indent="0">
              <a:buNone/>
              <a:defRPr sz="900"/>
            </a:lvl6pPr>
            <a:lvl7pPr marL="2547031" indent="0">
              <a:buNone/>
              <a:defRPr sz="900"/>
            </a:lvl7pPr>
            <a:lvl8pPr marL="2971537" indent="0">
              <a:buNone/>
              <a:defRPr sz="900"/>
            </a:lvl8pPr>
            <a:lvl9pPr marL="3396042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10" advClick="0" advTm="0"/>
    </mc:Choice>
    <mc:Fallback>
      <p:transition advClick="0" advTm="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9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10" advClick="0" advTm="0"/>
    </mc:Choice>
    <mc:Fallback>
      <p:transition advClick="0" advTm="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851524"/>
          </a:xfrm>
          <a:prstGeom prst="rect">
            <a:avLst/>
          </a:prstGeo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851524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10" advClick="0" advTm="0"/>
    </mc:Choice>
    <mc:Fallback>
      <p:transition advClick="0" advTm="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 flip="none" rotWithShape="1">
          <a:gsLst>
            <a:gs pos="85000">
              <a:schemeClr val="bg1">
                <a:tint val="45000"/>
                <a:shade val="99000"/>
                <a:satMod val="350000"/>
              </a:schemeClr>
            </a:gs>
            <a:gs pos="40000">
              <a:schemeClr val="bg1">
                <a:tint val="45000"/>
                <a:shade val="99000"/>
                <a:satMod val="350000"/>
              </a:schemeClr>
            </a:gs>
            <a:gs pos="100000">
              <a:schemeClr val="bg1">
                <a:shade val="20000"/>
                <a:satMod val="255000"/>
              </a:scheme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-228600" y="6553200"/>
            <a:ext cx="9372600" cy="304800"/>
          </a:xfrm>
          <a:prstGeom prst="rect">
            <a:avLst/>
          </a:prstGeom>
        </p:spPr>
        <p:style>
          <a:lnRef idx="1">
            <a:schemeClr val="accent1"/>
          </a:lnRef>
          <a:fillRef idx="1002">
            <a:schemeClr val="dk2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4525963"/>
          </a:xfrm>
          <a:prstGeom prst="rect">
            <a:avLst/>
          </a:prstGeom>
        </p:spPr>
        <p:txBody>
          <a:bodyPr vert="horz" lIns="84900" tIns="42450" rIns="84900" bIns="4245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 rot="10800000">
            <a:off x="-76200" y="914400"/>
            <a:ext cx="92202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76200" y="0"/>
            <a:ext cx="9144000" cy="83099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r>
              <a:rPr lang="en-US" sz="48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6350" stA="55000" endA="300" endPos="45500" dir="5400000" sy="-100000" algn="bl" rotWithShape="0"/>
                </a:effectLst>
              </a:rPr>
              <a:t>NESC Academy</a:t>
            </a:r>
            <a:r>
              <a:rPr lang="en-US" sz="4800" b="1" cap="all" baseline="0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6350" stA="55000" endA="300" endPos="45500" dir="5400000" sy="-100000" algn="bl" rotWithShape="0"/>
                </a:effectLst>
              </a:rPr>
              <a:t> </a:t>
            </a:r>
            <a:r>
              <a:rPr lang="en-US" sz="48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6350" stA="55000" endA="300" endPos="45500" dir="5400000" sy="-100000" algn="bl" rotWithShape="0"/>
                </a:effectLst>
              </a:rPr>
              <a:t>Online</a:t>
            </a:r>
          </a:p>
        </p:txBody>
      </p:sp>
      <p:pic>
        <p:nvPicPr>
          <p:cNvPr id="10" name="Picture 9" descr="70564main_nesc_logo.jpg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8229600" y="76200"/>
            <a:ext cx="783294" cy="783294"/>
          </a:xfrm>
          <a:prstGeom prst="rect">
            <a:avLst/>
          </a:prstGeom>
        </p:spPr>
      </p:pic>
      <p:cxnSp>
        <p:nvCxnSpPr>
          <p:cNvPr id="13" name="Straight Connector 12"/>
          <p:cNvCxnSpPr/>
          <p:nvPr/>
        </p:nvCxnSpPr>
        <p:spPr>
          <a:xfrm rot="10800000">
            <a:off x="0" y="6553200"/>
            <a:ext cx="9144000" cy="1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0" y="6581001"/>
            <a:ext cx="91440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0" i="1" dirty="0" smtClean="0">
                <a:latin typeface="+mj-lt"/>
              </a:rPr>
              <a:t>Learning from the Past, Looking to the Future</a:t>
            </a:r>
            <a:endParaRPr lang="en-US" sz="1200" b="0" i="1" dirty="0">
              <a:latin typeface="+mj-lt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9296400" y="3733800"/>
            <a:ext cx="1143000" cy="6096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extBox 10"/>
          <p:cNvSpPr txBox="1"/>
          <p:nvPr userDrawn="1"/>
        </p:nvSpPr>
        <p:spPr>
          <a:xfrm>
            <a:off x="9296400" y="3810000"/>
            <a:ext cx="11430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dirty="0" smtClean="0">
                <a:solidFill>
                  <a:schemeClr val="bg1"/>
                </a:solidFill>
              </a:rPr>
              <a:t>Place Sound Here</a:t>
            </a:r>
          </a:p>
          <a:p>
            <a:pPr algn="ctr"/>
            <a:r>
              <a:rPr lang="en-US" sz="1000" dirty="0" smtClean="0">
                <a:solidFill>
                  <a:schemeClr val="bg1"/>
                </a:solidFill>
              </a:rPr>
              <a:t>Set to play </a:t>
            </a:r>
            <a:r>
              <a:rPr lang="en-US" sz="1000" b="1" dirty="0" smtClean="0">
                <a:solidFill>
                  <a:schemeClr val="bg1"/>
                </a:solidFill>
              </a:rPr>
              <a:t>automatically</a:t>
            </a:r>
            <a:endParaRPr lang="en-US" sz="1000" b="1" dirty="0">
              <a:solidFill>
                <a:schemeClr val="bg1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="" xmlns:p14="http://schemas.microsoft.com/office/powerpoint/2010/main" Requires="p14">
      <p:transition p14:dur="10" advClick="0" advTm="0"/>
    </mc:Choice>
    <mc:Fallback>
      <p:transition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  <p:txStyles>
    <p:titleStyle>
      <a:lvl1pPr algn="ctr" defTabSz="849010" rtl="0" eaLnBrk="1" latinLnBrk="0" hangingPunct="1">
        <a:spcBef>
          <a:spcPct val="0"/>
        </a:spcBef>
        <a:buNone/>
        <a:defRPr sz="41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18380" indent="-318380" algn="l" defTabSz="849010" rtl="0" eaLnBrk="1" latinLnBrk="0" hangingPunct="1">
        <a:spcBef>
          <a:spcPct val="20000"/>
        </a:spcBef>
        <a:buFont typeface="Arial" pitchFamily="34" charset="0"/>
        <a:buChar char="•"/>
        <a:defRPr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689822" indent="-265315" algn="l" defTabSz="849010" rtl="0" eaLnBrk="1" latinLnBrk="0" hangingPunct="1">
        <a:spcBef>
          <a:spcPct val="20000"/>
        </a:spcBef>
        <a:buFont typeface="Arial" pitchFamily="34" charset="0"/>
        <a:buChar char="–"/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061264" indent="-212253" algn="l" defTabSz="849010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485770" indent="-212253" algn="l" defTabSz="849010" rtl="0" eaLnBrk="1" latinLnBrk="0" hangingPunct="1">
        <a:spcBef>
          <a:spcPct val="20000"/>
        </a:spcBef>
        <a:buFont typeface="Arial" pitchFamily="34" charset="0"/>
        <a:buChar char="–"/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910274" indent="-212253" algn="l" defTabSz="849010" rtl="0" eaLnBrk="1" latinLnBrk="0" hangingPunct="1">
        <a:spcBef>
          <a:spcPct val="20000"/>
        </a:spcBef>
        <a:buFont typeface="Arial" pitchFamily="34" charset="0"/>
        <a:buChar char="»"/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334778" indent="-212253" algn="l" defTabSz="849010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759284" indent="-212253" algn="l" defTabSz="849010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183788" indent="-212253" algn="l" defTabSz="849010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608295" indent="-212253" algn="l" defTabSz="849010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84901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1pPr>
      <a:lvl2pPr marL="424504" algn="l" defTabSz="84901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2pPr>
      <a:lvl3pPr marL="849010" algn="l" defTabSz="84901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3pPr>
      <a:lvl4pPr marL="1273517" algn="l" defTabSz="84901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4pPr>
      <a:lvl5pPr marL="1698021" algn="l" defTabSz="84901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5pPr>
      <a:lvl6pPr marL="2122527" algn="l" defTabSz="84901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547031" algn="l" defTabSz="84901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2971537" algn="l" defTabSz="84901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396042" algn="l" defTabSz="84901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image" Target="../media/image3.png"/><Relationship Id="rId5" Type="http://schemas.openxmlformats.org/officeDocument/2006/relationships/notesSlide" Target="../notesSlides/notesSlide1.xml"/><Relationship Id="rId4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6.png"/><Relationship Id="rId2" Type="http://schemas.openxmlformats.org/officeDocument/2006/relationships/audio" Target="../media/audio2.wav"/><Relationship Id="rId1" Type="http://schemas.openxmlformats.org/officeDocument/2006/relationships/tags" Target="../tags/tag3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audio3.wav"/><Relationship Id="rId1" Type="http://schemas.openxmlformats.org/officeDocument/2006/relationships/tags" Target="../tags/tag4.xml"/><Relationship Id="rId6" Type="http://schemas.openxmlformats.org/officeDocument/2006/relationships/image" Target="../media/image8.png"/><Relationship Id="rId5" Type="http://schemas.openxmlformats.org/officeDocument/2006/relationships/image" Target="../media/image7.jpeg"/><Relationship Id="rId4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audio4.wav"/><Relationship Id="rId1" Type="http://schemas.openxmlformats.org/officeDocument/2006/relationships/tags" Target="../tags/tag5.xml"/><Relationship Id="rId5" Type="http://schemas.openxmlformats.org/officeDocument/2006/relationships/image" Target="../media/image9.png"/><Relationship Id="rId4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audio5.wav"/><Relationship Id="rId1" Type="http://schemas.openxmlformats.org/officeDocument/2006/relationships/tags" Target="../tags/tag6.xml"/><Relationship Id="rId5" Type="http://schemas.openxmlformats.org/officeDocument/2006/relationships/image" Target="../media/image10.png"/><Relationship Id="rId4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audio6.wav"/><Relationship Id="rId1" Type="http://schemas.openxmlformats.org/officeDocument/2006/relationships/tags" Target="../tags/tag7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audio7.wav"/><Relationship Id="rId1" Type="http://schemas.openxmlformats.org/officeDocument/2006/relationships/tags" Target="../tags/tag8.xml"/><Relationship Id="rId5" Type="http://schemas.openxmlformats.org/officeDocument/2006/relationships/image" Target="../media/image13.png"/><Relationship Id="rId4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audio8.wav"/><Relationship Id="rId1" Type="http://schemas.openxmlformats.org/officeDocument/2006/relationships/tags" Target="../tags/tag9.xml"/><Relationship Id="rId5" Type="http://schemas.openxmlformats.org/officeDocument/2006/relationships/image" Target="../media/image14.png"/><Relationship Id="rId4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audio9.wav"/><Relationship Id="rId1" Type="http://schemas.openxmlformats.org/officeDocument/2006/relationships/tags" Target="../tags/tag10.xml"/><Relationship Id="rId6" Type="http://schemas.openxmlformats.org/officeDocument/2006/relationships/image" Target="../media/image16.png"/><Relationship Id="rId5" Type="http://schemas.openxmlformats.org/officeDocument/2006/relationships/image" Target="../media/image15.emf"/><Relationship Id="rId4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audio10.wav"/><Relationship Id="rId1" Type="http://schemas.openxmlformats.org/officeDocument/2006/relationships/tags" Target="../tags/tag11.xml"/><Relationship Id="rId5" Type="http://schemas.openxmlformats.org/officeDocument/2006/relationships/image" Target="../media/image17.png"/><Relationship Id="rId4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audio11.wav"/><Relationship Id="rId1" Type="http://schemas.openxmlformats.org/officeDocument/2006/relationships/tags" Target="../tags/tag12.xml"/><Relationship Id="rId5" Type="http://schemas.openxmlformats.org/officeDocument/2006/relationships/image" Target="../media/image9.png"/><Relationship Id="rId4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audio12.wav"/><Relationship Id="rId1" Type="http://schemas.openxmlformats.org/officeDocument/2006/relationships/tags" Target="../tags/tag13.xml"/><Relationship Id="rId5" Type="http://schemas.openxmlformats.org/officeDocument/2006/relationships/image" Target="../media/image18.png"/><Relationship Id="rId4" Type="http://schemas.openxmlformats.org/officeDocument/2006/relationships/notesSlide" Target="../notesSlides/notesSlide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audio13.wav"/><Relationship Id="rId1" Type="http://schemas.openxmlformats.org/officeDocument/2006/relationships/tags" Target="../tags/tag14.xml"/><Relationship Id="rId6" Type="http://schemas.openxmlformats.org/officeDocument/2006/relationships/image" Target="../media/image20.png"/><Relationship Id="rId5" Type="http://schemas.openxmlformats.org/officeDocument/2006/relationships/image" Target="../media/image19.emf"/><Relationship Id="rId4" Type="http://schemas.openxmlformats.org/officeDocument/2006/relationships/notesSlide" Target="../notesSlides/notesSlide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audio14.wav"/><Relationship Id="rId1" Type="http://schemas.openxmlformats.org/officeDocument/2006/relationships/tags" Target="../tags/tag15.xml"/><Relationship Id="rId6" Type="http://schemas.openxmlformats.org/officeDocument/2006/relationships/image" Target="../media/image22.png"/><Relationship Id="rId5" Type="http://schemas.openxmlformats.org/officeDocument/2006/relationships/image" Target="../media/image21.jpeg"/><Relationship Id="rId4" Type="http://schemas.openxmlformats.org/officeDocument/2006/relationships/notesSlide" Target="../notesSlides/notesSlide1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audio15.wav"/><Relationship Id="rId1" Type="http://schemas.openxmlformats.org/officeDocument/2006/relationships/tags" Target="../tags/tag16.xml"/><Relationship Id="rId6" Type="http://schemas.openxmlformats.org/officeDocument/2006/relationships/image" Target="../media/image24.png"/><Relationship Id="rId5" Type="http://schemas.openxmlformats.org/officeDocument/2006/relationships/image" Target="../media/image23.jpeg"/><Relationship Id="rId4" Type="http://schemas.openxmlformats.org/officeDocument/2006/relationships/notesSlide" Target="../notesSlides/notesSlide1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audio16.wav"/><Relationship Id="rId1" Type="http://schemas.openxmlformats.org/officeDocument/2006/relationships/tags" Target="../tags/tag17.xml"/><Relationship Id="rId6" Type="http://schemas.openxmlformats.org/officeDocument/2006/relationships/image" Target="../media/image26.png"/><Relationship Id="rId5" Type="http://schemas.openxmlformats.org/officeDocument/2006/relationships/image" Target="../media/image25.emf"/><Relationship Id="rId4" Type="http://schemas.openxmlformats.org/officeDocument/2006/relationships/notesSlide" Target="../notesSlides/notesSlide1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audio17.wav"/><Relationship Id="rId1" Type="http://schemas.openxmlformats.org/officeDocument/2006/relationships/tags" Target="../tags/tag18.xml"/><Relationship Id="rId5" Type="http://schemas.openxmlformats.org/officeDocument/2006/relationships/image" Target="../media/image27.png"/><Relationship Id="rId4" Type="http://schemas.openxmlformats.org/officeDocument/2006/relationships/notesSlide" Target="../notesSlides/notesSlide1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audio18.wav"/><Relationship Id="rId1" Type="http://schemas.openxmlformats.org/officeDocument/2006/relationships/tags" Target="../tags/tag19.xml"/><Relationship Id="rId6" Type="http://schemas.openxmlformats.org/officeDocument/2006/relationships/image" Target="../media/image29.png"/><Relationship Id="rId5" Type="http://schemas.openxmlformats.org/officeDocument/2006/relationships/image" Target="../media/image28.emf"/><Relationship Id="rId4" Type="http://schemas.openxmlformats.org/officeDocument/2006/relationships/notesSlide" Target="../notesSlides/notesSlide1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audio19.wav"/><Relationship Id="rId1" Type="http://schemas.openxmlformats.org/officeDocument/2006/relationships/tags" Target="../tags/tag20.xml"/><Relationship Id="rId6" Type="http://schemas.openxmlformats.org/officeDocument/2006/relationships/image" Target="../media/image31.png"/><Relationship Id="rId5" Type="http://schemas.openxmlformats.org/officeDocument/2006/relationships/image" Target="../media/image30.emf"/><Relationship Id="rId4" Type="http://schemas.openxmlformats.org/officeDocument/2006/relationships/notesSlide" Target="../notesSlides/notesSlide19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audio20.wav"/><Relationship Id="rId1" Type="http://schemas.openxmlformats.org/officeDocument/2006/relationships/tags" Target="../tags/tag21.xml"/><Relationship Id="rId6" Type="http://schemas.openxmlformats.org/officeDocument/2006/relationships/image" Target="../media/image33.png"/><Relationship Id="rId5" Type="http://schemas.openxmlformats.org/officeDocument/2006/relationships/image" Target="../media/image32.jpeg"/><Relationship Id="rId4" Type="http://schemas.openxmlformats.org/officeDocument/2006/relationships/notesSlide" Target="../notesSlides/notesSlide20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audio21.wav"/><Relationship Id="rId1" Type="http://schemas.openxmlformats.org/officeDocument/2006/relationships/tags" Target="../tags/tag22.xml"/><Relationship Id="rId6" Type="http://schemas.openxmlformats.org/officeDocument/2006/relationships/image" Target="../media/image35.png"/><Relationship Id="rId5" Type="http://schemas.openxmlformats.org/officeDocument/2006/relationships/image" Target="../media/image34.emf"/><Relationship Id="rId4" Type="http://schemas.openxmlformats.org/officeDocument/2006/relationships/notesSlide" Target="../notesSlides/notesSlide2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audio22.wav"/><Relationship Id="rId1" Type="http://schemas.openxmlformats.org/officeDocument/2006/relationships/tags" Target="../tags/tag23.xml"/><Relationship Id="rId5" Type="http://schemas.openxmlformats.org/officeDocument/2006/relationships/image" Target="../media/image36.png"/><Relationship Id="rId4" Type="http://schemas.openxmlformats.org/officeDocument/2006/relationships/notesSlide" Target="../notesSlides/notesSlide2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audio23.wav"/><Relationship Id="rId1" Type="http://schemas.openxmlformats.org/officeDocument/2006/relationships/tags" Target="../tags/tag24.xml"/><Relationship Id="rId6" Type="http://schemas.openxmlformats.org/officeDocument/2006/relationships/image" Target="../media/image38.png"/><Relationship Id="rId5" Type="http://schemas.openxmlformats.org/officeDocument/2006/relationships/image" Target="../media/image37.png"/><Relationship Id="rId4" Type="http://schemas.openxmlformats.org/officeDocument/2006/relationships/notesSlide" Target="../notesSlides/notesSlide2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audio24.wav"/><Relationship Id="rId1" Type="http://schemas.openxmlformats.org/officeDocument/2006/relationships/tags" Target="../tags/tag25.xml"/><Relationship Id="rId5" Type="http://schemas.openxmlformats.org/officeDocument/2006/relationships/image" Target="../media/image39.png"/><Relationship Id="rId4" Type="http://schemas.openxmlformats.org/officeDocument/2006/relationships/notesSlide" Target="../notesSlides/notesSlide24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audio" Target="../media/audio25.wav"/><Relationship Id="rId2" Type="http://schemas.openxmlformats.org/officeDocument/2006/relationships/tags" Target="../tags/tag27.xml"/><Relationship Id="rId1" Type="http://schemas.openxmlformats.org/officeDocument/2006/relationships/tags" Target="../tags/tag26.xml"/><Relationship Id="rId6" Type="http://schemas.openxmlformats.org/officeDocument/2006/relationships/image" Target="../media/image40.png"/><Relationship Id="rId5" Type="http://schemas.openxmlformats.org/officeDocument/2006/relationships/notesSlide" Target="../notesSlides/notesSlide25.xml"/><Relationship Id="rId4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audio26.wav"/><Relationship Id="rId1" Type="http://schemas.openxmlformats.org/officeDocument/2006/relationships/tags" Target="../tags/tag28.xml"/><Relationship Id="rId5" Type="http://schemas.openxmlformats.org/officeDocument/2006/relationships/image" Target="../media/image41.png"/><Relationship Id="rId4" Type="http://schemas.openxmlformats.org/officeDocument/2006/relationships/notesSlide" Target="../notesSlides/notesSlide26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audio27.wav"/><Relationship Id="rId1" Type="http://schemas.openxmlformats.org/officeDocument/2006/relationships/tags" Target="../tags/tag29.xml"/><Relationship Id="rId5" Type="http://schemas.openxmlformats.org/officeDocument/2006/relationships/image" Target="../media/image9.png"/><Relationship Id="rId4" Type="http://schemas.openxmlformats.org/officeDocument/2006/relationships/notesSlide" Target="../notesSlides/notesSlide2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audio28.wav"/><Relationship Id="rId1" Type="http://schemas.openxmlformats.org/officeDocument/2006/relationships/tags" Target="../tags/tag30.xml"/><Relationship Id="rId6" Type="http://schemas.openxmlformats.org/officeDocument/2006/relationships/image" Target="../media/image9.png"/><Relationship Id="rId5" Type="http://schemas.openxmlformats.org/officeDocument/2006/relationships/image" Target="../media/image42.png"/><Relationship Id="rId4" Type="http://schemas.openxmlformats.org/officeDocument/2006/relationships/notesSlide" Target="../notesSlides/notesSlide28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audio29.wav"/><Relationship Id="rId1" Type="http://schemas.openxmlformats.org/officeDocument/2006/relationships/tags" Target="../tags/tag31.xml"/><Relationship Id="rId5" Type="http://schemas.openxmlformats.org/officeDocument/2006/relationships/image" Target="../media/image9.png"/><Relationship Id="rId4" Type="http://schemas.openxmlformats.org/officeDocument/2006/relationships/notesSlide" Target="../notesSlides/notesSlide29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audio30.wav"/><Relationship Id="rId1" Type="http://schemas.openxmlformats.org/officeDocument/2006/relationships/tags" Target="../tags/tag32.xml"/><Relationship Id="rId6" Type="http://schemas.openxmlformats.org/officeDocument/2006/relationships/image" Target="../media/image9.png"/><Relationship Id="rId5" Type="http://schemas.openxmlformats.org/officeDocument/2006/relationships/image" Target="../media/image43.jpeg"/><Relationship Id="rId4" Type="http://schemas.openxmlformats.org/officeDocument/2006/relationships/notesSlide" Target="../notesSlides/notesSlide30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audio31.wav"/><Relationship Id="rId1" Type="http://schemas.openxmlformats.org/officeDocument/2006/relationships/tags" Target="../tags/tag33.xml"/><Relationship Id="rId5" Type="http://schemas.openxmlformats.org/officeDocument/2006/relationships/image" Target="../media/image9.png"/><Relationship Id="rId4" Type="http://schemas.openxmlformats.org/officeDocument/2006/relationships/notesSlide" Target="../notesSlides/notesSlide3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audio32.wav"/><Relationship Id="rId1" Type="http://schemas.openxmlformats.org/officeDocument/2006/relationships/tags" Target="../tags/tag34.xml"/><Relationship Id="rId5" Type="http://schemas.openxmlformats.org/officeDocument/2006/relationships/image" Target="../media/image9.png"/><Relationship Id="rId4" Type="http://schemas.openxmlformats.org/officeDocument/2006/relationships/notesSlide" Target="../notesSlides/notesSlide3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audio33.wav"/><Relationship Id="rId1" Type="http://schemas.openxmlformats.org/officeDocument/2006/relationships/tags" Target="../tags/tag35.xml"/><Relationship Id="rId6" Type="http://schemas.openxmlformats.org/officeDocument/2006/relationships/image" Target="../media/image9.png"/><Relationship Id="rId5" Type="http://schemas.openxmlformats.org/officeDocument/2006/relationships/image" Target="../media/image44.png"/><Relationship Id="rId4" Type="http://schemas.openxmlformats.org/officeDocument/2006/relationships/notesSlide" Target="../notesSlides/notesSlide33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audio34.wav"/><Relationship Id="rId1" Type="http://schemas.openxmlformats.org/officeDocument/2006/relationships/tags" Target="../tags/tag36.xml"/><Relationship Id="rId5" Type="http://schemas.openxmlformats.org/officeDocument/2006/relationships/image" Target="../media/image9.png"/><Relationship Id="rId4" Type="http://schemas.openxmlformats.org/officeDocument/2006/relationships/notesSlide" Target="../notesSlides/notesSlide34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audio35.wav"/><Relationship Id="rId1" Type="http://schemas.openxmlformats.org/officeDocument/2006/relationships/tags" Target="../tags/tag37.xml"/><Relationship Id="rId5" Type="http://schemas.openxmlformats.org/officeDocument/2006/relationships/image" Target="../media/image9.png"/><Relationship Id="rId4" Type="http://schemas.openxmlformats.org/officeDocument/2006/relationships/notesSlide" Target="../notesSlides/notesSlide3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3"/>
          <p:cNvSpPr txBox="1">
            <a:spLocks noChangeArrowheads="1"/>
          </p:cNvSpPr>
          <p:nvPr>
            <p:custDataLst>
              <p:tags r:id="rId2"/>
            </p:custDataLst>
          </p:nvPr>
        </p:nvSpPr>
        <p:spPr>
          <a:xfrm>
            <a:off x="1143000" y="2209800"/>
            <a:ext cx="6350000" cy="27733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3800"/>
              </a:lnSpc>
              <a:spcAft>
                <a:spcPts val="1200"/>
              </a:spcAft>
              <a:buFont typeface="Monotype Sorts" pitchFamily="2" charset="2"/>
              <a:buNone/>
              <a:defRPr/>
            </a:pPr>
            <a:r>
              <a:rPr lang="en-US" sz="2700" b="1" dirty="0" smtClean="0">
                <a:solidFill>
                  <a:srgbClr val="003366"/>
                </a:solidFill>
                <a:latin typeface="Arial" pitchFamily="34" charset="0"/>
                <a:cs typeface="Arial" pitchFamily="34" charset="0"/>
              </a:rPr>
              <a:t>Fourier Transforms:  Applications</a:t>
            </a:r>
          </a:p>
          <a:p>
            <a:pPr>
              <a:buFont typeface="Monotype Sorts" pitchFamily="2" charset="2"/>
              <a:buNone/>
              <a:defRPr/>
            </a:pPr>
            <a:endParaRPr lang="en-US" sz="2800" dirty="0" smtClean="0">
              <a:solidFill>
                <a:srgbClr val="0033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 charset="0"/>
            </a:endParaRPr>
          </a:p>
          <a:p>
            <a:pPr>
              <a:buFont typeface="Monotype Sorts" pitchFamily="2" charset="2"/>
              <a:buNone/>
              <a:defRPr/>
            </a:pPr>
            <a:endParaRPr lang="en-US" sz="2800" dirty="0" smtClean="0">
              <a:solidFill>
                <a:srgbClr val="0033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 charset="0"/>
            </a:endParaRPr>
          </a:p>
          <a:p>
            <a:pPr>
              <a:buFont typeface="Monotype Sorts" pitchFamily="2" charset="2"/>
              <a:buNone/>
              <a:defRPr/>
            </a:pPr>
            <a:r>
              <a:rPr lang="en-US" sz="1700" b="1" dirty="0" smtClean="0">
                <a:solidFill>
                  <a:srgbClr val="003366"/>
                </a:solidFill>
                <a:latin typeface="Helvetica" charset="0"/>
              </a:rPr>
              <a:t>Note:  this presentation contains an audio narration</a:t>
            </a:r>
          </a:p>
          <a:p>
            <a:pPr>
              <a:defRPr/>
            </a:pPr>
            <a:endParaRPr lang="en-US" sz="1700" b="1" dirty="0" smtClean="0">
              <a:solidFill>
                <a:srgbClr val="003366"/>
              </a:solidFill>
              <a:latin typeface="Helvetica" charset="0"/>
            </a:endParaRPr>
          </a:p>
          <a:p>
            <a:pPr fontAlgn="auto">
              <a:spcAft>
                <a:spcPts val="0"/>
              </a:spcAft>
              <a:defRPr/>
            </a:pPr>
            <a:r>
              <a:rPr lang="en-US" sz="1700" b="1" dirty="0" smtClean="0">
                <a:solidFill>
                  <a:srgbClr val="003366"/>
                </a:solidFill>
                <a:latin typeface="Helvetica" charset="0"/>
              </a:rPr>
              <a:t>Click on Speaker icon to play sound file for each slide</a:t>
            </a:r>
          </a:p>
          <a:p>
            <a:pPr>
              <a:buFont typeface="Monotype Sorts" pitchFamily="2" charset="2"/>
              <a:buNone/>
              <a:defRPr/>
            </a:pPr>
            <a:endParaRPr lang="en-US" sz="1800" b="1" dirty="0">
              <a:solidFill>
                <a:srgbClr val="003366"/>
              </a:solidFill>
              <a:latin typeface="Helvetica" charset="0"/>
            </a:endParaRPr>
          </a:p>
        </p:txBody>
      </p:sp>
      <p:pic>
        <p:nvPicPr>
          <p:cNvPr id="5" name="copy.wav">
            <a:hlinkClick r:id="" action="ppaction://media"/>
          </p:cNvPr>
          <p:cNvPicPr>
            <a:picLocks noRot="1" noChangeAspect="1"/>
          </p:cNvPicPr>
          <p:nvPr>
            <a:wavAudioFile r:embed="rId3" name="copy.wav"/>
          </p:nvPr>
        </p:nvPicPr>
        <p:blipFill>
          <a:blip r:embed="rId6" cstate="print"/>
          <a:stretch>
            <a:fillRect/>
          </a:stretch>
        </p:blipFill>
        <p:spPr>
          <a:xfrm>
            <a:off x="9753600" y="3810000"/>
            <a:ext cx="381000" cy="381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xmlns="" val="3844415311"/>
      </p:ext>
    </p:extLst>
  </p:cSld>
  <p:clrMapOvr>
    <a:masterClrMapping/>
  </p:clrMapOvr>
  <p:transition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3446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http://www.nasa.gov/centers/langley/images/content/148110main_rn_nesclogo150.jpg"/>
          <p:cNvPicPr>
            <a:picLocks noChangeAspect="1" noChangeArrowheads="1"/>
          </p:cNvPicPr>
          <p:nvPr/>
        </p:nvPicPr>
        <p:blipFill>
          <a:blip r:embed="rId5" cstate="print"/>
          <a:stretch>
            <a:fillRect/>
          </a:stretch>
        </p:blipFill>
        <p:spPr bwMode="auto">
          <a:xfrm>
            <a:off x="1547813" y="1557338"/>
            <a:ext cx="1428750" cy="1428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Picture 1" descr="http://www.dynamic-concepts.com/images/logo_home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476375" y="4329113"/>
            <a:ext cx="1400175" cy="590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02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4103" name="Rectangle 4"/>
          <p:cNvSpPr>
            <a:spLocks noChangeArrowheads="1"/>
          </p:cNvSpPr>
          <p:nvPr/>
        </p:nvSpPr>
        <p:spPr bwMode="auto">
          <a:xfrm>
            <a:off x="1295400" y="3089275"/>
            <a:ext cx="316865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r>
              <a:rPr lang="en-US" sz="1600" b="1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NASA Engineering &amp; Safety Center (NESC) Academy</a:t>
            </a:r>
            <a:endParaRPr lang="en-US" sz="1600">
              <a:solidFill>
                <a:schemeClr val="tx1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endParaRPr lang="en-US"/>
          </a:p>
        </p:txBody>
      </p:sp>
      <p:sp>
        <p:nvSpPr>
          <p:cNvPr id="4104" name="Rectangle 5"/>
          <p:cNvSpPr>
            <a:spLocks noChangeArrowheads="1"/>
          </p:cNvSpPr>
          <p:nvPr/>
        </p:nvSpPr>
        <p:spPr bwMode="auto">
          <a:xfrm>
            <a:off x="1476375" y="5003800"/>
            <a:ext cx="428307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r>
              <a:rPr lang="en-US" sz="1600" b="1">
                <a:solidFill>
                  <a:srgbClr val="003399"/>
                </a:solidFill>
                <a:latin typeface="Verdana" pitchFamily="34" charset="0"/>
                <a:ea typeface="Calibri" pitchFamily="34" charset="0"/>
                <a:cs typeface="Arial" charset="0"/>
              </a:rPr>
              <a:t>Dynamic Concepts, Inc.</a:t>
            </a:r>
            <a:r>
              <a:rPr lang="en-US" sz="1600" b="1">
                <a:solidFill>
                  <a:srgbClr val="003399"/>
                </a:solidFill>
                <a:latin typeface="Calibri" pitchFamily="34" charset="0"/>
                <a:ea typeface="Calibri" pitchFamily="34" charset="0"/>
                <a:cs typeface="Arial" charset="0"/>
              </a:rPr>
              <a:t> </a:t>
            </a:r>
            <a:br>
              <a:rPr lang="en-US" sz="1600" b="1">
                <a:solidFill>
                  <a:srgbClr val="003399"/>
                </a:solidFill>
                <a:latin typeface="Calibri" pitchFamily="34" charset="0"/>
                <a:ea typeface="Calibri" pitchFamily="34" charset="0"/>
                <a:cs typeface="Arial" charset="0"/>
              </a:rPr>
            </a:br>
            <a:r>
              <a:rPr lang="en-US" sz="1600" b="1">
                <a:solidFill>
                  <a:srgbClr val="003399"/>
                </a:solidFill>
                <a:latin typeface="Calibri" pitchFamily="34" charset="0"/>
                <a:ea typeface="Calibri" pitchFamily="34" charset="0"/>
                <a:cs typeface="Arial" charset="0"/>
              </a:rPr>
              <a:t>Huntsville, Alabama</a:t>
            </a:r>
            <a:endParaRPr lang="en-US" sz="1600">
              <a:solidFill>
                <a:srgbClr val="003399"/>
              </a:solidFill>
              <a:ea typeface="Calibri" pitchFamily="34" charset="0"/>
              <a:cs typeface="Arial" charset="0"/>
            </a:endParaRPr>
          </a:p>
        </p:txBody>
      </p:sp>
      <p:pic>
        <p:nvPicPr>
          <p:cNvPr id="9" name="copy.wav">
            <a:hlinkClick r:id="" action="ppaction://media"/>
          </p:cNvPr>
          <p:cNvPicPr>
            <a:picLocks noRot="1" noChangeAspect="1"/>
          </p:cNvPicPr>
          <p:nvPr>
            <a:wavAudioFile r:embed="rId2" name="copy.wav"/>
          </p:nvPr>
        </p:nvPicPr>
        <p:blipFill>
          <a:blip r:embed="rId7" cstate="print"/>
          <a:stretch>
            <a:fillRect/>
          </a:stretch>
        </p:blipFill>
        <p:spPr>
          <a:xfrm>
            <a:off x="9753600" y="3810000"/>
            <a:ext cx="355600" cy="355600"/>
          </a:xfrm>
          <a:prstGeom prst="rect">
            <a:avLst/>
          </a:prstGeom>
        </p:spPr>
      </p:pic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xmlns="" val="2658783256"/>
      </p:ext>
    </p:extLst>
  </p:cSld>
  <p:clrMapOvr>
    <a:masterClrMapping/>
  </p:clrMapOvr>
  <p:transition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4525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Content Placeholder 2"/>
          <p:cNvSpPr>
            <a:spLocks noGrp="1"/>
          </p:cNvSpPr>
          <p:nvPr>
            <p:ph idx="1"/>
          </p:nvPr>
        </p:nvSpPr>
        <p:spPr>
          <a:xfrm>
            <a:off x="1223963" y="1881188"/>
            <a:ext cx="6516687" cy="4114800"/>
          </a:xfrm>
        </p:spPr>
        <p:txBody>
          <a:bodyPr/>
          <a:lstStyle/>
          <a:p>
            <a:pPr>
              <a:buFont typeface="Monotype Sorts" pitchFamily="2" charset="2"/>
              <a:buNone/>
            </a:pPr>
            <a:endParaRPr lang="en-US" dirty="0" smtClean="0"/>
          </a:p>
          <a:p>
            <a:pPr>
              <a:buFont typeface="Monotype Sorts" pitchFamily="2" charset="2"/>
              <a:buNone/>
            </a:pPr>
            <a:endParaRPr lang="en-US" sz="2000" dirty="0" smtClean="0">
              <a:solidFill>
                <a:srgbClr val="003366"/>
              </a:solidFill>
            </a:endParaRPr>
          </a:p>
          <a:p>
            <a:pPr>
              <a:buFont typeface="Monotype Sorts" pitchFamily="2" charset="2"/>
              <a:buNone/>
            </a:pPr>
            <a:endParaRPr lang="en-US" sz="2000" dirty="0" smtClean="0">
              <a:solidFill>
                <a:srgbClr val="003366"/>
              </a:solidFill>
            </a:endParaRPr>
          </a:p>
          <a:p>
            <a:pPr>
              <a:buFont typeface="Monotype Sorts" pitchFamily="2" charset="2"/>
              <a:buNone/>
            </a:pPr>
            <a:endParaRPr lang="en-US" sz="2000" dirty="0" smtClean="0">
              <a:solidFill>
                <a:srgbClr val="003366"/>
              </a:solidFill>
            </a:endParaRPr>
          </a:p>
          <a:p>
            <a:pPr>
              <a:buFont typeface="Monotype Sorts" pitchFamily="2" charset="2"/>
              <a:buNone/>
            </a:pPr>
            <a:r>
              <a:rPr lang="en-US" sz="2000" dirty="0" smtClean="0">
                <a:solidFill>
                  <a:srgbClr val="003366"/>
                </a:solidFill>
              </a:rPr>
              <a:t>Tom Irvine </a:t>
            </a:r>
          </a:p>
          <a:p>
            <a:pPr>
              <a:buFont typeface="Monotype Sorts" pitchFamily="2" charset="2"/>
              <a:buNone/>
            </a:pPr>
            <a:r>
              <a:rPr lang="en-US" sz="2000" dirty="0" smtClean="0">
                <a:solidFill>
                  <a:srgbClr val="003366"/>
                </a:solidFill>
              </a:rPr>
              <a:t>Email:  tirvine@dynamic-concepts.com</a:t>
            </a:r>
          </a:p>
          <a:p>
            <a:pPr>
              <a:buFont typeface="Monotype Sorts" pitchFamily="2" charset="2"/>
              <a:buNone/>
            </a:pPr>
            <a:endParaRPr lang="en-US" sz="2000" b="0" dirty="0" smtClean="0">
              <a:solidFill>
                <a:srgbClr val="003366"/>
              </a:solidFill>
            </a:endParaRPr>
          </a:p>
          <a:p>
            <a:pPr>
              <a:buFont typeface="Monotype Sorts" pitchFamily="2" charset="2"/>
              <a:buNone/>
            </a:pPr>
            <a:r>
              <a:rPr lang="en-US" sz="2000" b="0" dirty="0" smtClean="0">
                <a:solidFill>
                  <a:srgbClr val="003366"/>
                </a:solidFill>
              </a:rPr>
              <a:t>Phone: (256) 922-9888</a:t>
            </a:r>
          </a:p>
          <a:p>
            <a:pPr>
              <a:buFont typeface="Monotype Sorts" pitchFamily="2" charset="2"/>
              <a:buNone/>
            </a:pPr>
            <a:endParaRPr lang="en-US" sz="2000" dirty="0" smtClean="0">
              <a:solidFill>
                <a:srgbClr val="003366"/>
              </a:solidFill>
            </a:endParaRPr>
          </a:p>
          <a:p>
            <a:endParaRPr lang="en-US" dirty="0" smtClean="0"/>
          </a:p>
        </p:txBody>
      </p:sp>
      <p:pic>
        <p:nvPicPr>
          <p:cNvPr id="5125" name="Picture 2" descr="http://www.vibrationdata.com/tom_class2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331913" y="1393825"/>
            <a:ext cx="2160587" cy="1625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copy.wav">
            <a:hlinkClick r:id="" action="ppaction://media"/>
          </p:cNvPr>
          <p:cNvPicPr>
            <a:picLocks noRot="1" noChangeAspect="1"/>
          </p:cNvPicPr>
          <p:nvPr>
            <a:wavAudioFile r:embed="rId2" name="copy.wav"/>
          </p:nvPr>
        </p:nvPicPr>
        <p:blipFill>
          <a:blip r:embed="rId6" cstate="print"/>
          <a:stretch>
            <a:fillRect/>
          </a:stretch>
        </p:blipFill>
        <p:spPr>
          <a:xfrm>
            <a:off x="9601200" y="3886200"/>
            <a:ext cx="431800" cy="431800"/>
          </a:xfrm>
          <a:prstGeom prst="rect">
            <a:avLst/>
          </a:prstGeom>
        </p:spPr>
      </p:pic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xmlns="" val="607469322"/>
      </p:ext>
    </p:extLst>
  </p:cSld>
  <p:clrMapOvr>
    <a:masterClrMapping/>
  </p:clrMapOvr>
  <p:transition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2880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460828" y="1200090"/>
            <a:ext cx="51054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Arial" pitchFamily="34" charset="0"/>
                <a:cs typeface="Arial" pitchFamily="34" charset="0"/>
              </a:rPr>
              <a:t>Fourier Transform Outline</a:t>
            </a:r>
            <a:endParaRPr lang="en-US" sz="2000" b="1" dirty="0">
              <a:solidFill>
                <a:schemeClr val="tx1">
                  <a:lumMod val="90000"/>
                  <a:lumOff val="1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/>
        </p:nvSpPr>
        <p:spPr bwMode="auto">
          <a:xfrm>
            <a:off x="762000" y="1905000"/>
            <a:ext cx="7391400" cy="312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3399"/>
              </a:buClr>
              <a:buSzPct val="50000"/>
              <a:buFont typeface="Monotype Sorts" pitchFamily="2" charset="2"/>
              <a:buChar char="n"/>
              <a:defRPr kumimoji="1" sz="1600" b="1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3399"/>
              </a:buClr>
              <a:buSzPct val="75000"/>
              <a:buFont typeface="Monotype Sorts" pitchFamily="2" charset="2"/>
              <a:buChar char="u"/>
              <a:defRPr kumimoji="1" sz="1600">
                <a:solidFill>
                  <a:schemeClr val="bg2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65000"/>
              <a:buFont typeface="Monotype Sorts" pitchFamily="2" charset="2"/>
              <a:buChar char="F"/>
              <a:defRPr kumimoji="1" sz="1600">
                <a:solidFill>
                  <a:schemeClr val="bg2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100000"/>
              <a:buChar char="•"/>
              <a:defRPr kumimoji="1" sz="1600">
                <a:solidFill>
                  <a:schemeClr val="bg2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100000"/>
              <a:buChar char="–"/>
              <a:defRPr kumimoji="1" sz="1600">
                <a:solidFill>
                  <a:schemeClr val="bg2"/>
                </a:solidFill>
                <a:latin typeface="+mn-lt"/>
              </a:defRPr>
            </a:lvl5pPr>
            <a:lvl6pPr marL="25146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100000"/>
              <a:buChar char="–"/>
              <a:defRPr kumimoji="1" sz="1600">
                <a:solidFill>
                  <a:schemeClr val="bg2"/>
                </a:solidFill>
                <a:latin typeface="+mn-lt"/>
              </a:defRPr>
            </a:lvl6pPr>
            <a:lvl7pPr marL="29718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100000"/>
              <a:buChar char="–"/>
              <a:defRPr kumimoji="1" sz="1600">
                <a:solidFill>
                  <a:schemeClr val="bg2"/>
                </a:solidFill>
                <a:latin typeface="+mn-lt"/>
              </a:defRPr>
            </a:lvl7pPr>
            <a:lvl8pPr marL="3429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100000"/>
              <a:buChar char="–"/>
              <a:defRPr kumimoji="1" sz="1600">
                <a:solidFill>
                  <a:schemeClr val="bg2"/>
                </a:solidFill>
                <a:latin typeface="+mn-lt"/>
              </a:defRPr>
            </a:lvl8pPr>
            <a:lvl9pPr marL="3886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100000"/>
              <a:buChar char="–"/>
              <a:defRPr kumimoji="1" sz="1600">
                <a:solidFill>
                  <a:schemeClr val="bg2"/>
                </a:solidFill>
                <a:latin typeface="+mn-lt"/>
              </a:defRPr>
            </a:lvl9pPr>
          </a:lstStyle>
          <a:p>
            <a:pPr marL="0" indent="0" algn="just">
              <a:buFont typeface="Monotype Sorts" pitchFamily="2" charset="2"/>
              <a:buNone/>
            </a:pPr>
            <a:r>
              <a:rPr lang="en-US" sz="1700" b="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The Fourier transform is a tool to convert time history data to the frequency domain.</a:t>
            </a:r>
          </a:p>
          <a:p>
            <a:pPr marL="0" indent="0" algn="just">
              <a:buFont typeface="Monotype Sorts" pitchFamily="2" charset="2"/>
              <a:buNone/>
            </a:pPr>
            <a:endParaRPr lang="en-US" sz="1700" b="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0" indent="0" algn="just">
              <a:buFont typeface="Monotype Sorts" pitchFamily="2" charset="2"/>
              <a:buNone/>
            </a:pPr>
            <a:r>
              <a:rPr lang="en-US" sz="1700" b="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It is useful for identifying spectral frequencies.</a:t>
            </a:r>
          </a:p>
          <a:p>
            <a:pPr marL="0" indent="0" algn="just">
              <a:buFont typeface="Monotype Sorts" pitchFamily="2" charset="2"/>
              <a:buNone/>
            </a:pPr>
            <a:endParaRPr lang="en-US" sz="1700" b="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0" indent="0" algn="just">
              <a:buFont typeface="Monotype Sorts" pitchFamily="2" charset="2"/>
              <a:buNone/>
            </a:pPr>
            <a:r>
              <a:rPr lang="en-US" sz="1700" b="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We will discuss the theory and underlying equations of Fourier transforms in future units.</a:t>
            </a:r>
          </a:p>
          <a:p>
            <a:pPr marL="0" indent="0" algn="just">
              <a:buFont typeface="Monotype Sorts" pitchFamily="2" charset="2"/>
              <a:buNone/>
            </a:pPr>
            <a:endParaRPr lang="en-US" sz="1700" b="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0" indent="0" algn="just">
              <a:buFont typeface="Monotype Sorts" pitchFamily="2" charset="2"/>
              <a:buNone/>
            </a:pPr>
            <a:r>
              <a:rPr lang="en-US" sz="1700" b="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But first we will have some fun with applications!</a:t>
            </a:r>
            <a:endParaRPr lang="en-US" sz="1700" b="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6" name="copy.wav">
            <a:hlinkClick r:id="" action="ppaction://media"/>
          </p:cNvPr>
          <p:cNvPicPr>
            <a:picLocks noRot="1" noChangeAspect="1"/>
          </p:cNvPicPr>
          <p:nvPr>
            <a:wavAudioFile r:embed="rId2" name="copy.wav"/>
          </p:nvPr>
        </p:nvPicPr>
        <p:blipFill>
          <a:blip r:embed="rId5" cstate="print"/>
          <a:stretch>
            <a:fillRect/>
          </a:stretch>
        </p:blipFill>
        <p:spPr>
          <a:xfrm>
            <a:off x="9601200" y="3810000"/>
            <a:ext cx="355600" cy="355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xmlns="" val="4276810997"/>
      </p:ext>
    </p:extLst>
  </p:cSld>
  <p:clrMapOvr>
    <a:masterClrMapping/>
  </p:clrMapOvr>
  <p:transition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6003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478971" y="1066800"/>
            <a:ext cx="51054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Arial" pitchFamily="34" charset="0"/>
                <a:cs typeface="Arial" pitchFamily="34" charset="0"/>
              </a:rPr>
              <a:t>FFT</a:t>
            </a:r>
            <a:endParaRPr lang="en-US" sz="2000" b="1" dirty="0">
              <a:solidFill>
                <a:schemeClr val="tx1">
                  <a:lumMod val="90000"/>
                  <a:lumOff val="1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/>
        </p:nvSpPr>
        <p:spPr bwMode="auto">
          <a:xfrm>
            <a:off x="876300" y="1600200"/>
            <a:ext cx="7391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3399"/>
              </a:buClr>
              <a:buSzPct val="50000"/>
              <a:buFont typeface="Monotype Sorts" pitchFamily="2" charset="2"/>
              <a:buChar char="n"/>
              <a:defRPr kumimoji="1" sz="1600" b="1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3399"/>
              </a:buClr>
              <a:buSzPct val="75000"/>
              <a:buFont typeface="Monotype Sorts" pitchFamily="2" charset="2"/>
              <a:buChar char="u"/>
              <a:defRPr kumimoji="1" sz="1600">
                <a:solidFill>
                  <a:schemeClr val="bg2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65000"/>
              <a:buFont typeface="Monotype Sorts" pitchFamily="2" charset="2"/>
              <a:buChar char="F"/>
              <a:defRPr kumimoji="1" sz="1600">
                <a:solidFill>
                  <a:schemeClr val="bg2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100000"/>
              <a:buChar char="•"/>
              <a:defRPr kumimoji="1" sz="1600">
                <a:solidFill>
                  <a:schemeClr val="bg2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100000"/>
              <a:buChar char="–"/>
              <a:defRPr kumimoji="1" sz="1600">
                <a:solidFill>
                  <a:schemeClr val="bg2"/>
                </a:solidFill>
                <a:latin typeface="+mn-lt"/>
              </a:defRPr>
            </a:lvl5pPr>
            <a:lvl6pPr marL="25146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100000"/>
              <a:buChar char="–"/>
              <a:defRPr kumimoji="1" sz="1600">
                <a:solidFill>
                  <a:schemeClr val="bg2"/>
                </a:solidFill>
                <a:latin typeface="+mn-lt"/>
              </a:defRPr>
            </a:lvl6pPr>
            <a:lvl7pPr marL="29718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100000"/>
              <a:buChar char="–"/>
              <a:defRPr kumimoji="1" sz="1600">
                <a:solidFill>
                  <a:schemeClr val="bg2"/>
                </a:solidFill>
                <a:latin typeface="+mn-lt"/>
              </a:defRPr>
            </a:lvl7pPr>
            <a:lvl8pPr marL="3429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100000"/>
              <a:buChar char="–"/>
              <a:defRPr kumimoji="1" sz="1600">
                <a:solidFill>
                  <a:schemeClr val="bg2"/>
                </a:solidFill>
                <a:latin typeface="+mn-lt"/>
              </a:defRPr>
            </a:lvl8pPr>
            <a:lvl9pPr marL="3886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100000"/>
              <a:buChar char="–"/>
              <a:defRPr kumimoji="1" sz="1600">
                <a:solidFill>
                  <a:schemeClr val="bg2"/>
                </a:solidFill>
                <a:latin typeface="+mn-lt"/>
              </a:defRPr>
            </a:lvl9pPr>
          </a:lstStyle>
          <a:p>
            <a:pPr marL="0" indent="0" algn="just">
              <a:buFont typeface="Monotype Sorts" pitchFamily="2" charset="2"/>
              <a:buNone/>
            </a:pPr>
            <a:r>
              <a:rPr lang="en-US" sz="1800" b="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A Fast Fourier transform (FFT) uses short-cuts to perform a Fourier transform in a time-savings manner.  The time history must have 2^n points for an FFT where n is an integer.    Examples,  2, 4, … 512….4096…..16384….  etc.</a:t>
            </a:r>
          </a:p>
          <a:p>
            <a:pPr marL="0" indent="0" algn="just">
              <a:buFont typeface="Monotype Sorts" pitchFamily="2" charset="2"/>
              <a:buNone/>
            </a:pPr>
            <a:endParaRPr lang="en-US" sz="1800" b="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0" indent="0" algn="just">
              <a:buFont typeface="Monotype Sorts" pitchFamily="2" charset="2"/>
              <a:buNone/>
            </a:pPr>
            <a:r>
              <a:rPr lang="en-US" sz="1800" b="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Rough rule-of-thumb:</a:t>
            </a:r>
          </a:p>
          <a:p>
            <a:pPr marL="0" indent="0" algn="just">
              <a:buFont typeface="Monotype Sorts" pitchFamily="2" charset="2"/>
              <a:buNone/>
            </a:pPr>
            <a:endParaRPr lang="en-US" sz="1800" b="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0" indent="0" algn="just">
              <a:buFont typeface="Monotype Sorts" pitchFamily="2" charset="2"/>
              <a:buNone/>
            </a:pPr>
            <a:r>
              <a:rPr lang="en-US" sz="1800" b="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    Use Fourier transform for number of samples &lt; 10,000</a:t>
            </a:r>
          </a:p>
          <a:p>
            <a:pPr marL="0" indent="0" algn="just">
              <a:buFont typeface="Monotype Sorts" pitchFamily="2" charset="2"/>
              <a:buNone/>
            </a:pPr>
            <a:endParaRPr lang="en-US" sz="1800" b="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0" indent="0" algn="just">
              <a:buFont typeface="Monotype Sorts" pitchFamily="2" charset="2"/>
              <a:buNone/>
            </a:pPr>
            <a:r>
              <a:rPr lang="en-US" sz="1800" b="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    Use FFT for larger data sets.</a:t>
            </a:r>
          </a:p>
          <a:p>
            <a:pPr marL="0" indent="0" algn="just">
              <a:buFont typeface="Monotype Sorts" pitchFamily="2" charset="2"/>
              <a:buNone/>
            </a:pPr>
            <a:endParaRPr lang="en-US" sz="1800" b="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0" indent="0" algn="just">
              <a:buFont typeface="Monotype Sorts" pitchFamily="2" charset="2"/>
              <a:buNone/>
            </a:pPr>
            <a:r>
              <a:rPr lang="en-US" sz="1800" b="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    (There may be exceptions)</a:t>
            </a:r>
            <a:endParaRPr lang="en-US" sz="1800" b="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6" name="copy.wav">
            <a:hlinkClick r:id="" action="ppaction://media"/>
          </p:cNvPr>
          <p:cNvPicPr>
            <a:picLocks noRot="1" noChangeAspect="1"/>
          </p:cNvPicPr>
          <p:nvPr>
            <a:wavAudioFile r:embed="rId2" name="copy.wav"/>
          </p:nvPr>
        </p:nvPicPr>
        <p:blipFill>
          <a:blip r:embed="rId5" cstate="print"/>
          <a:stretch>
            <a:fillRect/>
          </a:stretch>
        </p:blipFill>
        <p:spPr>
          <a:xfrm>
            <a:off x="9677400" y="3810000"/>
            <a:ext cx="431800" cy="431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xmlns="" val="2642556769"/>
      </p:ext>
    </p:extLst>
  </p:cSld>
  <p:clrMapOvr>
    <a:masterClrMapping/>
  </p:clrMapOvr>
  <p:transition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6859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457200" y="1143000"/>
            <a:ext cx="4572000" cy="40011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2000" b="1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Arial" pitchFamily="34" charset="0"/>
                <a:cs typeface="Arial" pitchFamily="34" charset="0"/>
              </a:rPr>
              <a:t>Tuning Fork Example </a:t>
            </a:r>
            <a:endParaRPr lang="en-US" sz="2000" b="1" dirty="0">
              <a:solidFill>
                <a:schemeClr val="tx1">
                  <a:lumMod val="90000"/>
                  <a:lumOff val="1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4191000" y="2060575"/>
            <a:ext cx="4381500" cy="25344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90000"/>
              </a:lnSpc>
            </a:pPr>
            <a:endParaRPr lang="en-US" sz="17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6" name="Picture 7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09599" y="2162175"/>
            <a:ext cx="2905125" cy="3476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3699329" y="1295400"/>
            <a:ext cx="4953000" cy="50629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700" dirty="0" smtClean="0">
                <a:latin typeface="Arial" pitchFamily="34" charset="0"/>
                <a:cs typeface="Arial" pitchFamily="34" charset="0"/>
              </a:rPr>
              <a:t>Recall the tuning fork example from Unit 2.</a:t>
            </a:r>
          </a:p>
          <a:p>
            <a:endParaRPr lang="en-US" sz="1700" dirty="0">
              <a:latin typeface="Arial" pitchFamily="34" charset="0"/>
              <a:cs typeface="Arial" pitchFamily="34" charset="0"/>
            </a:endParaRPr>
          </a:p>
          <a:p>
            <a:r>
              <a:rPr lang="en-US" sz="1700" dirty="0" smtClean="0">
                <a:latin typeface="Arial" pitchFamily="34" charset="0"/>
                <a:cs typeface="Arial" pitchFamily="34" charset="0"/>
              </a:rPr>
              <a:t>The </a:t>
            </a:r>
            <a:r>
              <a:rPr lang="en-US" sz="1700" dirty="0">
                <a:latin typeface="Arial" pitchFamily="34" charset="0"/>
                <a:cs typeface="Arial" pitchFamily="34" charset="0"/>
              </a:rPr>
              <a:t>tuning fork was driven at resonance using </a:t>
            </a:r>
            <a:r>
              <a:rPr lang="en-US" sz="1700" dirty="0" err="1" smtClean="0">
                <a:latin typeface="Arial" pitchFamily="34" charset="0"/>
                <a:cs typeface="Arial" pitchFamily="34" charset="0"/>
              </a:rPr>
              <a:t>magnetostriction</a:t>
            </a:r>
            <a:r>
              <a:rPr lang="en-US" sz="17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endParaRPr lang="en-US" sz="1700" dirty="0">
              <a:latin typeface="Arial" pitchFamily="34" charset="0"/>
              <a:cs typeface="Arial" pitchFamily="34" charset="0"/>
            </a:endParaRPr>
          </a:p>
          <a:p>
            <a:r>
              <a:rPr lang="en-US" sz="1700" dirty="0" smtClean="0">
                <a:latin typeface="Arial" pitchFamily="34" charset="0"/>
                <a:cs typeface="Arial" pitchFamily="34" charset="0"/>
              </a:rPr>
              <a:t>As a review, use </a:t>
            </a:r>
            <a:r>
              <a:rPr lang="en-US" sz="1700" dirty="0" err="1" smtClean="0">
                <a:latin typeface="Arial" pitchFamily="34" charset="0"/>
                <a:cs typeface="Arial" pitchFamily="34" charset="0"/>
              </a:rPr>
              <a:t>Matlab</a:t>
            </a:r>
            <a:r>
              <a:rPr lang="en-US" sz="1700" dirty="0" smtClean="0">
                <a:latin typeface="Arial" pitchFamily="34" charset="0"/>
                <a:cs typeface="Arial" pitchFamily="34" charset="0"/>
              </a:rPr>
              <a:t> script:  </a:t>
            </a:r>
            <a:r>
              <a:rPr lang="en-US" sz="1700" dirty="0" err="1" smtClean="0">
                <a:latin typeface="Arial" pitchFamily="34" charset="0"/>
                <a:cs typeface="Arial" pitchFamily="34" charset="0"/>
              </a:rPr>
              <a:t>signal_stats.m</a:t>
            </a:r>
            <a:endParaRPr lang="en-US" sz="1700" dirty="0" smtClean="0">
              <a:latin typeface="Arial" pitchFamily="34" charset="0"/>
              <a:cs typeface="Arial" pitchFamily="34" charset="0"/>
            </a:endParaRPr>
          </a:p>
          <a:p>
            <a:endParaRPr lang="en-US" sz="1700" dirty="0">
              <a:latin typeface="Arial" pitchFamily="34" charset="0"/>
              <a:cs typeface="Arial" pitchFamily="34" charset="0"/>
            </a:endParaRPr>
          </a:p>
          <a:p>
            <a:r>
              <a:rPr lang="en-US" sz="1700" dirty="0" smtClean="0">
                <a:latin typeface="Arial" pitchFamily="34" charset="0"/>
                <a:cs typeface="Arial" pitchFamily="34" charset="0"/>
              </a:rPr>
              <a:t>Select:  time history</a:t>
            </a:r>
          </a:p>
          <a:p>
            <a:endParaRPr lang="en-US" sz="1700" dirty="0">
              <a:latin typeface="Arial" pitchFamily="34" charset="0"/>
              <a:cs typeface="Arial" pitchFamily="34" charset="0"/>
            </a:endParaRPr>
          </a:p>
          <a:p>
            <a:r>
              <a:rPr lang="en-US" sz="1700" dirty="0" smtClean="0">
                <a:latin typeface="Arial" pitchFamily="34" charset="0"/>
                <a:cs typeface="Arial" pitchFamily="34" charset="0"/>
              </a:rPr>
              <a:t>Call in as an external ASCII text file:  tuning_fork.txt      (</a:t>
            </a:r>
            <a:r>
              <a:rPr lang="en-US" sz="1700" dirty="0" err="1" smtClean="0">
                <a:latin typeface="Arial" pitchFamily="34" charset="0"/>
                <a:cs typeface="Arial" pitchFamily="34" charset="0"/>
              </a:rPr>
              <a:t>uncalibrated</a:t>
            </a:r>
            <a:r>
              <a:rPr lang="en-US" sz="1700" dirty="0" smtClean="0">
                <a:latin typeface="Arial" pitchFamily="34" charset="0"/>
                <a:cs typeface="Arial" pitchFamily="34" charset="0"/>
              </a:rPr>
              <a:t> sound pressure)</a:t>
            </a:r>
          </a:p>
          <a:p>
            <a:endParaRPr lang="en-US" sz="1700" dirty="0">
              <a:latin typeface="Arial" pitchFamily="34" charset="0"/>
              <a:cs typeface="Arial" pitchFamily="34" charset="0"/>
            </a:endParaRPr>
          </a:p>
          <a:p>
            <a:r>
              <a:rPr lang="en-US" sz="1700" dirty="0" smtClean="0">
                <a:latin typeface="Arial" pitchFamily="34" charset="0"/>
                <a:cs typeface="Arial" pitchFamily="34" charset="0"/>
              </a:rPr>
              <a:t>Then use the Edit, Axis Property to zoom in from 0 to 0.1 seconds.</a:t>
            </a:r>
          </a:p>
          <a:p>
            <a:endParaRPr lang="en-US" sz="1700" dirty="0">
              <a:latin typeface="Arial" pitchFamily="34" charset="0"/>
              <a:cs typeface="Arial" pitchFamily="34" charset="0"/>
            </a:endParaRPr>
          </a:p>
          <a:p>
            <a:r>
              <a:rPr lang="en-US" sz="1700" dirty="0" smtClean="0">
                <a:latin typeface="Arial" pitchFamily="34" charset="0"/>
                <a:cs typeface="Arial" pitchFamily="34" charset="0"/>
              </a:rPr>
              <a:t>Then count the number of positive peaks and divide by 0.1 seconds.</a:t>
            </a:r>
          </a:p>
          <a:p>
            <a:endParaRPr lang="en-US" sz="1700" dirty="0">
              <a:latin typeface="Arial" pitchFamily="34" charset="0"/>
              <a:cs typeface="Arial" pitchFamily="34" charset="0"/>
            </a:endParaRPr>
          </a:p>
          <a:p>
            <a:r>
              <a:rPr lang="en-US" sz="1700" dirty="0" smtClean="0">
                <a:latin typeface="Arial" pitchFamily="34" charset="0"/>
                <a:cs typeface="Arial" pitchFamily="34" charset="0"/>
              </a:rPr>
              <a:t>The result is an estimate of the natural frequency.</a:t>
            </a:r>
          </a:p>
        </p:txBody>
      </p:sp>
      <p:pic>
        <p:nvPicPr>
          <p:cNvPr id="7" name="copy.wav">
            <a:hlinkClick r:id="" action="ppaction://media"/>
          </p:cNvPr>
          <p:cNvPicPr>
            <a:picLocks noRot="1" noChangeAspect="1"/>
          </p:cNvPicPr>
          <p:nvPr>
            <a:wavAudioFile r:embed="rId2" name="copy.wav"/>
          </p:nvPr>
        </p:nvPicPr>
        <p:blipFill>
          <a:blip r:embed="rId6" cstate="print"/>
          <a:stretch>
            <a:fillRect/>
          </a:stretch>
        </p:blipFill>
        <p:spPr>
          <a:xfrm>
            <a:off x="9677400" y="3886200"/>
            <a:ext cx="355600" cy="355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xmlns="" val="303683700"/>
      </p:ext>
    </p:extLst>
  </p:cSld>
  <p:clrMapOvr>
    <a:masterClrMapping/>
  </p:clrMapOvr>
  <p:transition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0074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457200" y="971490"/>
            <a:ext cx="4572000" cy="40011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2000" b="1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Arial" pitchFamily="34" charset="0"/>
                <a:cs typeface="Arial" pitchFamily="34" charset="0"/>
              </a:rPr>
              <a:t>Tuning Fork FFT Calculation </a:t>
            </a:r>
            <a:endParaRPr lang="en-US" sz="2000" b="1" dirty="0">
              <a:solidFill>
                <a:schemeClr val="tx1">
                  <a:lumMod val="90000"/>
                  <a:lumOff val="1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4191000" y="2060575"/>
            <a:ext cx="4381500" cy="25344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90000"/>
              </a:lnSpc>
            </a:pPr>
            <a:endParaRPr lang="en-US" sz="17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85800" y="1295400"/>
            <a:ext cx="7966529" cy="53245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700" dirty="0" err="1">
                <a:latin typeface="Courier New" pitchFamily="49" charset="0"/>
                <a:cs typeface="Courier New" pitchFamily="49" charset="0"/>
              </a:rPr>
              <a:t>full_FFT.m</a:t>
            </a:r>
            <a:r>
              <a:rPr lang="en-US" sz="1700" dirty="0">
                <a:latin typeface="Courier New" pitchFamily="49" charset="0"/>
                <a:cs typeface="Courier New" pitchFamily="49" charset="0"/>
              </a:rPr>
              <a:t> </a:t>
            </a:r>
          </a:p>
          <a:p>
            <a:r>
              <a:rPr lang="en-US" sz="1700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1700" dirty="0" err="1">
                <a:latin typeface="Courier New" pitchFamily="49" charset="0"/>
                <a:cs typeface="Courier New" pitchFamily="49" charset="0"/>
              </a:rPr>
              <a:t>ver</a:t>
            </a:r>
            <a:r>
              <a:rPr lang="en-US" sz="1700" dirty="0">
                <a:latin typeface="Courier New" pitchFamily="49" charset="0"/>
                <a:cs typeface="Courier New" pitchFamily="49" charset="0"/>
              </a:rPr>
              <a:t> 2.4 July 9, 2009 </a:t>
            </a:r>
          </a:p>
          <a:p>
            <a:r>
              <a:rPr lang="en-US" sz="1700" dirty="0">
                <a:latin typeface="Courier New" pitchFamily="49" charset="0"/>
                <a:cs typeface="Courier New" pitchFamily="49" charset="0"/>
              </a:rPr>
              <a:t> by Tom Irvine  Email: tomirvine@aol.com </a:t>
            </a:r>
          </a:p>
          <a:p>
            <a:r>
              <a:rPr lang="en-US" sz="1700" dirty="0">
                <a:latin typeface="Courier New" pitchFamily="49" charset="0"/>
                <a:cs typeface="Courier New" pitchFamily="49" charset="0"/>
              </a:rPr>
              <a:t> </a:t>
            </a:r>
          </a:p>
          <a:p>
            <a:r>
              <a:rPr lang="en-US" sz="1700" dirty="0">
                <a:latin typeface="Courier New" pitchFamily="49" charset="0"/>
                <a:cs typeface="Courier New" pitchFamily="49" charset="0"/>
              </a:rPr>
              <a:t> This program calculates the one-sided, full amplitude FFT </a:t>
            </a:r>
          </a:p>
          <a:p>
            <a:r>
              <a:rPr lang="en-US" sz="1700" dirty="0">
                <a:latin typeface="Courier New" pitchFamily="49" charset="0"/>
                <a:cs typeface="Courier New" pitchFamily="49" charset="0"/>
              </a:rPr>
              <a:t> of a time history </a:t>
            </a:r>
          </a:p>
          <a:p>
            <a:r>
              <a:rPr lang="en-US" sz="1700" dirty="0">
                <a:latin typeface="Courier New" pitchFamily="49" charset="0"/>
                <a:cs typeface="Courier New" pitchFamily="49" charset="0"/>
              </a:rPr>
              <a:t> </a:t>
            </a:r>
          </a:p>
          <a:p>
            <a:r>
              <a:rPr lang="en-US" sz="1700" dirty="0">
                <a:latin typeface="Courier New" pitchFamily="49" charset="0"/>
                <a:cs typeface="Courier New" pitchFamily="49" charset="0"/>
              </a:rPr>
              <a:t> The time history must be in a two-column matrix format: </a:t>
            </a:r>
          </a:p>
          <a:p>
            <a:r>
              <a:rPr lang="en-US" sz="1700" dirty="0">
                <a:latin typeface="Courier New" pitchFamily="49" charset="0"/>
                <a:cs typeface="Courier New" pitchFamily="49" charset="0"/>
              </a:rPr>
              <a:t> Time(sec)  &amp; amplitude </a:t>
            </a:r>
          </a:p>
          <a:p>
            <a:r>
              <a:rPr lang="en-US" sz="1700" dirty="0">
                <a:latin typeface="Courier New" pitchFamily="49" charset="0"/>
                <a:cs typeface="Courier New" pitchFamily="49" charset="0"/>
              </a:rPr>
              <a:t> </a:t>
            </a:r>
          </a:p>
          <a:p>
            <a:r>
              <a:rPr lang="en-US" sz="1700" dirty="0">
                <a:latin typeface="Courier New" pitchFamily="49" charset="0"/>
                <a:cs typeface="Courier New" pitchFamily="49" charset="0"/>
              </a:rPr>
              <a:t> </a:t>
            </a:r>
          </a:p>
          <a:p>
            <a:r>
              <a:rPr lang="en-US" sz="1700" dirty="0">
                <a:latin typeface="Courier New" pitchFamily="49" charset="0"/>
                <a:cs typeface="Courier New" pitchFamily="49" charset="0"/>
              </a:rPr>
              <a:t> Select file input method </a:t>
            </a:r>
          </a:p>
          <a:p>
            <a:r>
              <a:rPr lang="en-US" sz="1700" dirty="0">
                <a:latin typeface="Courier New" pitchFamily="49" charset="0"/>
                <a:cs typeface="Courier New" pitchFamily="49" charset="0"/>
              </a:rPr>
              <a:t>   1=external ASCII file </a:t>
            </a:r>
          </a:p>
          <a:p>
            <a:r>
              <a:rPr lang="en-US" sz="1700" dirty="0">
                <a:latin typeface="Courier New" pitchFamily="49" charset="0"/>
                <a:cs typeface="Courier New" pitchFamily="49" charset="0"/>
              </a:rPr>
              <a:t>   2=file preloaded into </a:t>
            </a:r>
            <a:r>
              <a:rPr lang="en-US" sz="1700" dirty="0" err="1">
                <a:latin typeface="Courier New" pitchFamily="49" charset="0"/>
                <a:cs typeface="Courier New" pitchFamily="49" charset="0"/>
              </a:rPr>
              <a:t>Matlab</a:t>
            </a:r>
            <a:r>
              <a:rPr lang="en-US" sz="1700" dirty="0">
                <a:latin typeface="Courier New" pitchFamily="49" charset="0"/>
                <a:cs typeface="Courier New" pitchFamily="49" charset="0"/>
              </a:rPr>
              <a:t> </a:t>
            </a:r>
          </a:p>
          <a:p>
            <a:r>
              <a:rPr lang="en-US" sz="1700" dirty="0">
                <a:latin typeface="Courier New" pitchFamily="49" charset="0"/>
                <a:cs typeface="Courier New" pitchFamily="49" charset="0"/>
              </a:rPr>
              <a:t>   3=Excel file </a:t>
            </a:r>
          </a:p>
          <a:p>
            <a:r>
              <a:rPr lang="en-US" sz="1700" dirty="0" smtClean="0">
                <a:latin typeface="Courier New" pitchFamily="49" charset="0"/>
                <a:cs typeface="Courier New" pitchFamily="49" charset="0"/>
              </a:rPr>
              <a:t>1          </a:t>
            </a:r>
            <a:r>
              <a:rPr lang="en-US" sz="1600" b="1" dirty="0" smtClean="0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tuning_fork.txt</a:t>
            </a:r>
            <a:r>
              <a:rPr lang="en-US" sz="1600" b="1" dirty="0" smtClean="0">
                <a:solidFill>
                  <a:schemeClr val="accent5">
                    <a:lumMod val="75000"/>
                  </a:schemeClr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1700" dirty="0" smtClean="0">
                <a:latin typeface="Courier New" pitchFamily="49" charset="0"/>
                <a:cs typeface="Courier New" pitchFamily="49" charset="0"/>
              </a:rPr>
              <a:t>      </a:t>
            </a:r>
            <a:endParaRPr lang="en-US" sz="1700" dirty="0">
              <a:latin typeface="Courier New" pitchFamily="49" charset="0"/>
              <a:cs typeface="Courier New" pitchFamily="49" charset="0"/>
            </a:endParaRPr>
          </a:p>
          <a:p>
            <a:r>
              <a:rPr lang="en-US" sz="1700" dirty="0">
                <a:latin typeface="Courier New" pitchFamily="49" charset="0"/>
                <a:cs typeface="Courier New" pitchFamily="49" charset="0"/>
              </a:rPr>
              <a:t> time history length = 12501 </a:t>
            </a:r>
          </a:p>
          <a:p>
            <a:r>
              <a:rPr lang="en-US" sz="1700" dirty="0">
                <a:latin typeface="Courier New" pitchFamily="49" charset="0"/>
                <a:cs typeface="Courier New" pitchFamily="49" charset="0"/>
              </a:rPr>
              <a:t> </a:t>
            </a:r>
          </a:p>
          <a:p>
            <a:r>
              <a:rPr lang="en-US" sz="1700" dirty="0">
                <a:latin typeface="Courier New" pitchFamily="49" charset="0"/>
                <a:cs typeface="Courier New" pitchFamily="49" charset="0"/>
              </a:rPr>
              <a:t> samples used for FFT = 8192</a:t>
            </a:r>
          </a:p>
          <a:p>
            <a:r>
              <a:rPr lang="en-US" sz="1700" dirty="0">
                <a:latin typeface="Arial" pitchFamily="34" charset="0"/>
                <a:cs typeface="Arial" pitchFamily="34" charset="0"/>
              </a:rPr>
              <a:t> </a:t>
            </a:r>
            <a:endParaRPr lang="en-US" sz="1700" dirty="0" smtClean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6" name="copy.wav">
            <a:hlinkClick r:id="" action="ppaction://media"/>
          </p:cNvPr>
          <p:cNvPicPr>
            <a:picLocks noRot="1" noChangeAspect="1"/>
          </p:cNvPicPr>
          <p:nvPr>
            <a:wavAudioFile r:embed="rId2" name="copy.wav"/>
          </p:nvPr>
        </p:nvPicPr>
        <p:blipFill>
          <a:blip r:embed="rId5" cstate="print"/>
          <a:stretch>
            <a:fillRect/>
          </a:stretch>
        </p:blipFill>
        <p:spPr>
          <a:xfrm>
            <a:off x="9677400" y="3810000"/>
            <a:ext cx="431800" cy="431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xmlns="" val="2598225179"/>
      </p:ext>
    </p:extLst>
  </p:cSld>
  <p:clrMapOvr>
    <a:masterClrMapping/>
  </p:clrMapOvr>
  <p:transition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9654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191000" y="2060575"/>
            <a:ext cx="4381500" cy="25344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90000"/>
              </a:lnSpc>
            </a:pPr>
            <a:endParaRPr lang="en-US" sz="17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98713" y="967800"/>
            <a:ext cx="7966529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>
                <a:latin typeface="Courier New" pitchFamily="49" charset="0"/>
                <a:cs typeface="Courier New" pitchFamily="49" charset="0"/>
              </a:rPr>
              <a:t>Time Step </a:t>
            </a:r>
          </a:p>
          <a:p>
            <a:r>
              <a:rPr lang="en-US" sz="1600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1600" dirty="0" err="1">
                <a:latin typeface="Courier New" pitchFamily="49" charset="0"/>
                <a:cs typeface="Courier New" pitchFamily="49" charset="0"/>
              </a:rPr>
              <a:t>dtmin</a:t>
            </a:r>
            <a:r>
              <a:rPr lang="en-US" sz="1600" dirty="0">
                <a:latin typeface="Courier New" pitchFamily="49" charset="0"/>
                <a:cs typeface="Courier New" pitchFamily="49" charset="0"/>
              </a:rPr>
              <a:t>  =   4e-005 sec  </a:t>
            </a:r>
          </a:p>
          <a:p>
            <a:r>
              <a:rPr lang="en-US" sz="1600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1600" dirty="0" err="1">
                <a:latin typeface="Courier New" pitchFamily="49" charset="0"/>
                <a:cs typeface="Courier New" pitchFamily="49" charset="0"/>
              </a:rPr>
              <a:t>dt</a:t>
            </a:r>
            <a:r>
              <a:rPr lang="en-US" sz="1600" dirty="0">
                <a:latin typeface="Courier New" pitchFamily="49" charset="0"/>
                <a:cs typeface="Courier New" pitchFamily="49" charset="0"/>
              </a:rPr>
              <a:t>     =   4e-005 sec  </a:t>
            </a:r>
          </a:p>
          <a:p>
            <a:r>
              <a:rPr lang="en-US" sz="1600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1600" dirty="0" err="1">
                <a:latin typeface="Courier New" pitchFamily="49" charset="0"/>
                <a:cs typeface="Courier New" pitchFamily="49" charset="0"/>
              </a:rPr>
              <a:t>dtmax</a:t>
            </a:r>
            <a:r>
              <a:rPr lang="en-US" sz="1600" dirty="0">
                <a:latin typeface="Courier New" pitchFamily="49" charset="0"/>
                <a:cs typeface="Courier New" pitchFamily="49" charset="0"/>
              </a:rPr>
              <a:t>  =   4e-005 sec  </a:t>
            </a:r>
          </a:p>
          <a:p>
            <a:r>
              <a:rPr lang="en-US" sz="1600" dirty="0">
                <a:latin typeface="Courier New" pitchFamily="49" charset="0"/>
                <a:cs typeface="Courier New" pitchFamily="49" charset="0"/>
              </a:rPr>
              <a:t> </a:t>
            </a:r>
          </a:p>
          <a:p>
            <a:r>
              <a:rPr lang="en-US" sz="1600" dirty="0">
                <a:latin typeface="Courier New" pitchFamily="49" charset="0"/>
                <a:cs typeface="Courier New" pitchFamily="49" charset="0"/>
              </a:rPr>
              <a:t> Sample Rate </a:t>
            </a:r>
          </a:p>
          <a:p>
            <a:r>
              <a:rPr lang="en-US" sz="1600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1600" dirty="0" err="1">
                <a:latin typeface="Courier New" pitchFamily="49" charset="0"/>
                <a:cs typeface="Courier New" pitchFamily="49" charset="0"/>
              </a:rPr>
              <a:t>srmin</a:t>
            </a:r>
            <a:r>
              <a:rPr lang="en-US" sz="1600" dirty="0">
                <a:latin typeface="Courier New" pitchFamily="49" charset="0"/>
                <a:cs typeface="Courier New" pitchFamily="49" charset="0"/>
              </a:rPr>
              <a:t>  = 2.5e+004 samples/sec  </a:t>
            </a:r>
          </a:p>
          <a:p>
            <a:r>
              <a:rPr lang="en-US" sz="1600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1600" dirty="0" err="1">
                <a:latin typeface="Courier New" pitchFamily="49" charset="0"/>
                <a:cs typeface="Courier New" pitchFamily="49" charset="0"/>
              </a:rPr>
              <a:t>sr</a:t>
            </a:r>
            <a:r>
              <a:rPr lang="en-US" sz="1600" dirty="0">
                <a:latin typeface="Courier New" pitchFamily="49" charset="0"/>
                <a:cs typeface="Courier New" pitchFamily="49" charset="0"/>
              </a:rPr>
              <a:t>     = 2.5e+004 samples/sec  </a:t>
            </a:r>
          </a:p>
          <a:p>
            <a:r>
              <a:rPr lang="en-US" sz="1600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1600" dirty="0" err="1">
                <a:latin typeface="Courier New" pitchFamily="49" charset="0"/>
                <a:cs typeface="Courier New" pitchFamily="49" charset="0"/>
              </a:rPr>
              <a:t>srmax</a:t>
            </a:r>
            <a:r>
              <a:rPr lang="en-US" sz="1600" dirty="0">
                <a:latin typeface="Courier New" pitchFamily="49" charset="0"/>
                <a:cs typeface="Courier New" pitchFamily="49" charset="0"/>
              </a:rPr>
              <a:t>  = 2.5e+004 samples/sec  </a:t>
            </a:r>
          </a:p>
          <a:p>
            <a:endParaRPr lang="en-US" sz="1600" dirty="0">
              <a:latin typeface="Courier New" pitchFamily="49" charset="0"/>
              <a:cs typeface="Courier New" pitchFamily="49" charset="0"/>
            </a:endParaRPr>
          </a:p>
          <a:p>
            <a:r>
              <a:rPr lang="en-US" sz="1600" dirty="0">
                <a:latin typeface="Courier New" pitchFamily="49" charset="0"/>
                <a:cs typeface="Courier New" pitchFamily="49" charset="0"/>
              </a:rPr>
              <a:t> Select Window </a:t>
            </a:r>
          </a:p>
          <a:p>
            <a:r>
              <a:rPr lang="en-US" sz="1600" dirty="0">
                <a:latin typeface="Courier New" pitchFamily="49" charset="0"/>
                <a:cs typeface="Courier New" pitchFamily="49" charset="0"/>
              </a:rPr>
              <a:t> 1=Rectangular 2=</a:t>
            </a:r>
            <a:r>
              <a:rPr lang="en-US" sz="1600" dirty="0" err="1">
                <a:latin typeface="Courier New" pitchFamily="49" charset="0"/>
                <a:cs typeface="Courier New" pitchFamily="49" charset="0"/>
              </a:rPr>
              <a:t>Hanning</a:t>
            </a:r>
            <a:r>
              <a:rPr lang="en-US" sz="1600" dirty="0">
                <a:latin typeface="Courier New" pitchFamily="49" charset="0"/>
                <a:cs typeface="Courier New" pitchFamily="49" charset="0"/>
              </a:rPr>
              <a:t>  1</a:t>
            </a:r>
          </a:p>
          <a:p>
            <a:r>
              <a:rPr lang="en-US" sz="1600" dirty="0">
                <a:latin typeface="Courier New" pitchFamily="49" charset="0"/>
                <a:cs typeface="Courier New" pitchFamily="49" charset="0"/>
              </a:rPr>
              <a:t> </a:t>
            </a:r>
          </a:p>
          <a:p>
            <a:r>
              <a:rPr lang="en-US" sz="1600" dirty="0">
                <a:latin typeface="Courier New" pitchFamily="49" charset="0"/>
                <a:cs typeface="Courier New" pitchFamily="49" charset="0"/>
              </a:rPr>
              <a:t> begin FFT </a:t>
            </a:r>
          </a:p>
          <a:p>
            <a:r>
              <a:rPr lang="en-US" sz="1600" dirty="0">
                <a:latin typeface="Courier New" pitchFamily="49" charset="0"/>
                <a:cs typeface="Courier New" pitchFamily="49" charset="0"/>
              </a:rPr>
              <a:t> </a:t>
            </a:r>
          </a:p>
          <a:p>
            <a:r>
              <a:rPr lang="en-US" sz="1600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1600" dirty="0" err="1">
                <a:latin typeface="Courier New" pitchFamily="49" charset="0"/>
                <a:cs typeface="Courier New" pitchFamily="49" charset="0"/>
              </a:rPr>
              <a:t>df</a:t>
            </a:r>
            <a:r>
              <a:rPr lang="en-US" sz="1600" dirty="0">
                <a:latin typeface="Courier New" pitchFamily="49" charset="0"/>
                <a:cs typeface="Courier New" pitchFamily="49" charset="0"/>
              </a:rPr>
              <a:t>  =    3.052 Hz  </a:t>
            </a:r>
          </a:p>
          <a:p>
            <a:r>
              <a:rPr lang="en-US" sz="1600" dirty="0">
                <a:latin typeface="Courier New" pitchFamily="49" charset="0"/>
                <a:cs typeface="Courier New" pitchFamily="49" charset="0"/>
              </a:rPr>
              <a:t> scale for full FFT </a:t>
            </a:r>
            <a:endParaRPr lang="en-US" sz="1600" dirty="0" smtClean="0">
              <a:latin typeface="Courier New" pitchFamily="49" charset="0"/>
              <a:cs typeface="Courier New" pitchFamily="49" charset="0"/>
            </a:endParaRPr>
          </a:p>
          <a:p>
            <a:endParaRPr lang="en-US" sz="1600" dirty="0">
              <a:latin typeface="Courier New" pitchFamily="49" charset="0"/>
              <a:cs typeface="Courier New" pitchFamily="49" charset="0"/>
            </a:endParaRPr>
          </a:p>
          <a:p>
            <a:r>
              <a:rPr lang="en-US" sz="1600" dirty="0">
                <a:latin typeface="Courier New" pitchFamily="49" charset="0"/>
                <a:cs typeface="Courier New" pitchFamily="49" charset="0"/>
              </a:rPr>
              <a:t>Peak occurs at      442.5 </a:t>
            </a:r>
            <a:r>
              <a:rPr lang="en-US" sz="1600" dirty="0" smtClean="0">
                <a:latin typeface="Courier New" pitchFamily="49" charset="0"/>
                <a:cs typeface="Courier New" pitchFamily="49" charset="0"/>
              </a:rPr>
              <a:t>Hz</a:t>
            </a:r>
          </a:p>
          <a:p>
            <a:endParaRPr lang="en-US" sz="1600" dirty="0">
              <a:latin typeface="Courier New" pitchFamily="49" charset="0"/>
              <a:cs typeface="Courier New" pitchFamily="49" charset="0"/>
            </a:endParaRPr>
          </a:p>
          <a:p>
            <a:r>
              <a:rPr lang="en-US" sz="1600" dirty="0">
                <a:latin typeface="Courier New" pitchFamily="49" charset="0"/>
                <a:cs typeface="Courier New" pitchFamily="49" charset="0"/>
              </a:rPr>
              <a:t> Plot the FFT magnitude? </a:t>
            </a:r>
          </a:p>
          <a:p>
            <a:r>
              <a:rPr lang="en-US" sz="1600" dirty="0">
                <a:latin typeface="Courier New" pitchFamily="49" charset="0"/>
                <a:cs typeface="Courier New" pitchFamily="49" charset="0"/>
              </a:rPr>
              <a:t> 1=yes 2=no 1</a:t>
            </a:r>
            <a:endParaRPr lang="en-US" sz="1600" dirty="0" smtClean="0">
              <a:latin typeface="Courier New" pitchFamily="49" charset="0"/>
              <a:cs typeface="Courier New" pitchFamily="49" charset="0"/>
            </a:endParaRPr>
          </a:p>
        </p:txBody>
      </p:sp>
      <p:pic>
        <p:nvPicPr>
          <p:cNvPr id="5" name="copy.wav">
            <a:hlinkClick r:id="" action="ppaction://media"/>
          </p:cNvPr>
          <p:cNvPicPr>
            <a:picLocks noRot="1" noChangeAspect="1"/>
          </p:cNvPicPr>
          <p:nvPr>
            <a:wavAudioFile r:embed="rId2" name="copy.wav"/>
          </p:nvPr>
        </p:nvPicPr>
        <p:blipFill>
          <a:blip r:embed="rId5" cstate="print"/>
          <a:stretch>
            <a:fillRect/>
          </a:stretch>
        </p:blipFill>
        <p:spPr>
          <a:xfrm>
            <a:off x="9601200" y="3810000"/>
            <a:ext cx="381000" cy="381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xmlns="" val="2598225179"/>
      </p:ext>
    </p:extLst>
  </p:cSld>
  <p:clrMapOvr>
    <a:masterClrMapping/>
  </p:clrMapOvr>
  <p:transition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8205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75147" y="1066799"/>
            <a:ext cx="6797253" cy="4920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6096000" y="6014357"/>
            <a:ext cx="22860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latin typeface="Arial" pitchFamily="34" charset="0"/>
                <a:cs typeface="Arial" pitchFamily="34" charset="0"/>
              </a:rPr>
              <a:t>440 Hz is an A note.</a:t>
            </a:r>
            <a:endParaRPr lang="en-US" sz="16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7" name="copy.wav">
            <a:hlinkClick r:id="" action="ppaction://media"/>
          </p:cNvPr>
          <p:cNvPicPr>
            <a:picLocks noRot="1" noChangeAspect="1"/>
          </p:cNvPicPr>
          <p:nvPr>
            <a:wavAudioFile r:embed="rId2" name="copy.wav"/>
          </p:nvPr>
        </p:nvPicPr>
        <p:blipFill>
          <a:blip r:embed="rId6" cstate="print"/>
          <a:stretch>
            <a:fillRect/>
          </a:stretch>
        </p:blipFill>
        <p:spPr>
          <a:xfrm>
            <a:off x="9906000" y="3886200"/>
            <a:ext cx="355600" cy="355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xmlns="" val="303683700"/>
      </p:ext>
    </p:extLst>
  </p:cSld>
  <p:clrMapOvr>
    <a:masterClrMapping/>
  </p:clrMapOvr>
  <p:transition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121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457200" y="1295400"/>
            <a:ext cx="8118929" cy="4462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700" dirty="0" smtClean="0">
                <a:latin typeface="Arial" pitchFamily="34" charset="0"/>
                <a:cs typeface="Arial" pitchFamily="34" charset="0"/>
              </a:rPr>
              <a:t>Recall the channel beam example from Unit 2.</a:t>
            </a:r>
          </a:p>
          <a:p>
            <a:endParaRPr lang="en-US" sz="1700" dirty="0">
              <a:latin typeface="Arial" pitchFamily="34" charset="0"/>
              <a:cs typeface="Arial" pitchFamily="34" charset="0"/>
            </a:endParaRPr>
          </a:p>
          <a:p>
            <a:r>
              <a:rPr lang="en-US" sz="1700" dirty="0" smtClean="0">
                <a:latin typeface="Arial" pitchFamily="34" charset="0"/>
                <a:cs typeface="Arial" pitchFamily="34" charset="0"/>
              </a:rPr>
              <a:t>The beam was excited by a force impulse.</a:t>
            </a:r>
          </a:p>
          <a:p>
            <a:endParaRPr lang="en-US" sz="1700" dirty="0">
              <a:latin typeface="Arial" pitchFamily="34" charset="0"/>
              <a:cs typeface="Arial" pitchFamily="34" charset="0"/>
            </a:endParaRPr>
          </a:p>
          <a:p>
            <a:r>
              <a:rPr lang="en-US" sz="1700" dirty="0" smtClean="0">
                <a:latin typeface="Arial" pitchFamily="34" charset="0"/>
                <a:cs typeface="Arial" pitchFamily="34" charset="0"/>
              </a:rPr>
              <a:t>As a review, use </a:t>
            </a:r>
            <a:r>
              <a:rPr lang="en-US" sz="1700" dirty="0" err="1" smtClean="0">
                <a:latin typeface="Arial" pitchFamily="34" charset="0"/>
                <a:cs typeface="Arial" pitchFamily="34" charset="0"/>
              </a:rPr>
              <a:t>Matlab</a:t>
            </a:r>
            <a:r>
              <a:rPr lang="en-US" sz="1700" dirty="0" smtClean="0">
                <a:latin typeface="Arial" pitchFamily="34" charset="0"/>
                <a:cs typeface="Arial" pitchFamily="34" charset="0"/>
              </a:rPr>
              <a:t> script:  </a:t>
            </a:r>
            <a:r>
              <a:rPr lang="en-US" sz="1700" dirty="0" err="1" smtClean="0">
                <a:latin typeface="Arial" pitchFamily="34" charset="0"/>
                <a:cs typeface="Arial" pitchFamily="34" charset="0"/>
              </a:rPr>
              <a:t>signal_stats.m</a:t>
            </a:r>
            <a:endParaRPr lang="en-US" sz="1700" dirty="0" smtClean="0">
              <a:latin typeface="Arial" pitchFamily="34" charset="0"/>
              <a:cs typeface="Arial" pitchFamily="34" charset="0"/>
            </a:endParaRPr>
          </a:p>
          <a:p>
            <a:endParaRPr lang="en-US" sz="1700" dirty="0">
              <a:latin typeface="Arial" pitchFamily="34" charset="0"/>
              <a:cs typeface="Arial" pitchFamily="34" charset="0"/>
            </a:endParaRPr>
          </a:p>
          <a:p>
            <a:r>
              <a:rPr lang="en-US" sz="1700" dirty="0" smtClean="0">
                <a:latin typeface="Arial" pitchFamily="34" charset="0"/>
                <a:cs typeface="Arial" pitchFamily="34" charset="0"/>
              </a:rPr>
              <a:t>Select:  time history</a:t>
            </a:r>
          </a:p>
          <a:p>
            <a:endParaRPr lang="en-US" sz="1700" dirty="0">
              <a:latin typeface="Arial" pitchFamily="34" charset="0"/>
              <a:cs typeface="Arial" pitchFamily="34" charset="0"/>
            </a:endParaRPr>
          </a:p>
          <a:p>
            <a:r>
              <a:rPr lang="en-US" sz="1700" dirty="0" smtClean="0">
                <a:latin typeface="Arial" pitchFamily="34" charset="0"/>
                <a:cs typeface="Arial" pitchFamily="34" charset="0"/>
              </a:rPr>
              <a:t>Call in as an external ASCII text file:  channel.txt      [ Time(sec) &amp; </a:t>
            </a:r>
            <a:r>
              <a:rPr lang="en-US" sz="1700" dirty="0" err="1" smtClean="0">
                <a:latin typeface="Arial" pitchFamily="34" charset="0"/>
                <a:cs typeface="Arial" pitchFamily="34" charset="0"/>
              </a:rPr>
              <a:t>Accel</a:t>
            </a:r>
            <a:r>
              <a:rPr lang="en-US" sz="1700" dirty="0" smtClean="0">
                <a:latin typeface="Arial" pitchFamily="34" charset="0"/>
                <a:cs typeface="Arial" pitchFamily="34" charset="0"/>
              </a:rPr>
              <a:t> (G) ]</a:t>
            </a:r>
          </a:p>
          <a:p>
            <a:endParaRPr lang="en-US" sz="1700" dirty="0">
              <a:latin typeface="Arial" pitchFamily="34" charset="0"/>
              <a:cs typeface="Arial" pitchFamily="34" charset="0"/>
            </a:endParaRPr>
          </a:p>
          <a:p>
            <a:r>
              <a:rPr lang="en-US" sz="1700" dirty="0" smtClean="0">
                <a:latin typeface="Arial" pitchFamily="34" charset="0"/>
                <a:cs typeface="Arial" pitchFamily="34" charset="0"/>
              </a:rPr>
              <a:t>We previously used: </a:t>
            </a:r>
            <a:r>
              <a:rPr lang="en-US" sz="1700" dirty="0" err="1" smtClean="0">
                <a:latin typeface="Arial" pitchFamily="34" charset="0"/>
                <a:cs typeface="Arial" pitchFamily="34" charset="0"/>
              </a:rPr>
              <a:t>sinefind.m</a:t>
            </a:r>
            <a:r>
              <a:rPr lang="en-US" sz="1700" dirty="0" smtClean="0">
                <a:latin typeface="Arial" pitchFamily="34" charset="0"/>
                <a:cs typeface="Arial" pitchFamily="34" charset="0"/>
              </a:rPr>
              <a:t> to determine the natural frequencies using curve-fitting in the time domain.</a:t>
            </a:r>
          </a:p>
          <a:p>
            <a:endParaRPr lang="en-US" sz="1600" dirty="0" smtClean="0">
              <a:latin typeface="Courier New" pitchFamily="49" charset="0"/>
              <a:cs typeface="Courier New" pitchFamily="49" charset="0"/>
            </a:endParaRPr>
          </a:p>
          <a:p>
            <a:r>
              <a:rPr lang="en-US" sz="1600" dirty="0" smtClean="0">
                <a:latin typeface="Courier New" pitchFamily="49" charset="0"/>
                <a:cs typeface="Courier New" pitchFamily="49" charset="0"/>
              </a:rPr>
              <a:t>Results</a:t>
            </a:r>
            <a:endParaRPr lang="en-US" sz="1600" dirty="0">
              <a:latin typeface="Courier New" pitchFamily="49" charset="0"/>
              <a:cs typeface="Courier New" pitchFamily="49" charset="0"/>
            </a:endParaRPr>
          </a:p>
          <a:p>
            <a:r>
              <a:rPr lang="en-US" sz="1600" dirty="0">
                <a:latin typeface="Courier New" pitchFamily="49" charset="0"/>
                <a:cs typeface="Courier New" pitchFamily="49" charset="0"/>
              </a:rPr>
              <a:t>Case   Amplitude   </a:t>
            </a:r>
            <a:r>
              <a:rPr lang="en-US" sz="1600" dirty="0" err="1">
                <a:latin typeface="Courier New" pitchFamily="49" charset="0"/>
                <a:cs typeface="Courier New" pitchFamily="49" charset="0"/>
              </a:rPr>
              <a:t>fn</a:t>
            </a:r>
            <a:r>
              <a:rPr lang="en-US" sz="1600" dirty="0">
                <a:latin typeface="Courier New" pitchFamily="49" charset="0"/>
                <a:cs typeface="Courier New" pitchFamily="49" charset="0"/>
              </a:rPr>
              <a:t>(Hz)   Phase(rad)  </a:t>
            </a:r>
          </a:p>
          <a:p>
            <a:r>
              <a:rPr lang="en-US" sz="1600" dirty="0">
                <a:latin typeface="Courier New" pitchFamily="49" charset="0"/>
                <a:cs typeface="Courier New" pitchFamily="49" charset="0"/>
              </a:rPr>
              <a:t>  1      2.2334    583.0140      0.8383  </a:t>
            </a:r>
          </a:p>
          <a:p>
            <a:r>
              <a:rPr lang="en-US" sz="1600" dirty="0">
                <a:latin typeface="Courier New" pitchFamily="49" charset="0"/>
                <a:cs typeface="Courier New" pitchFamily="49" charset="0"/>
              </a:rPr>
              <a:t>  2      1.8629    690.8421      4.8311 </a:t>
            </a:r>
          </a:p>
        </p:txBody>
      </p:sp>
      <p:pic>
        <p:nvPicPr>
          <p:cNvPr id="6" name="copy.wav">
            <a:hlinkClick r:id="" action="ppaction://media"/>
          </p:cNvPr>
          <p:cNvPicPr>
            <a:picLocks noRot="1" noChangeAspect="1"/>
          </p:cNvPicPr>
          <p:nvPr>
            <a:wavAudioFile r:embed="rId2" name="copy.wav"/>
          </p:nvPr>
        </p:nvPicPr>
        <p:blipFill>
          <a:blip r:embed="rId5" cstate="print"/>
          <a:stretch>
            <a:fillRect/>
          </a:stretch>
        </p:blipFill>
        <p:spPr>
          <a:xfrm>
            <a:off x="9677400" y="3886200"/>
            <a:ext cx="355600" cy="355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xmlns="" val="3136120426"/>
      </p:ext>
    </p:extLst>
  </p:cSld>
  <p:clrMapOvr>
    <a:masterClrMapping/>
  </p:clrMapOvr>
  <p:transition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8076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68086" y="1316143"/>
            <a:ext cx="7837714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00" dirty="0">
                <a:latin typeface="Courier New" pitchFamily="49" charset="0"/>
                <a:cs typeface="Courier New" pitchFamily="49" charset="0"/>
              </a:rPr>
              <a:t>&gt;&gt; </a:t>
            </a:r>
            <a:r>
              <a:rPr lang="en-US" sz="1600" dirty="0" err="1" smtClean="0">
                <a:latin typeface="Courier New" pitchFamily="49" charset="0"/>
                <a:cs typeface="Courier New" pitchFamily="49" charset="0"/>
              </a:rPr>
              <a:t>fourier</a:t>
            </a:r>
            <a:endParaRPr lang="en-US" sz="1600" dirty="0">
              <a:latin typeface="Courier New" pitchFamily="49" charset="0"/>
              <a:cs typeface="Courier New" pitchFamily="49" charset="0"/>
            </a:endParaRPr>
          </a:p>
          <a:p>
            <a:r>
              <a:rPr lang="en-US" sz="1600" dirty="0">
                <a:latin typeface="Courier New" pitchFamily="49" charset="0"/>
                <a:cs typeface="Courier New" pitchFamily="49" charset="0"/>
              </a:rPr>
              <a:t> </a:t>
            </a:r>
          </a:p>
          <a:p>
            <a:r>
              <a:rPr lang="en-US" sz="1600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1600" dirty="0" err="1">
                <a:latin typeface="Courier New" pitchFamily="49" charset="0"/>
                <a:cs typeface="Courier New" pitchFamily="49" charset="0"/>
              </a:rPr>
              <a:t>fourier.m</a:t>
            </a:r>
            <a:r>
              <a:rPr lang="en-US" sz="1600" dirty="0">
                <a:latin typeface="Courier New" pitchFamily="49" charset="0"/>
                <a:cs typeface="Courier New" pitchFamily="49" charset="0"/>
              </a:rPr>
              <a:t>   </a:t>
            </a:r>
            <a:r>
              <a:rPr lang="en-US" sz="1600" dirty="0" err="1">
                <a:latin typeface="Courier New" pitchFamily="49" charset="0"/>
                <a:cs typeface="Courier New" pitchFamily="49" charset="0"/>
              </a:rPr>
              <a:t>ver</a:t>
            </a:r>
            <a:r>
              <a:rPr lang="en-US" sz="1600" dirty="0">
                <a:latin typeface="Courier New" pitchFamily="49" charset="0"/>
                <a:cs typeface="Courier New" pitchFamily="49" charset="0"/>
              </a:rPr>
              <a:t> 2.4   March 8, 2010</a:t>
            </a:r>
          </a:p>
          <a:p>
            <a:r>
              <a:rPr lang="en-US" sz="1600" dirty="0">
                <a:latin typeface="Courier New" pitchFamily="49" charset="0"/>
                <a:cs typeface="Courier New" pitchFamily="49" charset="0"/>
              </a:rPr>
              <a:t> by Tom Irvine   Email: tomirvine@aol.com</a:t>
            </a:r>
          </a:p>
          <a:p>
            <a:r>
              <a:rPr lang="en-US" sz="1600" dirty="0">
                <a:latin typeface="Courier New" pitchFamily="49" charset="0"/>
                <a:cs typeface="Courier New" pitchFamily="49" charset="0"/>
              </a:rPr>
              <a:t> </a:t>
            </a:r>
          </a:p>
          <a:p>
            <a:r>
              <a:rPr lang="en-US" sz="1600" dirty="0">
                <a:latin typeface="Courier New" pitchFamily="49" charset="0"/>
                <a:cs typeface="Courier New" pitchFamily="49" charset="0"/>
              </a:rPr>
              <a:t> This program calculates the Fourier transform of a time </a:t>
            </a:r>
            <a:r>
              <a:rPr lang="en-US" sz="1600" dirty="0" smtClean="0">
                <a:latin typeface="Courier New" pitchFamily="49" charset="0"/>
                <a:cs typeface="Courier New" pitchFamily="49" charset="0"/>
              </a:rPr>
              <a:t>history which </a:t>
            </a:r>
            <a:r>
              <a:rPr lang="en-US" sz="1600" dirty="0">
                <a:latin typeface="Courier New" pitchFamily="49" charset="0"/>
                <a:cs typeface="Courier New" pitchFamily="49" charset="0"/>
              </a:rPr>
              <a:t>is pre-loaded into </a:t>
            </a:r>
            <a:r>
              <a:rPr lang="en-US" sz="1600" dirty="0" err="1">
                <a:latin typeface="Courier New" pitchFamily="49" charset="0"/>
                <a:cs typeface="Courier New" pitchFamily="49" charset="0"/>
              </a:rPr>
              <a:t>Matlab</a:t>
            </a:r>
            <a:r>
              <a:rPr lang="en-US" sz="1600" dirty="0">
                <a:latin typeface="Courier New" pitchFamily="49" charset="0"/>
                <a:cs typeface="Courier New" pitchFamily="49" charset="0"/>
              </a:rPr>
              <a:t>.  </a:t>
            </a:r>
          </a:p>
          <a:p>
            <a:r>
              <a:rPr lang="en-US" sz="1600" dirty="0">
                <a:latin typeface="Courier New" pitchFamily="49" charset="0"/>
                <a:cs typeface="Courier New" pitchFamily="49" charset="0"/>
              </a:rPr>
              <a:t> </a:t>
            </a:r>
          </a:p>
          <a:p>
            <a:r>
              <a:rPr lang="en-US" sz="1600" dirty="0">
                <a:latin typeface="Courier New" pitchFamily="49" charset="0"/>
                <a:cs typeface="Courier New" pitchFamily="49" charset="0"/>
              </a:rPr>
              <a:t> The time history should have less than 10000 points</a:t>
            </a:r>
          </a:p>
          <a:p>
            <a:r>
              <a:rPr lang="en-US" sz="1600" dirty="0">
                <a:latin typeface="Courier New" pitchFamily="49" charset="0"/>
                <a:cs typeface="Courier New" pitchFamily="49" charset="0"/>
              </a:rPr>
              <a:t> </a:t>
            </a:r>
          </a:p>
          <a:p>
            <a:r>
              <a:rPr lang="en-US" sz="1600" dirty="0">
                <a:latin typeface="Courier New" pitchFamily="49" charset="0"/>
                <a:cs typeface="Courier New" pitchFamily="49" charset="0"/>
              </a:rPr>
              <a:t> The time history must have two columns: time(sec) &amp; amplitude(units)</a:t>
            </a:r>
          </a:p>
          <a:p>
            <a:r>
              <a:rPr lang="en-US" sz="1600" dirty="0">
                <a:latin typeface="Courier New" pitchFamily="49" charset="0"/>
                <a:cs typeface="Courier New" pitchFamily="49" charset="0"/>
              </a:rPr>
              <a:t> </a:t>
            </a:r>
          </a:p>
          <a:p>
            <a:r>
              <a:rPr lang="en-US" sz="1600" dirty="0">
                <a:latin typeface="Courier New" pitchFamily="49" charset="0"/>
                <a:cs typeface="Courier New" pitchFamily="49" charset="0"/>
              </a:rPr>
              <a:t> Select file input method </a:t>
            </a:r>
          </a:p>
          <a:p>
            <a:r>
              <a:rPr lang="en-US" sz="1600" dirty="0">
                <a:latin typeface="Courier New" pitchFamily="49" charset="0"/>
                <a:cs typeface="Courier New" pitchFamily="49" charset="0"/>
              </a:rPr>
              <a:t>   1=external ASCII file </a:t>
            </a:r>
          </a:p>
          <a:p>
            <a:r>
              <a:rPr lang="en-US" sz="1600" dirty="0">
                <a:latin typeface="Courier New" pitchFamily="49" charset="0"/>
                <a:cs typeface="Courier New" pitchFamily="49" charset="0"/>
              </a:rPr>
              <a:t>   2=file preloaded into </a:t>
            </a:r>
            <a:r>
              <a:rPr lang="en-US" sz="1600" dirty="0" err="1">
                <a:latin typeface="Courier New" pitchFamily="49" charset="0"/>
                <a:cs typeface="Courier New" pitchFamily="49" charset="0"/>
              </a:rPr>
              <a:t>Matlab</a:t>
            </a:r>
            <a:r>
              <a:rPr lang="en-US" sz="1600" dirty="0">
                <a:latin typeface="Courier New" pitchFamily="49" charset="0"/>
                <a:cs typeface="Courier New" pitchFamily="49" charset="0"/>
              </a:rPr>
              <a:t> </a:t>
            </a:r>
          </a:p>
          <a:p>
            <a:r>
              <a:rPr lang="en-US" sz="1600" dirty="0">
                <a:latin typeface="Courier New" pitchFamily="49" charset="0"/>
                <a:cs typeface="Courier New" pitchFamily="49" charset="0"/>
              </a:rPr>
              <a:t>   3=Excel file </a:t>
            </a:r>
          </a:p>
          <a:p>
            <a:r>
              <a:rPr lang="en-US" sz="1600" dirty="0" smtClean="0">
                <a:latin typeface="Courier New" pitchFamily="49" charset="0"/>
                <a:cs typeface="Courier New" pitchFamily="49" charset="0"/>
              </a:rPr>
              <a:t>1            </a:t>
            </a:r>
            <a:r>
              <a:rPr lang="en-US" sz="1600" b="1" dirty="0" smtClean="0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channel.txt</a:t>
            </a:r>
            <a:endParaRPr lang="en-US" sz="1600" b="1" dirty="0">
              <a:solidFill>
                <a:schemeClr val="accent5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endParaRPr lang="en-US" sz="1600" dirty="0">
              <a:latin typeface="Courier New" pitchFamily="49" charset="0"/>
              <a:cs typeface="Courier New" pitchFamily="49" charset="0"/>
            </a:endParaRPr>
          </a:p>
          <a:p>
            <a:r>
              <a:rPr lang="en-US" sz="1600" dirty="0">
                <a:latin typeface="Courier New" pitchFamily="49" charset="0"/>
                <a:cs typeface="Courier New" pitchFamily="49" charset="0"/>
              </a:rPr>
              <a:t>n </a:t>
            </a:r>
            <a:r>
              <a:rPr lang="en-US" sz="1600" dirty="0" smtClean="0">
                <a:latin typeface="Courier New" pitchFamily="49" charset="0"/>
                <a:cs typeface="Courier New" pitchFamily="49" charset="0"/>
              </a:rPr>
              <a:t>= 1613</a:t>
            </a:r>
            <a:endParaRPr lang="en-US" sz="1600" dirty="0">
              <a:latin typeface="Courier New" pitchFamily="49" charset="0"/>
              <a:cs typeface="Courier New" pitchFamily="49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457200" y="971490"/>
            <a:ext cx="4572000" cy="40011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2000" b="1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Arial" pitchFamily="34" charset="0"/>
                <a:cs typeface="Arial" pitchFamily="34" charset="0"/>
              </a:rPr>
              <a:t>Channel Beam,  </a:t>
            </a:r>
            <a:r>
              <a:rPr lang="en-US" sz="2000" b="1" dirty="0" err="1" smtClean="0">
                <a:solidFill>
                  <a:schemeClr val="tx1">
                    <a:lumMod val="90000"/>
                    <a:lumOff val="10000"/>
                  </a:schemeClr>
                </a:solidFill>
                <a:latin typeface="Arial" pitchFamily="34" charset="0"/>
                <a:cs typeface="Arial" pitchFamily="34" charset="0"/>
              </a:rPr>
              <a:t>fourier.m</a:t>
            </a:r>
            <a:r>
              <a:rPr lang="en-US" sz="2000" b="1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endParaRPr lang="en-US" sz="2000" b="1" dirty="0">
              <a:solidFill>
                <a:schemeClr val="tx1">
                  <a:lumMod val="90000"/>
                  <a:lumOff val="1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7" name="copy.wav">
            <a:hlinkClick r:id="" action="ppaction://media"/>
          </p:cNvPr>
          <p:cNvPicPr>
            <a:picLocks noRot="1" noChangeAspect="1"/>
          </p:cNvPicPr>
          <p:nvPr>
            <a:wavAudioFile r:embed="rId2" name="copy.wav"/>
          </p:nvPr>
        </p:nvPicPr>
        <p:blipFill>
          <a:blip r:embed="rId5" cstate="print"/>
          <a:stretch>
            <a:fillRect/>
          </a:stretch>
        </p:blipFill>
        <p:spPr>
          <a:xfrm>
            <a:off x="9677400" y="3886200"/>
            <a:ext cx="355600" cy="355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xmlns="" val="3022049757"/>
      </p:ext>
    </p:extLst>
  </p:cSld>
  <p:clrMapOvr>
    <a:masterClrMapping/>
  </p:clrMapOvr>
  <p:transition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2788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68086" y="1316143"/>
            <a:ext cx="7837714" cy="47705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00" dirty="0">
                <a:latin typeface="Courier New" pitchFamily="49" charset="0"/>
                <a:cs typeface="Courier New" pitchFamily="49" charset="0"/>
              </a:rPr>
              <a:t>Time Step </a:t>
            </a:r>
          </a:p>
          <a:p>
            <a:r>
              <a:rPr lang="en-US" sz="1600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1600" dirty="0" err="1">
                <a:latin typeface="Courier New" pitchFamily="49" charset="0"/>
                <a:cs typeface="Courier New" pitchFamily="49" charset="0"/>
              </a:rPr>
              <a:t>dtmin</a:t>
            </a:r>
            <a:r>
              <a:rPr lang="en-US" sz="1600" dirty="0">
                <a:latin typeface="Courier New" pitchFamily="49" charset="0"/>
                <a:cs typeface="Courier New" pitchFamily="49" charset="0"/>
              </a:rPr>
              <a:t>  = 0.000123 sec  </a:t>
            </a:r>
          </a:p>
          <a:p>
            <a:r>
              <a:rPr lang="en-US" sz="1600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1600" dirty="0" err="1">
                <a:latin typeface="Courier New" pitchFamily="49" charset="0"/>
                <a:cs typeface="Courier New" pitchFamily="49" charset="0"/>
              </a:rPr>
              <a:t>dt</a:t>
            </a:r>
            <a:r>
              <a:rPr lang="en-US" sz="1600" dirty="0">
                <a:latin typeface="Courier New" pitchFamily="49" charset="0"/>
                <a:cs typeface="Courier New" pitchFamily="49" charset="0"/>
              </a:rPr>
              <a:t>     = 0.000124 sec  </a:t>
            </a:r>
          </a:p>
          <a:p>
            <a:r>
              <a:rPr lang="en-US" sz="1600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1600" dirty="0" err="1">
                <a:latin typeface="Courier New" pitchFamily="49" charset="0"/>
                <a:cs typeface="Courier New" pitchFamily="49" charset="0"/>
              </a:rPr>
              <a:t>dtmax</a:t>
            </a:r>
            <a:r>
              <a:rPr lang="en-US" sz="1600" dirty="0">
                <a:latin typeface="Courier New" pitchFamily="49" charset="0"/>
                <a:cs typeface="Courier New" pitchFamily="49" charset="0"/>
              </a:rPr>
              <a:t>  = 0.000125 sec  </a:t>
            </a:r>
          </a:p>
          <a:p>
            <a:r>
              <a:rPr lang="en-US" sz="1600" dirty="0">
                <a:latin typeface="Courier New" pitchFamily="49" charset="0"/>
                <a:cs typeface="Courier New" pitchFamily="49" charset="0"/>
              </a:rPr>
              <a:t> </a:t>
            </a:r>
          </a:p>
          <a:p>
            <a:r>
              <a:rPr lang="en-US" sz="1600" dirty="0">
                <a:latin typeface="Courier New" pitchFamily="49" charset="0"/>
                <a:cs typeface="Courier New" pitchFamily="49" charset="0"/>
              </a:rPr>
              <a:t> Sample Rate </a:t>
            </a:r>
          </a:p>
          <a:p>
            <a:r>
              <a:rPr lang="en-US" sz="1600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1600" dirty="0" err="1">
                <a:latin typeface="Courier New" pitchFamily="49" charset="0"/>
                <a:cs typeface="Courier New" pitchFamily="49" charset="0"/>
              </a:rPr>
              <a:t>srmin</a:t>
            </a:r>
            <a:r>
              <a:rPr lang="en-US" sz="1600" dirty="0">
                <a:latin typeface="Courier New" pitchFamily="49" charset="0"/>
                <a:cs typeface="Courier New" pitchFamily="49" charset="0"/>
              </a:rPr>
              <a:t>  =     8000 samples/sec  </a:t>
            </a:r>
          </a:p>
          <a:p>
            <a:r>
              <a:rPr lang="en-US" sz="1600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1600" dirty="0" err="1">
                <a:latin typeface="Courier New" pitchFamily="49" charset="0"/>
                <a:cs typeface="Courier New" pitchFamily="49" charset="0"/>
              </a:rPr>
              <a:t>sr</a:t>
            </a:r>
            <a:r>
              <a:rPr lang="en-US" sz="1600" dirty="0">
                <a:latin typeface="Courier New" pitchFamily="49" charset="0"/>
                <a:cs typeface="Courier New" pitchFamily="49" charset="0"/>
              </a:rPr>
              <a:t>     =     8064 samples/sec  </a:t>
            </a:r>
          </a:p>
          <a:p>
            <a:r>
              <a:rPr lang="en-US" sz="1600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1600" dirty="0" err="1">
                <a:latin typeface="Courier New" pitchFamily="49" charset="0"/>
                <a:cs typeface="Courier New" pitchFamily="49" charset="0"/>
              </a:rPr>
              <a:t>srmax</a:t>
            </a:r>
            <a:r>
              <a:rPr lang="en-US" sz="1600" dirty="0">
                <a:latin typeface="Courier New" pitchFamily="49" charset="0"/>
                <a:cs typeface="Courier New" pitchFamily="49" charset="0"/>
              </a:rPr>
              <a:t>  =     8130 samples/sec  </a:t>
            </a:r>
          </a:p>
          <a:p>
            <a:endParaRPr lang="en-US" sz="1600" dirty="0">
              <a:latin typeface="Courier New" pitchFamily="49" charset="0"/>
              <a:cs typeface="Courier New" pitchFamily="49" charset="0"/>
            </a:endParaRPr>
          </a:p>
          <a:p>
            <a:r>
              <a:rPr lang="en-US" sz="1600" dirty="0">
                <a:latin typeface="Courier New" pitchFamily="49" charset="0"/>
                <a:cs typeface="Courier New" pitchFamily="49" charset="0"/>
              </a:rPr>
              <a:t> </a:t>
            </a:r>
          </a:p>
          <a:p>
            <a:r>
              <a:rPr lang="en-US" sz="1600" dirty="0">
                <a:latin typeface="Courier New" pitchFamily="49" charset="0"/>
                <a:cs typeface="Courier New" pitchFamily="49" charset="0"/>
              </a:rPr>
              <a:t> Warning:  time step is not constant.  Continue calculation? 1=yes 2=no </a:t>
            </a:r>
          </a:p>
          <a:p>
            <a:r>
              <a:rPr lang="en-US" sz="1600" dirty="0">
                <a:latin typeface="Courier New" pitchFamily="49" charset="0"/>
                <a:cs typeface="Courier New" pitchFamily="49" charset="0"/>
              </a:rPr>
              <a:t> 1</a:t>
            </a:r>
          </a:p>
          <a:p>
            <a:endParaRPr lang="en-US" sz="1600" dirty="0">
              <a:latin typeface="Courier New" pitchFamily="49" charset="0"/>
              <a:cs typeface="Courier New" pitchFamily="49" charset="0"/>
            </a:endParaRPr>
          </a:p>
          <a:p>
            <a:r>
              <a:rPr lang="en-US" sz="1600" dirty="0" err="1">
                <a:latin typeface="Courier New" pitchFamily="49" charset="0"/>
                <a:cs typeface="Courier New" pitchFamily="49" charset="0"/>
              </a:rPr>
              <a:t>ncontinue</a:t>
            </a:r>
            <a:r>
              <a:rPr lang="en-US" sz="1600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1600" dirty="0" smtClean="0">
                <a:latin typeface="Courier New" pitchFamily="49" charset="0"/>
                <a:cs typeface="Courier New" pitchFamily="49" charset="0"/>
              </a:rPr>
              <a:t>=  </a:t>
            </a:r>
            <a:r>
              <a:rPr lang="en-US" sz="1600" dirty="0">
                <a:latin typeface="Courier New" pitchFamily="49" charset="0"/>
                <a:cs typeface="Courier New" pitchFamily="49" charset="0"/>
              </a:rPr>
              <a:t>1</a:t>
            </a:r>
          </a:p>
          <a:p>
            <a:endParaRPr lang="en-US" sz="1600" dirty="0">
              <a:latin typeface="Courier New" pitchFamily="49" charset="0"/>
              <a:cs typeface="Courier New" pitchFamily="49" charset="0"/>
            </a:endParaRPr>
          </a:p>
          <a:p>
            <a:r>
              <a:rPr lang="en-US" sz="1600" dirty="0">
                <a:latin typeface="Courier New" pitchFamily="49" charset="0"/>
                <a:cs typeface="Courier New" pitchFamily="49" charset="0"/>
              </a:rPr>
              <a:t> Select output option </a:t>
            </a:r>
          </a:p>
          <a:p>
            <a:r>
              <a:rPr lang="en-US" sz="1600" dirty="0">
                <a:latin typeface="Courier New" pitchFamily="49" charset="0"/>
                <a:cs typeface="Courier New" pitchFamily="49" charset="0"/>
              </a:rPr>
              <a:t> 1=plot only   2=plot &amp; output text file  1</a:t>
            </a:r>
          </a:p>
        </p:txBody>
      </p:sp>
      <p:sp>
        <p:nvSpPr>
          <p:cNvPr id="6" name="Rectangle 5"/>
          <p:cNvSpPr/>
          <p:nvPr/>
        </p:nvSpPr>
        <p:spPr>
          <a:xfrm>
            <a:off x="457200" y="971490"/>
            <a:ext cx="4572000" cy="40011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2000" b="1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Arial" pitchFamily="34" charset="0"/>
                <a:cs typeface="Arial" pitchFamily="34" charset="0"/>
              </a:rPr>
              <a:t>Channel Beam,  </a:t>
            </a:r>
            <a:r>
              <a:rPr lang="en-US" sz="2000" b="1" dirty="0" err="1" smtClean="0">
                <a:solidFill>
                  <a:schemeClr val="tx1">
                    <a:lumMod val="90000"/>
                    <a:lumOff val="10000"/>
                  </a:schemeClr>
                </a:solidFill>
                <a:latin typeface="Arial" pitchFamily="34" charset="0"/>
                <a:cs typeface="Arial" pitchFamily="34" charset="0"/>
              </a:rPr>
              <a:t>fourier.m</a:t>
            </a:r>
            <a:r>
              <a:rPr lang="en-US" sz="2000" b="1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Arial" pitchFamily="34" charset="0"/>
                <a:cs typeface="Arial" pitchFamily="34" charset="0"/>
              </a:rPr>
              <a:t>  (cont.) </a:t>
            </a:r>
            <a:endParaRPr lang="en-US" sz="2000" b="1" dirty="0">
              <a:solidFill>
                <a:schemeClr val="tx1">
                  <a:lumMod val="90000"/>
                  <a:lumOff val="1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5" name="copy.wav">
            <a:hlinkClick r:id="" action="ppaction://media"/>
          </p:cNvPr>
          <p:cNvPicPr>
            <a:picLocks noRot="1" noChangeAspect="1"/>
          </p:cNvPicPr>
          <p:nvPr>
            <a:wavAudioFile r:embed="rId2" name="copy.wav"/>
          </p:nvPr>
        </p:nvPicPr>
        <p:blipFill>
          <a:blip r:embed="rId5" cstate="print"/>
          <a:stretch>
            <a:fillRect/>
          </a:stretch>
        </p:blipFill>
        <p:spPr>
          <a:xfrm>
            <a:off x="9829800" y="3810000"/>
            <a:ext cx="355600" cy="355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xmlns="" val="1538156963"/>
      </p:ext>
    </p:extLst>
  </p:cSld>
  <p:clrMapOvr>
    <a:masterClrMapping/>
  </p:clrMapOvr>
  <p:transition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9404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449943" y="971490"/>
            <a:ext cx="4572000" cy="40011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2000" b="1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Arial" pitchFamily="34" charset="0"/>
                <a:cs typeface="Arial" pitchFamily="34" charset="0"/>
              </a:rPr>
              <a:t>Channel Beam FFT Plot </a:t>
            </a:r>
            <a:endParaRPr lang="en-US" sz="2000" b="1" dirty="0">
              <a:solidFill>
                <a:schemeClr val="tx1">
                  <a:lumMod val="90000"/>
                  <a:lumOff val="1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431925" y="1371600"/>
            <a:ext cx="6280150" cy="4546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838200" y="6096000"/>
            <a:ext cx="7467600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500" dirty="0" smtClean="0">
                <a:latin typeface="Arial" pitchFamily="34" charset="0"/>
                <a:cs typeface="Arial" pitchFamily="34" charset="0"/>
              </a:rPr>
              <a:t>The two natural frequencies caused a beat frequency effect in the time history.</a:t>
            </a:r>
            <a:endParaRPr lang="en-US" sz="15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6" name="copy.wav">
            <a:hlinkClick r:id="" action="ppaction://media"/>
          </p:cNvPr>
          <p:cNvPicPr>
            <a:picLocks noRot="1" noChangeAspect="1"/>
          </p:cNvPicPr>
          <p:nvPr>
            <a:wavAudioFile r:embed="rId2" name="copy.wav"/>
          </p:nvPr>
        </p:nvPicPr>
        <p:blipFill>
          <a:blip r:embed="rId6" cstate="print"/>
          <a:stretch>
            <a:fillRect/>
          </a:stretch>
        </p:blipFill>
        <p:spPr>
          <a:xfrm>
            <a:off x="9982200" y="3810000"/>
            <a:ext cx="355600" cy="355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xmlns="" val="3136120426"/>
      </p:ext>
    </p:extLst>
  </p:cSld>
  <p:clrMapOvr>
    <a:masterClrMapping/>
  </p:clrMapOvr>
  <p:transition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0088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Title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143000"/>
          </a:xfrm>
        </p:spPr>
        <p:txBody>
          <a:bodyPr>
            <a:normAutofit/>
          </a:bodyPr>
          <a:lstStyle/>
          <a:p>
            <a:pPr algn="l">
              <a:lnSpc>
                <a:spcPts val="2400"/>
              </a:lnSpc>
            </a:pPr>
            <a:r>
              <a:rPr lang="en-US" sz="2000" b="1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Arial" pitchFamily="34" charset="0"/>
                <a:cs typeface="Arial" pitchFamily="34" charset="0"/>
              </a:rPr>
              <a:t>Electrical Transformer</a:t>
            </a:r>
          </a:p>
        </p:txBody>
      </p:sp>
      <p:pic>
        <p:nvPicPr>
          <p:cNvPr id="10" name="Picture 9" descr="transformer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98488" y="1926771"/>
            <a:ext cx="3289300" cy="2463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TextBox 2"/>
          <p:cNvSpPr txBox="1"/>
          <p:nvPr/>
        </p:nvSpPr>
        <p:spPr>
          <a:xfrm>
            <a:off x="4052888" y="1926771"/>
            <a:ext cx="364331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700" dirty="0" smtClean="0">
                <a:latin typeface="Arial" pitchFamily="34" charset="0"/>
                <a:cs typeface="Arial" pitchFamily="34" charset="0"/>
              </a:rPr>
              <a:t>Residential Transformer Box in </a:t>
            </a:r>
          </a:p>
          <a:p>
            <a:r>
              <a:rPr lang="en-US" sz="1700" dirty="0" smtClean="0">
                <a:latin typeface="Arial" pitchFamily="34" charset="0"/>
                <a:cs typeface="Arial" pitchFamily="34" charset="0"/>
              </a:rPr>
              <a:t>Mesa, Arizona</a:t>
            </a:r>
          </a:p>
          <a:p>
            <a:endParaRPr lang="en-US" sz="1700" dirty="0">
              <a:latin typeface="Arial" pitchFamily="34" charset="0"/>
              <a:cs typeface="Arial" pitchFamily="34" charset="0"/>
            </a:endParaRPr>
          </a:p>
          <a:p>
            <a:r>
              <a:rPr lang="en-US" sz="1700" dirty="0" smtClean="0">
                <a:latin typeface="Arial" pitchFamily="34" charset="0"/>
                <a:cs typeface="Arial" pitchFamily="34" charset="0"/>
              </a:rPr>
              <a:t>Some boxes are quiet.</a:t>
            </a:r>
          </a:p>
          <a:p>
            <a:endParaRPr lang="en-US" sz="1700" dirty="0">
              <a:latin typeface="Arial" pitchFamily="34" charset="0"/>
              <a:cs typeface="Arial" pitchFamily="34" charset="0"/>
            </a:endParaRPr>
          </a:p>
          <a:p>
            <a:r>
              <a:rPr lang="en-US" sz="1700" dirty="0" smtClean="0">
                <a:latin typeface="Arial" pitchFamily="34" charset="0"/>
                <a:cs typeface="Arial" pitchFamily="34" charset="0"/>
              </a:rPr>
              <a:t>Others make a noisy hum.</a:t>
            </a:r>
          </a:p>
          <a:p>
            <a:endParaRPr lang="en-US" dirty="0" smtClean="0"/>
          </a:p>
        </p:txBody>
      </p:sp>
      <p:pic>
        <p:nvPicPr>
          <p:cNvPr id="8" name="copy.wav">
            <a:hlinkClick r:id="" action="ppaction://media"/>
          </p:cNvPr>
          <p:cNvPicPr>
            <a:picLocks noRot="1" noChangeAspect="1"/>
          </p:cNvPicPr>
          <p:nvPr>
            <a:wavAudioFile r:embed="rId2" name="copy.wav"/>
          </p:nvPr>
        </p:nvPicPr>
        <p:blipFill>
          <a:blip r:embed="rId6" cstate="print"/>
          <a:stretch>
            <a:fillRect/>
          </a:stretch>
        </p:blipFill>
        <p:spPr>
          <a:xfrm>
            <a:off x="9753600" y="3886200"/>
            <a:ext cx="355600" cy="355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xmlns="" val="642155942"/>
      </p:ext>
    </p:extLst>
  </p:cSld>
  <p:clrMapOvr>
    <a:masterClrMapping/>
  </p:clrMapOvr>
  <p:transition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4646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Title 1"/>
          <p:cNvSpPr>
            <a:spLocks noGrp="1"/>
          </p:cNvSpPr>
          <p:nvPr>
            <p:ph type="title"/>
          </p:nvPr>
        </p:nvSpPr>
        <p:spPr>
          <a:xfrm>
            <a:off x="503238" y="1112838"/>
            <a:ext cx="8229600" cy="944562"/>
          </a:xfrm>
        </p:spPr>
        <p:txBody>
          <a:bodyPr>
            <a:normAutofit/>
          </a:bodyPr>
          <a:lstStyle/>
          <a:p>
            <a:pPr algn="l">
              <a:lnSpc>
                <a:spcPts val="2400"/>
              </a:lnSpc>
            </a:pPr>
            <a:r>
              <a:rPr lang="en-US" sz="2000" b="1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Arial" pitchFamily="34" charset="0"/>
                <a:cs typeface="Arial" pitchFamily="34" charset="0"/>
              </a:rPr>
              <a:t>Transformer Core</a:t>
            </a:r>
          </a:p>
        </p:txBody>
      </p:sp>
      <p:pic>
        <p:nvPicPr>
          <p:cNvPr id="10" name="Picture 9" descr="A4trsfmr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992866" y="1752600"/>
            <a:ext cx="3546475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1" name="TextBox 10"/>
          <p:cNvSpPr txBox="1"/>
          <p:nvPr/>
        </p:nvSpPr>
        <p:spPr>
          <a:xfrm>
            <a:off x="5021943" y="1752600"/>
            <a:ext cx="3657600" cy="44165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1700" dirty="0" smtClean="0">
                <a:latin typeface="Arial" pitchFamily="34" charset="0"/>
                <a:cs typeface="Arial" pitchFamily="34" charset="0"/>
              </a:rPr>
              <a:t>The iron core expands and contracts due to the alternating current.</a:t>
            </a:r>
          </a:p>
          <a:p>
            <a:pPr algn="just"/>
            <a:endParaRPr lang="en-US" sz="1700" dirty="0"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en-US" sz="1700" dirty="0" smtClean="0">
                <a:latin typeface="Arial" pitchFamily="34" charset="0"/>
                <a:cs typeface="Arial" pitchFamily="34" charset="0"/>
              </a:rPr>
              <a:t>The core thus displaces air molecules as it vibrates, thus generating sound.</a:t>
            </a:r>
          </a:p>
          <a:p>
            <a:pPr algn="just"/>
            <a:endParaRPr lang="en-US" dirty="0" smtClean="0"/>
          </a:p>
          <a:p>
            <a:pPr algn="just"/>
            <a:r>
              <a:rPr lang="en-US" dirty="0" smtClean="0"/>
              <a:t>The electrical current frequency is 60 Hz.  </a:t>
            </a:r>
          </a:p>
          <a:p>
            <a:pPr algn="just"/>
            <a:endParaRPr lang="en-US" dirty="0"/>
          </a:p>
          <a:p>
            <a:pPr algn="just"/>
            <a:r>
              <a:rPr lang="en-US" dirty="0" smtClean="0"/>
              <a:t>What is the resulting sound frequency?</a:t>
            </a:r>
          </a:p>
          <a:p>
            <a:pPr algn="just"/>
            <a:endParaRPr lang="en-US" dirty="0"/>
          </a:p>
          <a:p>
            <a:pPr algn="just"/>
            <a:r>
              <a:rPr lang="en-US" dirty="0" smtClean="0"/>
              <a:t>Use:   </a:t>
            </a:r>
            <a:r>
              <a:rPr lang="en-US" dirty="0" err="1" smtClean="0"/>
              <a:t>signal_stats.m</a:t>
            </a:r>
            <a:r>
              <a:rPr lang="en-US" dirty="0" smtClean="0"/>
              <a:t> </a:t>
            </a:r>
          </a:p>
          <a:p>
            <a:pPr algn="just"/>
            <a:r>
              <a:rPr lang="en-US" dirty="0" smtClean="0"/>
              <a:t>Plot:  transformer.txt</a:t>
            </a:r>
            <a:endParaRPr lang="en-US" dirty="0"/>
          </a:p>
        </p:txBody>
      </p:sp>
      <p:pic>
        <p:nvPicPr>
          <p:cNvPr id="8" name="copy.wav">
            <a:hlinkClick r:id="" action="ppaction://media"/>
          </p:cNvPr>
          <p:cNvPicPr>
            <a:picLocks noRot="1" noChangeAspect="1"/>
          </p:cNvPicPr>
          <p:nvPr>
            <a:wavAudioFile r:embed="rId2" name="copy.wav"/>
          </p:nvPr>
        </p:nvPicPr>
        <p:blipFill>
          <a:blip r:embed="rId6" cstate="print"/>
          <a:stretch>
            <a:fillRect/>
          </a:stretch>
        </p:blipFill>
        <p:spPr>
          <a:xfrm>
            <a:off x="9677400" y="3886200"/>
            <a:ext cx="355600" cy="355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xmlns="" val="1303382606"/>
      </p:ext>
    </p:extLst>
  </p:cSld>
  <p:clrMapOvr>
    <a:masterClrMapping/>
  </p:clrMapOvr>
  <p:transition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696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219200" y="1092200"/>
            <a:ext cx="6353175" cy="4546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508576" y="5715000"/>
            <a:ext cx="60710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Somewhat repetitive pattern due to fundamental frequency </a:t>
            </a:r>
          </a:p>
          <a:p>
            <a:r>
              <a:rPr lang="en-US" dirty="0" smtClean="0"/>
              <a:t>and integer harmonics.</a:t>
            </a:r>
            <a:endParaRPr lang="en-US" dirty="0"/>
          </a:p>
        </p:txBody>
      </p:sp>
      <p:pic>
        <p:nvPicPr>
          <p:cNvPr id="5" name="copy.wav">
            <a:hlinkClick r:id="" action="ppaction://media"/>
          </p:cNvPr>
          <p:cNvPicPr>
            <a:picLocks noRot="1" noChangeAspect="1"/>
          </p:cNvPicPr>
          <p:nvPr>
            <a:wavAudioFile r:embed="rId2" name="copy.wav"/>
          </p:nvPr>
        </p:nvPicPr>
        <p:blipFill>
          <a:blip r:embed="rId6" cstate="print"/>
          <a:stretch>
            <a:fillRect/>
          </a:stretch>
        </p:blipFill>
        <p:spPr>
          <a:xfrm>
            <a:off x="9601200" y="3810000"/>
            <a:ext cx="355600" cy="355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xmlns="" val="1303382606"/>
      </p:ext>
    </p:extLst>
  </p:cSld>
  <p:clrMapOvr>
    <a:masterClrMapping/>
  </p:clrMapOvr>
  <p:transition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4685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Title 1"/>
          <p:cNvSpPr>
            <a:spLocks noGrp="1"/>
          </p:cNvSpPr>
          <p:nvPr>
            <p:ph type="title"/>
          </p:nvPr>
        </p:nvSpPr>
        <p:spPr>
          <a:xfrm>
            <a:off x="503238" y="1219200"/>
            <a:ext cx="8229600" cy="1143000"/>
          </a:xfrm>
        </p:spPr>
        <p:txBody>
          <a:bodyPr>
            <a:normAutofit/>
          </a:bodyPr>
          <a:lstStyle/>
          <a:p>
            <a:pPr algn="l">
              <a:lnSpc>
                <a:spcPts val="2400"/>
              </a:lnSpc>
            </a:pPr>
            <a:r>
              <a:rPr lang="en-US" sz="2000" b="1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Arial" pitchFamily="34" charset="0"/>
                <a:cs typeface="Arial" pitchFamily="34" charset="0"/>
              </a:rPr>
              <a:t>Transformer FFT Exercise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020763" y="2133600"/>
            <a:ext cx="670560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latin typeface="Arial" pitchFamily="34" charset="0"/>
                <a:cs typeface="Arial" pitchFamily="34" charset="0"/>
              </a:rPr>
              <a:t>Run: 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full_FFT.m</a:t>
            </a:r>
            <a:endParaRPr lang="en-US" dirty="0" smtClean="0">
              <a:latin typeface="Arial" pitchFamily="34" charset="0"/>
              <a:cs typeface="Arial" pitchFamily="34" charset="0"/>
            </a:endParaRPr>
          </a:p>
          <a:p>
            <a:endParaRPr lang="en-US" dirty="0">
              <a:latin typeface="Arial" pitchFamily="34" charset="0"/>
              <a:cs typeface="Arial" pitchFamily="34" charset="0"/>
            </a:endParaRPr>
          </a:p>
          <a:p>
            <a:endParaRPr lang="en-US" dirty="0" smtClean="0">
              <a:latin typeface="Arial" pitchFamily="34" charset="0"/>
              <a:cs typeface="Arial" pitchFamily="34" charset="0"/>
            </a:endParaRPr>
          </a:p>
          <a:p>
            <a:r>
              <a:rPr lang="en-US" dirty="0" smtClean="0">
                <a:latin typeface="Arial" pitchFamily="34" charset="0"/>
                <a:cs typeface="Arial" pitchFamily="34" charset="0"/>
              </a:rPr>
              <a:t>Data:  transformer.txt</a:t>
            </a:r>
          </a:p>
          <a:p>
            <a:endParaRPr lang="en-US" dirty="0">
              <a:latin typeface="Arial" pitchFamily="34" charset="0"/>
              <a:cs typeface="Arial" pitchFamily="34" charset="0"/>
            </a:endParaRPr>
          </a:p>
          <a:p>
            <a:r>
              <a:rPr lang="en-US" dirty="0" smtClean="0">
                <a:latin typeface="Arial" pitchFamily="34" charset="0"/>
                <a:cs typeface="Arial" pitchFamily="34" charset="0"/>
              </a:rPr>
              <a:t>Rectangular Window</a:t>
            </a:r>
          </a:p>
          <a:p>
            <a:endParaRPr lang="en-US" dirty="0">
              <a:latin typeface="Arial" pitchFamily="34" charset="0"/>
              <a:cs typeface="Arial" pitchFamily="34" charset="0"/>
            </a:endParaRPr>
          </a:p>
          <a:p>
            <a:r>
              <a:rPr lang="en-US" dirty="0">
                <a:latin typeface="Arial" pitchFamily="34" charset="0"/>
                <a:cs typeface="Arial" pitchFamily="34" charset="0"/>
              </a:rPr>
              <a:t>Plot the FFT magnitude</a:t>
            </a:r>
            <a:endParaRPr lang="en-US" dirty="0" smtClean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7" name="copy.wav">
            <a:hlinkClick r:id="" action="ppaction://media"/>
          </p:cNvPr>
          <p:cNvPicPr>
            <a:picLocks noRot="1" noChangeAspect="1"/>
          </p:cNvPicPr>
          <p:nvPr>
            <a:wavAudioFile r:embed="rId2" name="copy.wav"/>
          </p:nvPr>
        </p:nvPicPr>
        <p:blipFill>
          <a:blip r:embed="rId5" cstate="print"/>
          <a:stretch>
            <a:fillRect/>
          </a:stretch>
        </p:blipFill>
        <p:spPr>
          <a:xfrm>
            <a:off x="9829800" y="3810000"/>
            <a:ext cx="355600" cy="355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xmlns="" val="1796195790"/>
      </p:ext>
    </p:extLst>
  </p:cSld>
  <p:clrMapOvr>
    <a:masterClrMapping/>
  </p:clrMapOvr>
  <p:transition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826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201057" y="939800"/>
            <a:ext cx="6323013" cy="4546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371600" y="5486400"/>
            <a:ext cx="62484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Where is the 60 Hz peak?</a:t>
            </a:r>
          </a:p>
          <a:p>
            <a:endParaRPr lang="en-US" dirty="0"/>
          </a:p>
          <a:p>
            <a:r>
              <a:rPr lang="en-US" dirty="0" smtClean="0"/>
              <a:t>Dominant pattern:  120 Hz and integer multiples thereof</a:t>
            </a:r>
            <a:endParaRPr lang="en-US" dirty="0"/>
          </a:p>
        </p:txBody>
      </p:sp>
      <p:pic>
        <p:nvPicPr>
          <p:cNvPr id="5" name="copy.wav">
            <a:hlinkClick r:id="" action="ppaction://media"/>
          </p:cNvPr>
          <p:cNvPicPr>
            <a:picLocks noRot="1" noChangeAspect="1"/>
          </p:cNvPicPr>
          <p:nvPr>
            <a:wavAudioFile r:embed="rId2" name="copy.wav"/>
          </p:nvPr>
        </p:nvPicPr>
        <p:blipFill>
          <a:blip r:embed="rId6" cstate="print"/>
          <a:stretch>
            <a:fillRect/>
          </a:stretch>
        </p:blipFill>
        <p:spPr>
          <a:xfrm>
            <a:off x="9829800" y="3886200"/>
            <a:ext cx="355600" cy="355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xmlns="" val="4185469588"/>
      </p:ext>
    </p:extLst>
  </p:cSld>
  <p:clrMapOvr>
    <a:masterClrMapping/>
  </p:clrMapOvr>
  <p:transition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3422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Title 1"/>
          <p:cNvSpPr>
            <a:spLocks noGrp="1"/>
          </p:cNvSpPr>
          <p:nvPr>
            <p:ph type="title"/>
          </p:nvPr>
        </p:nvSpPr>
        <p:spPr>
          <a:xfrm>
            <a:off x="480786" y="990600"/>
            <a:ext cx="8229600" cy="1143000"/>
          </a:xfrm>
        </p:spPr>
        <p:txBody>
          <a:bodyPr>
            <a:normAutofit/>
          </a:bodyPr>
          <a:lstStyle/>
          <a:p>
            <a:pPr algn="l">
              <a:lnSpc>
                <a:spcPts val="2400"/>
              </a:lnSpc>
            </a:pPr>
            <a:r>
              <a:rPr lang="en-US" sz="2000" b="1" dirty="0" err="1" smtClean="0">
                <a:solidFill>
                  <a:schemeClr val="tx1">
                    <a:lumMod val="90000"/>
                    <a:lumOff val="10000"/>
                  </a:schemeClr>
                </a:solidFill>
                <a:latin typeface="Arial" pitchFamily="34" charset="0"/>
                <a:cs typeface="Arial" pitchFamily="34" charset="0"/>
              </a:rPr>
              <a:t>Magnetostriction</a:t>
            </a:r>
            <a:r>
              <a:rPr lang="en-US" sz="2000" b="1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Arial" pitchFamily="34" charset="0"/>
                <a:cs typeface="Arial" pitchFamily="34" charset="0"/>
              </a:rPr>
              <a:t> Theory</a:t>
            </a:r>
          </a:p>
        </p:txBody>
      </p:sp>
      <p:pic>
        <p:nvPicPr>
          <p:cNvPr id="10" name="Picture 9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95300" y="1828800"/>
            <a:ext cx="8153400" cy="3862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TextBox 2"/>
          <p:cNvSpPr txBox="1"/>
          <p:nvPr/>
        </p:nvSpPr>
        <p:spPr>
          <a:xfrm>
            <a:off x="308429" y="1644134"/>
            <a:ext cx="1066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North</a:t>
            </a:r>
            <a:endParaRPr 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308429" y="5128283"/>
            <a:ext cx="1066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South</a:t>
            </a:r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841829" y="6096000"/>
            <a:ext cx="73799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Two mechanical cycles per each electromagnetic cycle.</a:t>
            </a:r>
            <a:endParaRPr lang="en-US" dirty="0"/>
          </a:p>
        </p:txBody>
      </p:sp>
      <p:pic>
        <p:nvPicPr>
          <p:cNvPr id="12" name="copy.wav">
            <a:hlinkClick r:id="" action="ppaction://media"/>
          </p:cNvPr>
          <p:cNvPicPr>
            <a:picLocks noRot="1" noChangeAspect="1"/>
          </p:cNvPicPr>
          <p:nvPr>
            <a:wavAudioFile r:embed="rId2" name="copy.wav"/>
          </p:nvPr>
        </p:nvPicPr>
        <p:blipFill>
          <a:blip r:embed="rId6" cstate="print"/>
          <a:stretch>
            <a:fillRect/>
          </a:stretch>
        </p:blipFill>
        <p:spPr>
          <a:xfrm>
            <a:off x="9753600" y="3886200"/>
            <a:ext cx="355600" cy="355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xmlns="" val="1303382606"/>
      </p:ext>
    </p:extLst>
  </p:cSld>
  <p:clrMapOvr>
    <a:masterClrMapping/>
  </p:clrMapOvr>
  <p:transition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29072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Title 1"/>
          <p:cNvSpPr>
            <a:spLocks noGrp="1"/>
          </p:cNvSpPr>
          <p:nvPr>
            <p:ph type="title"/>
          </p:nvPr>
        </p:nvSpPr>
        <p:spPr>
          <a:xfrm>
            <a:off x="499610" y="1066800"/>
            <a:ext cx="8229600" cy="1143000"/>
          </a:xfrm>
        </p:spPr>
        <p:txBody>
          <a:bodyPr>
            <a:normAutofit/>
          </a:bodyPr>
          <a:lstStyle/>
          <a:p>
            <a:pPr algn="l">
              <a:lnSpc>
                <a:spcPts val="2400"/>
              </a:lnSpc>
            </a:pPr>
            <a:r>
              <a:rPr lang="en-US" sz="2000" b="1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Arial" pitchFamily="34" charset="0"/>
                <a:cs typeface="Arial" pitchFamily="34" charset="0"/>
              </a:rPr>
              <a:t>Apache Helicopter</a:t>
            </a:r>
          </a:p>
        </p:txBody>
      </p:sp>
      <p:pic>
        <p:nvPicPr>
          <p:cNvPr id="6146" name="Picture 2" descr="http://www.minihelicopter.net/AH64Apache/AH-64%20Apache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03239" y="1828801"/>
            <a:ext cx="4470399" cy="33527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5181600" y="1905000"/>
            <a:ext cx="3657600" cy="29700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700" dirty="0">
                <a:latin typeface="Arial" pitchFamily="34" charset="0"/>
                <a:cs typeface="Arial" pitchFamily="34" charset="0"/>
              </a:rPr>
              <a:t>File apache.txt is the sound pressure time history of an Apache helicopter fly-over</a:t>
            </a:r>
            <a:r>
              <a:rPr lang="en-US" sz="17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endParaRPr lang="en-US" sz="1700" dirty="0">
              <a:latin typeface="Arial" pitchFamily="34" charset="0"/>
              <a:cs typeface="Arial" pitchFamily="34" charset="0"/>
            </a:endParaRPr>
          </a:p>
          <a:p>
            <a:r>
              <a:rPr lang="en-US" sz="1700" dirty="0" smtClean="0">
                <a:latin typeface="Arial" pitchFamily="34" charset="0"/>
                <a:cs typeface="Arial" pitchFamily="34" charset="0"/>
              </a:rPr>
              <a:t>Plot this file with:</a:t>
            </a:r>
          </a:p>
          <a:p>
            <a:endParaRPr lang="en-US" sz="1700" dirty="0">
              <a:latin typeface="Arial" pitchFamily="34" charset="0"/>
              <a:cs typeface="Arial" pitchFamily="34" charset="0"/>
            </a:endParaRPr>
          </a:p>
          <a:p>
            <a:r>
              <a:rPr lang="en-US" sz="1700" dirty="0" err="1" smtClean="0">
                <a:latin typeface="Arial" pitchFamily="34" charset="0"/>
                <a:cs typeface="Arial" pitchFamily="34" charset="0"/>
              </a:rPr>
              <a:t>signal_stats.m</a:t>
            </a:r>
            <a:endParaRPr lang="en-US" sz="1700" dirty="0" smtClean="0">
              <a:latin typeface="Arial" pitchFamily="34" charset="0"/>
              <a:cs typeface="Arial" pitchFamily="34" charset="0"/>
            </a:endParaRPr>
          </a:p>
          <a:p>
            <a:endParaRPr lang="en-US" sz="1700" dirty="0">
              <a:latin typeface="Arial" pitchFamily="34" charset="0"/>
              <a:cs typeface="Arial" pitchFamily="34" charset="0"/>
            </a:endParaRPr>
          </a:p>
          <a:p>
            <a:r>
              <a:rPr lang="en-US" sz="1700" dirty="0" smtClean="0">
                <a:latin typeface="Arial" pitchFamily="34" charset="0"/>
                <a:cs typeface="Arial" pitchFamily="34" charset="0"/>
              </a:rPr>
              <a:t>Goals: </a:t>
            </a:r>
          </a:p>
          <a:p>
            <a:r>
              <a:rPr lang="en-US" sz="1700" dirty="0" smtClean="0">
                <a:latin typeface="Arial" pitchFamily="34" charset="0"/>
                <a:cs typeface="Arial" pitchFamily="34" charset="0"/>
              </a:rPr>
              <a:t>determine hub frequencies for </a:t>
            </a:r>
          </a:p>
          <a:p>
            <a:r>
              <a:rPr lang="en-US" sz="1700" dirty="0" smtClean="0">
                <a:latin typeface="Arial" pitchFamily="34" charset="0"/>
                <a:cs typeface="Arial" pitchFamily="34" charset="0"/>
              </a:rPr>
              <a:t>main rotor and tail rotor</a:t>
            </a:r>
          </a:p>
        </p:txBody>
      </p:sp>
      <p:pic>
        <p:nvPicPr>
          <p:cNvPr id="8" name="copy.wav">
            <a:hlinkClick r:id="" action="ppaction://media"/>
          </p:cNvPr>
          <p:cNvPicPr>
            <a:picLocks noRot="1" noChangeAspect="1"/>
          </p:cNvPicPr>
          <p:nvPr>
            <a:wavAudioFile r:embed="rId2" name="copy.wav"/>
          </p:nvPr>
        </p:nvPicPr>
        <p:blipFill>
          <a:blip r:embed="rId6" cstate="print"/>
          <a:stretch>
            <a:fillRect/>
          </a:stretch>
        </p:blipFill>
        <p:spPr>
          <a:xfrm>
            <a:off x="9677400" y="3810000"/>
            <a:ext cx="355600" cy="355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xmlns="" val="1303382606"/>
      </p:ext>
    </p:extLst>
  </p:cSld>
  <p:clrMapOvr>
    <a:masterClrMapping/>
  </p:clrMapOvr>
  <p:transition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4153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1371600" y="5516211"/>
            <a:ext cx="6400800" cy="10002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700" dirty="0" smtClean="0">
                <a:latin typeface="Arial" pitchFamily="34" charset="0"/>
                <a:cs typeface="Arial" pitchFamily="34" charset="0"/>
              </a:rPr>
              <a:t>The signal is a mixture of sinusoids.</a:t>
            </a:r>
          </a:p>
          <a:p>
            <a:endParaRPr lang="en-US" sz="800" dirty="0">
              <a:latin typeface="Arial" pitchFamily="34" charset="0"/>
              <a:cs typeface="Arial" pitchFamily="34" charset="0"/>
            </a:endParaRPr>
          </a:p>
          <a:p>
            <a:r>
              <a:rPr lang="en-US" sz="1700" dirty="0" smtClean="0">
                <a:latin typeface="Arial" pitchFamily="34" charset="0"/>
                <a:cs typeface="Arial" pitchFamily="34" charset="0"/>
              </a:rPr>
              <a:t>There are two patterns.  One for the main rotor.  The other for the tail rotor.</a:t>
            </a:r>
            <a:endParaRPr lang="en-US" sz="17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7173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412649" y="1016000"/>
            <a:ext cx="6396037" cy="4546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copy.wav">
            <a:hlinkClick r:id="" action="ppaction://media"/>
          </p:cNvPr>
          <p:cNvPicPr>
            <a:picLocks noRot="1" noChangeAspect="1"/>
          </p:cNvPicPr>
          <p:nvPr>
            <a:wavAudioFile r:embed="rId2" name="copy.wav"/>
          </p:nvPr>
        </p:nvPicPr>
        <p:blipFill>
          <a:blip r:embed="rId6" cstate="print"/>
          <a:stretch>
            <a:fillRect/>
          </a:stretch>
        </p:blipFill>
        <p:spPr>
          <a:xfrm>
            <a:off x="9753600" y="3810000"/>
            <a:ext cx="381000" cy="381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xmlns="" val="749805740"/>
      </p:ext>
    </p:extLst>
  </p:cSld>
  <p:clrMapOvr>
    <a:masterClrMapping/>
  </p:clrMapOvr>
  <p:transition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1546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1173163" y="1905000"/>
            <a:ext cx="6400800" cy="32316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700" dirty="0" smtClean="0">
                <a:latin typeface="Arial" pitchFamily="34" charset="0"/>
                <a:cs typeface="Arial" pitchFamily="34" charset="0"/>
              </a:rPr>
              <a:t>Use:  </a:t>
            </a:r>
            <a:r>
              <a:rPr lang="en-US" sz="1700" dirty="0" err="1" smtClean="0">
                <a:latin typeface="Arial" pitchFamily="34" charset="0"/>
                <a:cs typeface="Arial" pitchFamily="34" charset="0"/>
              </a:rPr>
              <a:t>full_FFT.m</a:t>
            </a:r>
            <a:endParaRPr lang="en-US" sz="1700" dirty="0" smtClean="0">
              <a:latin typeface="Arial" pitchFamily="34" charset="0"/>
              <a:cs typeface="Arial" pitchFamily="34" charset="0"/>
            </a:endParaRPr>
          </a:p>
          <a:p>
            <a:endParaRPr lang="en-US" sz="1700" dirty="0">
              <a:latin typeface="Arial" pitchFamily="34" charset="0"/>
              <a:cs typeface="Arial" pitchFamily="34" charset="0"/>
            </a:endParaRPr>
          </a:p>
          <a:p>
            <a:endParaRPr lang="en-US" sz="1700" dirty="0" smtClean="0">
              <a:latin typeface="Arial" pitchFamily="34" charset="0"/>
              <a:cs typeface="Arial" pitchFamily="34" charset="0"/>
            </a:endParaRPr>
          </a:p>
          <a:p>
            <a:r>
              <a:rPr lang="en-US" sz="1700" dirty="0" smtClean="0">
                <a:latin typeface="Arial" pitchFamily="34" charset="0"/>
                <a:cs typeface="Arial" pitchFamily="34" charset="0"/>
              </a:rPr>
              <a:t>Input file:  apache.txt</a:t>
            </a:r>
          </a:p>
          <a:p>
            <a:endParaRPr lang="en-US" sz="1700" dirty="0">
              <a:latin typeface="Arial" pitchFamily="34" charset="0"/>
              <a:cs typeface="Arial" pitchFamily="34" charset="0"/>
            </a:endParaRPr>
          </a:p>
          <a:p>
            <a:r>
              <a:rPr lang="en-US" sz="1700" dirty="0" smtClean="0">
                <a:latin typeface="Arial" pitchFamily="34" charset="0"/>
                <a:cs typeface="Arial" pitchFamily="34" charset="0"/>
              </a:rPr>
              <a:t>Rectangular Window</a:t>
            </a:r>
          </a:p>
          <a:p>
            <a:endParaRPr lang="en-US" sz="1700" dirty="0">
              <a:latin typeface="Arial" pitchFamily="34" charset="0"/>
              <a:cs typeface="Arial" pitchFamily="34" charset="0"/>
            </a:endParaRPr>
          </a:p>
          <a:p>
            <a:r>
              <a:rPr lang="en-US" sz="1700" dirty="0" smtClean="0">
                <a:latin typeface="Arial" pitchFamily="34" charset="0"/>
                <a:cs typeface="Arial" pitchFamily="34" charset="0"/>
              </a:rPr>
              <a:t>Set x-axis plot limits to 0 to 500 Hz</a:t>
            </a:r>
          </a:p>
          <a:p>
            <a:endParaRPr lang="en-US" sz="1700" dirty="0">
              <a:latin typeface="Arial" pitchFamily="34" charset="0"/>
              <a:cs typeface="Arial" pitchFamily="34" charset="0"/>
            </a:endParaRPr>
          </a:p>
          <a:p>
            <a:r>
              <a:rPr lang="en-US" sz="1700" dirty="0" smtClean="0">
                <a:latin typeface="Arial" pitchFamily="34" charset="0"/>
                <a:cs typeface="Arial" pitchFamily="34" charset="0"/>
              </a:rPr>
              <a:t>Use:  Tools &gt; Data Cursor from top menu bar of plot</a:t>
            </a:r>
          </a:p>
          <a:p>
            <a:endParaRPr lang="en-US" sz="1700" dirty="0">
              <a:latin typeface="Arial" pitchFamily="34" charset="0"/>
              <a:cs typeface="Arial" pitchFamily="34" charset="0"/>
            </a:endParaRPr>
          </a:p>
          <a:p>
            <a:r>
              <a:rPr lang="en-US" sz="1700" dirty="0" smtClean="0">
                <a:latin typeface="Arial" pitchFamily="34" charset="0"/>
                <a:cs typeface="Arial" pitchFamily="34" charset="0"/>
              </a:rPr>
              <a:t>Click on peaks and catalog frequencies in a table or spreadsheet</a:t>
            </a: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499610" y="1143000"/>
            <a:ext cx="8229600" cy="1143000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ts val="2400"/>
              </a:lnSpc>
            </a:pPr>
            <a:r>
              <a:rPr lang="en-US" sz="2000" b="1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Arial" pitchFamily="34" charset="0"/>
                <a:cs typeface="Arial" pitchFamily="34" charset="0"/>
              </a:rPr>
              <a:t>Apache Helicopter, </a:t>
            </a:r>
            <a:r>
              <a:rPr lang="en-US" sz="2000" b="1" dirty="0" err="1" smtClean="0">
                <a:solidFill>
                  <a:schemeClr val="tx1">
                    <a:lumMod val="90000"/>
                    <a:lumOff val="10000"/>
                  </a:schemeClr>
                </a:solidFill>
                <a:latin typeface="Arial" pitchFamily="34" charset="0"/>
                <a:cs typeface="Arial" pitchFamily="34" charset="0"/>
              </a:rPr>
              <a:t>FFT.m</a:t>
            </a:r>
            <a:endParaRPr lang="en-US" sz="2000" b="1" dirty="0" smtClean="0">
              <a:solidFill>
                <a:schemeClr val="tx1">
                  <a:lumMod val="90000"/>
                  <a:lumOff val="1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copy.wav">
            <a:hlinkClick r:id="" action="ppaction://media"/>
          </p:cNvPr>
          <p:cNvPicPr>
            <a:picLocks noRot="1" noChangeAspect="1"/>
          </p:cNvPicPr>
          <p:nvPr>
            <a:wavAudioFile r:embed="rId2" name="copy.wav"/>
          </p:nvPr>
        </p:nvPicPr>
        <p:blipFill>
          <a:blip r:embed="rId5" cstate="print"/>
          <a:stretch>
            <a:fillRect/>
          </a:stretch>
        </p:blipFill>
        <p:spPr>
          <a:xfrm>
            <a:off x="9753600" y="3886200"/>
            <a:ext cx="355600" cy="355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xmlns="" val="320037698"/>
      </p:ext>
    </p:extLst>
  </p:cSld>
  <p:clrMapOvr>
    <a:masterClrMapping/>
  </p:clrMapOvr>
  <p:transition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0548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2113" y="1085850"/>
            <a:ext cx="8218487" cy="5467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752600" y="1002268"/>
            <a:ext cx="5638800" cy="36933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dirty="0" smtClean="0"/>
              <a:t>FFT Magnitude   Apache Helicopter  Sound Pressure</a:t>
            </a:r>
            <a:endParaRPr lang="en-US" dirty="0"/>
          </a:p>
        </p:txBody>
      </p:sp>
      <p:pic>
        <p:nvPicPr>
          <p:cNvPr id="5" name="copy.wav">
            <a:hlinkClick r:id="" action="ppaction://media"/>
          </p:cNvPr>
          <p:cNvPicPr>
            <a:picLocks noRot="1" noChangeAspect="1"/>
          </p:cNvPicPr>
          <p:nvPr>
            <a:wavAudioFile r:embed="rId2" name="copy.wav"/>
          </p:nvPr>
        </p:nvPicPr>
        <p:blipFill>
          <a:blip r:embed="rId6" cstate="print"/>
          <a:stretch>
            <a:fillRect/>
          </a:stretch>
        </p:blipFill>
        <p:spPr>
          <a:xfrm>
            <a:off x="9753600" y="3886200"/>
            <a:ext cx="381000" cy="381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xmlns="" val="320037698"/>
      </p:ext>
    </p:extLst>
  </p:cSld>
  <p:clrMapOvr>
    <a:masterClrMapping/>
  </p:clrMapOvr>
  <p:transition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8050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762725" y="1405544"/>
            <a:ext cx="7535999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The peak with the highest amplitude is at 153 Hz.</a:t>
            </a:r>
          </a:p>
          <a:p>
            <a:endParaRPr lang="en-US" dirty="0"/>
          </a:p>
          <a:p>
            <a:r>
              <a:rPr lang="en-US" dirty="0" smtClean="0"/>
              <a:t>Could this be the main rotor hub frequency?</a:t>
            </a:r>
          </a:p>
          <a:p>
            <a:endParaRPr lang="en-US" dirty="0"/>
          </a:p>
          <a:p>
            <a:r>
              <a:rPr lang="en-US" dirty="0" smtClean="0"/>
              <a:t>How can we test this hypothesis?</a:t>
            </a:r>
          </a:p>
          <a:p>
            <a:endParaRPr lang="en-US" dirty="0"/>
          </a:p>
          <a:p>
            <a:r>
              <a:rPr lang="en-US" dirty="0" smtClean="0"/>
              <a:t>Check blade tip tangential velocity.</a:t>
            </a:r>
          </a:p>
          <a:p>
            <a:endParaRPr lang="en-US" dirty="0"/>
          </a:p>
          <a:p>
            <a:r>
              <a:rPr lang="en-US" dirty="0" smtClean="0"/>
              <a:t>Blade length = 24 </a:t>
            </a:r>
            <a:r>
              <a:rPr lang="en-US" dirty="0" err="1" smtClean="0"/>
              <a:t>ft</a:t>
            </a:r>
            <a:endParaRPr lang="en-US" dirty="0" smtClean="0"/>
          </a:p>
          <a:p>
            <a:endParaRPr lang="en-US" dirty="0"/>
          </a:p>
          <a:p>
            <a:r>
              <a:rPr lang="en-US" dirty="0" smtClean="0"/>
              <a:t>V = omega x R</a:t>
            </a:r>
          </a:p>
          <a:p>
            <a:endParaRPr lang="en-US" dirty="0"/>
          </a:p>
          <a:p>
            <a:r>
              <a:rPr lang="en-US" dirty="0" smtClean="0"/>
              <a:t>V = 2</a:t>
            </a:r>
            <a:r>
              <a:rPr lang="en-US" dirty="0" smtClean="0">
                <a:latin typeface="Symbol" pitchFamily="18" charset="2"/>
              </a:rPr>
              <a:t>p</a:t>
            </a:r>
            <a:r>
              <a:rPr lang="en-US" dirty="0" smtClean="0"/>
              <a:t> (153 Hz )( 24 </a:t>
            </a:r>
            <a:r>
              <a:rPr lang="en-US" dirty="0" err="1" smtClean="0"/>
              <a:t>ft</a:t>
            </a:r>
            <a:r>
              <a:rPr lang="en-US" dirty="0" smtClean="0"/>
              <a:t> ) = 23,072 </a:t>
            </a:r>
            <a:r>
              <a:rPr lang="en-US" dirty="0" err="1" smtClean="0"/>
              <a:t>ft</a:t>
            </a:r>
            <a:r>
              <a:rPr lang="en-US" dirty="0" smtClean="0"/>
              <a:t>/sec</a:t>
            </a:r>
          </a:p>
          <a:p>
            <a:endParaRPr lang="en-US" dirty="0"/>
          </a:p>
          <a:p>
            <a:r>
              <a:rPr lang="en-US" dirty="0" smtClean="0"/>
              <a:t>Speed of sound in air = 1120 </a:t>
            </a:r>
            <a:r>
              <a:rPr lang="en-US" dirty="0" err="1" smtClean="0"/>
              <a:t>ft</a:t>
            </a:r>
            <a:r>
              <a:rPr lang="en-US" dirty="0" smtClean="0"/>
              <a:t>/sec at sea level</a:t>
            </a:r>
          </a:p>
          <a:p>
            <a:endParaRPr lang="en-US" dirty="0"/>
          </a:p>
          <a:p>
            <a:r>
              <a:rPr lang="en-US" dirty="0" smtClean="0"/>
              <a:t>Thus, Mach 20.5 for 153 Hz.    Hypothesis test fails!</a:t>
            </a: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517753" y="990600"/>
            <a:ext cx="8229600" cy="1143000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ts val="2400"/>
              </a:lnSpc>
            </a:pPr>
            <a:r>
              <a:rPr lang="en-US" sz="2000" b="1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Arial" pitchFamily="34" charset="0"/>
                <a:cs typeface="Arial" pitchFamily="34" charset="0"/>
              </a:rPr>
              <a:t>Hypothesis, 153 </a:t>
            </a:r>
            <a:r>
              <a:rPr lang="en-US" sz="2000" b="1" dirty="0">
                <a:solidFill>
                  <a:schemeClr val="tx1">
                    <a:lumMod val="90000"/>
                    <a:lumOff val="10000"/>
                  </a:schemeClr>
                </a:solidFill>
                <a:latin typeface="Arial" pitchFamily="34" charset="0"/>
                <a:cs typeface="Arial" pitchFamily="34" charset="0"/>
              </a:rPr>
              <a:t>Hz </a:t>
            </a:r>
            <a:endParaRPr lang="en-US" sz="2000" b="1" dirty="0" smtClean="0">
              <a:solidFill>
                <a:schemeClr val="tx1">
                  <a:lumMod val="90000"/>
                  <a:lumOff val="1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7" name="copy.wav">
            <a:hlinkClick r:id="" action="ppaction://media"/>
          </p:cNvPr>
          <p:cNvPicPr>
            <a:picLocks noRot="1" noChangeAspect="1"/>
          </p:cNvPicPr>
          <p:nvPr>
            <a:wavAudioFile r:embed="rId2" name="copy.wav"/>
          </p:nvPr>
        </p:nvPicPr>
        <p:blipFill>
          <a:blip r:embed="rId5" cstate="print"/>
          <a:stretch>
            <a:fillRect/>
          </a:stretch>
        </p:blipFill>
        <p:spPr>
          <a:xfrm>
            <a:off x="9677400" y="3886200"/>
            <a:ext cx="304800" cy="304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xmlns="" val="749805740"/>
      </p:ext>
    </p:extLst>
  </p:cSld>
  <p:clrMapOvr>
    <a:masterClrMapping/>
  </p:clrMapOvr>
  <p:transition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6612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/>
          <p:cNvGraphicFramePr>
            <a:graphicFrameLocks noGrp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xmlns="" val="237986538"/>
              </p:ext>
            </p:extLst>
          </p:nvPr>
        </p:nvGraphicFramePr>
        <p:xfrm>
          <a:off x="2286000" y="2438400"/>
          <a:ext cx="3589338" cy="313880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94669"/>
                <a:gridCol w="1794669"/>
              </a:tblGrid>
              <a:tr h="15240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Main Rotor</a:t>
                      </a:r>
                    </a:p>
                    <a:p>
                      <a:pPr algn="ctr"/>
                      <a:r>
                        <a:rPr lang="en-US" dirty="0" err="1" smtClean="0"/>
                        <a:t>Freq</a:t>
                      </a:r>
                      <a:r>
                        <a:rPr lang="en-US" dirty="0" smtClean="0"/>
                        <a:t> (Hz)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Tail</a:t>
                      </a:r>
                      <a:r>
                        <a:rPr lang="en-US" baseline="0" dirty="0" smtClean="0"/>
                        <a:t> Rotor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err="1" smtClean="0"/>
                        <a:t>Freq</a:t>
                      </a:r>
                      <a:r>
                        <a:rPr lang="en-US" dirty="0" smtClean="0"/>
                        <a:t> (Hz)</a:t>
                      </a:r>
                    </a:p>
                  </a:txBody>
                  <a:tcPr/>
                </a:tc>
              </a:tr>
              <a:tr h="361315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51</a:t>
                      </a:r>
                      <a:endParaRPr lang="en-US" dirty="0"/>
                    </a:p>
                  </a:txBody>
                  <a:tcPr/>
                </a:tc>
              </a:tr>
              <a:tr h="361315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42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102</a:t>
                      </a:r>
                      <a:endParaRPr lang="en-US" dirty="0"/>
                    </a:p>
                  </a:txBody>
                  <a:tcPr/>
                </a:tc>
              </a:tr>
              <a:tr h="361315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63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153</a:t>
                      </a:r>
                      <a:endParaRPr lang="en-US" dirty="0"/>
                    </a:p>
                  </a:txBody>
                  <a:tcPr/>
                </a:tc>
              </a:tr>
              <a:tr h="361315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84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204</a:t>
                      </a:r>
                      <a:endParaRPr lang="en-US" dirty="0"/>
                    </a:p>
                  </a:txBody>
                  <a:tcPr/>
                </a:tc>
              </a:tr>
              <a:tr h="361315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105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</a:tr>
              <a:tr h="361315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126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</a:tr>
              <a:tr h="361315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147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8" name="Title 1"/>
          <p:cNvSpPr txBox="1">
            <a:spLocks/>
          </p:cNvSpPr>
          <p:nvPr/>
        </p:nvSpPr>
        <p:spPr>
          <a:xfrm>
            <a:off x="517753" y="1295400"/>
            <a:ext cx="8229600" cy="1143000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ts val="2400"/>
              </a:lnSpc>
            </a:pPr>
            <a:r>
              <a:rPr lang="en-US" sz="2000" b="1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Arial" pitchFamily="34" charset="0"/>
                <a:cs typeface="Arial" pitchFamily="34" charset="0"/>
              </a:rPr>
              <a:t>Frequency Catalog</a:t>
            </a:r>
          </a:p>
        </p:txBody>
      </p:sp>
      <p:pic>
        <p:nvPicPr>
          <p:cNvPr id="7" name="copy.wav">
            <a:hlinkClick r:id="" action="ppaction://media"/>
          </p:cNvPr>
          <p:cNvPicPr>
            <a:picLocks noRot="1" noChangeAspect="1"/>
          </p:cNvPicPr>
          <p:nvPr>
            <a:wavAudioFile r:embed="rId3" name="copy.wav"/>
          </p:nvPr>
        </p:nvPicPr>
        <p:blipFill>
          <a:blip r:embed="rId6" cstate="print"/>
          <a:stretch>
            <a:fillRect/>
          </a:stretch>
        </p:blipFill>
        <p:spPr>
          <a:xfrm>
            <a:off x="9677400" y="3886200"/>
            <a:ext cx="355600" cy="355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xmlns="" val="2720368414"/>
      </p:ext>
    </p:extLst>
  </p:cSld>
  <p:clrMapOvr>
    <a:masterClrMapping/>
  </p:clrMapOvr>
  <p:transition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4184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1059543" y="2209800"/>
            <a:ext cx="6354762" cy="27392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700" dirty="0">
                <a:latin typeface="Arial" pitchFamily="34" charset="0"/>
                <a:cs typeface="Arial" pitchFamily="34" charset="0"/>
              </a:rPr>
              <a:t>The </a:t>
            </a:r>
            <a:r>
              <a:rPr lang="en-US" sz="1700" dirty="0" smtClean="0">
                <a:latin typeface="Arial" pitchFamily="34" charset="0"/>
                <a:cs typeface="Arial" pitchFamily="34" charset="0"/>
              </a:rPr>
              <a:t>first main rotor frequency from the previous table was</a:t>
            </a:r>
          </a:p>
          <a:p>
            <a:r>
              <a:rPr lang="en-US" sz="1700" dirty="0" smtClean="0">
                <a:latin typeface="Arial" pitchFamily="34" charset="0"/>
                <a:cs typeface="Arial" pitchFamily="34" charset="0"/>
              </a:rPr>
              <a:t> 21 </a:t>
            </a:r>
            <a:r>
              <a:rPr lang="en-US" sz="1700" dirty="0">
                <a:latin typeface="Arial" pitchFamily="34" charset="0"/>
                <a:cs typeface="Arial" pitchFamily="34" charset="0"/>
              </a:rPr>
              <a:t>Hz.</a:t>
            </a:r>
          </a:p>
          <a:p>
            <a:endParaRPr lang="en-US" sz="1700" dirty="0">
              <a:latin typeface="Arial" pitchFamily="34" charset="0"/>
              <a:cs typeface="Arial" pitchFamily="34" charset="0"/>
            </a:endParaRPr>
          </a:p>
          <a:p>
            <a:r>
              <a:rPr lang="en-US" sz="1700" dirty="0">
                <a:latin typeface="Arial" pitchFamily="34" charset="0"/>
                <a:cs typeface="Arial" pitchFamily="34" charset="0"/>
              </a:rPr>
              <a:t>Could this be the main rotor hub frequency?</a:t>
            </a:r>
          </a:p>
          <a:p>
            <a:endParaRPr lang="en-US" sz="1700" dirty="0">
              <a:latin typeface="Arial" pitchFamily="34" charset="0"/>
              <a:cs typeface="Arial" pitchFamily="34" charset="0"/>
            </a:endParaRPr>
          </a:p>
          <a:p>
            <a:r>
              <a:rPr lang="en-US" sz="1700" dirty="0">
                <a:latin typeface="Arial" pitchFamily="34" charset="0"/>
                <a:cs typeface="Arial" pitchFamily="34" charset="0"/>
              </a:rPr>
              <a:t>V = omega x R</a:t>
            </a:r>
          </a:p>
          <a:p>
            <a:endParaRPr lang="en-US" sz="1700" dirty="0">
              <a:latin typeface="Arial" pitchFamily="34" charset="0"/>
              <a:cs typeface="Arial" pitchFamily="34" charset="0"/>
            </a:endParaRPr>
          </a:p>
          <a:p>
            <a:r>
              <a:rPr lang="en-US" sz="1700" dirty="0">
                <a:latin typeface="Arial" pitchFamily="34" charset="0"/>
                <a:cs typeface="Arial" pitchFamily="34" charset="0"/>
              </a:rPr>
              <a:t>V = 2</a:t>
            </a:r>
            <a:r>
              <a:rPr lang="en-US" dirty="0">
                <a:latin typeface="Symbol" pitchFamily="18" charset="2"/>
                <a:cs typeface="Arial" pitchFamily="34" charset="0"/>
              </a:rPr>
              <a:t>p</a:t>
            </a:r>
            <a:r>
              <a:rPr lang="en-US" sz="17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1700" dirty="0" smtClean="0">
                <a:latin typeface="Arial" pitchFamily="34" charset="0"/>
                <a:cs typeface="Arial" pitchFamily="34" charset="0"/>
              </a:rPr>
              <a:t>( 21 </a:t>
            </a:r>
            <a:r>
              <a:rPr lang="en-US" sz="1700" dirty="0">
                <a:latin typeface="Arial" pitchFamily="34" charset="0"/>
                <a:cs typeface="Arial" pitchFamily="34" charset="0"/>
              </a:rPr>
              <a:t>Hz )( </a:t>
            </a:r>
            <a:r>
              <a:rPr lang="en-US" sz="1700" dirty="0" smtClean="0">
                <a:latin typeface="Arial" pitchFamily="34" charset="0"/>
                <a:cs typeface="Arial" pitchFamily="34" charset="0"/>
              </a:rPr>
              <a:t>24 </a:t>
            </a:r>
            <a:r>
              <a:rPr lang="en-US" sz="1700" dirty="0" err="1">
                <a:latin typeface="Arial" pitchFamily="34" charset="0"/>
                <a:cs typeface="Arial" pitchFamily="34" charset="0"/>
              </a:rPr>
              <a:t>ft</a:t>
            </a:r>
            <a:r>
              <a:rPr lang="en-US" sz="1700" dirty="0">
                <a:latin typeface="Arial" pitchFamily="34" charset="0"/>
                <a:cs typeface="Arial" pitchFamily="34" charset="0"/>
              </a:rPr>
              <a:t> ) = </a:t>
            </a:r>
            <a:r>
              <a:rPr lang="en-US" sz="1700" dirty="0" smtClean="0">
                <a:latin typeface="Arial" pitchFamily="34" charset="0"/>
                <a:cs typeface="Arial" pitchFamily="34" charset="0"/>
              </a:rPr>
              <a:t>3167 </a:t>
            </a:r>
            <a:r>
              <a:rPr lang="en-US" sz="1700" dirty="0" err="1" smtClean="0">
                <a:latin typeface="Arial" pitchFamily="34" charset="0"/>
                <a:cs typeface="Arial" pitchFamily="34" charset="0"/>
              </a:rPr>
              <a:t>ft</a:t>
            </a:r>
            <a:r>
              <a:rPr lang="en-US" sz="1700" dirty="0" smtClean="0">
                <a:latin typeface="Arial" pitchFamily="34" charset="0"/>
                <a:cs typeface="Arial" pitchFamily="34" charset="0"/>
              </a:rPr>
              <a:t>/sec</a:t>
            </a:r>
            <a:endParaRPr lang="en-US" sz="1700" dirty="0">
              <a:latin typeface="Arial" pitchFamily="34" charset="0"/>
              <a:cs typeface="Arial" pitchFamily="34" charset="0"/>
            </a:endParaRPr>
          </a:p>
          <a:p>
            <a:endParaRPr lang="en-US" sz="1700" dirty="0">
              <a:latin typeface="Arial" pitchFamily="34" charset="0"/>
              <a:cs typeface="Arial" pitchFamily="34" charset="0"/>
            </a:endParaRPr>
          </a:p>
          <a:p>
            <a:r>
              <a:rPr lang="en-US" sz="1700" dirty="0">
                <a:latin typeface="Arial" pitchFamily="34" charset="0"/>
                <a:cs typeface="Arial" pitchFamily="34" charset="0"/>
              </a:rPr>
              <a:t>Thus, Mach </a:t>
            </a:r>
            <a:r>
              <a:rPr lang="en-US" sz="1700" dirty="0" smtClean="0">
                <a:latin typeface="Arial" pitchFamily="34" charset="0"/>
                <a:cs typeface="Arial" pitchFamily="34" charset="0"/>
              </a:rPr>
              <a:t>2.8 for 21 Hz.    </a:t>
            </a:r>
            <a:r>
              <a:rPr lang="en-US" sz="1700" dirty="0">
                <a:latin typeface="Arial" pitchFamily="34" charset="0"/>
                <a:cs typeface="Arial" pitchFamily="34" charset="0"/>
              </a:rPr>
              <a:t>Hypothesis test fails</a:t>
            </a:r>
            <a:r>
              <a:rPr lang="en-US" dirty="0">
                <a:latin typeface="Arial" pitchFamily="34" charset="0"/>
                <a:cs typeface="Arial" pitchFamily="34" charset="0"/>
              </a:rPr>
              <a:t>!</a:t>
            </a: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517753" y="990600"/>
            <a:ext cx="8229600" cy="1143000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ts val="2400"/>
              </a:lnSpc>
            </a:pPr>
            <a:r>
              <a:rPr lang="en-US" sz="2000" b="1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Arial" pitchFamily="34" charset="0"/>
                <a:cs typeface="Arial" pitchFamily="34" charset="0"/>
              </a:rPr>
              <a:t>Hypothesis, 21 </a:t>
            </a:r>
            <a:r>
              <a:rPr lang="en-US" sz="2000" b="1" dirty="0">
                <a:solidFill>
                  <a:schemeClr val="tx1">
                    <a:lumMod val="90000"/>
                    <a:lumOff val="10000"/>
                  </a:schemeClr>
                </a:solidFill>
                <a:latin typeface="Arial" pitchFamily="34" charset="0"/>
                <a:cs typeface="Arial" pitchFamily="34" charset="0"/>
              </a:rPr>
              <a:t>Hz </a:t>
            </a:r>
            <a:endParaRPr lang="en-US" sz="2000" b="1" dirty="0" smtClean="0">
              <a:solidFill>
                <a:schemeClr val="tx1">
                  <a:lumMod val="90000"/>
                  <a:lumOff val="1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copy.wav">
            <a:hlinkClick r:id="" action="ppaction://media"/>
          </p:cNvPr>
          <p:cNvPicPr>
            <a:picLocks noRot="1" noChangeAspect="1"/>
          </p:cNvPicPr>
          <p:nvPr>
            <a:wavAudioFile r:embed="rId2" name="copy.wav"/>
          </p:nvPr>
        </p:nvPicPr>
        <p:blipFill>
          <a:blip r:embed="rId5" cstate="print"/>
          <a:stretch>
            <a:fillRect/>
          </a:stretch>
        </p:blipFill>
        <p:spPr>
          <a:xfrm>
            <a:off x="9677400" y="3886200"/>
            <a:ext cx="355600" cy="355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xmlns="" val="2720368414"/>
      </p:ext>
    </p:extLst>
  </p:cSld>
  <p:clrMapOvr>
    <a:masterClrMapping/>
  </p:clrMapOvr>
  <p:transition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5639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914400" y="1905000"/>
            <a:ext cx="7162799" cy="45397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700" dirty="0" smtClean="0">
                <a:latin typeface="Arial" pitchFamily="34" charset="0"/>
                <a:cs typeface="Arial" pitchFamily="34" charset="0"/>
              </a:rPr>
              <a:t>Apache helicopter has four blades for main rotor and four blades for tail rotor.</a:t>
            </a:r>
          </a:p>
          <a:p>
            <a:endParaRPr lang="en-US" sz="1700" dirty="0" smtClean="0">
              <a:latin typeface="Arial" pitchFamily="34" charset="0"/>
              <a:cs typeface="Arial" pitchFamily="34" charset="0"/>
            </a:endParaRPr>
          </a:p>
          <a:p>
            <a:r>
              <a:rPr lang="en-US" sz="1700" dirty="0" smtClean="0">
                <a:latin typeface="Arial" pitchFamily="34" charset="0"/>
                <a:cs typeface="Arial" pitchFamily="34" charset="0"/>
              </a:rPr>
              <a:t>Is 21 Hz the blade </a:t>
            </a:r>
            <a:r>
              <a:rPr lang="en-US" sz="1700" dirty="0">
                <a:latin typeface="Arial" pitchFamily="34" charset="0"/>
                <a:cs typeface="Arial" pitchFamily="34" charset="0"/>
              </a:rPr>
              <a:t>passing </a:t>
            </a:r>
            <a:r>
              <a:rPr lang="en-US" sz="1700" dirty="0" smtClean="0">
                <a:latin typeface="Arial" pitchFamily="34" charset="0"/>
                <a:cs typeface="Arial" pitchFamily="34" charset="0"/>
              </a:rPr>
              <a:t>frequency?</a:t>
            </a:r>
            <a:endParaRPr lang="en-US" sz="1700" dirty="0">
              <a:latin typeface="Arial" pitchFamily="34" charset="0"/>
              <a:cs typeface="Arial" pitchFamily="34" charset="0"/>
            </a:endParaRPr>
          </a:p>
          <a:p>
            <a:endParaRPr lang="en-US" sz="1700" dirty="0" smtClean="0">
              <a:latin typeface="Arial" pitchFamily="34" charset="0"/>
              <a:cs typeface="Arial" pitchFamily="34" charset="0"/>
            </a:endParaRPr>
          </a:p>
          <a:p>
            <a:r>
              <a:rPr lang="en-US" sz="1700" dirty="0" smtClean="0">
                <a:latin typeface="Arial" pitchFamily="34" charset="0"/>
                <a:cs typeface="Arial" pitchFamily="34" charset="0"/>
              </a:rPr>
              <a:t>21 Hz / 4 blades = 5.25 Hz  main rotor hub frequency hypothesis.</a:t>
            </a:r>
          </a:p>
          <a:p>
            <a:endParaRPr lang="en-US" sz="1700" dirty="0">
              <a:latin typeface="Arial" pitchFamily="34" charset="0"/>
              <a:cs typeface="Arial" pitchFamily="34" charset="0"/>
            </a:endParaRPr>
          </a:p>
          <a:p>
            <a:r>
              <a:rPr lang="en-US" sz="1700" dirty="0" smtClean="0">
                <a:latin typeface="Arial" pitchFamily="34" charset="0"/>
                <a:cs typeface="Arial" pitchFamily="34" charset="0"/>
              </a:rPr>
              <a:t>(This is too low for recording system to accurately measure)</a:t>
            </a:r>
          </a:p>
          <a:p>
            <a:endParaRPr lang="en-US" sz="1700" dirty="0">
              <a:latin typeface="Arial" pitchFamily="34" charset="0"/>
              <a:cs typeface="Arial" pitchFamily="34" charset="0"/>
            </a:endParaRPr>
          </a:p>
          <a:p>
            <a:endParaRPr lang="en-US" sz="1700" dirty="0" smtClean="0">
              <a:latin typeface="Arial" pitchFamily="34" charset="0"/>
              <a:cs typeface="Arial" pitchFamily="34" charset="0"/>
            </a:endParaRPr>
          </a:p>
          <a:p>
            <a:r>
              <a:rPr lang="en-US" sz="1700" dirty="0">
                <a:latin typeface="Arial" pitchFamily="34" charset="0"/>
                <a:cs typeface="Arial" pitchFamily="34" charset="0"/>
              </a:rPr>
              <a:t>V = 2</a:t>
            </a:r>
            <a:r>
              <a:rPr lang="en-US" sz="1600" dirty="0">
                <a:latin typeface="Symbol" pitchFamily="18" charset="2"/>
                <a:cs typeface="Arial" pitchFamily="34" charset="0"/>
              </a:rPr>
              <a:t>p</a:t>
            </a:r>
            <a:r>
              <a:rPr lang="en-US" sz="1700" dirty="0">
                <a:latin typeface="Arial" pitchFamily="34" charset="0"/>
                <a:cs typeface="Arial" pitchFamily="34" charset="0"/>
              </a:rPr>
              <a:t> ( </a:t>
            </a:r>
            <a:r>
              <a:rPr lang="en-US" sz="1700" dirty="0" smtClean="0">
                <a:latin typeface="Arial" pitchFamily="34" charset="0"/>
                <a:cs typeface="Arial" pitchFamily="34" charset="0"/>
              </a:rPr>
              <a:t>5.25 </a:t>
            </a:r>
            <a:r>
              <a:rPr lang="en-US" sz="1700" dirty="0">
                <a:latin typeface="Arial" pitchFamily="34" charset="0"/>
                <a:cs typeface="Arial" pitchFamily="34" charset="0"/>
              </a:rPr>
              <a:t>Hz )( 24 </a:t>
            </a:r>
            <a:r>
              <a:rPr lang="en-US" sz="1700" dirty="0" err="1">
                <a:latin typeface="Arial" pitchFamily="34" charset="0"/>
                <a:cs typeface="Arial" pitchFamily="34" charset="0"/>
              </a:rPr>
              <a:t>ft</a:t>
            </a:r>
            <a:r>
              <a:rPr lang="en-US" sz="1700" dirty="0">
                <a:latin typeface="Arial" pitchFamily="34" charset="0"/>
                <a:cs typeface="Arial" pitchFamily="34" charset="0"/>
              </a:rPr>
              <a:t> ) = </a:t>
            </a:r>
            <a:r>
              <a:rPr lang="en-US" sz="1700" dirty="0" smtClean="0">
                <a:latin typeface="Arial" pitchFamily="34" charset="0"/>
                <a:cs typeface="Arial" pitchFamily="34" charset="0"/>
              </a:rPr>
              <a:t>792 </a:t>
            </a:r>
            <a:r>
              <a:rPr lang="en-US" sz="1700" dirty="0" err="1" smtClean="0">
                <a:latin typeface="Arial" pitchFamily="34" charset="0"/>
                <a:cs typeface="Arial" pitchFamily="34" charset="0"/>
              </a:rPr>
              <a:t>ft</a:t>
            </a:r>
            <a:r>
              <a:rPr lang="en-US" sz="1700" dirty="0" smtClean="0">
                <a:latin typeface="Arial" pitchFamily="34" charset="0"/>
                <a:cs typeface="Arial" pitchFamily="34" charset="0"/>
              </a:rPr>
              <a:t>/sec</a:t>
            </a:r>
          </a:p>
          <a:p>
            <a:endParaRPr lang="en-US" sz="1700" dirty="0">
              <a:latin typeface="Arial" pitchFamily="34" charset="0"/>
              <a:cs typeface="Arial" pitchFamily="34" charset="0"/>
            </a:endParaRPr>
          </a:p>
          <a:p>
            <a:endParaRPr lang="en-US" sz="1700" dirty="0">
              <a:latin typeface="Arial" pitchFamily="34" charset="0"/>
              <a:cs typeface="Arial" pitchFamily="34" charset="0"/>
            </a:endParaRPr>
          </a:p>
          <a:p>
            <a:r>
              <a:rPr lang="en-US" sz="1700" dirty="0">
                <a:latin typeface="Arial" pitchFamily="34" charset="0"/>
                <a:cs typeface="Arial" pitchFamily="34" charset="0"/>
              </a:rPr>
              <a:t>Thus, Mach </a:t>
            </a:r>
            <a:r>
              <a:rPr lang="en-US" sz="1700" dirty="0" smtClean="0">
                <a:latin typeface="Arial" pitchFamily="34" charset="0"/>
                <a:cs typeface="Arial" pitchFamily="34" charset="0"/>
              </a:rPr>
              <a:t>0.70 </a:t>
            </a:r>
            <a:r>
              <a:rPr lang="en-US" sz="1700" dirty="0">
                <a:latin typeface="Arial" pitchFamily="34" charset="0"/>
                <a:cs typeface="Arial" pitchFamily="34" charset="0"/>
              </a:rPr>
              <a:t>for </a:t>
            </a:r>
            <a:r>
              <a:rPr lang="en-US" sz="1700" dirty="0" smtClean="0">
                <a:latin typeface="Arial" pitchFamily="34" charset="0"/>
                <a:cs typeface="Arial" pitchFamily="34" charset="0"/>
              </a:rPr>
              <a:t>5.25 </a:t>
            </a:r>
            <a:r>
              <a:rPr lang="en-US" sz="1700" dirty="0">
                <a:latin typeface="Arial" pitchFamily="34" charset="0"/>
                <a:cs typeface="Arial" pitchFamily="34" charset="0"/>
              </a:rPr>
              <a:t>Hz</a:t>
            </a:r>
            <a:r>
              <a:rPr lang="en-US" sz="1700" dirty="0" smtClean="0">
                <a:latin typeface="Arial" pitchFamily="34" charset="0"/>
                <a:cs typeface="Arial" pitchFamily="34" charset="0"/>
              </a:rPr>
              <a:t>.  Subsonic blade tip velocity!</a:t>
            </a:r>
          </a:p>
          <a:p>
            <a:endParaRPr lang="en-US" sz="1700" dirty="0">
              <a:latin typeface="Arial" pitchFamily="34" charset="0"/>
              <a:cs typeface="Arial" pitchFamily="34" charset="0"/>
            </a:endParaRPr>
          </a:p>
          <a:p>
            <a:r>
              <a:rPr lang="en-US" sz="1700" dirty="0" smtClean="0">
                <a:latin typeface="Arial" pitchFamily="34" charset="0"/>
                <a:cs typeface="Arial" pitchFamily="34" charset="0"/>
              </a:rPr>
              <a:t>But how can we verify that 5.25 Hz is really the hub frequency?</a:t>
            </a:r>
          </a:p>
          <a:p>
            <a:endParaRPr lang="en-US" sz="17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517753" y="1143000"/>
            <a:ext cx="8229600" cy="1143000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ts val="2400"/>
              </a:lnSpc>
            </a:pPr>
            <a:r>
              <a:rPr lang="en-US" sz="2000" b="1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Arial" pitchFamily="34" charset="0"/>
                <a:cs typeface="Arial" pitchFamily="34" charset="0"/>
              </a:rPr>
              <a:t>Hypothesis, 5.25 </a:t>
            </a:r>
            <a:r>
              <a:rPr lang="en-US" sz="2000" b="1" dirty="0">
                <a:solidFill>
                  <a:schemeClr val="tx1">
                    <a:lumMod val="90000"/>
                    <a:lumOff val="10000"/>
                  </a:schemeClr>
                </a:solidFill>
                <a:latin typeface="Arial" pitchFamily="34" charset="0"/>
                <a:cs typeface="Arial" pitchFamily="34" charset="0"/>
              </a:rPr>
              <a:t>Hz </a:t>
            </a:r>
            <a:endParaRPr lang="en-US" sz="2000" b="1" dirty="0" smtClean="0">
              <a:solidFill>
                <a:schemeClr val="tx1">
                  <a:lumMod val="90000"/>
                  <a:lumOff val="1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copy.wav">
            <a:hlinkClick r:id="" action="ppaction://media"/>
          </p:cNvPr>
          <p:cNvPicPr>
            <a:picLocks noRot="1" noChangeAspect="1"/>
          </p:cNvPicPr>
          <p:nvPr>
            <a:wavAudioFile r:embed="rId2" name="copy.wav"/>
          </p:nvPr>
        </p:nvPicPr>
        <p:blipFill>
          <a:blip r:embed="rId5" cstate="print"/>
          <a:stretch>
            <a:fillRect/>
          </a:stretch>
        </p:blipFill>
        <p:spPr>
          <a:xfrm>
            <a:off x="9753600" y="3886200"/>
            <a:ext cx="355600" cy="355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xmlns="" val="2720368414"/>
      </p:ext>
    </p:extLst>
  </p:cSld>
  <p:clrMapOvr>
    <a:masterClrMapping/>
  </p:clrMapOvr>
  <p:transition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5108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71563" y="2000250"/>
            <a:ext cx="6999287" cy="2857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Rectangle 6"/>
          <p:cNvSpPr/>
          <p:nvPr/>
        </p:nvSpPr>
        <p:spPr>
          <a:xfrm>
            <a:off x="1173163" y="5257800"/>
            <a:ext cx="6400800" cy="8771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700" dirty="0" smtClean="0">
                <a:latin typeface="Arial" pitchFamily="34" charset="0"/>
                <a:cs typeface="Arial" pitchFamily="34" charset="0"/>
              </a:rPr>
              <a:t>Apache is AH-64.   Not sure if our data is from early or late.</a:t>
            </a:r>
          </a:p>
          <a:p>
            <a:endParaRPr lang="en-US" sz="1700" dirty="0">
              <a:latin typeface="Arial" pitchFamily="34" charset="0"/>
              <a:cs typeface="Arial" pitchFamily="34" charset="0"/>
            </a:endParaRPr>
          </a:p>
          <a:p>
            <a:r>
              <a:rPr lang="en-US" sz="1700" dirty="0" smtClean="0">
                <a:latin typeface="Arial" pitchFamily="34" charset="0"/>
                <a:cs typeface="Arial" pitchFamily="34" charset="0"/>
              </a:rPr>
              <a:t>So just assume main rotor hub frequency is 4.84 Hz.</a:t>
            </a:r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>
            <a:off x="517753" y="1219200"/>
            <a:ext cx="8229600" cy="1143000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ts val="2400"/>
              </a:lnSpc>
            </a:pPr>
            <a:r>
              <a:rPr lang="en-US" sz="2000" b="1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Arial" pitchFamily="34" charset="0"/>
                <a:cs typeface="Arial" pitchFamily="34" charset="0"/>
              </a:rPr>
              <a:t>MIL-STD-810F </a:t>
            </a:r>
          </a:p>
        </p:txBody>
      </p:sp>
      <p:pic>
        <p:nvPicPr>
          <p:cNvPr id="9" name="copy.wav">
            <a:hlinkClick r:id="" action="ppaction://media"/>
          </p:cNvPr>
          <p:cNvPicPr>
            <a:picLocks noRot="1" noChangeAspect="1"/>
          </p:cNvPicPr>
          <p:nvPr>
            <a:wavAudioFile r:embed="rId2" name="copy.wav"/>
          </p:nvPr>
        </p:nvPicPr>
        <p:blipFill>
          <a:blip r:embed="rId6" cstate="print"/>
          <a:stretch>
            <a:fillRect/>
          </a:stretch>
        </p:blipFill>
        <p:spPr>
          <a:xfrm>
            <a:off x="9753600" y="3810000"/>
            <a:ext cx="355600" cy="355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xmlns="" val="2720368414"/>
      </p:ext>
    </p:extLst>
  </p:cSld>
  <p:clrMapOvr>
    <a:masterClrMapping/>
  </p:clrMapOvr>
  <p:transition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9399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173163" y="2209800"/>
            <a:ext cx="6400800" cy="19236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700" dirty="0" smtClean="0">
                <a:latin typeface="Arial" pitchFamily="34" charset="0"/>
                <a:cs typeface="Arial" pitchFamily="34" charset="0"/>
              </a:rPr>
              <a:t>Published data for main rotor hub frequency = 4.84 Hz</a:t>
            </a:r>
          </a:p>
          <a:p>
            <a:endParaRPr lang="en-US" sz="1700" dirty="0">
              <a:latin typeface="Arial" pitchFamily="34" charset="0"/>
              <a:cs typeface="Arial" pitchFamily="34" charset="0"/>
            </a:endParaRPr>
          </a:p>
          <a:p>
            <a:r>
              <a:rPr lang="en-US" sz="1700" dirty="0" smtClean="0">
                <a:latin typeface="Arial" pitchFamily="34" charset="0"/>
                <a:cs typeface="Arial" pitchFamily="34" charset="0"/>
              </a:rPr>
              <a:t>Our experimental results = 5.25 Hz    (8.5% higher)</a:t>
            </a:r>
          </a:p>
          <a:p>
            <a:endParaRPr lang="en-US" sz="1700" dirty="0">
              <a:latin typeface="Arial" pitchFamily="34" charset="0"/>
              <a:cs typeface="Arial" pitchFamily="34" charset="0"/>
            </a:endParaRPr>
          </a:p>
          <a:p>
            <a:r>
              <a:rPr lang="en-US" sz="1700" dirty="0" smtClean="0">
                <a:latin typeface="Arial" pitchFamily="34" charset="0"/>
                <a:cs typeface="Arial" pitchFamily="34" charset="0"/>
              </a:rPr>
              <a:t>Is this an error?</a:t>
            </a:r>
          </a:p>
          <a:p>
            <a:endParaRPr lang="en-US" sz="1700" dirty="0">
              <a:latin typeface="Arial" pitchFamily="34" charset="0"/>
              <a:cs typeface="Arial" pitchFamily="34" charset="0"/>
            </a:endParaRPr>
          </a:p>
          <a:p>
            <a:r>
              <a:rPr lang="en-US" sz="1700" dirty="0" smtClean="0">
                <a:latin typeface="Arial" pitchFamily="34" charset="0"/>
                <a:cs typeface="Arial" pitchFamily="34" charset="0"/>
              </a:rPr>
              <a:t>If so, what is the source of the error?</a:t>
            </a: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517753" y="1295400"/>
            <a:ext cx="8229600" cy="1143000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ts val="2400"/>
              </a:lnSpc>
            </a:pPr>
            <a:r>
              <a:rPr lang="en-US" sz="2000" b="1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Arial" pitchFamily="34" charset="0"/>
                <a:cs typeface="Arial" pitchFamily="34" charset="0"/>
              </a:rPr>
              <a:t>Error </a:t>
            </a:r>
          </a:p>
        </p:txBody>
      </p:sp>
      <p:pic>
        <p:nvPicPr>
          <p:cNvPr id="8" name="copy.wav">
            <a:hlinkClick r:id="" action="ppaction://media"/>
          </p:cNvPr>
          <p:cNvPicPr>
            <a:picLocks noRot="1" noChangeAspect="1"/>
          </p:cNvPicPr>
          <p:nvPr>
            <a:wavAudioFile r:embed="rId2" name="copy.wav"/>
          </p:nvPr>
        </p:nvPicPr>
        <p:blipFill>
          <a:blip r:embed="rId5" cstate="print"/>
          <a:stretch>
            <a:fillRect/>
          </a:stretch>
        </p:blipFill>
        <p:spPr>
          <a:xfrm>
            <a:off x="9753600" y="3810000"/>
            <a:ext cx="355600" cy="355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xmlns="" val="2992339047"/>
      </p:ext>
    </p:extLst>
  </p:cSld>
  <p:clrMapOvr>
    <a:masterClrMapping/>
  </p:clrMapOvr>
  <p:transition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3833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http://www.windows2universe.org/earth/images/doppler_effect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343400" y="955412"/>
            <a:ext cx="3810000" cy="5541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itle 1"/>
          <p:cNvSpPr txBox="1">
            <a:spLocks/>
          </p:cNvSpPr>
          <p:nvPr/>
        </p:nvSpPr>
        <p:spPr>
          <a:xfrm>
            <a:off x="0" y="1676400"/>
            <a:ext cx="4343400" cy="1143000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ts val="2400"/>
              </a:lnSpc>
            </a:pPr>
            <a:r>
              <a:rPr lang="en-US" sz="3200" b="1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Arial" pitchFamily="34" charset="0"/>
                <a:cs typeface="Arial" pitchFamily="34" charset="0"/>
              </a:rPr>
              <a:t>Doppler Shift </a:t>
            </a:r>
          </a:p>
        </p:txBody>
      </p:sp>
      <p:pic>
        <p:nvPicPr>
          <p:cNvPr id="8" name="copy.wav">
            <a:hlinkClick r:id="" action="ppaction://media"/>
          </p:cNvPr>
          <p:cNvPicPr>
            <a:picLocks noRot="1" noChangeAspect="1"/>
          </p:cNvPicPr>
          <p:nvPr>
            <a:wavAudioFile r:embed="rId2" name="copy.wav"/>
          </p:nvPr>
        </p:nvPicPr>
        <p:blipFill>
          <a:blip r:embed="rId6" cstate="print"/>
          <a:stretch>
            <a:fillRect/>
          </a:stretch>
        </p:blipFill>
        <p:spPr>
          <a:xfrm>
            <a:off x="9753600" y="3886200"/>
            <a:ext cx="355600" cy="355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xmlns="" val="622383999"/>
      </p:ext>
    </p:extLst>
  </p:cSld>
  <p:clrMapOvr>
    <a:masterClrMapping/>
  </p:clrMapOvr>
  <p:transition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45663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1143000" y="1600200"/>
            <a:ext cx="6172200" cy="32932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00" dirty="0">
                <a:latin typeface="Courier New" pitchFamily="49" charset="0"/>
                <a:cs typeface="Courier New" pitchFamily="49" charset="0"/>
              </a:rPr>
              <a:t>&gt;&gt; </a:t>
            </a:r>
            <a:r>
              <a:rPr lang="en-US" sz="1600" dirty="0" err="1">
                <a:latin typeface="Courier New" pitchFamily="49" charset="0"/>
                <a:cs typeface="Courier New" pitchFamily="49" charset="0"/>
              </a:rPr>
              <a:t>doppler</a:t>
            </a:r>
            <a:endParaRPr lang="en-US" sz="1600" dirty="0">
              <a:latin typeface="Courier New" pitchFamily="49" charset="0"/>
              <a:cs typeface="Courier New" pitchFamily="49" charset="0"/>
            </a:endParaRPr>
          </a:p>
          <a:p>
            <a:r>
              <a:rPr lang="en-US" sz="1600" dirty="0">
                <a:latin typeface="Courier New" pitchFamily="49" charset="0"/>
                <a:cs typeface="Courier New" pitchFamily="49" charset="0"/>
              </a:rPr>
              <a:t> </a:t>
            </a:r>
          </a:p>
          <a:p>
            <a:r>
              <a:rPr lang="en-US" sz="1600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1600" dirty="0" err="1">
                <a:latin typeface="Courier New" pitchFamily="49" charset="0"/>
                <a:cs typeface="Courier New" pitchFamily="49" charset="0"/>
              </a:rPr>
              <a:t>doppler.m</a:t>
            </a:r>
            <a:r>
              <a:rPr lang="en-US" sz="1600" dirty="0">
                <a:latin typeface="Courier New" pitchFamily="49" charset="0"/>
                <a:cs typeface="Courier New" pitchFamily="49" charset="0"/>
              </a:rPr>
              <a:t>      </a:t>
            </a:r>
            <a:r>
              <a:rPr lang="en-US" sz="1600" dirty="0" err="1">
                <a:latin typeface="Courier New" pitchFamily="49" charset="0"/>
                <a:cs typeface="Courier New" pitchFamily="49" charset="0"/>
              </a:rPr>
              <a:t>ver</a:t>
            </a:r>
            <a:r>
              <a:rPr lang="en-US" sz="1600" dirty="0">
                <a:latin typeface="Courier New" pitchFamily="49" charset="0"/>
                <a:cs typeface="Courier New" pitchFamily="49" charset="0"/>
              </a:rPr>
              <a:t> 1.0    December 22, 2008 </a:t>
            </a:r>
          </a:p>
          <a:p>
            <a:r>
              <a:rPr lang="en-US" sz="1600" dirty="0">
                <a:latin typeface="Courier New" pitchFamily="49" charset="0"/>
                <a:cs typeface="Courier New" pitchFamily="49" charset="0"/>
              </a:rPr>
              <a:t> by Tom Irvine   Email: tomirvine@aol.com </a:t>
            </a:r>
          </a:p>
          <a:p>
            <a:r>
              <a:rPr lang="en-US" sz="1600" dirty="0">
                <a:latin typeface="Courier New" pitchFamily="49" charset="0"/>
                <a:cs typeface="Courier New" pitchFamily="49" charset="0"/>
              </a:rPr>
              <a:t> </a:t>
            </a:r>
          </a:p>
          <a:p>
            <a:r>
              <a:rPr lang="en-US" sz="1600" dirty="0">
                <a:latin typeface="Courier New" pitchFamily="49" charset="0"/>
                <a:cs typeface="Courier New" pitchFamily="49" charset="0"/>
              </a:rPr>
              <a:t> Select system</a:t>
            </a:r>
          </a:p>
          <a:p>
            <a:r>
              <a:rPr lang="en-US" sz="1600" dirty="0">
                <a:latin typeface="Courier New" pitchFamily="49" charset="0"/>
                <a:cs typeface="Courier New" pitchFamily="49" charset="0"/>
              </a:rPr>
              <a:t> 1=English  2=metric </a:t>
            </a:r>
          </a:p>
          <a:p>
            <a:r>
              <a:rPr lang="en-US" sz="1600" dirty="0">
                <a:latin typeface="Courier New" pitchFamily="49" charset="0"/>
                <a:cs typeface="Courier New" pitchFamily="49" charset="0"/>
              </a:rPr>
              <a:t> 1</a:t>
            </a:r>
          </a:p>
          <a:p>
            <a:r>
              <a:rPr lang="en-US" sz="1600" dirty="0">
                <a:latin typeface="Courier New" pitchFamily="49" charset="0"/>
                <a:cs typeface="Courier New" pitchFamily="49" charset="0"/>
              </a:rPr>
              <a:t> </a:t>
            </a:r>
          </a:p>
          <a:p>
            <a:r>
              <a:rPr lang="en-US" sz="1600" dirty="0">
                <a:latin typeface="Courier New" pitchFamily="49" charset="0"/>
                <a:cs typeface="Courier New" pitchFamily="49" charset="0"/>
              </a:rPr>
              <a:t> Enter speed of sound </a:t>
            </a:r>
            <a:r>
              <a:rPr lang="en-US" sz="1600" dirty="0" smtClean="0">
                <a:latin typeface="Courier New" pitchFamily="49" charset="0"/>
                <a:cs typeface="Courier New" pitchFamily="49" charset="0"/>
              </a:rPr>
              <a:t>(</a:t>
            </a:r>
            <a:r>
              <a:rPr lang="en-US" sz="800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1600" dirty="0" err="1" smtClean="0">
                <a:latin typeface="Courier New" pitchFamily="49" charset="0"/>
                <a:cs typeface="Courier New" pitchFamily="49" charset="0"/>
              </a:rPr>
              <a:t>ft</a:t>
            </a:r>
            <a:r>
              <a:rPr lang="en-US" sz="1600" dirty="0" smtClean="0">
                <a:latin typeface="Courier New" pitchFamily="49" charset="0"/>
                <a:cs typeface="Courier New" pitchFamily="49" charset="0"/>
              </a:rPr>
              <a:t>/sec</a:t>
            </a:r>
            <a:r>
              <a:rPr lang="en-US" sz="1600" dirty="0">
                <a:latin typeface="Courier New" pitchFamily="49" charset="0"/>
                <a:cs typeface="Courier New" pitchFamily="49" charset="0"/>
              </a:rPr>
              <a:t>) Typical speed = 1120 </a:t>
            </a:r>
            <a:r>
              <a:rPr lang="en-US" sz="1600" dirty="0" err="1">
                <a:latin typeface="Courier New" pitchFamily="49" charset="0"/>
                <a:cs typeface="Courier New" pitchFamily="49" charset="0"/>
              </a:rPr>
              <a:t>ft</a:t>
            </a:r>
            <a:r>
              <a:rPr lang="en-US" sz="1600" dirty="0">
                <a:latin typeface="Courier New" pitchFamily="49" charset="0"/>
                <a:cs typeface="Courier New" pitchFamily="49" charset="0"/>
              </a:rPr>
              <a:t>/sec </a:t>
            </a:r>
          </a:p>
          <a:p>
            <a:r>
              <a:rPr lang="en-US" sz="1600" dirty="0">
                <a:latin typeface="Courier New" pitchFamily="49" charset="0"/>
                <a:cs typeface="Courier New" pitchFamily="49" charset="0"/>
              </a:rPr>
              <a:t> 1120</a:t>
            </a:r>
          </a:p>
          <a:p>
            <a:r>
              <a:rPr lang="en-US" sz="1600" dirty="0">
                <a:latin typeface="Courier New" pitchFamily="49" charset="0"/>
                <a:cs typeface="Courier New" pitchFamily="49" charset="0"/>
              </a:rPr>
              <a:t> </a:t>
            </a:r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>
            <a:off x="685800" y="1143000"/>
            <a:ext cx="8229600" cy="1143000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ts val="2400"/>
              </a:lnSpc>
            </a:pPr>
            <a:r>
              <a:rPr lang="en-US" sz="2000" b="1" dirty="0" err="1">
                <a:solidFill>
                  <a:schemeClr val="tx1">
                    <a:lumMod val="90000"/>
                    <a:lumOff val="10000"/>
                  </a:schemeClr>
                </a:solidFill>
                <a:latin typeface="Arial" pitchFamily="34" charset="0"/>
                <a:cs typeface="Arial" pitchFamily="34" charset="0"/>
              </a:rPr>
              <a:t>d</a:t>
            </a:r>
            <a:r>
              <a:rPr lang="en-US" sz="2000" b="1" dirty="0" err="1" smtClean="0">
                <a:solidFill>
                  <a:schemeClr val="tx1">
                    <a:lumMod val="90000"/>
                    <a:lumOff val="10000"/>
                  </a:schemeClr>
                </a:solidFill>
                <a:latin typeface="Arial" pitchFamily="34" charset="0"/>
                <a:cs typeface="Arial" pitchFamily="34" charset="0"/>
              </a:rPr>
              <a:t>oppler.m</a:t>
            </a:r>
            <a:r>
              <a:rPr lang="en-US" sz="2000" b="1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</a:p>
        </p:txBody>
      </p:sp>
      <p:pic>
        <p:nvPicPr>
          <p:cNvPr id="10" name="copy.wav">
            <a:hlinkClick r:id="" action="ppaction://media"/>
          </p:cNvPr>
          <p:cNvPicPr>
            <a:picLocks noRot="1" noChangeAspect="1"/>
          </p:cNvPicPr>
          <p:nvPr>
            <a:wavAudioFile r:embed="rId2" name="copy.wav"/>
          </p:nvPr>
        </p:nvPicPr>
        <p:blipFill>
          <a:blip r:embed="rId5" cstate="print"/>
          <a:stretch>
            <a:fillRect/>
          </a:stretch>
        </p:blipFill>
        <p:spPr>
          <a:xfrm>
            <a:off x="9829800" y="3886200"/>
            <a:ext cx="355600" cy="355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xmlns="" val="622383999"/>
      </p:ext>
    </p:extLst>
  </p:cSld>
  <p:clrMapOvr>
    <a:masterClrMapping/>
  </p:clrMapOvr>
  <p:transition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9859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1150257" y="1911727"/>
            <a:ext cx="6172200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00" dirty="0">
                <a:latin typeface="Courier New" pitchFamily="49" charset="0"/>
                <a:cs typeface="Courier New" pitchFamily="49" charset="0"/>
              </a:rPr>
              <a:t>Select analysis type.  Calculate </a:t>
            </a:r>
          </a:p>
          <a:p>
            <a:r>
              <a:rPr lang="en-US" sz="1600" dirty="0">
                <a:latin typeface="Courier New" pitchFamily="49" charset="0"/>
                <a:cs typeface="Courier New" pitchFamily="49" charset="0"/>
              </a:rPr>
              <a:t> 1=apparent frequency</a:t>
            </a:r>
          </a:p>
          <a:p>
            <a:r>
              <a:rPr lang="en-US" sz="1600" dirty="0">
                <a:latin typeface="Courier New" pitchFamily="49" charset="0"/>
                <a:cs typeface="Courier New" pitchFamily="49" charset="0"/>
              </a:rPr>
              <a:t> 2=source frequency</a:t>
            </a:r>
          </a:p>
          <a:p>
            <a:r>
              <a:rPr lang="en-US" sz="1600" dirty="0">
                <a:latin typeface="Courier New" pitchFamily="49" charset="0"/>
                <a:cs typeface="Courier New" pitchFamily="49" charset="0"/>
              </a:rPr>
              <a:t> 3=source velocity</a:t>
            </a:r>
          </a:p>
          <a:p>
            <a:r>
              <a:rPr lang="en-US" sz="1600" dirty="0">
                <a:latin typeface="Courier New" pitchFamily="49" charset="0"/>
                <a:cs typeface="Courier New" pitchFamily="49" charset="0"/>
              </a:rPr>
              <a:t> 4=receiver velocity </a:t>
            </a:r>
          </a:p>
          <a:p>
            <a:r>
              <a:rPr lang="en-US" sz="1600" dirty="0">
                <a:latin typeface="Courier New" pitchFamily="49" charset="0"/>
                <a:cs typeface="Courier New" pitchFamily="49" charset="0"/>
              </a:rPr>
              <a:t> 3</a:t>
            </a:r>
          </a:p>
          <a:p>
            <a:r>
              <a:rPr lang="en-US" sz="1600" dirty="0">
                <a:latin typeface="Courier New" pitchFamily="49" charset="0"/>
                <a:cs typeface="Courier New" pitchFamily="49" charset="0"/>
              </a:rPr>
              <a:t> </a:t>
            </a:r>
          </a:p>
          <a:p>
            <a:r>
              <a:rPr lang="en-US" sz="1600" dirty="0" smtClean="0">
                <a:latin typeface="Courier New" pitchFamily="49" charset="0"/>
                <a:cs typeface="Courier New" pitchFamily="49" charset="0"/>
              </a:rPr>
              <a:t>Enter </a:t>
            </a:r>
            <a:r>
              <a:rPr lang="en-US" sz="1600" dirty="0">
                <a:latin typeface="Courier New" pitchFamily="49" charset="0"/>
                <a:cs typeface="Courier New" pitchFamily="49" charset="0"/>
              </a:rPr>
              <a:t>apparent frequency (Hz)  </a:t>
            </a:r>
          </a:p>
          <a:p>
            <a:r>
              <a:rPr lang="en-US" sz="1600" dirty="0">
                <a:latin typeface="Courier New" pitchFamily="49" charset="0"/>
                <a:cs typeface="Courier New" pitchFamily="49" charset="0"/>
              </a:rPr>
              <a:t> 5.25</a:t>
            </a:r>
          </a:p>
          <a:p>
            <a:r>
              <a:rPr lang="en-US" sz="1600" dirty="0">
                <a:latin typeface="Courier New" pitchFamily="49" charset="0"/>
                <a:cs typeface="Courier New" pitchFamily="49" charset="0"/>
              </a:rPr>
              <a:t> Enter source frequency (Hz)  </a:t>
            </a:r>
          </a:p>
          <a:p>
            <a:r>
              <a:rPr lang="en-US" sz="1600" dirty="0">
                <a:latin typeface="Courier New" pitchFamily="49" charset="0"/>
                <a:cs typeface="Courier New" pitchFamily="49" charset="0"/>
              </a:rPr>
              <a:t> 4.84</a:t>
            </a:r>
          </a:p>
          <a:p>
            <a:r>
              <a:rPr lang="en-US" sz="1600" dirty="0">
                <a:latin typeface="Courier New" pitchFamily="49" charset="0"/>
                <a:cs typeface="Courier New" pitchFamily="49" charset="0"/>
              </a:rPr>
              <a:t> Enter receiver velocity </a:t>
            </a:r>
            <a:r>
              <a:rPr lang="en-US" sz="1600" dirty="0" smtClean="0">
                <a:latin typeface="Courier New" pitchFamily="49" charset="0"/>
                <a:cs typeface="Courier New" pitchFamily="49" charset="0"/>
              </a:rPr>
              <a:t>(</a:t>
            </a:r>
            <a:r>
              <a:rPr lang="en-US" sz="800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1600" dirty="0" err="1" smtClean="0">
                <a:latin typeface="Courier New" pitchFamily="49" charset="0"/>
                <a:cs typeface="Courier New" pitchFamily="49" charset="0"/>
              </a:rPr>
              <a:t>ft</a:t>
            </a:r>
            <a:r>
              <a:rPr lang="en-US" sz="1600" dirty="0" smtClean="0">
                <a:latin typeface="Courier New" pitchFamily="49" charset="0"/>
                <a:cs typeface="Courier New" pitchFamily="49" charset="0"/>
              </a:rPr>
              <a:t>/sec</a:t>
            </a:r>
            <a:r>
              <a:rPr lang="en-US" sz="1600" dirty="0">
                <a:latin typeface="Courier New" pitchFamily="49" charset="0"/>
                <a:cs typeface="Courier New" pitchFamily="49" charset="0"/>
              </a:rPr>
              <a:t>) </a:t>
            </a:r>
          </a:p>
          <a:p>
            <a:r>
              <a:rPr lang="en-US" sz="1600" dirty="0">
                <a:latin typeface="Courier New" pitchFamily="49" charset="0"/>
                <a:cs typeface="Courier New" pitchFamily="49" charset="0"/>
              </a:rPr>
              <a:t> 0</a:t>
            </a:r>
          </a:p>
          <a:p>
            <a:r>
              <a:rPr lang="en-US" sz="1600" dirty="0">
                <a:latin typeface="Courier New" pitchFamily="49" charset="0"/>
                <a:cs typeface="Courier New" pitchFamily="49" charset="0"/>
              </a:rPr>
              <a:t> Source velocity =    87.47 </a:t>
            </a:r>
            <a:r>
              <a:rPr lang="en-US" sz="1600" dirty="0" err="1">
                <a:latin typeface="Courier New" pitchFamily="49" charset="0"/>
                <a:cs typeface="Courier New" pitchFamily="49" charset="0"/>
              </a:rPr>
              <a:t>ft</a:t>
            </a:r>
            <a:r>
              <a:rPr lang="en-US" sz="1600" dirty="0">
                <a:latin typeface="Courier New" pitchFamily="49" charset="0"/>
                <a:cs typeface="Courier New" pitchFamily="49" charset="0"/>
              </a:rPr>
              <a:t>/sec </a:t>
            </a:r>
          </a:p>
          <a:p>
            <a:r>
              <a:rPr lang="en-US" sz="1600" dirty="0">
                <a:latin typeface="Courier New" pitchFamily="49" charset="0"/>
                <a:cs typeface="Courier New" pitchFamily="49" charset="0"/>
              </a:rPr>
              <a:t>                 =    59.64 mph </a:t>
            </a:r>
          </a:p>
          <a:p>
            <a:r>
              <a:rPr lang="en-US" sz="1600" dirty="0">
                <a:latin typeface="Courier New" pitchFamily="49" charset="0"/>
                <a:cs typeface="Courier New" pitchFamily="49" charset="0"/>
              </a:rPr>
              <a:t>                 =    26.66 m/sec </a:t>
            </a: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685800" y="1143000"/>
            <a:ext cx="8229600" cy="1143000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ts val="2400"/>
              </a:lnSpc>
            </a:pPr>
            <a:r>
              <a:rPr lang="en-US" sz="2000" b="1" dirty="0" err="1">
                <a:solidFill>
                  <a:schemeClr val="tx1">
                    <a:lumMod val="90000"/>
                    <a:lumOff val="10000"/>
                  </a:schemeClr>
                </a:solidFill>
                <a:latin typeface="Arial" pitchFamily="34" charset="0"/>
                <a:cs typeface="Arial" pitchFamily="34" charset="0"/>
              </a:rPr>
              <a:t>d</a:t>
            </a:r>
            <a:r>
              <a:rPr lang="en-US" sz="2000" b="1" dirty="0" err="1" smtClean="0">
                <a:solidFill>
                  <a:schemeClr val="tx1">
                    <a:lumMod val="90000"/>
                    <a:lumOff val="10000"/>
                  </a:schemeClr>
                </a:solidFill>
                <a:latin typeface="Arial" pitchFamily="34" charset="0"/>
                <a:cs typeface="Arial" pitchFamily="34" charset="0"/>
              </a:rPr>
              <a:t>oppler.m</a:t>
            </a:r>
            <a:r>
              <a:rPr lang="en-US" sz="2000" b="1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Arial" pitchFamily="34" charset="0"/>
                <a:cs typeface="Arial" pitchFamily="34" charset="0"/>
              </a:rPr>
              <a:t>  (cont.) </a:t>
            </a:r>
          </a:p>
        </p:txBody>
      </p:sp>
      <p:pic>
        <p:nvPicPr>
          <p:cNvPr id="7" name="copy.wav">
            <a:hlinkClick r:id="" action="ppaction://media"/>
          </p:cNvPr>
          <p:cNvPicPr>
            <a:picLocks noRot="1" noChangeAspect="1"/>
          </p:cNvPicPr>
          <p:nvPr>
            <a:wavAudioFile r:embed="rId2" name="copy.wav"/>
          </p:nvPr>
        </p:nvPicPr>
        <p:blipFill>
          <a:blip r:embed="rId5" cstate="print"/>
          <a:stretch>
            <a:fillRect/>
          </a:stretch>
        </p:blipFill>
        <p:spPr>
          <a:xfrm>
            <a:off x="9753600" y="3886200"/>
            <a:ext cx="381000" cy="381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xmlns="" val="3065497132"/>
      </p:ext>
    </p:extLst>
  </p:cSld>
  <p:clrMapOvr>
    <a:masterClrMapping/>
  </p:clrMapOvr>
  <p:transition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8107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Title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143000"/>
          </a:xfrm>
        </p:spPr>
        <p:txBody>
          <a:bodyPr>
            <a:normAutofit/>
          </a:bodyPr>
          <a:lstStyle/>
          <a:p>
            <a:pPr algn="l">
              <a:lnSpc>
                <a:spcPts val="2400"/>
              </a:lnSpc>
            </a:pPr>
            <a:r>
              <a:rPr lang="en-US" sz="2000" b="1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Arial" pitchFamily="34" charset="0"/>
                <a:cs typeface="Arial" pitchFamily="34" charset="0"/>
              </a:rPr>
              <a:t>Tail Rotor Hub Frequency</a:t>
            </a:r>
          </a:p>
        </p:txBody>
      </p:sp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03238" y="1828800"/>
            <a:ext cx="2743200" cy="4248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Rectangle 9"/>
          <p:cNvSpPr/>
          <p:nvPr/>
        </p:nvSpPr>
        <p:spPr>
          <a:xfrm>
            <a:off x="3505200" y="1752600"/>
            <a:ext cx="525780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00" dirty="0" smtClean="0">
                <a:latin typeface="Arial" pitchFamily="34" charset="0"/>
                <a:cs typeface="Arial" pitchFamily="34" charset="0"/>
              </a:rPr>
              <a:t>Published tail rotor hub frequency = 23.5 Hz</a:t>
            </a:r>
          </a:p>
          <a:p>
            <a:endParaRPr lang="en-US" sz="1600" dirty="0">
              <a:latin typeface="Arial" pitchFamily="34" charset="0"/>
              <a:cs typeface="Arial" pitchFamily="34" charset="0"/>
            </a:endParaRPr>
          </a:p>
          <a:p>
            <a:r>
              <a:rPr lang="en-US" sz="1600" dirty="0" smtClean="0">
                <a:latin typeface="Arial" pitchFamily="34" charset="0"/>
                <a:cs typeface="Arial" pitchFamily="34" charset="0"/>
              </a:rPr>
              <a:t>Doppler shifted hub frequency = 25.5 Hz </a:t>
            </a:r>
          </a:p>
          <a:p>
            <a:endParaRPr lang="en-US" sz="1600" dirty="0">
              <a:latin typeface="Arial" pitchFamily="34" charset="0"/>
              <a:cs typeface="Arial" pitchFamily="34" charset="0"/>
            </a:endParaRPr>
          </a:p>
          <a:p>
            <a:r>
              <a:rPr lang="en-US" sz="1600" dirty="0" smtClean="0">
                <a:latin typeface="Arial" pitchFamily="34" charset="0"/>
                <a:cs typeface="Arial" pitchFamily="34" charset="0"/>
              </a:rPr>
              <a:t>Doppler shifted blade passing frequency: </a:t>
            </a:r>
          </a:p>
          <a:p>
            <a:r>
              <a:rPr lang="en-US" sz="1600" dirty="0" smtClean="0">
                <a:latin typeface="Arial" pitchFamily="34" charset="0"/>
                <a:cs typeface="Arial" pitchFamily="34" charset="0"/>
              </a:rPr>
              <a:t>4 blades x 25.5 Hz = 102 Hz.</a:t>
            </a:r>
          </a:p>
          <a:p>
            <a:endParaRPr lang="en-US" sz="1600" dirty="0">
              <a:latin typeface="Arial" pitchFamily="34" charset="0"/>
              <a:cs typeface="Arial" pitchFamily="34" charset="0"/>
            </a:endParaRPr>
          </a:p>
          <a:p>
            <a:r>
              <a:rPr lang="en-US" sz="1600" dirty="0" smtClean="0">
                <a:latin typeface="Arial" pitchFamily="34" charset="0"/>
                <a:cs typeface="Arial" pitchFamily="34" charset="0"/>
              </a:rPr>
              <a:t>But data has 51 Hz pattern!</a:t>
            </a:r>
          </a:p>
          <a:p>
            <a:endParaRPr lang="en-US" sz="1600" dirty="0">
              <a:latin typeface="Arial" pitchFamily="34" charset="0"/>
              <a:cs typeface="Arial" pitchFamily="34" charset="0"/>
            </a:endParaRPr>
          </a:p>
          <a:p>
            <a:r>
              <a:rPr lang="en-US" sz="1600" dirty="0" smtClean="0">
                <a:latin typeface="Arial" pitchFamily="34" charset="0"/>
                <a:cs typeface="Arial" pitchFamily="34" charset="0"/>
              </a:rPr>
              <a:t>Also, highest peak at 153 Hz is not a main rotor frequency because it is not an integer multiple of 21 Hz.  So 153 Hz must be tail rotor frequency.</a:t>
            </a:r>
          </a:p>
          <a:p>
            <a:endParaRPr lang="en-US" sz="1600" dirty="0">
              <a:latin typeface="Arial" pitchFamily="34" charset="0"/>
              <a:cs typeface="Arial" pitchFamily="34" charset="0"/>
            </a:endParaRPr>
          </a:p>
          <a:p>
            <a:r>
              <a:rPr lang="en-US" sz="1600" dirty="0" smtClean="0">
                <a:latin typeface="Arial" pitchFamily="34" charset="0"/>
                <a:cs typeface="Arial" pitchFamily="34" charset="0"/>
              </a:rPr>
              <a:t>Note angular spacing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of 55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° 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angle and125°.</a:t>
            </a:r>
          </a:p>
          <a:p>
            <a:endParaRPr lang="en-US" sz="1600" dirty="0">
              <a:latin typeface="Arial" pitchFamily="34" charset="0"/>
              <a:cs typeface="Arial" pitchFamily="34" charset="0"/>
            </a:endParaRPr>
          </a:p>
          <a:p>
            <a:r>
              <a:rPr lang="en-US" sz="1600" dirty="0" smtClean="0">
                <a:latin typeface="Arial" pitchFamily="34" charset="0"/>
                <a:cs typeface="Arial" pitchFamily="34" charset="0"/>
              </a:rPr>
              <a:t>Thus four blades behave as two for acoustic purposes.</a:t>
            </a:r>
          </a:p>
          <a:p>
            <a:endParaRPr lang="en-US" sz="1600" dirty="0">
              <a:latin typeface="Arial" pitchFamily="34" charset="0"/>
              <a:cs typeface="Arial" pitchFamily="34" charset="0"/>
            </a:endParaRPr>
          </a:p>
          <a:p>
            <a:r>
              <a:rPr lang="en-US" sz="1600" dirty="0" smtClean="0">
                <a:latin typeface="Arial" pitchFamily="34" charset="0"/>
                <a:cs typeface="Arial" pitchFamily="34" charset="0"/>
              </a:rPr>
              <a:t>And 51 Hz is the tail rotor blade passing frequency.</a:t>
            </a:r>
          </a:p>
        </p:txBody>
      </p:sp>
      <p:pic>
        <p:nvPicPr>
          <p:cNvPr id="8" name="copy.wav">
            <a:hlinkClick r:id="" action="ppaction://media"/>
          </p:cNvPr>
          <p:cNvPicPr>
            <a:picLocks noRot="1" noChangeAspect="1"/>
          </p:cNvPicPr>
          <p:nvPr>
            <a:wavAudioFile r:embed="rId2" name="copy.wav"/>
          </p:nvPr>
        </p:nvPicPr>
        <p:blipFill>
          <a:blip r:embed="rId6" cstate="print"/>
          <a:stretch>
            <a:fillRect/>
          </a:stretch>
        </p:blipFill>
        <p:spPr>
          <a:xfrm>
            <a:off x="9677400" y="3886200"/>
            <a:ext cx="355600" cy="355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xmlns="" val="1762637202"/>
      </p:ext>
    </p:extLst>
  </p:cSld>
  <p:clrMapOvr>
    <a:masterClrMapping/>
  </p:clrMapOvr>
  <p:transition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43205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Title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143000"/>
          </a:xfrm>
        </p:spPr>
        <p:txBody>
          <a:bodyPr>
            <a:normAutofit/>
          </a:bodyPr>
          <a:lstStyle/>
          <a:p>
            <a:pPr algn="l">
              <a:lnSpc>
                <a:spcPts val="2400"/>
              </a:lnSpc>
            </a:pPr>
            <a:r>
              <a:rPr lang="en-US" sz="2000" b="1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Arial" pitchFamily="34" charset="0"/>
                <a:cs typeface="Arial" pitchFamily="34" charset="0"/>
              </a:rPr>
              <a:t>Tail Rotor, 153 Hz</a:t>
            </a:r>
          </a:p>
        </p:txBody>
      </p:sp>
      <p:sp>
        <p:nvSpPr>
          <p:cNvPr id="3" name="Rectangle 2"/>
          <p:cNvSpPr/>
          <p:nvPr/>
        </p:nvSpPr>
        <p:spPr>
          <a:xfrm>
            <a:off x="762000" y="2274838"/>
            <a:ext cx="7162800" cy="27084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700" dirty="0" smtClean="0">
                <a:latin typeface="Arial" pitchFamily="34" charset="0"/>
                <a:cs typeface="Arial" pitchFamily="34" charset="0"/>
              </a:rPr>
              <a:t>Why did the peak with the highest amplitude occur at the tail rotor harmonic frequency of 153 Hz rather than at a main rotor frequency?</a:t>
            </a:r>
          </a:p>
          <a:p>
            <a:endParaRPr lang="en-US" sz="1700" dirty="0">
              <a:latin typeface="Arial" pitchFamily="34" charset="0"/>
              <a:cs typeface="Arial" pitchFamily="34" charset="0"/>
            </a:endParaRPr>
          </a:p>
          <a:p>
            <a:endParaRPr lang="en-US" sz="1700" dirty="0" smtClean="0">
              <a:latin typeface="Arial" pitchFamily="34" charset="0"/>
              <a:cs typeface="Arial" pitchFamily="34" charset="0"/>
            </a:endParaRPr>
          </a:p>
          <a:p>
            <a:pPr marL="285750" indent="-285750">
              <a:buClr>
                <a:schemeClr val="tx2"/>
              </a:buClr>
              <a:buFont typeface="Arial" pitchFamily="34" charset="0"/>
              <a:buChar char="♦"/>
            </a:pPr>
            <a:r>
              <a:rPr lang="en-US" sz="1700" dirty="0" smtClean="0">
                <a:latin typeface="Arial" pitchFamily="34" charset="0"/>
                <a:cs typeface="Arial" pitchFamily="34" charset="0"/>
              </a:rPr>
              <a:t>David </a:t>
            </a:r>
            <a:r>
              <a:rPr lang="en-US" sz="1700" dirty="0" err="1">
                <a:latin typeface="Arial" pitchFamily="34" charset="0"/>
                <a:cs typeface="Arial" pitchFamily="34" charset="0"/>
              </a:rPr>
              <a:t>Lednicer</a:t>
            </a:r>
            <a:r>
              <a:rPr lang="en-US" sz="1700" dirty="0">
                <a:latin typeface="Arial" pitchFamily="34" charset="0"/>
                <a:cs typeface="Arial" pitchFamily="34" charset="0"/>
              </a:rPr>
              <a:t>, a fluid dynamics </a:t>
            </a:r>
            <a:r>
              <a:rPr lang="en-US" sz="1700" dirty="0" smtClean="0">
                <a:latin typeface="Arial" pitchFamily="34" charset="0"/>
                <a:cs typeface="Arial" pitchFamily="34" charset="0"/>
              </a:rPr>
              <a:t>engineer, wrote:   The </a:t>
            </a:r>
            <a:r>
              <a:rPr lang="en-US" sz="1700" dirty="0">
                <a:latin typeface="Arial" pitchFamily="34" charset="0"/>
                <a:cs typeface="Arial" pitchFamily="34" charset="0"/>
              </a:rPr>
              <a:t>worst noise from almost </a:t>
            </a:r>
            <a:r>
              <a:rPr lang="en-US" sz="1700" dirty="0" smtClean="0">
                <a:latin typeface="Arial" pitchFamily="34" charset="0"/>
                <a:cs typeface="Arial" pitchFamily="34" charset="0"/>
              </a:rPr>
              <a:t>any helicopter </a:t>
            </a:r>
            <a:r>
              <a:rPr lang="en-US" sz="1700" dirty="0">
                <a:latin typeface="Arial" pitchFamily="34" charset="0"/>
                <a:cs typeface="Arial" pitchFamily="34" charset="0"/>
              </a:rPr>
              <a:t>is tail rotor noise. Rotors </a:t>
            </a:r>
            <a:r>
              <a:rPr lang="en-US" sz="1700" dirty="0" smtClean="0">
                <a:latin typeface="Arial" pitchFamily="34" charset="0"/>
                <a:cs typeface="Arial" pitchFamily="34" charset="0"/>
              </a:rPr>
              <a:t>don't like </a:t>
            </a:r>
            <a:r>
              <a:rPr lang="en-US" sz="1700" dirty="0">
                <a:latin typeface="Arial" pitchFamily="34" charset="0"/>
                <a:cs typeface="Arial" pitchFamily="34" charset="0"/>
              </a:rPr>
              <a:t>being dragged through the </a:t>
            </a:r>
            <a:r>
              <a:rPr lang="en-US" sz="1700" dirty="0" smtClean="0">
                <a:latin typeface="Arial" pitchFamily="34" charset="0"/>
                <a:cs typeface="Arial" pitchFamily="34" charset="0"/>
              </a:rPr>
              <a:t>air sideways</a:t>
            </a:r>
            <a:r>
              <a:rPr lang="en-US" sz="1700" dirty="0">
                <a:latin typeface="Arial" pitchFamily="34" charset="0"/>
                <a:cs typeface="Arial" pitchFamily="34" charset="0"/>
              </a:rPr>
              <a:t>.</a:t>
            </a:r>
          </a:p>
          <a:p>
            <a:pPr marL="285750" indent="-285750">
              <a:buClr>
                <a:schemeClr val="tx2"/>
              </a:buClr>
              <a:buFont typeface="Arial" pitchFamily="34" charset="0"/>
              <a:buChar char="♦"/>
            </a:pPr>
            <a:endParaRPr lang="en-US" sz="1700" dirty="0" smtClean="0">
              <a:latin typeface="Arial" pitchFamily="34" charset="0"/>
              <a:cs typeface="Arial" pitchFamily="34" charset="0"/>
            </a:endParaRPr>
          </a:p>
          <a:p>
            <a:pPr marL="285750" indent="-285750">
              <a:buClr>
                <a:schemeClr val="tx2"/>
              </a:buClr>
              <a:buFont typeface="Arial" pitchFamily="34" charset="0"/>
              <a:buChar char="♦"/>
            </a:pPr>
            <a:endParaRPr lang="en-US" sz="1700" dirty="0">
              <a:latin typeface="Arial" pitchFamily="34" charset="0"/>
              <a:cs typeface="Arial" pitchFamily="34" charset="0"/>
            </a:endParaRPr>
          </a:p>
          <a:p>
            <a:pPr marL="285750" indent="-285750">
              <a:buClr>
                <a:schemeClr val="tx2"/>
              </a:buClr>
              <a:buFont typeface="Arial" pitchFamily="34" charset="0"/>
              <a:buChar char="♦"/>
            </a:pPr>
            <a:r>
              <a:rPr lang="en-US" sz="1700" dirty="0" smtClean="0">
                <a:latin typeface="Arial" pitchFamily="34" charset="0"/>
                <a:cs typeface="Arial" pitchFamily="34" charset="0"/>
              </a:rPr>
              <a:t>Furthermore</a:t>
            </a:r>
            <a:r>
              <a:rPr lang="en-US" sz="1700" dirty="0">
                <a:latin typeface="Arial" pitchFamily="34" charset="0"/>
                <a:cs typeface="Arial" pitchFamily="34" charset="0"/>
              </a:rPr>
              <a:t>, the tail rotor interacts with </a:t>
            </a:r>
            <a:r>
              <a:rPr lang="en-US" sz="1700" dirty="0" smtClean="0">
                <a:latin typeface="Arial" pitchFamily="34" charset="0"/>
                <a:cs typeface="Arial" pitchFamily="34" charset="0"/>
              </a:rPr>
              <a:t>the main </a:t>
            </a:r>
            <a:r>
              <a:rPr lang="en-US" sz="1700" dirty="0">
                <a:latin typeface="Arial" pitchFamily="34" charset="0"/>
                <a:cs typeface="Arial" pitchFamily="34" charset="0"/>
              </a:rPr>
              <a:t>rotor wake.</a:t>
            </a:r>
          </a:p>
        </p:txBody>
      </p:sp>
      <p:pic>
        <p:nvPicPr>
          <p:cNvPr id="7" name="copy.wav">
            <a:hlinkClick r:id="" action="ppaction://media"/>
          </p:cNvPr>
          <p:cNvPicPr>
            <a:picLocks noRot="1" noChangeAspect="1"/>
          </p:cNvPicPr>
          <p:nvPr>
            <a:wavAudioFile r:embed="rId2" name="copy.wav"/>
          </p:nvPr>
        </p:nvPicPr>
        <p:blipFill>
          <a:blip r:embed="rId5" cstate="print"/>
          <a:stretch>
            <a:fillRect/>
          </a:stretch>
        </p:blipFill>
        <p:spPr>
          <a:xfrm>
            <a:off x="9601200" y="3886200"/>
            <a:ext cx="355600" cy="355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xmlns="" val="423995313"/>
      </p:ext>
    </p:extLst>
  </p:cSld>
  <p:clrMapOvr>
    <a:masterClrMapping/>
  </p:clrMapOvr>
  <p:transition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4816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Title 1"/>
          <p:cNvSpPr>
            <a:spLocks noGrp="1"/>
          </p:cNvSpPr>
          <p:nvPr>
            <p:ph type="title"/>
          </p:nvPr>
        </p:nvSpPr>
        <p:spPr>
          <a:xfrm>
            <a:off x="457200" y="1219200"/>
            <a:ext cx="8229600" cy="1143000"/>
          </a:xfrm>
        </p:spPr>
        <p:txBody>
          <a:bodyPr>
            <a:normAutofit/>
          </a:bodyPr>
          <a:lstStyle/>
          <a:p>
            <a:pPr algn="l">
              <a:lnSpc>
                <a:spcPts val="2400"/>
              </a:lnSpc>
            </a:pPr>
            <a:r>
              <a:rPr lang="en-US" sz="2000" b="1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Arial" pitchFamily="34" charset="0"/>
                <a:cs typeface="Arial" pitchFamily="34" charset="0"/>
              </a:rPr>
              <a:t>Program &amp; Data Summary </a:t>
            </a:r>
            <a:br>
              <a:rPr lang="en-US" sz="2000" b="1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Arial" pitchFamily="34" charset="0"/>
                <a:cs typeface="Arial" pitchFamily="34" charset="0"/>
              </a:rPr>
            </a:br>
            <a:r>
              <a:rPr lang="en-US" sz="2000" b="1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Arial" pitchFamily="34" charset="0"/>
                <a:cs typeface="Arial" pitchFamily="34" charset="0"/>
              </a:rPr>
              <a:t>for this Unit</a:t>
            </a:r>
          </a:p>
        </p:txBody>
      </p:sp>
      <p:sp>
        <p:nvSpPr>
          <p:cNvPr id="8" name="Rectangle 7"/>
          <p:cNvSpPr/>
          <p:nvPr/>
        </p:nvSpPr>
        <p:spPr>
          <a:xfrm>
            <a:off x="986494" y="2672477"/>
            <a:ext cx="2724462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u="sng" dirty="0">
                <a:latin typeface="Arial" pitchFamily="34" charset="0"/>
                <a:cs typeface="Arial" pitchFamily="34" charset="0"/>
              </a:rPr>
              <a:t>Programs</a:t>
            </a:r>
          </a:p>
          <a:p>
            <a:endParaRPr lang="en-US" dirty="0">
              <a:latin typeface="Arial" pitchFamily="34" charset="0"/>
              <a:cs typeface="Arial" pitchFamily="34" charset="0"/>
            </a:endParaRPr>
          </a:p>
          <a:p>
            <a:r>
              <a:rPr lang="en-US" dirty="0" err="1" smtClean="0">
                <a:latin typeface="Arial" pitchFamily="34" charset="0"/>
                <a:cs typeface="Arial" pitchFamily="34" charset="0"/>
              </a:rPr>
              <a:t>signal_stats.m</a:t>
            </a:r>
            <a:endParaRPr lang="en-US" dirty="0" smtClean="0">
              <a:latin typeface="Arial" pitchFamily="34" charset="0"/>
              <a:cs typeface="Arial" pitchFamily="34" charset="0"/>
            </a:endParaRPr>
          </a:p>
          <a:p>
            <a:endParaRPr lang="en-US" dirty="0">
              <a:latin typeface="Arial" pitchFamily="34" charset="0"/>
              <a:cs typeface="Arial" pitchFamily="34" charset="0"/>
            </a:endParaRPr>
          </a:p>
          <a:p>
            <a:r>
              <a:rPr lang="en-US" dirty="0" err="1">
                <a:latin typeface="Arial" pitchFamily="34" charset="0"/>
                <a:cs typeface="Arial" pitchFamily="34" charset="0"/>
              </a:rPr>
              <a:t>f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ourier.m</a:t>
            </a:r>
            <a:endParaRPr lang="en-US" dirty="0" smtClean="0">
              <a:latin typeface="Arial" pitchFamily="34" charset="0"/>
              <a:cs typeface="Arial" pitchFamily="34" charset="0"/>
            </a:endParaRPr>
          </a:p>
          <a:p>
            <a:endParaRPr lang="en-US" dirty="0">
              <a:latin typeface="Arial" pitchFamily="34" charset="0"/>
              <a:cs typeface="Arial" pitchFamily="34" charset="0"/>
            </a:endParaRPr>
          </a:p>
          <a:p>
            <a:r>
              <a:rPr lang="en-US" dirty="0" err="1" smtClean="0">
                <a:latin typeface="Arial" pitchFamily="34" charset="0"/>
                <a:cs typeface="Arial" pitchFamily="34" charset="0"/>
              </a:rPr>
              <a:t>full_FFT.m</a:t>
            </a:r>
            <a:endParaRPr lang="en-US" dirty="0" smtClean="0">
              <a:latin typeface="Arial" pitchFamily="34" charset="0"/>
              <a:cs typeface="Arial" pitchFamily="34" charset="0"/>
            </a:endParaRPr>
          </a:p>
          <a:p>
            <a:endParaRPr lang="en-US" dirty="0">
              <a:latin typeface="Arial" pitchFamily="34" charset="0"/>
              <a:cs typeface="Arial" pitchFamily="34" charset="0"/>
            </a:endParaRPr>
          </a:p>
          <a:p>
            <a:r>
              <a:rPr lang="en-US" dirty="0" err="1" smtClean="0">
                <a:latin typeface="Arial" pitchFamily="34" charset="0"/>
                <a:cs typeface="Arial" pitchFamily="34" charset="0"/>
              </a:rPr>
              <a:t>doppler.m</a:t>
            </a:r>
            <a:endParaRPr lang="en-US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4724400" y="2672477"/>
            <a:ext cx="1962943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u="sng" dirty="0" smtClean="0">
                <a:latin typeface="Arial" pitchFamily="34" charset="0"/>
                <a:cs typeface="Arial" pitchFamily="34" charset="0"/>
              </a:rPr>
              <a:t>Data</a:t>
            </a:r>
          </a:p>
          <a:p>
            <a:endParaRPr lang="en-US" dirty="0">
              <a:latin typeface="Arial" pitchFamily="34" charset="0"/>
              <a:cs typeface="Arial" pitchFamily="34" charset="0"/>
            </a:endParaRPr>
          </a:p>
          <a:p>
            <a:r>
              <a:rPr lang="en-US" dirty="0" smtClean="0">
                <a:latin typeface="Arial" pitchFamily="34" charset="0"/>
                <a:cs typeface="Arial" pitchFamily="34" charset="0"/>
              </a:rPr>
              <a:t>tuning_fork.txt</a:t>
            </a:r>
          </a:p>
          <a:p>
            <a:endParaRPr lang="en-US" dirty="0">
              <a:latin typeface="Arial" pitchFamily="34" charset="0"/>
              <a:cs typeface="Arial" pitchFamily="34" charset="0"/>
            </a:endParaRPr>
          </a:p>
          <a:p>
            <a:r>
              <a:rPr lang="en-US" dirty="0" smtClean="0">
                <a:latin typeface="Arial" pitchFamily="34" charset="0"/>
                <a:cs typeface="Arial" pitchFamily="34" charset="0"/>
              </a:rPr>
              <a:t>channel.txt</a:t>
            </a:r>
          </a:p>
          <a:p>
            <a:endParaRPr lang="en-US" dirty="0">
              <a:latin typeface="Arial" pitchFamily="34" charset="0"/>
              <a:cs typeface="Arial" pitchFamily="34" charset="0"/>
            </a:endParaRPr>
          </a:p>
          <a:p>
            <a:r>
              <a:rPr lang="en-US" dirty="0" smtClean="0">
                <a:latin typeface="Arial" pitchFamily="34" charset="0"/>
                <a:cs typeface="Arial" pitchFamily="34" charset="0"/>
              </a:rPr>
              <a:t>transformer.txt</a:t>
            </a:r>
          </a:p>
          <a:p>
            <a:endParaRPr lang="en-US" dirty="0">
              <a:latin typeface="Arial" pitchFamily="34" charset="0"/>
              <a:cs typeface="Arial" pitchFamily="34" charset="0"/>
            </a:endParaRPr>
          </a:p>
          <a:p>
            <a:r>
              <a:rPr lang="en-US" dirty="0">
                <a:latin typeface="Arial" pitchFamily="34" charset="0"/>
                <a:cs typeface="Arial" pitchFamily="34" charset="0"/>
              </a:rPr>
              <a:t>a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pache.txt </a:t>
            </a:r>
            <a:endParaRPr lang="en-US" dirty="0"/>
          </a:p>
        </p:txBody>
      </p:sp>
      <p:pic>
        <p:nvPicPr>
          <p:cNvPr id="10" name="copy.wav">
            <a:hlinkClick r:id="" action="ppaction://media"/>
          </p:cNvPr>
          <p:cNvPicPr>
            <a:picLocks noRot="1" noChangeAspect="1"/>
          </p:cNvPicPr>
          <p:nvPr>
            <a:wavAudioFile r:embed="rId2" name="copy.wav"/>
          </p:nvPr>
        </p:nvPicPr>
        <p:blipFill>
          <a:blip r:embed="rId5" cstate="print"/>
          <a:stretch>
            <a:fillRect/>
          </a:stretch>
        </p:blipFill>
        <p:spPr>
          <a:xfrm>
            <a:off x="9601200" y="3962400"/>
            <a:ext cx="355600" cy="355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xmlns="" val="3784464848"/>
      </p:ext>
    </p:extLst>
  </p:cSld>
  <p:clrMapOvr>
    <a:masterClrMapping/>
  </p:clrMapOvr>
  <p:transition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64415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6a\u6a_1h.mp3"/>
  <p:tag name="PPSNARRATION" val="8,1126764742,C:\unit6a\NESC_Unit_6a_PP_pptx\Media.ppcx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RESENTER_SHAPEINFO" val="&lt;ThreeDShapeInfo&gt;&lt;uuid val=&quot;{9D874F2C-B068-4740-A2F1-D8A39DE83A2B}&quot;/&gt;&lt;filename val=&quot;C:\Users\TOMIRV~1\AppData\Local\Temp\PR\data\asimages\{9D874F2C-B068-4740-A2F1-D8A39DE83A2B}.png&quot;/&gt;&lt;hasEffects val=&quot;1&quot;/&gt;&lt;left val=&quot;90&quot;/&gt;&lt;top val=&quot;171.72&quot;/&gt;&lt;width val=&quot;501.36&quot;/&gt;&lt;height val=&quot;221.64&quot;/&gt;&lt;/ThreeDShapeInfo&gt;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6a\u6a_2.mp3"/>
  <p:tag name="PPSNARRATION" val="1,1126764742,C:\unit6a\NESC_Unit_6a_PP_pptx\Media.ppcx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6a\u6a_3.mp3"/>
  <p:tag name="PPSNARRATION" val="2,1126764742,C:\unit6a\NESC_Unit_6a_PP_pptx\Media.ppcx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6a\u6a_4.mp3"/>
  <p:tag name="PPSNARRATION" val="9,1126764742,C:\unit6a\NESC_Unit_6a_PP_pptx\Media.ppcx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6a\u6a_5.mp3"/>
  <p:tag name="PPSNARRATION" val="67,1126764742,C:\unit6a\NESC_Unit_6a_PP_pptx\Media.ppcx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6a\u6a_6.mp3"/>
  <p:tag name="PPSNARRATION" val="41,1126764742,C:\unit6a\NESC_Unit_6a_PP_pptx\Media.ppcx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6a\u6a_7.mp3"/>
  <p:tag name="PPSNARRATION" val="63,1126764742,C:\unit6a\NESC_Unit_6a_PP_pptx\Media.ppcx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6a\u6a_8.mp3"/>
  <p:tag name="PPSNARRATION" val="64,1126764742,C:\unit6a\NESC_Unit_6a_PP_pptx\Media.ppcx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6a\u6a_9.mp3"/>
  <p:tag name="PPSNARRATION" val="42,1126764742,C:\unit6a\NESC_Unit_6a_PP_pptx\Media.ppcx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6a\u6a_10.mp3"/>
  <p:tag name="PPSNARRATION" val="65,1126764742,C:\unit6a\NESC_Unit_6a_PP_pptx\Media.ppcx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6a\u6a_11.mp3"/>
  <p:tag name="PPSNARRATION" val="69,1126764742,C:\unit6a\NESC_Unit_6a_PP_pptx\Media.ppcx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6a\u6a_12.mp3"/>
  <p:tag name="PPSNARRATION" val="70,1126764742,C:\unit6a\NESC_Unit_6a_PP_pptx\Media.ppcx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6a\u6a_13.mp3"/>
  <p:tag name="PPSNARRATION" val="66,1126764742,C:\unit6a\NESC_Unit_6a_PP_pptx\Media.ppcx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6a\u6a_14.mp3"/>
  <p:tag name="PPSNARRATION" val="71,1126764742,C:\unit6a\NESC_Unit_6a_PP_pptx\Media.ppcx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6a\u6a_15.mp3"/>
  <p:tag name="PPSNARRATION" val="72,1126764742,C:\unit6a\NESC_Unit_6a_PP_pptx\Media.ppcx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6a\u6a_16.mp3"/>
  <p:tag name="PPSNARRATION" val="73,1126764742,C:\unit6a\NESC_Unit_6a_PP_pptx\Media.ppcx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6a\u6a_17.mp3"/>
  <p:tag name="PPSNARRATION" val="74,1126764742,C:\unit6a\NESC_Unit_6a_PP_pptx\Media.ppcx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6a\u6a_18J.mp3"/>
  <p:tag name="PPSNARRATION" val="75,1126764742,C:\unit6a\NESC_Unit_6a_PP_pptx\Media.ppcx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6a\u6a_19b.mp3"/>
  <p:tag name="PPSNARRATION" val="76,1126764742,C:\unit6a\NESC_Unit_6a_PP_pptx\Media.ppcx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6a\u6a_20apache.mp3"/>
  <p:tag name="PPSNARRATION" val="77,1126764742,C:\unit6a\NESC_Unit_6a_PP_pptx\Media.ppcx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6a\u6a_21.mp3"/>
  <p:tag name="PPSNARRATION" val="78,1126764742,C:\unit6a\NESC_Unit_6a_PP_pptx\Media.ppcx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6a\u6a_22.mp3"/>
  <p:tag name="PPSNARRATION" val="79,1126764742,C:\unit6a\NESC_Unit_6a_PP_pptx\Media.ppcx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6a\u6a_23.mp3"/>
  <p:tag name="PPSNARRATION" val="80,1126764742,C:\unit6a\NESC_Unit_6a_PP_pptx\Media.ppcx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6a\u6a_24.mp3"/>
  <p:tag name="PPSNARRATION" val="81,1126764742,C:\unit6a\NESC_Unit_6a_PP_pptx\Media.ppcx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6a\u6a_25.mp3"/>
  <p:tag name="PPSNARRATION" val="82,1126764742,C:\unit6a\NESC_Unit_6a_PP_pptx\Media.ppcx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RESENTER_SHAPEINFO" val="&lt;ThreeDShapeInfo&gt;&lt;uuid val=&quot;{9A05E9E6-F0D4-4383-BA22-5DEF60C2759D}&quot;/&gt;&lt;filename val=&quot;C:\Users\TOMIRV~1\AppData\Local\Temp\PR\data\asimages\{9A05E9E6-F0D4-4383-BA22-5DEF60C2759D}.png&quot;/&gt;&lt;hasEffects val=&quot;0&quot;/&gt;&lt;left val=&quot;180&quot;/&gt;&lt;top val=&quot;189&quot;/&gt;&lt;width val=&quot;283.92&quot;/&gt;&lt;height val=&quot;262.92&quot;/&gt;&lt;/ThreeDShapeInfo&gt;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6a\u6a_26.mp3"/>
  <p:tag name="PPSNARRATION" val="83,1126764742,C:\unit6a\NESC_Unit_6a_PP_pptx\Media.ppcx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6a\u6a_27.mp3"/>
  <p:tag name="PPSNARRATION" val="84,1126764742,C:\unit6a\NESC_Unit_6a_PP_pptx\Media.ppcx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6a\u6a_28.mp3"/>
  <p:tag name="PPSNARRATION" val="85,1126764742,C:\unit6a\NESC_Unit_6a_PP_pptx\Media.ppcx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6a\u6a_29.mp3"/>
  <p:tag name="PPSNARRATION" val="86,1126764742,C:\unit6a\NESC_Unit_6a_PP_pptx\Media.ppcx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6a\u6a_30.mp3"/>
  <p:tag name="PPSNARRATION" val="87,1126764742,C:\unit6a\NESC_Unit_6a_PP_pptx\Media.ppcx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6a\u6a_31.mp3"/>
  <p:tag name="PPSNARRATION" val="88,1126764742,C:\unit6a\NESC_Unit_6a_PP_pptx\Media.ppcx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6a\u6a_32.mp3"/>
  <p:tag name="PPSNARRATION" val="89,1126764742,C:\unit6a\NESC_Unit_6a_PP_pptx\Media.ppcx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6a\u6a_33.mp3"/>
  <p:tag name="PPSNARRATION" val="90,1126764742,C:\unit6a\NESC_Unit_6a_PP_pptx\Media.ppcx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6a\u6a_34.mp3"/>
  <p:tag name="PPSNARRATION" val="91,1126764742,C:\unit6a\NESC_Unit_6a_PP_pptx\Media.ppcx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6a\u6a_35.mp3"/>
  <p:tag name="PPSNARRATION" val="92,1126764742,C:\unit6a\NESC_Unit_6a_PP_pptx\Media.ppcx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M_508-ish_TEMPLATE">
  <a:themeElements>
    <a:clrScheme name="Custom 2">
      <a:dk1>
        <a:srgbClr val="000F2E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Office Classic">
      <a:maj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Equity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SM_508-ish_TEMPLATE</Template>
  <TotalTime>86</TotalTime>
  <Words>1575</Words>
  <Application>Microsoft Office PowerPoint</Application>
  <PresentationFormat>On-screen Show (4:3)</PresentationFormat>
  <Paragraphs>372</Paragraphs>
  <Slides>35</Slides>
  <Notes>35</Notes>
  <HiddenSlides>0</HiddenSlides>
  <MMClips>35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35</vt:i4>
      </vt:variant>
    </vt:vector>
  </HeadingPairs>
  <TitlesOfParts>
    <vt:vector size="36" baseType="lpstr">
      <vt:lpstr>SM_508-ish_TEMPLATE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Electrical Transformer</vt:lpstr>
      <vt:lpstr>Transformer Core</vt:lpstr>
      <vt:lpstr>Slide 16</vt:lpstr>
      <vt:lpstr>Transformer FFT Exercise</vt:lpstr>
      <vt:lpstr>Slide 18</vt:lpstr>
      <vt:lpstr>Magnetostriction Theory</vt:lpstr>
      <vt:lpstr>Apache Helicopter</vt:lpstr>
      <vt:lpstr>Slide 21</vt:lpstr>
      <vt:lpstr>Slide 22</vt:lpstr>
      <vt:lpstr>Slide 23</vt:lpstr>
      <vt:lpstr>Slide 24</vt:lpstr>
      <vt:lpstr>Slide 25</vt:lpstr>
      <vt:lpstr>Slide 26</vt:lpstr>
      <vt:lpstr>Slide 27</vt:lpstr>
      <vt:lpstr>Slide 28</vt:lpstr>
      <vt:lpstr>Slide 29</vt:lpstr>
      <vt:lpstr>Slide 30</vt:lpstr>
      <vt:lpstr>Slide 31</vt:lpstr>
      <vt:lpstr>Slide 32</vt:lpstr>
      <vt:lpstr>Tail Rotor Hub Frequency</vt:lpstr>
      <vt:lpstr>Tail Rotor, 153 Hz</vt:lpstr>
      <vt:lpstr>Program &amp; Data Summary  for this Unit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Ian</dc:creator>
  <cp:lastModifiedBy>Ian H. Batchelder</cp:lastModifiedBy>
  <cp:revision>7</cp:revision>
  <dcterms:created xsi:type="dcterms:W3CDTF">2011-03-16T16:13:23Z</dcterms:created>
  <dcterms:modified xsi:type="dcterms:W3CDTF">2011-03-18T20:13:33Z</dcterms:modified>
</cp:coreProperties>
</file>