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81" r:id="rId4"/>
    <p:sldId id="282" r:id="rId5"/>
    <p:sldId id="284" r:id="rId6"/>
    <p:sldId id="283" r:id="rId7"/>
    <p:sldId id="285" r:id="rId8"/>
    <p:sldId id="288" r:id="rId9"/>
    <p:sldId id="292" r:id="rId10"/>
    <p:sldId id="293" r:id="rId11"/>
    <p:sldId id="294" r:id="rId12"/>
    <p:sldId id="297" r:id="rId13"/>
    <p:sldId id="295" r:id="rId14"/>
    <p:sldId id="296" r:id="rId15"/>
    <p:sldId id="299" r:id="rId16"/>
    <p:sldId id="289" r:id="rId17"/>
    <p:sldId id="290" r:id="rId18"/>
    <p:sldId id="291" r:id="rId19"/>
    <p:sldId id="286" r:id="rId20"/>
    <p:sldId id="287" r:id="rId21"/>
    <p:sldId id="303" r:id="rId22"/>
    <p:sldId id="305" r:id="rId23"/>
    <p:sldId id="304" r:id="rId24"/>
    <p:sldId id="306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 autoAdjust="0"/>
    <p:restoredTop sz="94643" autoAdjust="0"/>
  </p:normalViewPr>
  <p:slideViewPr>
    <p:cSldViewPr>
      <p:cViewPr varScale="1">
        <p:scale>
          <a:sx n="95" d="100"/>
          <a:sy n="95" d="100"/>
        </p:scale>
        <p:origin x="-3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2AEC6-63A6-4065-8A6A-0F620A1EABE3}" type="datetimeFigureOut">
              <a:rPr lang="en-US" smtClean="0"/>
              <a:pPr/>
              <a:t>11/1/2011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B1343-7C3B-4511-9290-56B7AA1B39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0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+mj-lt"/>
              </a:rPr>
              <a:t>Learning from the Past, Looking to the Future</a:t>
            </a:r>
            <a:endParaRPr lang="en-US" sz="1200" b="1" i="1" dirty="0">
              <a:latin typeface="+mj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114800"/>
            <a:ext cx="6400800" cy="2057400"/>
          </a:xfrm>
        </p:spPr>
        <p:txBody>
          <a:bodyPr/>
          <a:lstStyle/>
          <a:p>
            <a:r>
              <a:rPr lang="en-US" sz="1600" dirty="0" smtClean="0"/>
              <a:t>James R. (Jim) Beaty, PhD - NASA Langley Research Center</a:t>
            </a:r>
            <a:br>
              <a:rPr lang="en-US" sz="1600" dirty="0" smtClean="0"/>
            </a:br>
            <a:r>
              <a:rPr lang="en-US" sz="1600" dirty="0" smtClean="0"/>
              <a:t>Vehicle Analysis Branch, Systems Analysis &amp; Concepts Directorate</a:t>
            </a:r>
            <a:br>
              <a:rPr lang="en-US" sz="1600" dirty="0" smtClean="0"/>
            </a:br>
            <a:r>
              <a:rPr lang="en-US" sz="1600" dirty="0" smtClean="0"/>
              <a:t>Bldg 1209, Room 128B, M/S 451</a:t>
            </a:r>
          </a:p>
          <a:p>
            <a:r>
              <a:rPr lang="en-US" sz="1600" dirty="0" smtClean="0"/>
              <a:t>1 North Dryden Street</a:t>
            </a:r>
            <a:br>
              <a:rPr lang="en-US" sz="1600" dirty="0" smtClean="0"/>
            </a:br>
            <a:r>
              <a:rPr lang="en-US" sz="1600" dirty="0" smtClean="0"/>
              <a:t>Hampton, VA 23681</a:t>
            </a:r>
            <a:br>
              <a:rPr lang="en-US" sz="1600" dirty="0" smtClean="0"/>
            </a:br>
            <a:r>
              <a:rPr lang="en-US" sz="1600" dirty="0" smtClean="0"/>
              <a:t>757-864-1322</a:t>
            </a:r>
          </a:p>
          <a:p>
            <a:r>
              <a:rPr lang="en-US" sz="1600" dirty="0" smtClean="0"/>
              <a:t>James.R.Beaty@nasa.gov</a:t>
            </a:r>
            <a:br>
              <a:rPr lang="en-US" sz="1600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371600"/>
            <a:ext cx="8382000" cy="1470024"/>
          </a:xfrm>
        </p:spPr>
        <p:txBody>
          <a:bodyPr/>
          <a:lstStyle/>
          <a:p>
            <a:r>
              <a:rPr lang="en-US" sz="4000" i="0" dirty="0" smtClean="0"/>
              <a:t>Introduction </a:t>
            </a:r>
            <a:r>
              <a:rPr lang="en-US" sz="4000" dirty="0" smtClean="0"/>
              <a:t>to Digital Signal Processing (DSP)</a:t>
            </a:r>
            <a:r>
              <a:rPr lang="en-US" sz="4000" i="0" dirty="0" smtClean="0"/>
              <a:t/>
            </a:r>
            <a:br>
              <a:rPr lang="en-US" sz="4000" i="0" dirty="0" smtClean="0"/>
            </a:br>
            <a:r>
              <a:rPr lang="en-US" sz="2000" i="0" dirty="0" smtClean="0"/>
              <a:t>  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4800" dirty="0" smtClean="0"/>
              <a:t> </a:t>
            </a:r>
            <a:r>
              <a:rPr lang="en-US" sz="3200" b="1" dirty="0" smtClean="0">
                <a:latin typeface="Garamond" pitchFamily="18" charset="0"/>
              </a:rPr>
              <a:t>Part 1 of 4 (“Mathematical Concepts”)</a:t>
            </a:r>
            <a:endParaRPr lang="en-US" sz="3200" b="1" i="0" dirty="0" smtClean="0"/>
          </a:p>
        </p:txBody>
      </p:sp>
      <p:pic>
        <p:nvPicPr>
          <p:cNvPr id="6" name="Picture 3" descr="C:\Users\jbeaty1\Pictures\KOGDIrectoryPhotoCropp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4114801"/>
            <a:ext cx="1601480" cy="1828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144964"/>
          </a:xfrm>
        </p:spPr>
        <p:txBody>
          <a:bodyPr/>
          <a:lstStyle/>
          <a:p>
            <a:r>
              <a:rPr lang="en-US" sz="2000" b="1" dirty="0" smtClean="0"/>
              <a:t>Part 1, “Mathematical Concepts”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dirty="0" smtClean="0"/>
              <a:t>Part 2, “Power Spectral Density Basics”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dirty="0" smtClean="0"/>
              <a:t>Part 3 “Implementing Discrete Filters”</a:t>
            </a:r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Part 4 “Typical GN&amp;C Applications”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 rot="10800000">
            <a:off x="7772401" y="1477944"/>
            <a:ext cx="53339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Fourier Transform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For continuous functions of time, f(t), the Fourier transform, F(</a:t>
            </a:r>
            <a:r>
              <a:rPr lang="en-US" sz="2000" dirty="0" smtClean="0">
                <a:latin typeface="Symbol" pitchFamily="18" charset="2"/>
              </a:rPr>
              <a:t>w</a:t>
            </a:r>
            <a:r>
              <a:rPr lang="en-US" sz="2000" dirty="0" smtClean="0"/>
              <a:t>) (and its inverse, or the </a:t>
            </a:r>
            <a:r>
              <a:rPr lang="en-US" sz="2000" b="1" i="1" dirty="0" smtClean="0"/>
              <a:t>synthesis </a:t>
            </a:r>
            <a:r>
              <a:rPr lang="en-US" sz="2000" dirty="0" smtClean="0"/>
              <a:t>equation) are usually defined as: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000" dirty="0" smtClean="0"/>
              <a:t>Note that some use the following alternate definition of the continuous Fourier transform with the √2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 applied only to the synthesis equation: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000" dirty="0" smtClean="0"/>
              <a:t>These are equivalent, but care should be exercised when using Fourier transforms so it is clear which form is used</a:t>
            </a:r>
          </a:p>
          <a:p>
            <a:r>
              <a:rPr lang="en-US" sz="2000" b="1" i="1" dirty="0" smtClean="0"/>
              <a:t>Pay particular attention to the second form:  the “synthesis” equation on the right (converts frequency domain back to time domain) contains a scaling of 2</a:t>
            </a:r>
            <a:r>
              <a:rPr lang="en-US" sz="2000" b="1" i="1" dirty="0" smtClean="0">
                <a:latin typeface="Symbol" pitchFamily="18" charset="2"/>
              </a:rPr>
              <a:t>p</a:t>
            </a:r>
            <a:r>
              <a:rPr lang="en-US" sz="2000" b="1" i="1" dirty="0" smtClean="0"/>
              <a:t>, which will affect the discrete Fourier transform to follow later (it will have similar scaling factors applied to the synthesis equation)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285352" y="2229896"/>
          <a:ext cx="6096000" cy="608188"/>
        </p:xfrm>
        <a:graphic>
          <a:graphicData uri="http://schemas.openxmlformats.org/presentationml/2006/ole">
            <p:oleObj spid="_x0000_s1026" name="Equation" r:id="rId3" imgW="4203360" imgH="41904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323896" y="3733800"/>
          <a:ext cx="6067504" cy="633485"/>
        </p:xfrm>
        <a:graphic>
          <a:graphicData uri="http://schemas.openxmlformats.org/presentationml/2006/ole">
            <p:oleObj spid="_x0000_s1027" name="Equation" r:id="rId4" imgW="3771720" imgH="39348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Fourier Transform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For example, if f(t) = cos(at), the Fourier transform of f(t) is</a:t>
            </a:r>
          </a:p>
          <a:p>
            <a:pPr>
              <a:buNone/>
            </a:pPr>
            <a:endParaRPr lang="en-US" sz="2000" dirty="0" smtClean="0"/>
          </a:p>
          <a:p>
            <a:endParaRPr lang="en-US" sz="2400" dirty="0" smtClean="0"/>
          </a:p>
          <a:p>
            <a:pPr>
              <a:buFont typeface="Wingdings" pitchFamily="2" charset="2"/>
              <a:buNone/>
            </a:pPr>
            <a:r>
              <a:rPr lang="en-US" sz="2400" dirty="0" smtClean="0"/>
              <a:t>	</a:t>
            </a:r>
            <a:r>
              <a:rPr lang="en-US" sz="1800" dirty="0" smtClean="0"/>
              <a:t>where </a:t>
            </a:r>
            <a:r>
              <a:rPr lang="en-US" sz="1800" dirty="0" smtClean="0">
                <a:latin typeface="Symbol" pitchFamily="18" charset="2"/>
              </a:rPr>
              <a:t>d</a:t>
            </a:r>
            <a:r>
              <a:rPr lang="en-US" sz="1800" dirty="0" smtClean="0"/>
              <a:t> is the </a:t>
            </a:r>
            <a:r>
              <a:rPr lang="en-US" sz="1800" dirty="0" err="1" smtClean="0"/>
              <a:t>dirac</a:t>
            </a:r>
            <a:r>
              <a:rPr lang="en-US" sz="1800" dirty="0" smtClean="0"/>
              <a:t> delta function, defined such that </a:t>
            </a:r>
            <a:r>
              <a:rPr lang="en-US" sz="1800" dirty="0" smtClean="0">
                <a:latin typeface="Symbol" pitchFamily="18" charset="2"/>
              </a:rPr>
              <a:t>d</a:t>
            </a:r>
            <a:r>
              <a:rPr lang="en-US" sz="1800" dirty="0" smtClean="0"/>
              <a:t>(x) is zero for all x, except x = 0, and has a value at x = 0 sufficiently large such that its integral from -</a:t>
            </a:r>
            <a:r>
              <a:rPr lang="en-US" sz="1800" dirty="0" smtClean="0">
                <a:cs typeface="Arial" pitchFamily="34" charset="0"/>
              </a:rPr>
              <a:t>∞ to +∞ has a value of 1</a:t>
            </a:r>
          </a:p>
          <a:p>
            <a:r>
              <a:rPr lang="en-US" sz="2000" dirty="0" smtClean="0"/>
              <a:t>This Fourier transform, F(</a:t>
            </a:r>
            <a:r>
              <a:rPr lang="en-US" sz="2000" dirty="0" smtClean="0">
                <a:latin typeface="Symbol" pitchFamily="18" charset="2"/>
              </a:rPr>
              <a:t>w</a:t>
            </a:r>
            <a:r>
              <a:rPr lang="en-US" sz="2000" dirty="0" smtClean="0"/>
              <a:t>) produces a waveform that looks like: 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000" dirty="0" smtClean="0"/>
              <a:t>Therefore, the Fourier transform of f(t) = cos(at) produces single spikes at </a:t>
            </a:r>
            <a:r>
              <a:rPr lang="en-US" sz="2000" dirty="0" smtClean="0">
                <a:latin typeface="Symbol" pitchFamily="18" charset="2"/>
              </a:rPr>
              <a:t>w</a:t>
            </a:r>
            <a:r>
              <a:rPr lang="en-US" sz="2000" dirty="0" smtClean="0"/>
              <a:t> = </a:t>
            </a:r>
            <a:r>
              <a:rPr lang="en-US" sz="2000" dirty="0" smtClean="0">
                <a:cs typeface="Arial" pitchFamily="34" charset="0"/>
              </a:rPr>
              <a:t>±a, which is useful for identifying and extracting frequency content of signals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1626160" y="2245808"/>
          <a:ext cx="5454650" cy="684213"/>
        </p:xfrm>
        <a:graphic>
          <a:graphicData uri="http://schemas.openxmlformats.org/presentationml/2006/ole">
            <p:oleObj spid="_x0000_s2052" name="Equation" r:id="rId3" imgW="3644640" imgH="457200" progId="Equation.3">
              <p:embed/>
            </p:oleObj>
          </a:graphicData>
        </a:graphic>
      </p:graphicFrame>
      <p:grpSp>
        <p:nvGrpSpPr>
          <p:cNvPr id="8" name="Group 80"/>
          <p:cNvGrpSpPr>
            <a:grpSpLocks/>
          </p:cNvGrpSpPr>
          <p:nvPr/>
        </p:nvGrpSpPr>
        <p:grpSpPr bwMode="auto">
          <a:xfrm>
            <a:off x="1632880" y="4343400"/>
            <a:ext cx="4844120" cy="1066800"/>
            <a:chOff x="1440" y="2618"/>
            <a:chExt cx="3216" cy="886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571" y="3273"/>
              <a:ext cx="53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latin typeface="Symbol" pitchFamily="18" charset="2"/>
                </a:rPr>
                <a:t>w </a:t>
              </a:r>
              <a:r>
                <a:rPr lang="en-US"/>
                <a:t>= +a</a:t>
              </a:r>
            </a:p>
          </p:txBody>
        </p:sp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2003" y="3273"/>
              <a:ext cx="50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latin typeface="Symbol" pitchFamily="18" charset="2"/>
                </a:rPr>
                <a:t>w </a:t>
              </a:r>
              <a:r>
                <a:rPr lang="en-US"/>
                <a:t>= -a</a:t>
              </a:r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>
              <a:off x="1440" y="3240"/>
              <a:ext cx="32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 flipV="1">
              <a:off x="2968" y="2704"/>
              <a:ext cx="0" cy="5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2959" y="2618"/>
              <a:ext cx="39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F(</a:t>
              </a:r>
              <a:r>
                <a:rPr lang="en-US">
                  <a:latin typeface="Symbol" pitchFamily="18" charset="2"/>
                </a:rPr>
                <a:t>w</a:t>
              </a:r>
              <a:r>
                <a:rPr lang="en-US"/>
                <a:t>)</a:t>
              </a: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4294" y="3240"/>
              <a:ext cx="21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latin typeface="Symbol" pitchFamily="18" charset="2"/>
                </a:rPr>
                <a:t>w</a:t>
              </a:r>
              <a:endParaRPr lang="en-US"/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2204" y="3173"/>
              <a:ext cx="0" cy="1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13"/>
            <p:cNvSpPr>
              <a:spLocks noChangeShapeType="1"/>
            </p:cNvSpPr>
            <p:nvPr/>
          </p:nvSpPr>
          <p:spPr bwMode="auto">
            <a:xfrm>
              <a:off x="3731" y="3173"/>
              <a:ext cx="0" cy="1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" name="Group 18"/>
            <p:cNvGrpSpPr>
              <a:grpSpLocks/>
            </p:cNvGrpSpPr>
            <p:nvPr/>
          </p:nvGrpSpPr>
          <p:grpSpPr bwMode="auto">
            <a:xfrm>
              <a:off x="2162" y="2871"/>
              <a:ext cx="82" cy="67"/>
              <a:chOff x="622" y="3552"/>
              <a:chExt cx="98" cy="96"/>
            </a:xfrm>
          </p:grpSpPr>
          <p:sp>
            <p:nvSpPr>
              <p:cNvPr id="71" name="Line 16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Line 17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3690" y="2871"/>
              <a:ext cx="82" cy="67"/>
              <a:chOff x="622" y="3552"/>
              <a:chExt cx="98" cy="96"/>
            </a:xfrm>
          </p:grpSpPr>
          <p:sp>
            <p:nvSpPr>
              <p:cNvPr id="69" name="Line 21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22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23"/>
            <p:cNvGrpSpPr>
              <a:grpSpLocks/>
            </p:cNvGrpSpPr>
            <p:nvPr/>
          </p:nvGrpSpPr>
          <p:grpSpPr bwMode="auto">
            <a:xfrm>
              <a:off x="3850" y="3206"/>
              <a:ext cx="82" cy="67"/>
              <a:chOff x="622" y="3552"/>
              <a:chExt cx="98" cy="96"/>
            </a:xfrm>
          </p:grpSpPr>
          <p:sp>
            <p:nvSpPr>
              <p:cNvPr id="67" name="Line 24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Line 25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" name="Group 26"/>
            <p:cNvGrpSpPr>
              <a:grpSpLocks/>
            </p:cNvGrpSpPr>
            <p:nvPr/>
          </p:nvGrpSpPr>
          <p:grpSpPr bwMode="auto">
            <a:xfrm>
              <a:off x="4051" y="3206"/>
              <a:ext cx="82" cy="67"/>
              <a:chOff x="622" y="3552"/>
              <a:chExt cx="98" cy="96"/>
            </a:xfrm>
          </p:grpSpPr>
          <p:sp>
            <p:nvSpPr>
              <p:cNvPr id="65" name="Line 27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Line 28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" name="Group 29"/>
            <p:cNvGrpSpPr>
              <a:grpSpLocks/>
            </p:cNvGrpSpPr>
            <p:nvPr/>
          </p:nvGrpSpPr>
          <p:grpSpPr bwMode="auto">
            <a:xfrm>
              <a:off x="4214" y="3206"/>
              <a:ext cx="82" cy="67"/>
              <a:chOff x="622" y="3552"/>
              <a:chExt cx="98" cy="96"/>
            </a:xfrm>
          </p:grpSpPr>
          <p:sp>
            <p:nvSpPr>
              <p:cNvPr id="63" name="Line 30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Line 31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4373" y="3206"/>
              <a:ext cx="82" cy="67"/>
              <a:chOff x="622" y="3552"/>
              <a:chExt cx="98" cy="96"/>
            </a:xfrm>
          </p:grpSpPr>
          <p:sp>
            <p:nvSpPr>
              <p:cNvPr id="61" name="Line 33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Line 34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" name="Group 35"/>
            <p:cNvGrpSpPr>
              <a:grpSpLocks/>
            </p:cNvGrpSpPr>
            <p:nvPr/>
          </p:nvGrpSpPr>
          <p:grpSpPr bwMode="auto">
            <a:xfrm>
              <a:off x="3569" y="3206"/>
              <a:ext cx="82" cy="67"/>
              <a:chOff x="622" y="3552"/>
              <a:chExt cx="98" cy="96"/>
            </a:xfrm>
          </p:grpSpPr>
          <p:sp>
            <p:nvSpPr>
              <p:cNvPr id="59" name="Line 36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Line 37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" name="Group 38"/>
            <p:cNvGrpSpPr>
              <a:grpSpLocks/>
            </p:cNvGrpSpPr>
            <p:nvPr/>
          </p:nvGrpSpPr>
          <p:grpSpPr bwMode="auto">
            <a:xfrm>
              <a:off x="3410" y="3206"/>
              <a:ext cx="82" cy="67"/>
              <a:chOff x="622" y="3552"/>
              <a:chExt cx="98" cy="96"/>
            </a:xfrm>
          </p:grpSpPr>
          <p:sp>
            <p:nvSpPr>
              <p:cNvPr id="57" name="Line 39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40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" name="Group 41"/>
            <p:cNvGrpSpPr>
              <a:grpSpLocks/>
            </p:cNvGrpSpPr>
            <p:nvPr/>
          </p:nvGrpSpPr>
          <p:grpSpPr bwMode="auto">
            <a:xfrm>
              <a:off x="3249" y="3206"/>
              <a:ext cx="82" cy="67"/>
              <a:chOff x="622" y="3552"/>
              <a:chExt cx="98" cy="96"/>
            </a:xfrm>
          </p:grpSpPr>
          <p:sp>
            <p:nvSpPr>
              <p:cNvPr id="55" name="Line 42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Line 43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" name="Group 44"/>
            <p:cNvGrpSpPr>
              <a:grpSpLocks/>
            </p:cNvGrpSpPr>
            <p:nvPr/>
          </p:nvGrpSpPr>
          <p:grpSpPr bwMode="auto">
            <a:xfrm>
              <a:off x="3088" y="3206"/>
              <a:ext cx="82" cy="67"/>
              <a:chOff x="622" y="3552"/>
              <a:chExt cx="98" cy="96"/>
            </a:xfrm>
          </p:grpSpPr>
          <p:sp>
            <p:nvSpPr>
              <p:cNvPr id="53" name="Line 45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46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7" name="Group 47"/>
            <p:cNvGrpSpPr>
              <a:grpSpLocks/>
            </p:cNvGrpSpPr>
            <p:nvPr/>
          </p:nvGrpSpPr>
          <p:grpSpPr bwMode="auto">
            <a:xfrm>
              <a:off x="2927" y="3206"/>
              <a:ext cx="82" cy="67"/>
              <a:chOff x="622" y="3552"/>
              <a:chExt cx="98" cy="96"/>
            </a:xfrm>
          </p:grpSpPr>
          <p:sp>
            <p:nvSpPr>
              <p:cNvPr id="51" name="Line 48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49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8" name="Group 50"/>
            <p:cNvGrpSpPr>
              <a:grpSpLocks/>
            </p:cNvGrpSpPr>
            <p:nvPr/>
          </p:nvGrpSpPr>
          <p:grpSpPr bwMode="auto">
            <a:xfrm>
              <a:off x="2767" y="3206"/>
              <a:ext cx="82" cy="67"/>
              <a:chOff x="622" y="3552"/>
              <a:chExt cx="98" cy="96"/>
            </a:xfrm>
          </p:grpSpPr>
          <p:sp>
            <p:nvSpPr>
              <p:cNvPr id="49" name="Line 51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52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9" name="Group 53"/>
            <p:cNvGrpSpPr>
              <a:grpSpLocks/>
            </p:cNvGrpSpPr>
            <p:nvPr/>
          </p:nvGrpSpPr>
          <p:grpSpPr bwMode="auto">
            <a:xfrm>
              <a:off x="2606" y="3206"/>
              <a:ext cx="82" cy="67"/>
              <a:chOff x="622" y="3552"/>
              <a:chExt cx="98" cy="96"/>
            </a:xfrm>
          </p:grpSpPr>
          <p:sp>
            <p:nvSpPr>
              <p:cNvPr id="47" name="Line 54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55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" name="Group 56"/>
            <p:cNvGrpSpPr>
              <a:grpSpLocks/>
            </p:cNvGrpSpPr>
            <p:nvPr/>
          </p:nvGrpSpPr>
          <p:grpSpPr bwMode="auto">
            <a:xfrm>
              <a:off x="2445" y="3206"/>
              <a:ext cx="82" cy="67"/>
              <a:chOff x="622" y="3552"/>
              <a:chExt cx="98" cy="96"/>
            </a:xfrm>
          </p:grpSpPr>
          <p:sp>
            <p:nvSpPr>
              <p:cNvPr id="45" name="Line 57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58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1" name="Group 59"/>
            <p:cNvGrpSpPr>
              <a:grpSpLocks/>
            </p:cNvGrpSpPr>
            <p:nvPr/>
          </p:nvGrpSpPr>
          <p:grpSpPr bwMode="auto">
            <a:xfrm>
              <a:off x="2284" y="3206"/>
              <a:ext cx="82" cy="67"/>
              <a:chOff x="622" y="3552"/>
              <a:chExt cx="98" cy="96"/>
            </a:xfrm>
          </p:grpSpPr>
          <p:sp>
            <p:nvSpPr>
              <p:cNvPr id="43" name="Line 60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61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2" name="Group 62"/>
            <p:cNvGrpSpPr>
              <a:grpSpLocks/>
            </p:cNvGrpSpPr>
            <p:nvPr/>
          </p:nvGrpSpPr>
          <p:grpSpPr bwMode="auto">
            <a:xfrm>
              <a:off x="2041" y="3206"/>
              <a:ext cx="82" cy="67"/>
              <a:chOff x="622" y="3552"/>
              <a:chExt cx="98" cy="96"/>
            </a:xfrm>
          </p:grpSpPr>
          <p:sp>
            <p:nvSpPr>
              <p:cNvPr id="41" name="Line 63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64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" name="Group 65"/>
            <p:cNvGrpSpPr>
              <a:grpSpLocks/>
            </p:cNvGrpSpPr>
            <p:nvPr/>
          </p:nvGrpSpPr>
          <p:grpSpPr bwMode="auto">
            <a:xfrm>
              <a:off x="1842" y="3206"/>
              <a:ext cx="82" cy="67"/>
              <a:chOff x="622" y="3552"/>
              <a:chExt cx="98" cy="96"/>
            </a:xfrm>
          </p:grpSpPr>
          <p:sp>
            <p:nvSpPr>
              <p:cNvPr id="39" name="Line 66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67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4" name="Group 68"/>
            <p:cNvGrpSpPr>
              <a:grpSpLocks/>
            </p:cNvGrpSpPr>
            <p:nvPr/>
          </p:nvGrpSpPr>
          <p:grpSpPr bwMode="auto">
            <a:xfrm>
              <a:off x="1681" y="3206"/>
              <a:ext cx="82" cy="67"/>
              <a:chOff x="622" y="3552"/>
              <a:chExt cx="98" cy="96"/>
            </a:xfrm>
          </p:grpSpPr>
          <p:sp>
            <p:nvSpPr>
              <p:cNvPr id="37" name="Line 69"/>
              <p:cNvSpPr>
                <a:spLocks noChangeShapeType="1"/>
              </p:cNvSpPr>
              <p:nvPr/>
            </p:nvSpPr>
            <p:spPr bwMode="auto">
              <a:xfrm>
                <a:off x="624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Line 70"/>
              <p:cNvSpPr>
                <a:spLocks noChangeShapeType="1"/>
              </p:cNvSpPr>
              <p:nvPr/>
            </p:nvSpPr>
            <p:spPr bwMode="auto">
              <a:xfrm rot="-5400000">
                <a:off x="622" y="3552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" name="Line 74"/>
            <p:cNvSpPr>
              <a:spLocks noChangeShapeType="1"/>
            </p:cNvSpPr>
            <p:nvPr/>
          </p:nvSpPr>
          <p:spPr bwMode="auto">
            <a:xfrm>
              <a:off x="2204" y="2932"/>
              <a:ext cx="0" cy="2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Line 75"/>
            <p:cNvSpPr>
              <a:spLocks noChangeShapeType="1"/>
            </p:cNvSpPr>
            <p:nvPr/>
          </p:nvSpPr>
          <p:spPr bwMode="auto">
            <a:xfrm>
              <a:off x="3727" y="2902"/>
              <a:ext cx="0" cy="2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Linearity Property of Fourier Transform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144964"/>
          </a:xfrm>
        </p:spPr>
        <p:txBody>
          <a:bodyPr>
            <a:noAutofit/>
          </a:bodyPr>
          <a:lstStyle/>
          <a:p>
            <a:r>
              <a:rPr lang="en-US" sz="1600" dirty="0" smtClean="0"/>
              <a:t>Now, if f(t) is composed of many sinusoids, the </a:t>
            </a:r>
            <a:r>
              <a:rPr lang="en-US" sz="1600" b="1" i="1" dirty="0" smtClean="0"/>
              <a:t>linearity</a:t>
            </a:r>
            <a:r>
              <a:rPr lang="en-US" sz="1600" dirty="0" smtClean="0"/>
              <a:t> property of the Fourier transform requires that the Fourier transform of f(t) will have discrete non-zero spikes at each distinct frequency of those sinusoids.  </a:t>
            </a:r>
          </a:p>
          <a:p>
            <a:endParaRPr lang="en-US" sz="1600" dirty="0" smtClean="0"/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This is the essential property of Fourier analysis that is key to signal processing.  For example, if ʄ { } represents the Fourier transform shown earlier, then</a:t>
            </a:r>
          </a:p>
          <a:p>
            <a:endParaRPr lang="en-US" sz="1200" dirty="0" smtClean="0"/>
          </a:p>
          <a:p>
            <a:pPr lvl="1"/>
            <a:r>
              <a:rPr lang="en-US" sz="1600" dirty="0" smtClean="0"/>
              <a:t>Linearity property of Fourier transforms: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/>
              <a:t>			ʄ { a </a:t>
            </a:r>
            <a:r>
              <a:rPr lang="en-US" sz="1800" dirty="0" smtClean="0">
                <a:cs typeface="Arial" pitchFamily="34" charset="0"/>
              </a:rPr>
              <a:t>· </a:t>
            </a:r>
            <a:r>
              <a:rPr lang="en-US" sz="1800" dirty="0" smtClean="0"/>
              <a:t>f(t) + b </a:t>
            </a:r>
            <a:r>
              <a:rPr lang="en-US" sz="1800" dirty="0" smtClean="0">
                <a:cs typeface="Arial" pitchFamily="34" charset="0"/>
              </a:rPr>
              <a:t>· </a:t>
            </a:r>
            <a:r>
              <a:rPr lang="en-US" sz="1800" dirty="0" smtClean="0"/>
              <a:t>g(t) }  </a:t>
            </a:r>
            <a:r>
              <a:rPr lang="en-US" sz="1800" b="1" dirty="0" smtClean="0">
                <a:sym typeface="Wingdings" pitchFamily="2" charset="2"/>
              </a:rPr>
              <a:t></a:t>
            </a:r>
            <a:r>
              <a:rPr lang="en-US" sz="1800" dirty="0" smtClean="0"/>
              <a:t>   a </a:t>
            </a:r>
            <a:r>
              <a:rPr lang="en-US" sz="1800" dirty="0" smtClean="0">
                <a:cs typeface="Arial" pitchFamily="34" charset="0"/>
              </a:rPr>
              <a:t>· F(</a:t>
            </a:r>
            <a:r>
              <a:rPr lang="en-US" sz="18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800" dirty="0" smtClean="0">
                <a:cs typeface="Arial" pitchFamily="34" charset="0"/>
              </a:rPr>
              <a:t>) + </a:t>
            </a:r>
            <a:r>
              <a:rPr lang="en-US" sz="1800" dirty="0" smtClean="0"/>
              <a:t>b </a:t>
            </a:r>
            <a:r>
              <a:rPr lang="en-US" sz="1800" dirty="0" smtClean="0">
                <a:cs typeface="Arial" pitchFamily="34" charset="0"/>
              </a:rPr>
              <a:t>· G(</a:t>
            </a:r>
            <a:r>
              <a:rPr lang="en-US" sz="18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800" dirty="0" smtClean="0">
                <a:cs typeface="Arial" pitchFamily="34" charset="0"/>
              </a:rPr>
              <a:t>)</a:t>
            </a:r>
            <a:endParaRPr lang="el-GR" sz="1800" dirty="0" smtClean="0">
              <a:cs typeface="Arial" pitchFamily="34" charset="0"/>
            </a:endParaRPr>
          </a:p>
          <a:p>
            <a:pPr lvl="1"/>
            <a:r>
              <a:rPr lang="en-US" sz="1600" b="1" i="1" dirty="0" smtClean="0"/>
              <a:t>Convolution property </a:t>
            </a:r>
            <a:r>
              <a:rPr lang="en-US" sz="1600" dirty="0" smtClean="0"/>
              <a:t>of Fourier transforms (* denotes convolution, </a:t>
            </a:r>
            <a:r>
              <a:rPr lang="en-US" sz="1600" dirty="0" smtClean="0">
                <a:cs typeface="Arial" pitchFamily="34" charset="0"/>
              </a:rPr>
              <a:t>• denotes ordinary multiplication</a:t>
            </a:r>
            <a:r>
              <a:rPr lang="en-US" sz="1600" dirty="0" smtClean="0"/>
              <a:t>):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/>
              <a:t>			 ʄ { f(t) *  g(t) } </a:t>
            </a:r>
            <a:r>
              <a:rPr lang="en-US" sz="1800" b="1" dirty="0" smtClean="0">
                <a:sym typeface="Wingdings" pitchFamily="2" charset="2"/>
              </a:rPr>
              <a:t></a:t>
            </a:r>
            <a:r>
              <a:rPr lang="en-US" sz="1800" dirty="0" smtClean="0"/>
              <a:t> </a:t>
            </a:r>
            <a:r>
              <a:rPr lang="en-US" sz="1800" dirty="0" smtClean="0">
                <a:cs typeface="Arial" pitchFamily="34" charset="0"/>
              </a:rPr>
              <a:t>√2</a:t>
            </a:r>
            <a:r>
              <a:rPr lang="el-GR" sz="1800" dirty="0" smtClean="0">
                <a:cs typeface="Arial" pitchFamily="34" charset="0"/>
              </a:rPr>
              <a:t>π</a:t>
            </a:r>
            <a:r>
              <a:rPr lang="en-US" sz="1800" dirty="0" smtClean="0"/>
              <a:t> </a:t>
            </a:r>
            <a:r>
              <a:rPr lang="en-US" sz="1800" dirty="0" smtClean="0">
                <a:cs typeface="Arial" pitchFamily="34" charset="0"/>
              </a:rPr>
              <a:t>· [ F(w)</a:t>
            </a:r>
            <a:r>
              <a:rPr lang="en-US" sz="1800" dirty="0" smtClean="0"/>
              <a:t> </a:t>
            </a:r>
            <a:r>
              <a:rPr lang="en-US" sz="1800" dirty="0" smtClean="0">
                <a:cs typeface="Arial" pitchFamily="34" charset="0"/>
              </a:rPr>
              <a:t>· G(w) ]</a:t>
            </a:r>
            <a:endParaRPr lang="el-GR" sz="1800" dirty="0" smtClean="0">
              <a:cs typeface="Arial" pitchFamily="34" charset="0"/>
            </a:endParaRPr>
          </a:p>
          <a:p>
            <a:pPr lvl="1"/>
            <a:r>
              <a:rPr lang="en-US" sz="1600" dirty="0" smtClean="0"/>
              <a:t>Multiplication property of Fourier transforms: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/>
              <a:t>			 ʄ { f(t) </a:t>
            </a:r>
            <a:r>
              <a:rPr lang="en-US" sz="1800" dirty="0" smtClean="0">
                <a:cs typeface="Arial" pitchFamily="34" charset="0"/>
              </a:rPr>
              <a:t>·</a:t>
            </a:r>
            <a:r>
              <a:rPr lang="en-US" sz="1800" dirty="0" smtClean="0"/>
              <a:t>  g(t) } </a:t>
            </a:r>
            <a:r>
              <a:rPr lang="en-US" sz="1800" b="1" dirty="0" smtClean="0">
                <a:sym typeface="Wingdings" pitchFamily="2" charset="2"/>
              </a:rPr>
              <a:t></a:t>
            </a:r>
            <a:r>
              <a:rPr lang="en-US" sz="1800" dirty="0" smtClean="0"/>
              <a:t> 1/(</a:t>
            </a:r>
            <a:r>
              <a:rPr lang="en-US" sz="1800" dirty="0" smtClean="0">
                <a:cs typeface="Arial" pitchFamily="34" charset="0"/>
              </a:rPr>
              <a:t>√2</a:t>
            </a:r>
            <a:r>
              <a:rPr lang="el-GR" sz="1800" dirty="0" smtClean="0">
                <a:cs typeface="Arial" pitchFamily="34" charset="0"/>
              </a:rPr>
              <a:t>π</a:t>
            </a:r>
            <a:r>
              <a:rPr lang="en-US" sz="1800" dirty="0" smtClean="0">
                <a:cs typeface="Arial" pitchFamily="34" charset="0"/>
              </a:rPr>
              <a:t>)</a:t>
            </a:r>
            <a:r>
              <a:rPr lang="en-US" sz="1800" dirty="0" smtClean="0"/>
              <a:t> </a:t>
            </a:r>
            <a:r>
              <a:rPr lang="en-US" sz="1800" dirty="0" smtClean="0">
                <a:cs typeface="Arial" pitchFamily="34" charset="0"/>
              </a:rPr>
              <a:t>· [ F(w)</a:t>
            </a:r>
            <a:r>
              <a:rPr lang="en-US" sz="1800" dirty="0" smtClean="0"/>
              <a:t> </a:t>
            </a:r>
            <a:r>
              <a:rPr lang="en-US" sz="1800" dirty="0" smtClean="0">
                <a:cs typeface="Arial" pitchFamily="34" charset="0"/>
              </a:rPr>
              <a:t>* G(w) ]</a:t>
            </a:r>
            <a:endParaRPr lang="en-US" sz="1800" dirty="0" smtClean="0"/>
          </a:p>
          <a:p>
            <a:pPr lvl="1"/>
            <a:r>
              <a:rPr lang="en-US" sz="1600" dirty="0" smtClean="0"/>
              <a:t>That is, multiplication in the time domain is convolution in the frequency domain, and vice-versa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Convolution - 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Convolution is a mathematical operator, acting on two functions, which computes the integral of the product of the two functions where one is reversed and shifted in its independent variable</a:t>
            </a:r>
          </a:p>
          <a:p>
            <a:pPr>
              <a:buFont typeface="Wingdings" pitchFamily="2" charset="2"/>
              <a:buNone/>
            </a:pPr>
            <a:endParaRPr lang="en-US" sz="2000" dirty="0" smtClean="0"/>
          </a:p>
          <a:p>
            <a:endParaRPr lang="en-US" sz="2000" dirty="0" smtClean="0"/>
          </a:p>
          <a:p>
            <a:pPr lvl="1"/>
            <a:r>
              <a:rPr lang="en-US" sz="1800" dirty="0" smtClean="0"/>
              <a:t>Note that the asterisk (*) is typically used to denote convolution </a:t>
            </a:r>
          </a:p>
          <a:p>
            <a:pPr lvl="1"/>
            <a:r>
              <a:rPr lang="en-US" sz="1800" dirty="0" smtClean="0"/>
              <a:t>The range of integration, </a:t>
            </a:r>
            <a:r>
              <a:rPr lang="en-US" sz="1800" dirty="0" smtClean="0">
                <a:latin typeface="Symbol" pitchFamily="18" charset="2"/>
              </a:rPr>
              <a:t>t</a:t>
            </a:r>
            <a:r>
              <a:rPr lang="en-US" sz="1800" dirty="0" smtClean="0"/>
              <a:t> = a to b, depends on the domain over which the functions f and g are defined</a:t>
            </a:r>
          </a:p>
          <a:p>
            <a:r>
              <a:rPr lang="en-US" sz="2000" dirty="0" smtClean="0"/>
              <a:t>Discrete convolution of sequences of “N” samples of functions f and g is computed by:</a:t>
            </a:r>
          </a:p>
          <a:p>
            <a:endParaRPr lang="en-US" sz="2000" dirty="0" smtClean="0"/>
          </a:p>
          <a:p>
            <a:pPr>
              <a:buFont typeface="Wingdings" pitchFamily="2" charset="2"/>
              <a:buNone/>
            </a:pPr>
            <a:endParaRPr lang="en-US" sz="2000" dirty="0" smtClean="0"/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817072" y="2743200"/>
          <a:ext cx="4110038" cy="698500"/>
        </p:xfrm>
        <a:graphic>
          <a:graphicData uri="http://schemas.openxmlformats.org/presentationml/2006/ole">
            <p:oleObj spid="_x0000_s3074" name="Equation" r:id="rId3" imgW="1942920" imgH="33012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901700" y="5181600"/>
          <a:ext cx="6756400" cy="863600"/>
        </p:xfrm>
        <a:graphic>
          <a:graphicData uri="http://schemas.openxmlformats.org/presentationml/2006/ole">
            <p:oleObj spid="_x0000_s3075" name="Equation" r:id="rId4" imgW="3377880" imgH="4316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Convolution - 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Typically, in signal processing applications, one of the functions in a convolution is a filter’s </a:t>
            </a:r>
            <a:r>
              <a:rPr lang="en-US" sz="2000" b="1" i="1" dirty="0" smtClean="0"/>
              <a:t>impulse response</a:t>
            </a:r>
            <a:r>
              <a:rPr lang="en-US" sz="2000" dirty="0" smtClean="0"/>
              <a:t>, (also known as the </a:t>
            </a:r>
            <a:r>
              <a:rPr lang="en-US" sz="2000" b="1" i="1" dirty="0" smtClean="0"/>
              <a:t>filter kernel)</a:t>
            </a:r>
            <a:r>
              <a:rPr lang="en-US" sz="2000" dirty="0" smtClean="0"/>
              <a:t>, and the other function is some signal to be processed, or conditioned, by that filter</a:t>
            </a:r>
          </a:p>
          <a:p>
            <a:r>
              <a:rPr lang="en-US" sz="2000" dirty="0" smtClean="0"/>
              <a:t>Convolution can also be used to multiply two polynomials</a:t>
            </a:r>
          </a:p>
          <a:p>
            <a:pPr lvl="1"/>
            <a:r>
              <a:rPr lang="en-US" sz="1600" dirty="0" smtClean="0"/>
              <a:t>For example, if  p(x) and q(x) are polynomials in x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/>
              <a:t>		   </a:t>
            </a:r>
            <a:r>
              <a:rPr lang="en-US" sz="1600" dirty="0" smtClean="0"/>
              <a:t>p(x) = p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+ p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x + p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x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... + </a:t>
            </a:r>
            <a:r>
              <a:rPr lang="en-US" sz="1600" dirty="0" err="1" smtClean="0"/>
              <a:t>p</a:t>
            </a:r>
            <a:r>
              <a:rPr lang="en-US" sz="1600" baseline="-25000" dirty="0" err="1" smtClean="0"/>
              <a:t>n</a:t>
            </a:r>
            <a:r>
              <a:rPr lang="en-US" sz="1600" dirty="0" smtClean="0"/>
              <a:t> </a:t>
            </a:r>
            <a:r>
              <a:rPr lang="en-US" sz="1600" dirty="0" err="1" smtClean="0"/>
              <a:t>x</a:t>
            </a:r>
            <a:r>
              <a:rPr lang="en-US" sz="1600" baseline="30000" dirty="0" err="1" smtClean="0"/>
              <a:t>n</a:t>
            </a:r>
            <a:endParaRPr lang="en-US" sz="1600" baseline="30000" dirty="0" smtClean="0"/>
          </a:p>
          <a:p>
            <a:pPr lvl="1">
              <a:buFont typeface="Wingdings" pitchFamily="2" charset="2"/>
              <a:buNone/>
            </a:pPr>
            <a:r>
              <a:rPr lang="en-US" sz="1600" dirty="0" smtClean="0"/>
              <a:t>		   q(x) =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x +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x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... + </a:t>
            </a:r>
            <a:r>
              <a:rPr lang="en-US" sz="1600" dirty="0" err="1" smtClean="0"/>
              <a:t>q</a:t>
            </a:r>
            <a:r>
              <a:rPr lang="en-US" sz="1600" baseline="-25000" dirty="0" err="1" smtClean="0"/>
              <a:t>m</a:t>
            </a:r>
            <a:r>
              <a:rPr lang="en-US" sz="1600" dirty="0" smtClean="0"/>
              <a:t> </a:t>
            </a:r>
            <a:r>
              <a:rPr lang="en-US" sz="1600" dirty="0" err="1" smtClean="0"/>
              <a:t>x</a:t>
            </a:r>
            <a:r>
              <a:rPr lang="en-US" sz="1600" baseline="30000" dirty="0" err="1" smtClean="0"/>
              <a:t>m</a:t>
            </a:r>
            <a:endParaRPr lang="en-US" sz="1600" baseline="30000" dirty="0" smtClean="0"/>
          </a:p>
          <a:p>
            <a:pPr lvl="1"/>
            <a:r>
              <a:rPr lang="en-US" sz="1600" dirty="0" smtClean="0"/>
              <a:t>If one wishes to compute r(x) = p(x) </a:t>
            </a:r>
            <a:r>
              <a:rPr lang="en-US" sz="1600" dirty="0" smtClean="0">
                <a:cs typeface="Arial" pitchFamily="34" charset="0"/>
              </a:rPr>
              <a:t>· q(x), where “·” denotes simple multiplication, then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>
                <a:cs typeface="Arial" pitchFamily="34" charset="0"/>
              </a:rPr>
              <a:t>		   </a:t>
            </a:r>
            <a:r>
              <a:rPr lang="en-US" sz="1600" dirty="0" smtClean="0">
                <a:cs typeface="Arial" pitchFamily="34" charset="0"/>
              </a:rPr>
              <a:t>r(x) = p * q = </a:t>
            </a:r>
            <a:r>
              <a:rPr lang="en-US" sz="1600" dirty="0" smtClean="0"/>
              <a:t>r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+ r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x + r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x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... + </a:t>
            </a:r>
            <a:r>
              <a:rPr lang="en-US" sz="1600" dirty="0" err="1" smtClean="0"/>
              <a:t>r</a:t>
            </a:r>
            <a:r>
              <a:rPr lang="en-US" sz="1600" baseline="-25000" dirty="0" err="1" smtClean="0"/>
              <a:t>m+n</a:t>
            </a:r>
            <a:r>
              <a:rPr lang="en-US" sz="1600" dirty="0" smtClean="0"/>
              <a:t> </a:t>
            </a:r>
            <a:r>
              <a:rPr lang="en-US" sz="1600" dirty="0" err="1" smtClean="0"/>
              <a:t>x</a:t>
            </a:r>
            <a:r>
              <a:rPr lang="en-US" sz="1600" baseline="30000" dirty="0" err="1" smtClean="0"/>
              <a:t>m+n</a:t>
            </a:r>
            <a:endParaRPr lang="en-US" sz="1600" dirty="0" smtClean="0"/>
          </a:p>
          <a:p>
            <a:pPr lvl="1"/>
            <a:r>
              <a:rPr lang="en-US" sz="1600" dirty="0" smtClean="0">
                <a:cs typeface="Arial" pitchFamily="34" charset="0"/>
                <a:sym typeface="Wingdings" pitchFamily="2" charset="2"/>
              </a:rPr>
              <a:t>The coefficients of </a:t>
            </a:r>
            <a:r>
              <a:rPr lang="en-US" sz="1600" dirty="0" err="1" smtClean="0">
                <a:cs typeface="Arial" pitchFamily="34" charset="0"/>
                <a:sym typeface="Wingdings" pitchFamily="2" charset="2"/>
              </a:rPr>
              <a:t>x</a:t>
            </a:r>
            <a:r>
              <a:rPr lang="en-US" sz="1600" baseline="30000" dirty="0" err="1" smtClean="0">
                <a:cs typeface="Arial" pitchFamily="34" charset="0"/>
                <a:sym typeface="Wingdings" pitchFamily="2" charset="2"/>
              </a:rPr>
              <a:t>n</a:t>
            </a:r>
            <a:r>
              <a:rPr lang="en-US" sz="1600" dirty="0" smtClean="0">
                <a:cs typeface="Arial" pitchFamily="34" charset="0"/>
                <a:sym typeface="Wingdings" pitchFamily="2" charset="2"/>
              </a:rPr>
              <a:t> in the r(x) polynomial can be computed with the </a:t>
            </a:r>
            <a:r>
              <a:rPr lang="en-US" sz="1600" dirty="0" err="1" smtClean="0">
                <a:cs typeface="Arial" pitchFamily="34" charset="0"/>
              </a:rPr>
              <a:t>Matlab</a:t>
            </a:r>
            <a:r>
              <a:rPr lang="en-US" sz="1600" dirty="0" smtClean="0">
                <a:cs typeface="Arial" pitchFamily="34" charset="0"/>
              </a:rPr>
              <a:t> convolution function, “</a:t>
            </a:r>
            <a:r>
              <a:rPr lang="en-US" sz="1600" dirty="0" err="1" smtClean="0">
                <a:cs typeface="Arial" pitchFamily="34" charset="0"/>
              </a:rPr>
              <a:t>conv</a:t>
            </a:r>
            <a:r>
              <a:rPr lang="en-US" sz="1600" dirty="0" smtClean="0">
                <a:cs typeface="Arial" pitchFamily="34" charset="0"/>
              </a:rPr>
              <a:t>” :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>
                <a:cs typeface="Arial" pitchFamily="34" charset="0"/>
              </a:rPr>
              <a:t>		   </a:t>
            </a:r>
            <a:r>
              <a:rPr lang="en-US" sz="1600" dirty="0" smtClean="0">
                <a:cs typeface="Arial" pitchFamily="34" charset="0"/>
              </a:rPr>
              <a:t>p = [ </a:t>
            </a:r>
            <a:r>
              <a:rPr lang="en-US" sz="1600" dirty="0" smtClean="0"/>
              <a:t>p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 p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 p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... </a:t>
            </a:r>
            <a:r>
              <a:rPr lang="en-US" sz="1600" dirty="0" err="1" smtClean="0"/>
              <a:t>p</a:t>
            </a:r>
            <a:r>
              <a:rPr lang="en-US" sz="1600" baseline="-25000" dirty="0" err="1" smtClean="0"/>
              <a:t>n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 ];</a:t>
            </a:r>
            <a:endParaRPr lang="en-US" sz="1600" dirty="0" smtClean="0">
              <a:cs typeface="Arial" pitchFamily="34" charset="0"/>
            </a:endParaRPr>
          </a:p>
          <a:p>
            <a:pPr lvl="1">
              <a:buFont typeface="Wingdings" pitchFamily="2" charset="2"/>
              <a:buNone/>
            </a:pPr>
            <a:r>
              <a:rPr lang="en-US" sz="1600" dirty="0" smtClean="0">
                <a:cs typeface="Arial" pitchFamily="34" charset="0"/>
              </a:rPr>
              <a:t>		   q = [ </a:t>
            </a:r>
            <a:r>
              <a:rPr lang="en-US" sz="1600" dirty="0" smtClean="0"/>
              <a:t>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... p</a:t>
            </a:r>
            <a:r>
              <a:rPr lang="en-US" sz="1600" baseline="-25000" dirty="0" smtClean="0"/>
              <a:t>m </a:t>
            </a:r>
            <a:r>
              <a:rPr lang="en-US" sz="1600" dirty="0" smtClean="0"/>
              <a:t> ];</a:t>
            </a:r>
            <a:endParaRPr lang="en-US" sz="1600" dirty="0" smtClean="0">
              <a:cs typeface="Arial" pitchFamily="34" charset="0"/>
            </a:endParaRPr>
          </a:p>
          <a:p>
            <a:pPr lvl="1">
              <a:buFont typeface="Wingdings" pitchFamily="2" charset="2"/>
              <a:buNone/>
            </a:pPr>
            <a:r>
              <a:rPr lang="en-US" sz="1600" dirty="0" smtClean="0">
                <a:cs typeface="Arial" pitchFamily="34" charset="0"/>
              </a:rPr>
              <a:t>		   r = </a:t>
            </a:r>
            <a:r>
              <a:rPr lang="en-US" sz="1600" dirty="0" err="1" smtClean="0">
                <a:cs typeface="Arial" pitchFamily="34" charset="0"/>
              </a:rPr>
              <a:t>conv</a:t>
            </a:r>
            <a:r>
              <a:rPr lang="en-US" sz="1600" dirty="0" smtClean="0">
                <a:cs typeface="Arial" pitchFamily="34" charset="0"/>
              </a:rPr>
              <a:t>( p , q );</a:t>
            </a:r>
            <a:r>
              <a:rPr lang="en-US" sz="1800" dirty="0" smtClean="0">
                <a:cs typeface="Arial" pitchFamily="34" charset="0"/>
              </a:rPr>
              <a:t>	</a:t>
            </a:r>
            <a:r>
              <a:rPr lang="en-US" sz="1800" dirty="0" smtClean="0">
                <a:cs typeface="Arial" pitchFamily="34" charset="0"/>
                <a:sym typeface="Wingdings" pitchFamily="2" charset="2"/>
              </a:rPr>
              <a:t> </a:t>
            </a:r>
            <a:r>
              <a:rPr lang="en-US" sz="1800" dirty="0" smtClean="0">
                <a:cs typeface="Arial" pitchFamily="34" charset="0"/>
              </a:rPr>
              <a:t>r = [ r</a:t>
            </a:r>
            <a:r>
              <a:rPr lang="en-US" sz="1800" baseline="-25000" dirty="0" smtClean="0">
                <a:cs typeface="Arial" pitchFamily="34" charset="0"/>
              </a:rPr>
              <a:t>0</a:t>
            </a:r>
            <a:r>
              <a:rPr lang="en-US" sz="1800" dirty="0" smtClean="0">
                <a:cs typeface="Arial" pitchFamily="34" charset="0"/>
              </a:rPr>
              <a:t> r</a:t>
            </a:r>
            <a:r>
              <a:rPr lang="en-US" sz="1800" baseline="-25000" dirty="0" smtClean="0">
                <a:cs typeface="Arial" pitchFamily="34" charset="0"/>
              </a:rPr>
              <a:t>1</a:t>
            </a:r>
            <a:r>
              <a:rPr lang="en-US" sz="1800" dirty="0" smtClean="0">
                <a:cs typeface="Arial" pitchFamily="34" charset="0"/>
              </a:rPr>
              <a:t> ... </a:t>
            </a:r>
            <a:r>
              <a:rPr lang="en-US" sz="1800" dirty="0" err="1" smtClean="0">
                <a:cs typeface="Arial" pitchFamily="34" charset="0"/>
              </a:rPr>
              <a:t>r</a:t>
            </a:r>
            <a:r>
              <a:rPr lang="en-US" sz="1800" baseline="-25000" dirty="0" err="1" smtClean="0">
                <a:cs typeface="Arial" pitchFamily="34" charset="0"/>
              </a:rPr>
              <a:t>m+n</a:t>
            </a:r>
            <a:r>
              <a:rPr lang="en-US" sz="1800" dirty="0" smtClean="0">
                <a:cs typeface="Arial" pitchFamily="34" charset="0"/>
              </a:rPr>
              <a:t> ] , </a:t>
            </a:r>
            <a:r>
              <a:rPr lang="en-US" sz="1600" dirty="0" smtClean="0">
                <a:cs typeface="Arial" pitchFamily="34" charset="0"/>
                <a:sym typeface="Wingdings" pitchFamily="2" charset="2"/>
              </a:rPr>
              <a:t>length of r is 1+m+n</a:t>
            </a:r>
            <a:endParaRPr lang="en-US" sz="1600" dirty="0" smtClean="0">
              <a:cs typeface="Arial" pitchFamily="34" charset="0"/>
            </a:endParaRP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Convolution - Properties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Properties of convolution:</a:t>
            </a:r>
          </a:p>
          <a:p>
            <a:pPr lvl="1"/>
            <a:r>
              <a:rPr lang="en-US" sz="1400" dirty="0" smtClean="0">
                <a:cs typeface="Arial" pitchFamily="34" charset="0"/>
              </a:rPr>
              <a:t>Commutative</a:t>
            </a:r>
          </a:p>
          <a:p>
            <a:pPr lvl="2">
              <a:buFontTx/>
              <a:buNone/>
            </a:pPr>
            <a:r>
              <a:rPr lang="en-US" sz="1400" dirty="0" smtClean="0">
                <a:cs typeface="Arial" pitchFamily="34" charset="0"/>
              </a:rPr>
              <a:t>f (t) * g(t) = g(t) * f(t)</a:t>
            </a:r>
          </a:p>
          <a:p>
            <a:pPr lvl="1"/>
            <a:r>
              <a:rPr lang="en-US" sz="1400" dirty="0" smtClean="0">
                <a:cs typeface="Arial" pitchFamily="34" charset="0"/>
              </a:rPr>
              <a:t>Associative</a:t>
            </a:r>
          </a:p>
          <a:p>
            <a:pPr lvl="2">
              <a:buFontTx/>
              <a:buNone/>
            </a:pPr>
            <a:r>
              <a:rPr lang="en-US" sz="1400" dirty="0" smtClean="0">
                <a:cs typeface="Arial" pitchFamily="34" charset="0"/>
              </a:rPr>
              <a:t>f (t) * ( g(t) * h(t) ) = ( f(t)  * g(t) ) * h(t)</a:t>
            </a:r>
          </a:p>
          <a:p>
            <a:pPr lvl="1"/>
            <a:r>
              <a:rPr lang="en-US" sz="1400" dirty="0" smtClean="0">
                <a:cs typeface="Arial" pitchFamily="34" charset="0"/>
              </a:rPr>
              <a:t>Distributive</a:t>
            </a:r>
          </a:p>
          <a:p>
            <a:pPr lvl="2">
              <a:buFontTx/>
              <a:buNone/>
            </a:pPr>
            <a:r>
              <a:rPr lang="en-US" sz="1400" dirty="0" smtClean="0">
                <a:cs typeface="Arial" pitchFamily="34" charset="0"/>
              </a:rPr>
              <a:t>f (t) * ( g(t) + h(t) ) = ( f(t) * g(t) ) + ( f(t) * h(t)  )</a:t>
            </a:r>
          </a:p>
          <a:p>
            <a:pPr lvl="1"/>
            <a:r>
              <a:rPr lang="en-US" sz="1400" dirty="0" smtClean="0">
                <a:cs typeface="Arial" pitchFamily="34" charset="0"/>
              </a:rPr>
              <a:t>Linearity</a:t>
            </a:r>
          </a:p>
          <a:p>
            <a:pPr lvl="2">
              <a:buFontTx/>
              <a:buNone/>
            </a:pPr>
            <a:r>
              <a:rPr lang="en-US" sz="1400" dirty="0" smtClean="0">
                <a:cs typeface="Arial" pitchFamily="34" charset="0"/>
              </a:rPr>
              <a:t>k ( f(t) * g(t)  ) = ( k f(t) ) * g(t)  =  f(t)  * ( k g(t)  )</a:t>
            </a:r>
          </a:p>
          <a:p>
            <a:pPr lvl="1"/>
            <a:r>
              <a:rPr lang="en-US" sz="1400" dirty="0" smtClean="0">
                <a:cs typeface="Arial" pitchFamily="34" charset="0"/>
              </a:rPr>
              <a:t>Convolution theorem</a:t>
            </a:r>
          </a:p>
          <a:p>
            <a:pPr lvl="2">
              <a:buFontTx/>
              <a:buNone/>
            </a:pP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</a:t>
            </a:r>
            <a:r>
              <a:rPr lang="en-US" sz="1800" dirty="0" smtClean="0">
                <a:cs typeface="Arial" pitchFamily="34" charset="0"/>
              </a:rPr>
              <a:t>  { f(t) * g(t) } =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 </a:t>
            </a:r>
            <a:r>
              <a:rPr lang="en-US" sz="1800" dirty="0" smtClean="0">
                <a:cs typeface="Arial" pitchFamily="34" charset="0"/>
              </a:rPr>
              <a:t>{ f(t) } ·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</a:t>
            </a:r>
            <a:r>
              <a:rPr lang="en-US" sz="1800" dirty="0" smtClean="0">
                <a:cs typeface="Arial" pitchFamily="34" charset="0"/>
              </a:rPr>
              <a:t> { g(t) } </a:t>
            </a:r>
            <a:r>
              <a:rPr lang="en-US" sz="1400" dirty="0" smtClean="0">
                <a:cs typeface="Arial" pitchFamily="34" charset="0"/>
              </a:rPr>
              <a:t>, where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</a:t>
            </a:r>
            <a:r>
              <a:rPr lang="en-US" sz="1400" dirty="0" smtClean="0">
                <a:cs typeface="Arial" pitchFamily="34" charset="0"/>
              </a:rPr>
              <a:t>{} is the Fourier transform operator</a:t>
            </a:r>
          </a:p>
          <a:p>
            <a:r>
              <a:rPr lang="en-US" sz="1800" dirty="0" smtClean="0"/>
              <a:t>The convolution theorem is key to digital signal processing.  It states that the inverse Fourier transform (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  </a:t>
            </a:r>
            <a:r>
              <a:rPr lang="en-US" sz="1800" i="1" baseline="30000" dirty="0" smtClean="0">
                <a:cs typeface="Arial" pitchFamily="34" charset="0"/>
              </a:rPr>
              <a:t>-1</a:t>
            </a:r>
            <a:r>
              <a:rPr lang="en-US" sz="1800" dirty="0" smtClean="0"/>
              <a:t>) of the product of the Fourier transforms of f and g is proportional to the convolution of f and g:</a:t>
            </a:r>
            <a:endParaRPr lang="en-US" sz="2400" i="1" dirty="0" smtClean="0">
              <a:cs typeface="Arial" pitchFamily="34" charset="0"/>
            </a:endParaRPr>
          </a:p>
          <a:p>
            <a:pPr lvl="2">
              <a:buFontTx/>
              <a:buNone/>
            </a:pPr>
            <a:endParaRPr lang="en-US" sz="1000" i="1" dirty="0" smtClean="0">
              <a:cs typeface="Arial" pitchFamily="34" charset="0"/>
            </a:endParaRPr>
          </a:p>
          <a:p>
            <a:pPr lvl="2">
              <a:buFontTx/>
              <a:buNone/>
            </a:pPr>
            <a:r>
              <a:rPr lang="en-US" sz="1800" i="1" dirty="0" smtClean="0">
                <a:cs typeface="Arial" pitchFamily="34" charset="0"/>
              </a:rPr>
              <a:t>f (t) * g(t) = </a:t>
            </a:r>
            <a:r>
              <a:rPr lang="en-US" sz="1800" b="1" i="1" dirty="0" smtClean="0">
                <a:latin typeface="script"/>
                <a:cs typeface="Arial" pitchFamily="34" charset="0"/>
              </a:rPr>
              <a:t>k</a:t>
            </a:r>
            <a:r>
              <a:rPr lang="en-US" sz="1800" i="1" dirty="0" smtClean="0">
                <a:cs typeface="Arial" pitchFamily="34" charset="0"/>
              </a:rPr>
              <a:t>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  </a:t>
            </a:r>
            <a:r>
              <a:rPr lang="en-US" sz="1800" i="1" baseline="30000" dirty="0" smtClean="0">
                <a:cs typeface="Arial" pitchFamily="34" charset="0"/>
              </a:rPr>
              <a:t>-1</a:t>
            </a:r>
            <a:r>
              <a:rPr lang="en-US" sz="1800" i="1" dirty="0" smtClean="0">
                <a:cs typeface="Arial" pitchFamily="34" charset="0"/>
              </a:rPr>
              <a:t> {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  </a:t>
            </a:r>
            <a:r>
              <a:rPr lang="en-US" sz="1800" dirty="0" smtClean="0">
                <a:cs typeface="Arial" pitchFamily="34" charset="0"/>
              </a:rPr>
              <a:t>{ f(t) } · </a:t>
            </a:r>
            <a:r>
              <a:rPr lang="en-US" sz="1800" i="1" dirty="0" smtClean="0">
                <a:latin typeface="Blackadder ITC" pitchFamily="82" charset="0"/>
                <a:cs typeface="Arial" pitchFamily="34" charset="0"/>
              </a:rPr>
              <a:t>ʄ</a:t>
            </a:r>
            <a:r>
              <a:rPr lang="en-US" sz="1800" dirty="0" smtClean="0">
                <a:cs typeface="Arial" pitchFamily="34" charset="0"/>
              </a:rPr>
              <a:t> { g(t) }</a:t>
            </a:r>
            <a:r>
              <a:rPr lang="en-US" sz="1800" i="1" dirty="0" smtClean="0">
                <a:cs typeface="Arial" pitchFamily="34" charset="0"/>
              </a:rPr>
              <a:t> } , </a:t>
            </a:r>
            <a:r>
              <a:rPr lang="en-US" sz="1800" dirty="0" smtClean="0">
                <a:cs typeface="Arial" pitchFamily="34" charset="0"/>
              </a:rPr>
              <a:t>where</a:t>
            </a:r>
            <a:r>
              <a:rPr lang="en-US" sz="1800" i="1" dirty="0" smtClean="0">
                <a:cs typeface="Arial" pitchFamily="34" charset="0"/>
              </a:rPr>
              <a:t> </a:t>
            </a:r>
            <a:r>
              <a:rPr lang="en-US" sz="1800" b="1" i="1" dirty="0" smtClean="0">
                <a:latin typeface="script"/>
                <a:cs typeface="Arial" pitchFamily="34" charset="0"/>
              </a:rPr>
              <a:t>k</a:t>
            </a:r>
            <a:r>
              <a:rPr lang="en-US" sz="1800" i="1" dirty="0" smtClean="0">
                <a:cs typeface="Arial" pitchFamily="34" charset="0"/>
              </a:rPr>
              <a:t> </a:t>
            </a:r>
            <a:r>
              <a:rPr lang="en-US" sz="1800" dirty="0" smtClean="0">
                <a:cs typeface="Arial" pitchFamily="34" charset="0"/>
              </a:rPr>
              <a:t>is some constant</a:t>
            </a:r>
            <a:endParaRPr lang="en-US" sz="1800" dirty="0" smtClean="0"/>
          </a:p>
          <a:p>
            <a:r>
              <a:rPr lang="en-US" sz="1800" dirty="0" smtClean="0"/>
              <a:t>That is, the convolution operation can be replaced with two Fourier transforms, a multiplication of these, and an inverse Fourier transform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Convolution – Computing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>
                <a:cs typeface="Arial" pitchFamily="34" charset="0"/>
              </a:rPr>
              <a:t>Methods of computing convolution:</a:t>
            </a:r>
          </a:p>
          <a:p>
            <a:pPr lvl="1"/>
            <a:r>
              <a:rPr lang="en-US" sz="1800" dirty="0" smtClean="0">
                <a:cs typeface="Arial" pitchFamily="34" charset="0"/>
              </a:rPr>
              <a:t>“Brute force” involves performing the summation shown a few slides ago</a:t>
            </a:r>
          </a:p>
          <a:p>
            <a:pPr lvl="1"/>
            <a:endParaRPr lang="en-US" sz="1800" dirty="0" smtClean="0">
              <a:cs typeface="Arial" pitchFamily="34" charset="0"/>
            </a:endParaRPr>
          </a:p>
          <a:p>
            <a:pPr lvl="1"/>
            <a:endParaRPr lang="en-US" sz="1800" dirty="0" smtClean="0">
              <a:cs typeface="Arial" pitchFamily="34" charset="0"/>
            </a:endParaRPr>
          </a:p>
          <a:p>
            <a:pPr lvl="1"/>
            <a:endParaRPr lang="en-US" sz="1800" dirty="0" smtClean="0">
              <a:cs typeface="Arial" pitchFamily="34" charset="0"/>
            </a:endParaRPr>
          </a:p>
          <a:p>
            <a:pPr lvl="2"/>
            <a:r>
              <a:rPr lang="en-US" sz="1600" dirty="0" smtClean="0">
                <a:cs typeface="Arial" pitchFamily="34" charset="0"/>
              </a:rPr>
              <a:t>Many signal processing applications may require large sequences of numbers to be processed (N=1024, 2048, 4096, etc)</a:t>
            </a:r>
          </a:p>
          <a:p>
            <a:pPr lvl="2"/>
            <a:r>
              <a:rPr lang="en-US" sz="1600" dirty="0" smtClean="0">
                <a:cs typeface="Arial" pitchFamily="34" charset="0"/>
              </a:rPr>
              <a:t>This straight forward method may take a long time to compute</a:t>
            </a:r>
          </a:p>
          <a:p>
            <a:pPr lvl="1"/>
            <a:r>
              <a:rPr lang="en-US" sz="1800" dirty="0" smtClean="0">
                <a:cs typeface="Arial" pitchFamily="34" charset="0"/>
              </a:rPr>
              <a:t>More numerically efficient algorithms have been developed, such as the Fast Fourier Transform (FFT)</a:t>
            </a:r>
          </a:p>
          <a:p>
            <a:pPr lvl="2"/>
            <a:r>
              <a:rPr lang="en-US" sz="1600" dirty="0" smtClean="0">
                <a:cs typeface="Arial" pitchFamily="34" charset="0"/>
              </a:rPr>
              <a:t>Can increase the time required to perform the convolution to the order of N log(N), where N is the number of samples in the sequence</a:t>
            </a:r>
          </a:p>
          <a:p>
            <a:pPr lvl="2"/>
            <a:r>
              <a:rPr lang="en-US" sz="1600" dirty="0" smtClean="0">
                <a:cs typeface="Arial" pitchFamily="34" charset="0"/>
              </a:rPr>
              <a:t>But, the key point is that an FFT is another algorithm, or technique for performing convolution, NOT a different mathematical concept</a:t>
            </a:r>
          </a:p>
          <a:p>
            <a:pPr lvl="1"/>
            <a:r>
              <a:rPr lang="en-US" sz="2000" dirty="0" smtClean="0">
                <a:cs typeface="Arial" pitchFamily="34" charset="0"/>
              </a:rPr>
              <a:t>Can also compute as inverse DFT of product of DFTs of f(t) and g(t)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638300" y="2514600"/>
          <a:ext cx="6299200" cy="863600"/>
        </p:xfrm>
        <a:graphic>
          <a:graphicData uri="http://schemas.openxmlformats.org/presentationml/2006/ole">
            <p:oleObj spid="_x0000_s4098" name="Equation" r:id="rId3" imgW="3149280" imgH="4316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0"/>
            <a:ext cx="8229600" cy="1143000"/>
          </a:xfrm>
        </p:spPr>
        <p:txBody>
          <a:bodyPr/>
          <a:lstStyle/>
          <a:p>
            <a:r>
              <a:rPr lang="en-US" dirty="0" smtClean="0"/>
              <a:t>Real Discrete Fourier Transform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A discrete sample of values from the real </a:t>
            </a:r>
            <a:r>
              <a:rPr lang="en-US" sz="1800" b="1" i="1" dirty="0" smtClean="0"/>
              <a:t>periodic</a:t>
            </a:r>
            <a:r>
              <a:rPr lang="en-US" sz="1800" b="1" i="1" baseline="30000" dirty="0" smtClean="0">
                <a:cs typeface="Arial" pitchFamily="34" charset="0"/>
              </a:rPr>
              <a:t>†</a:t>
            </a:r>
            <a:r>
              <a:rPr lang="en-US" sz="1800" dirty="0" smtClean="0"/>
              <a:t> function, F(t), sampled at regular intervals produces a sequence of time samples, f(n), n = 1, 2, 3, ..., N</a:t>
            </a:r>
          </a:p>
          <a:p>
            <a:r>
              <a:rPr lang="en-US" sz="1800" dirty="0" smtClean="0"/>
              <a:t>The </a:t>
            </a:r>
            <a:r>
              <a:rPr lang="en-US" sz="1800" b="1" i="1" dirty="0" smtClean="0"/>
              <a:t>real</a:t>
            </a:r>
            <a:r>
              <a:rPr lang="en-US" sz="1800" dirty="0" smtClean="0"/>
              <a:t> discrete Fourier transform (DFT) produces N/2+1 coefficients,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, (k=0,...,N/2) of the sequence of N samples,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n</a:t>
            </a:r>
            <a:r>
              <a:rPr lang="en-US" sz="1800" dirty="0" smtClean="0"/>
              <a:t>, (n = 0,...,N-1) of f(t). The real DFT (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) and is inverse (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n</a:t>
            </a:r>
            <a:r>
              <a:rPr lang="en-US" sz="1800" dirty="0" smtClean="0"/>
              <a:t>) are defined as: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1800" dirty="0" smtClean="0"/>
              <a:t>The DFT of a discrete sequence of samples from a periodic function is the discrete domain equivalent of the continuous Fourier transform of continuous signals</a:t>
            </a:r>
          </a:p>
          <a:p>
            <a:r>
              <a:rPr lang="en-US" sz="1800" dirty="0" smtClean="0"/>
              <a:t>Note the factor of 1/N on the synthesis equation to the right…it is equivalent to the 1/(2</a:t>
            </a:r>
            <a:r>
              <a:rPr lang="en-US" sz="1800" dirty="0" smtClean="0">
                <a:latin typeface="Symbol" pitchFamily="18" charset="2"/>
              </a:rPr>
              <a:t>p)</a:t>
            </a:r>
            <a:r>
              <a:rPr lang="en-US" sz="1800" dirty="0" smtClean="0"/>
              <a:t> factor in the synthesis equation of the second form of the continuous Fourier transform presented earlier</a:t>
            </a:r>
          </a:p>
          <a:p>
            <a:pPr>
              <a:buFont typeface="Wingdings" pitchFamily="2" charset="2"/>
              <a:buNone/>
            </a:pPr>
            <a:r>
              <a:rPr lang="en-US" sz="1800" b="1" i="1" baseline="30000" dirty="0" smtClean="0">
                <a:cs typeface="Arial" pitchFamily="34" charset="0"/>
              </a:rPr>
              <a:t>†</a:t>
            </a:r>
            <a:r>
              <a:rPr lang="en-US" sz="1800" dirty="0" smtClean="0"/>
              <a:t> Note:  the function F(t) must be periodic with period “N” samples, and N must be power of 2 </a:t>
            </a:r>
          </a:p>
          <a:p>
            <a:pPr>
              <a:buFont typeface="Wingdings" pitchFamily="2" charset="2"/>
              <a:buNone/>
            </a:pPr>
            <a:r>
              <a:rPr lang="en-US" sz="1800" dirty="0" smtClean="0"/>
              <a:t>             </a:t>
            </a:r>
            <a:r>
              <a:rPr lang="en-US" sz="1600" dirty="0" smtClean="0"/>
              <a:t>(e.g. – F(t) = F(t </a:t>
            </a:r>
            <a:r>
              <a:rPr lang="en-US" sz="1600" dirty="0" smtClean="0">
                <a:cs typeface="Arial" pitchFamily="34" charset="0"/>
              </a:rPr>
              <a:t>± </a:t>
            </a:r>
            <a:r>
              <a:rPr lang="en-US" sz="1600" dirty="0" err="1" smtClean="0"/>
              <a:t>kN</a:t>
            </a:r>
            <a:r>
              <a:rPr lang="en-US" sz="1600" dirty="0" smtClean="0"/>
              <a:t>) for all integer k) 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914400" y="3292475"/>
          <a:ext cx="7848600" cy="746125"/>
        </p:xfrm>
        <a:graphic>
          <a:graphicData uri="http://schemas.openxmlformats.org/presentationml/2006/ole">
            <p:oleObj spid="_x0000_s5122" name="Equation" r:id="rId3" imgW="4673520" imgH="4442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DFT:  Real &amp; Imaginary 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Because of Euler’s identity, e</a:t>
            </a:r>
            <a:r>
              <a:rPr lang="en-US" sz="1800" baseline="30000" dirty="0" smtClean="0"/>
              <a:t>-</a:t>
            </a:r>
            <a:r>
              <a:rPr lang="en-US" sz="1800" baseline="30000" dirty="0" err="1" smtClean="0"/>
              <a:t>j</a:t>
            </a:r>
            <a:r>
              <a:rPr lang="en-US" sz="1800" baseline="30000" dirty="0" err="1" smtClean="0">
                <a:latin typeface="Symbol" pitchFamily="18" charset="2"/>
              </a:rPr>
              <a:t>q</a:t>
            </a:r>
            <a:r>
              <a:rPr lang="en-US" sz="1800" dirty="0" smtClean="0"/>
              <a:t> = </a:t>
            </a:r>
            <a:r>
              <a:rPr lang="en-US" sz="1800" dirty="0" err="1" smtClean="0"/>
              <a:t>cos</a:t>
            </a:r>
            <a:r>
              <a:rPr lang="en-US" sz="1800" dirty="0" err="1" smtClean="0">
                <a:latin typeface="Symbol" pitchFamily="18" charset="2"/>
              </a:rPr>
              <a:t>q</a:t>
            </a:r>
            <a:r>
              <a:rPr lang="en-US" sz="1800" dirty="0" smtClean="0"/>
              <a:t> –j </a:t>
            </a:r>
            <a:r>
              <a:rPr lang="en-US" sz="1800" dirty="0" err="1" smtClean="0"/>
              <a:t>sin</a:t>
            </a:r>
            <a:r>
              <a:rPr lang="en-US" sz="1800" dirty="0" err="1" smtClean="0">
                <a:latin typeface="Symbol" pitchFamily="18" charset="2"/>
              </a:rPr>
              <a:t>q</a:t>
            </a:r>
            <a:r>
              <a:rPr lang="en-US" sz="1800" dirty="0" smtClean="0"/>
              <a:t>, the coefficients of the DFT,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, can be (and usually are!) separated into their real and complex parts, Re{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 and </a:t>
            </a:r>
            <a:r>
              <a:rPr lang="en-US" sz="1800" dirty="0" err="1" smtClean="0"/>
              <a:t>Im</a:t>
            </a:r>
            <a:r>
              <a:rPr lang="en-US" sz="1800" dirty="0" smtClean="0"/>
              <a:t>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 (or alternately, in polar form, the magnitude and phase): 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The “scaled” DFT coefficients in the </a:t>
            </a:r>
            <a:r>
              <a:rPr lang="en-US" sz="1800" b="1" i="1" dirty="0" smtClean="0"/>
              <a:t>synthesis equation</a:t>
            </a:r>
            <a:r>
              <a:rPr lang="en-US" sz="1800" dirty="0" smtClean="0"/>
              <a:t> apply the 1/N scaling seen on the previous page (equivalent to 1/(2</a:t>
            </a:r>
            <a:r>
              <a:rPr lang="en-US" sz="1800" dirty="0" smtClean="0">
                <a:latin typeface="Symbol" pitchFamily="18" charset="2"/>
              </a:rPr>
              <a:t>p</a:t>
            </a:r>
            <a:r>
              <a:rPr lang="en-US" sz="1800" dirty="0" smtClean="0"/>
              <a:t>) factor in continuous Fourier transform)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049338" y="2757488"/>
          <a:ext cx="7275512" cy="2784475"/>
        </p:xfrm>
        <a:graphic>
          <a:graphicData uri="http://schemas.openxmlformats.org/presentationml/2006/ole">
            <p:oleObj spid="_x0000_s6146" name="Equation" r:id="rId3" imgW="5854680" imgH="232380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DFT:  </a:t>
            </a:r>
            <a:r>
              <a:rPr lang="en-US" dirty="0" err="1" smtClean="0"/>
              <a:t>Mag</a:t>
            </a:r>
            <a:r>
              <a:rPr lang="en-US" dirty="0" smtClean="0"/>
              <a:t> / Phase 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The real and complex parts of a DFT, Re{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 and </a:t>
            </a:r>
            <a:r>
              <a:rPr lang="en-US" sz="1800" dirty="0" err="1" smtClean="0"/>
              <a:t>Im</a:t>
            </a:r>
            <a:r>
              <a:rPr lang="en-US" sz="1800" dirty="0" smtClean="0"/>
              <a:t>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}, can be converted to their polar forms, the magnitude, M{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}, and phase, </a:t>
            </a:r>
            <a:r>
              <a:rPr lang="en-US" sz="1800" dirty="0" smtClean="0">
                <a:latin typeface="Symbol" pitchFamily="18" charset="2"/>
              </a:rPr>
              <a:t>f </a:t>
            </a:r>
            <a:r>
              <a:rPr lang="en-US" sz="1800" dirty="0" smtClean="0"/>
              <a:t>{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 }, and vice-versa 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Recall that at the ends of the sequence of 0 … N/2 samples (k=0 &amp; k=N/2), the imaginary parts are always 0, so that </a:t>
            </a:r>
          </a:p>
          <a:p>
            <a:pPr lvl="1"/>
            <a:r>
              <a:rPr lang="en-US" sz="1800" dirty="0" smtClean="0"/>
              <a:t>M{0} = Re{0} , M{N/2} = Re{N/2} and</a:t>
            </a:r>
          </a:p>
          <a:p>
            <a:pPr lvl="1"/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{0} = 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{N/2} = 0</a:t>
            </a:r>
          </a:p>
          <a:p>
            <a:pPr>
              <a:buNone/>
            </a:pPr>
            <a:endParaRPr lang="en-US" sz="1800" dirty="0" smtClean="0"/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676400" y="2590800"/>
          <a:ext cx="5150250" cy="2339975"/>
        </p:xfrm>
        <a:graphic>
          <a:graphicData uri="http://schemas.openxmlformats.org/presentationml/2006/ole">
            <p:oleObj spid="_x0000_s7170" name="Equation" r:id="rId4" imgW="3390840" imgH="147312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Interpretation of Re / </a:t>
            </a:r>
            <a:r>
              <a:rPr lang="en-US" dirty="0" err="1" smtClean="0"/>
              <a:t>Im</a:t>
            </a:r>
            <a:r>
              <a:rPr lang="en-US" dirty="0" smtClean="0"/>
              <a:t> part of DFT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A few comments about the real DFT presented on the previous slide:</a:t>
            </a:r>
          </a:p>
          <a:p>
            <a:pPr lvl="1"/>
            <a:r>
              <a:rPr lang="en-US" sz="1600" dirty="0" smtClean="0"/>
              <a:t>The Re{ </a:t>
            </a:r>
            <a:r>
              <a:rPr lang="en-US" sz="1600" dirty="0" err="1" smtClean="0"/>
              <a:t>X</a:t>
            </a:r>
            <a:r>
              <a:rPr lang="en-US" sz="1600" baseline="-25000" dirty="0" err="1" smtClean="0"/>
              <a:t>k</a:t>
            </a:r>
            <a:r>
              <a:rPr lang="en-US" sz="1600" dirty="0" smtClean="0"/>
              <a:t> } and </a:t>
            </a:r>
            <a:r>
              <a:rPr lang="en-US" sz="1600" dirty="0" err="1" smtClean="0"/>
              <a:t>Im</a:t>
            </a:r>
            <a:r>
              <a:rPr lang="en-US" sz="1600" dirty="0" smtClean="0"/>
              <a:t>{ </a:t>
            </a:r>
            <a:r>
              <a:rPr lang="en-US" sz="1600" dirty="0" err="1" smtClean="0"/>
              <a:t>X</a:t>
            </a:r>
            <a:r>
              <a:rPr lang="en-US" sz="1600" baseline="-25000" dirty="0" err="1" smtClean="0"/>
              <a:t>k</a:t>
            </a:r>
            <a:r>
              <a:rPr lang="en-US" sz="1600" dirty="0" smtClean="0"/>
              <a:t> } are the amplitudes of cosine and sine basis functions, cos( 2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k/N ) and sin( 2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k/N ), respectively, that complete “k” cycles in N samples, where k = 0,1,...,N/2</a:t>
            </a:r>
          </a:p>
          <a:p>
            <a:pPr lvl="1"/>
            <a:r>
              <a:rPr lang="en-US" sz="1600" dirty="0" smtClean="0"/>
              <a:t>That is, the real DFT decomposes ( or correlates ) the input signal into a series of N/2+1 sine and cosine functions </a:t>
            </a:r>
          </a:p>
          <a:p>
            <a:pPr lvl="1"/>
            <a:r>
              <a:rPr lang="en-US" sz="1600" dirty="0" smtClean="0"/>
              <a:t>Recall that the input signal, x(t), is assumed to be periodic in N samples</a:t>
            </a:r>
          </a:p>
          <a:p>
            <a:pPr lvl="1"/>
            <a:r>
              <a:rPr lang="en-US" sz="1600" dirty="0" smtClean="0"/>
              <a:t>As a result of this, the real DFT produces sinusoids with frequencies up to the “</a:t>
            </a:r>
            <a:r>
              <a:rPr lang="en-US" sz="1600" b="1" i="1" dirty="0" err="1" smtClean="0"/>
              <a:t>Nyquist</a:t>
            </a:r>
            <a:r>
              <a:rPr lang="en-US" sz="1600" b="1" i="1" dirty="0" smtClean="0"/>
              <a:t> frequency</a:t>
            </a:r>
            <a:r>
              <a:rPr lang="en-US" sz="1600" dirty="0" smtClean="0"/>
              <a:t>”, which is half the sample frequency</a:t>
            </a:r>
          </a:p>
          <a:p>
            <a:pPr lvl="1"/>
            <a:r>
              <a:rPr lang="en-US" sz="1600" dirty="0" smtClean="0"/>
              <a:t>A note about the values of Re{</a:t>
            </a:r>
            <a:r>
              <a:rPr lang="en-US" sz="1600" dirty="0" err="1" smtClean="0"/>
              <a:t>X</a:t>
            </a:r>
            <a:r>
              <a:rPr lang="en-US" sz="1600" baseline="-25000" dirty="0" err="1" smtClean="0"/>
              <a:t>k</a:t>
            </a:r>
            <a:r>
              <a:rPr lang="en-US" sz="1600" dirty="0" smtClean="0"/>
              <a:t>} and </a:t>
            </a:r>
            <a:r>
              <a:rPr lang="en-US" sz="1600" dirty="0" err="1" smtClean="0"/>
              <a:t>Im</a:t>
            </a:r>
            <a:r>
              <a:rPr lang="en-US" sz="1600" dirty="0" smtClean="0"/>
              <a:t>{</a:t>
            </a:r>
            <a:r>
              <a:rPr lang="en-US" sz="1600" dirty="0" err="1" smtClean="0"/>
              <a:t>X</a:t>
            </a:r>
            <a:r>
              <a:rPr lang="en-US" sz="1600" baseline="-25000" dirty="0" err="1" smtClean="0"/>
              <a:t>k</a:t>
            </a:r>
            <a:r>
              <a:rPr lang="en-US" sz="1600" dirty="0" smtClean="0"/>
              <a:t>} at the sequence endpoints (k = 0 &amp; k = N/2)</a:t>
            </a:r>
          </a:p>
          <a:p>
            <a:pPr lvl="2"/>
            <a:r>
              <a:rPr lang="en-US" sz="1400" dirty="0" smtClean="0"/>
              <a:t>at k = 0, Re{</a:t>
            </a:r>
            <a:r>
              <a:rPr lang="en-US" sz="1400" dirty="0" err="1" smtClean="0"/>
              <a:t>X</a:t>
            </a:r>
            <a:r>
              <a:rPr lang="en-US" sz="1400" baseline="-25000" dirty="0" err="1" smtClean="0"/>
              <a:t>k</a:t>
            </a:r>
            <a:r>
              <a:rPr lang="en-US" sz="1400" dirty="0" smtClean="0"/>
              <a:t>} is amplitude of a cosine function that makes 0 cycles in N samples; that is, it contains the </a:t>
            </a:r>
            <a:r>
              <a:rPr lang="en-US" sz="1400" b="1" i="1" dirty="0" smtClean="0"/>
              <a:t>mean value</a:t>
            </a:r>
            <a:r>
              <a:rPr lang="en-US" sz="1400" dirty="0" smtClean="0"/>
              <a:t> of the input signal</a:t>
            </a:r>
          </a:p>
          <a:p>
            <a:pPr lvl="2"/>
            <a:r>
              <a:rPr lang="en-US" sz="1400" dirty="0" smtClean="0"/>
              <a:t>at k = 0 and k = N/2, </a:t>
            </a:r>
            <a:r>
              <a:rPr lang="en-US" sz="1400" dirty="0" err="1" smtClean="0"/>
              <a:t>Im</a:t>
            </a:r>
            <a:r>
              <a:rPr lang="en-US" sz="1400" dirty="0" smtClean="0"/>
              <a:t>{</a:t>
            </a:r>
            <a:r>
              <a:rPr lang="en-US" sz="1400" dirty="0" err="1" smtClean="0"/>
              <a:t>X</a:t>
            </a:r>
            <a:r>
              <a:rPr lang="en-US" sz="1400" baseline="-25000" dirty="0" err="1" smtClean="0"/>
              <a:t>k</a:t>
            </a:r>
            <a:r>
              <a:rPr lang="en-US" sz="1400" dirty="0" smtClean="0"/>
              <a:t>} is ALWAYS = 0, and does not contribute to the synthesis of the time domain signal, when the inverse DFT is used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Real DFT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28600" y="1600201"/>
            <a:ext cx="4953000" cy="4525963"/>
          </a:xfrm>
        </p:spPr>
        <p:txBody>
          <a:bodyPr/>
          <a:lstStyle/>
          <a:p>
            <a:r>
              <a:rPr lang="en-US" sz="2000" dirty="0" smtClean="0"/>
              <a:t>Consider a 16 sample waveform, composed of a 2.5 unit amplitude sine function completing two cycles in its 16 samples, with a constant bias of 3 units:</a:t>
            </a:r>
          </a:p>
          <a:p>
            <a:pPr lvl="1">
              <a:buFontTx/>
              <a:buNone/>
            </a:pPr>
            <a:r>
              <a:rPr lang="en-US" sz="1600" dirty="0" smtClean="0"/>
              <a:t>amp = 2.5 (units) ,  bias = 3.0 (units) , </a:t>
            </a:r>
          </a:p>
          <a:p>
            <a:pPr lvl="1">
              <a:buFontTx/>
              <a:buNone/>
            </a:pPr>
            <a:r>
              <a:rPr lang="en-US" sz="1600" dirty="0" smtClean="0"/>
              <a:t>f = 2 cycles in N = 16 samples ( 8 samples/cycle )</a:t>
            </a:r>
          </a:p>
          <a:p>
            <a:pPr lvl="1">
              <a:buFontTx/>
              <a:buNone/>
            </a:pPr>
            <a:r>
              <a:rPr lang="en-US" sz="1600" dirty="0" smtClean="0"/>
              <a:t>x</a:t>
            </a:r>
            <a:r>
              <a:rPr lang="en-US" sz="1600" baseline="-25000" dirty="0" smtClean="0"/>
              <a:t>i</a:t>
            </a:r>
            <a:r>
              <a:rPr lang="en-US" sz="1600" dirty="0" smtClean="0"/>
              <a:t> = bias + amp * sin( 2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* f * </a:t>
            </a:r>
            <a:r>
              <a:rPr lang="en-US" sz="1600" dirty="0" err="1" smtClean="0"/>
              <a:t>i</a:t>
            </a:r>
            <a:r>
              <a:rPr lang="en-US" sz="1600" dirty="0" smtClean="0"/>
              <a:t> / N ) , </a:t>
            </a:r>
            <a:r>
              <a:rPr lang="en-US" sz="1600" dirty="0" err="1" smtClean="0"/>
              <a:t>i</a:t>
            </a:r>
            <a:r>
              <a:rPr lang="en-US" sz="1600" dirty="0" smtClean="0"/>
              <a:t> = 1, 2, ... , N</a:t>
            </a:r>
          </a:p>
          <a:p>
            <a:r>
              <a:rPr lang="en-US" sz="2000" dirty="0" smtClean="0"/>
              <a:t>Compute the 16-point real DFT of x in rectangular { Re , </a:t>
            </a:r>
            <a:r>
              <a:rPr lang="en-US" sz="2000" dirty="0" err="1" smtClean="0"/>
              <a:t>Im</a:t>
            </a:r>
            <a:r>
              <a:rPr lang="en-US" sz="2000" dirty="0" smtClean="0"/>
              <a:t> } form:</a:t>
            </a:r>
          </a:p>
          <a:p>
            <a:pPr lvl="1">
              <a:buFontTx/>
              <a:buNone/>
            </a:pPr>
            <a:r>
              <a:rPr lang="en-US" sz="1700" dirty="0" smtClean="0"/>
              <a:t>[ Re , </a:t>
            </a:r>
            <a:r>
              <a:rPr lang="en-US" sz="1700" dirty="0" err="1" smtClean="0"/>
              <a:t>Im</a:t>
            </a:r>
            <a:r>
              <a:rPr lang="en-US" sz="1700" dirty="0" smtClean="0"/>
              <a:t> , freq ] = </a:t>
            </a:r>
            <a:r>
              <a:rPr lang="en-US" sz="1700" dirty="0" err="1" smtClean="0"/>
              <a:t>dft_fft</a:t>
            </a:r>
            <a:r>
              <a:rPr lang="en-US" sz="1700" dirty="0" smtClean="0"/>
              <a:t>( x , 16 ,  0 ); </a:t>
            </a:r>
          </a:p>
          <a:p>
            <a:r>
              <a:rPr lang="en-US" sz="2000" dirty="0" smtClean="0"/>
              <a:t>Compute the 16-point real DFT of x in polar { </a:t>
            </a:r>
            <a:r>
              <a:rPr lang="en-US" sz="2000" dirty="0" err="1" smtClean="0"/>
              <a:t>mag</a:t>
            </a:r>
            <a:r>
              <a:rPr lang="en-US" sz="2000" dirty="0" smtClean="0"/>
              <a:t> , phase } form:</a:t>
            </a:r>
          </a:p>
          <a:p>
            <a:pPr lvl="1">
              <a:buFontTx/>
              <a:buNone/>
            </a:pPr>
            <a:r>
              <a:rPr lang="en-US" sz="1700" dirty="0" smtClean="0"/>
              <a:t>[ </a:t>
            </a:r>
            <a:r>
              <a:rPr lang="en-US" sz="1700" dirty="0" err="1" smtClean="0"/>
              <a:t>mag</a:t>
            </a:r>
            <a:r>
              <a:rPr lang="en-US" sz="1700" dirty="0" smtClean="0"/>
              <a:t> , phase , freq ] = </a:t>
            </a:r>
            <a:r>
              <a:rPr lang="en-US" sz="1700" dirty="0" err="1" smtClean="0"/>
              <a:t>dft_fft</a:t>
            </a:r>
            <a:r>
              <a:rPr lang="en-US" sz="1700" dirty="0" smtClean="0"/>
              <a:t>( x , 16 ,  1 );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26" name="Content Placeholder 18"/>
          <p:cNvGrpSpPr>
            <a:grpSpLocks noGrp="1"/>
          </p:cNvGrpSpPr>
          <p:nvPr>
            <p:ph sz="half" idx="2"/>
          </p:nvPr>
        </p:nvGrpSpPr>
        <p:grpSpPr>
          <a:xfrm>
            <a:off x="5105400" y="1600200"/>
            <a:ext cx="4038600" cy="3754389"/>
            <a:chOff x="5029200" y="2362748"/>
            <a:chExt cx="4038600" cy="3000867"/>
          </a:xfrm>
        </p:grpSpPr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29200" y="2362748"/>
              <a:ext cx="4038600" cy="30008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29" name="Straight Arrow Connector 28"/>
            <p:cNvCxnSpPr/>
            <p:nvPr/>
          </p:nvCxnSpPr>
          <p:spPr>
            <a:xfrm>
              <a:off x="6324600" y="3727936"/>
              <a:ext cx="16764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 w="lg" len="med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6096000" y="3270736"/>
              <a:ext cx="19992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8 samples per cycle</a:t>
              </a:r>
              <a:endParaRPr lang="en-US" dirty="0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5715000" y="3733800"/>
              <a:ext cx="0" cy="121920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5638800" y="4191000"/>
              <a:ext cx="15135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const bias = 3</a:t>
              </a:r>
              <a:endParaRPr lang="en-US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Real DFT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28600" y="1447800"/>
            <a:ext cx="4876800" cy="4525963"/>
          </a:xfrm>
        </p:spPr>
        <p:txBody>
          <a:bodyPr/>
          <a:lstStyle/>
          <a:p>
            <a:r>
              <a:rPr lang="en-US" sz="2000" dirty="0" smtClean="0"/>
              <a:t>This simple waveform has only 2 places where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k</a:t>
            </a:r>
            <a:r>
              <a:rPr lang="en-US" sz="2000" dirty="0" smtClean="0"/>
              <a:t> is non-zero:</a:t>
            </a:r>
          </a:p>
          <a:p>
            <a:pPr lvl="1"/>
            <a:r>
              <a:rPr lang="en-US" sz="1600" dirty="0" smtClean="0"/>
              <a:t>k=0 (the constant bias, which occurs at </a:t>
            </a:r>
            <a:r>
              <a:rPr lang="en-US" sz="1600" dirty="0" err="1" smtClean="0"/>
              <a:t>d.c</a:t>
            </a:r>
            <a:r>
              <a:rPr lang="en-US" sz="1600" dirty="0" smtClean="0"/>
              <a:t>. or zero frequency), and </a:t>
            </a:r>
          </a:p>
          <a:p>
            <a:pPr lvl="1"/>
            <a:r>
              <a:rPr lang="en-US" sz="1600" dirty="0" smtClean="0"/>
              <a:t>k = 2 (the constant cosine component with amplitude of 2.5 at normalized basis frequency of 1/8 = 2cycles / 16samples )</a:t>
            </a:r>
          </a:p>
          <a:p>
            <a:r>
              <a:rPr lang="en-US" sz="1700" dirty="0" smtClean="0"/>
              <a:t>The magnitude of the DFT coefficients at k=0 and 2 are (Note the scaling factors N and N/2):</a:t>
            </a:r>
          </a:p>
          <a:p>
            <a:pPr lvl="1"/>
            <a:r>
              <a:rPr lang="en-US" sz="1300" dirty="0" smtClean="0"/>
              <a:t>M{0} =   N  * x(0)    = 16 * 3   = 48</a:t>
            </a:r>
          </a:p>
          <a:p>
            <a:pPr lvl="1"/>
            <a:r>
              <a:rPr lang="en-US" sz="1300" dirty="0" smtClean="0"/>
              <a:t>M{2} = (N/2) * x(2) =  8 * 2.5 = 20</a:t>
            </a:r>
          </a:p>
          <a:p>
            <a:r>
              <a:rPr lang="en-US" sz="1700" dirty="0" smtClean="0"/>
              <a:t>The imaginary part of the DFT coefficient at k = 0 ( </a:t>
            </a:r>
            <a:r>
              <a:rPr lang="en-US" sz="1700" dirty="0" err="1" smtClean="0"/>
              <a:t>Im</a:t>
            </a:r>
            <a:r>
              <a:rPr lang="en-US" sz="1700" dirty="0" smtClean="0"/>
              <a:t> { x</a:t>
            </a:r>
            <a:r>
              <a:rPr lang="en-US" sz="1700" baseline="-25000" dirty="0" smtClean="0"/>
              <a:t>0</a:t>
            </a:r>
            <a:r>
              <a:rPr lang="en-US" sz="1700" dirty="0" smtClean="0"/>
              <a:t> } ) is always zero, so the Re{ x</a:t>
            </a:r>
            <a:r>
              <a:rPr lang="en-US" sz="1700" baseline="-25000" dirty="0" smtClean="0"/>
              <a:t>0</a:t>
            </a:r>
            <a:r>
              <a:rPr lang="en-US" sz="1700" dirty="0" smtClean="0"/>
              <a:t> } = M{ x</a:t>
            </a:r>
            <a:r>
              <a:rPr lang="en-US" sz="1700" baseline="-25000" dirty="0" smtClean="0"/>
              <a:t>0</a:t>
            </a:r>
            <a:r>
              <a:rPr lang="en-US" sz="1700" dirty="0" smtClean="0"/>
              <a:t> } = 48</a:t>
            </a:r>
          </a:p>
          <a:p>
            <a:r>
              <a:rPr lang="en-US" sz="1700" dirty="0" smtClean="0"/>
              <a:t>The real and imaginary parts of the DFT coefficients at k = 2 are equal, but opposite, so that the phase is 45°, and sin45° = cos45° = </a:t>
            </a:r>
            <a:r>
              <a:rPr lang="en-US" sz="1800" dirty="0" smtClean="0"/>
              <a:t>√2 / 2 </a:t>
            </a:r>
            <a:endParaRPr lang="en-US" sz="1700" dirty="0" smtClean="0"/>
          </a:p>
          <a:p>
            <a:pPr lvl="1"/>
            <a:r>
              <a:rPr lang="en-US" sz="1500" dirty="0" smtClean="0"/>
              <a:t>Re{ x</a:t>
            </a:r>
            <a:r>
              <a:rPr lang="en-US" sz="1500" baseline="-25000" dirty="0" smtClean="0"/>
              <a:t>2</a:t>
            </a:r>
            <a:r>
              <a:rPr lang="en-US" sz="1500" dirty="0" smtClean="0"/>
              <a:t> } = -</a:t>
            </a:r>
            <a:r>
              <a:rPr lang="en-US" sz="1500" dirty="0" err="1" smtClean="0"/>
              <a:t>Im</a:t>
            </a:r>
            <a:r>
              <a:rPr lang="en-US" sz="1500" dirty="0" smtClean="0"/>
              <a:t>{ x</a:t>
            </a:r>
            <a:r>
              <a:rPr lang="en-US" sz="1500" baseline="-25000" dirty="0" smtClean="0"/>
              <a:t>2</a:t>
            </a:r>
            <a:r>
              <a:rPr lang="en-US" sz="1500" dirty="0" smtClean="0"/>
              <a:t> } = M{ x</a:t>
            </a:r>
            <a:r>
              <a:rPr lang="en-US" sz="1500" baseline="-25000" dirty="0" smtClean="0"/>
              <a:t>2</a:t>
            </a:r>
            <a:r>
              <a:rPr lang="en-US" sz="1500" dirty="0" smtClean="0"/>
              <a:t> } * √2 / 2 = 14.1421</a:t>
            </a:r>
          </a:p>
          <a:p>
            <a:endParaRPr lang="en-US" sz="17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16" name="Content Placeholder 18"/>
          <p:cNvGrpSpPr>
            <a:grpSpLocks noGrp="1"/>
          </p:cNvGrpSpPr>
          <p:nvPr>
            <p:ph sz="half" idx="2"/>
          </p:nvPr>
        </p:nvGrpSpPr>
        <p:grpSpPr>
          <a:xfrm>
            <a:off x="5105400" y="1600200"/>
            <a:ext cx="4038600" cy="3754389"/>
            <a:chOff x="5029200" y="2362748"/>
            <a:chExt cx="4038600" cy="3000867"/>
          </a:xfrm>
        </p:grpSpPr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29200" y="2362748"/>
              <a:ext cx="4038600" cy="30008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6324600" y="3727936"/>
              <a:ext cx="16764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 w="lg" len="med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6096000" y="3270736"/>
              <a:ext cx="19992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8 samples per cycle</a:t>
              </a:r>
              <a:endParaRPr lang="en-US" dirty="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5715000" y="3733800"/>
              <a:ext cx="0" cy="121920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5638800" y="4191000"/>
              <a:ext cx="15135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const bias = 3</a:t>
              </a:r>
              <a:endParaRPr lang="en-US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Plot of DFT Re/</a:t>
            </a:r>
            <a:r>
              <a:rPr lang="en-US" dirty="0" err="1" smtClean="0"/>
              <a:t>Im</a:t>
            </a:r>
            <a:r>
              <a:rPr lang="en-US" dirty="0" smtClean="0"/>
              <a:t> and </a:t>
            </a:r>
            <a:r>
              <a:rPr lang="en-US" dirty="0" err="1" smtClean="0"/>
              <a:t>Mag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53" name="Group 52"/>
          <p:cNvGrpSpPr/>
          <p:nvPr/>
        </p:nvGrpSpPr>
        <p:grpSpPr>
          <a:xfrm>
            <a:off x="4495800" y="2073312"/>
            <a:ext cx="4419599" cy="4479888"/>
            <a:chOff x="4495800" y="1981200"/>
            <a:chExt cx="4419599" cy="4479888"/>
          </a:xfrm>
        </p:grpSpPr>
        <p:sp>
          <p:nvSpPr>
            <p:cNvPr id="38" name="Text Box 10"/>
            <p:cNvSpPr txBox="1">
              <a:spLocks noChangeArrowheads="1"/>
            </p:cNvSpPr>
            <p:nvPr/>
          </p:nvSpPr>
          <p:spPr bwMode="auto">
            <a:xfrm>
              <a:off x="4495800" y="1981200"/>
              <a:ext cx="4419599" cy="5232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1400" b="1" dirty="0"/>
                <a:t>Magnitude part of DFT ( polar form) converted from dB to absolute magnitude</a:t>
              </a:r>
            </a:p>
          </p:txBody>
        </p:sp>
        <p:pic>
          <p:nvPicPr>
            <p:cNvPr id="37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199" y="2453819"/>
              <a:ext cx="4038599" cy="4007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47" name="Straight Connector 46"/>
            <p:cNvCxnSpPr/>
            <p:nvPr/>
          </p:nvCxnSpPr>
          <p:spPr>
            <a:xfrm>
              <a:off x="5969560" y="4648200"/>
              <a:ext cx="0" cy="129540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5450392" y="4267200"/>
              <a:ext cx="11416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</a:t>
              </a:r>
              <a:r>
                <a:rPr lang="en-US" baseline="-25000" dirty="0" smtClean="0"/>
                <a:t>n</a:t>
              </a:r>
              <a:r>
                <a:rPr lang="en-US" dirty="0" smtClean="0"/>
                <a:t> = 0.125</a:t>
              </a:r>
              <a:endParaRPr 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769040" y="2650012"/>
              <a:ext cx="372218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800" dirty="0" err="1" smtClean="0"/>
                <a:t>Mag</a:t>
              </a:r>
              <a:endParaRPr lang="en-US" sz="8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04800" y="2228197"/>
            <a:ext cx="4191000" cy="4294859"/>
            <a:chOff x="304800" y="2162045"/>
            <a:chExt cx="4191000" cy="4294859"/>
          </a:xfrm>
        </p:grpSpPr>
        <p:pic>
          <p:nvPicPr>
            <p:cNvPr id="56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" y="2374663"/>
              <a:ext cx="4038600" cy="4082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7" name="Text Box 7"/>
            <p:cNvSpPr txBox="1">
              <a:spLocks noChangeArrowheads="1"/>
            </p:cNvSpPr>
            <p:nvPr/>
          </p:nvSpPr>
          <p:spPr bwMode="auto">
            <a:xfrm>
              <a:off x="304800" y="2162045"/>
              <a:ext cx="4191000" cy="30777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1400" b="1" dirty="0"/>
                <a:t>Real &amp; Imaginary parts of DFT ( rectangular form)</a:t>
              </a:r>
            </a:p>
          </p:txBody>
        </p:sp>
        <p:cxnSp>
          <p:nvCxnSpPr>
            <p:cNvPr id="58" name="Straight Connector 57"/>
            <p:cNvCxnSpPr/>
            <p:nvPr/>
          </p:nvCxnSpPr>
          <p:spPr>
            <a:xfrm>
              <a:off x="1762648" y="4267200"/>
              <a:ext cx="0" cy="165798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1600200" y="3886200"/>
              <a:ext cx="11416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</a:t>
              </a:r>
              <a:r>
                <a:rPr lang="en-US" baseline="-25000" dirty="0" smtClean="0"/>
                <a:t>n</a:t>
              </a:r>
              <a:r>
                <a:rPr lang="en-US" dirty="0" smtClean="0"/>
                <a:t> = 0.125</a:t>
              </a:r>
              <a:endParaRPr lang="en-US" dirty="0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62000" y="1371600"/>
            <a:ext cx="516821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Times New Roman" pitchFamily="18" charset="0"/>
              <a:buChar char="−"/>
            </a:pPr>
            <a:r>
              <a:rPr lang="en-US" dirty="0" smtClean="0"/>
              <a:t>   </a:t>
            </a:r>
            <a:r>
              <a:rPr lang="en-US" sz="1400" b="1" dirty="0" smtClean="0"/>
              <a:t>The only non-zero values of the samples are at:</a:t>
            </a:r>
          </a:p>
          <a:p>
            <a:pPr lvl="1">
              <a:buFont typeface="Arial" pitchFamily="34" charset="0"/>
              <a:buChar char="•"/>
            </a:pPr>
            <a:r>
              <a:rPr lang="en-US" sz="1400" b="1" dirty="0" smtClean="0"/>
              <a:t>  k = 0 (const bias value )</a:t>
            </a:r>
          </a:p>
          <a:p>
            <a:pPr lvl="1">
              <a:buFont typeface="Arial" pitchFamily="34" charset="0"/>
              <a:buChar char="•"/>
            </a:pPr>
            <a:r>
              <a:rPr lang="en-US" sz="1400" b="1" dirty="0" smtClean="0"/>
              <a:t>  k = 1/8 (2 cycles for 16 samples, or 1 cycle per 8 samples )</a:t>
            </a:r>
            <a:endParaRPr lang="en-US" sz="1400" b="1" dirty="0"/>
          </a:p>
        </p:txBody>
      </p:sp>
      <p:cxnSp>
        <p:nvCxnSpPr>
          <p:cNvPr id="61" name="Straight Arrow Connector 60"/>
          <p:cNvCxnSpPr/>
          <p:nvPr/>
        </p:nvCxnSpPr>
        <p:spPr>
          <a:xfrm flipH="1" flipV="1">
            <a:off x="5963696" y="4608008"/>
            <a:ext cx="685800" cy="228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629400" y="4648200"/>
            <a:ext cx="1394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M{ x</a:t>
            </a:r>
            <a:r>
              <a:rPr lang="en-US" baseline="-25000" dirty="0" smtClean="0"/>
              <a:t>2</a:t>
            </a:r>
            <a:r>
              <a:rPr lang="en-US" dirty="0" smtClean="0"/>
              <a:t> } = 20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5767866" y="2819400"/>
            <a:ext cx="1394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M{ x</a:t>
            </a:r>
            <a:r>
              <a:rPr lang="en-US" baseline="-25000" dirty="0" smtClean="0"/>
              <a:t>0</a:t>
            </a:r>
            <a:r>
              <a:rPr lang="en-US" dirty="0" smtClean="0"/>
              <a:t> } = 48</a:t>
            </a:r>
            <a:endParaRPr lang="en-US" dirty="0"/>
          </a:p>
        </p:txBody>
      </p:sp>
      <p:cxnSp>
        <p:nvCxnSpPr>
          <p:cNvPr id="65" name="Straight Arrow Connector 64"/>
          <p:cNvCxnSpPr/>
          <p:nvPr/>
        </p:nvCxnSpPr>
        <p:spPr>
          <a:xfrm flipH="1" flipV="1">
            <a:off x="5105400" y="2743200"/>
            <a:ext cx="685800" cy="228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600200" y="2743200"/>
            <a:ext cx="1446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Re{ x</a:t>
            </a:r>
            <a:r>
              <a:rPr lang="en-US" baseline="-25000" dirty="0" smtClean="0"/>
              <a:t>0</a:t>
            </a:r>
            <a:r>
              <a:rPr lang="en-US" dirty="0" smtClean="0"/>
              <a:t> } = 48</a:t>
            </a:r>
          </a:p>
          <a:p>
            <a:r>
              <a:rPr lang="en-US" dirty="0" err="1" smtClean="0"/>
              <a:t>Im</a:t>
            </a:r>
            <a:r>
              <a:rPr lang="en-US" dirty="0" smtClean="0"/>
              <a:t>{ x</a:t>
            </a:r>
            <a:r>
              <a:rPr lang="en-US" baseline="-25000" dirty="0" smtClean="0"/>
              <a:t>0</a:t>
            </a:r>
            <a:r>
              <a:rPr lang="en-US" dirty="0" smtClean="0"/>
              <a:t> } = 0</a:t>
            </a:r>
            <a:endParaRPr lang="en-US" dirty="0"/>
          </a:p>
        </p:txBody>
      </p:sp>
      <p:cxnSp>
        <p:nvCxnSpPr>
          <p:cNvPr id="67" name="Straight Arrow Connector 66"/>
          <p:cNvCxnSpPr/>
          <p:nvPr/>
        </p:nvCxnSpPr>
        <p:spPr>
          <a:xfrm flipH="1" flipV="1">
            <a:off x="937734" y="2667000"/>
            <a:ext cx="685800" cy="228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209800" y="5029200"/>
            <a:ext cx="2348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Re{ x</a:t>
            </a:r>
            <a:r>
              <a:rPr lang="en-US" baseline="-25000" dirty="0" smtClean="0"/>
              <a:t>2</a:t>
            </a:r>
            <a:r>
              <a:rPr lang="en-US" dirty="0" smtClean="0"/>
              <a:t> } = 20 * cos45°</a:t>
            </a:r>
          </a:p>
          <a:p>
            <a:r>
              <a:rPr lang="en-US" dirty="0" err="1" smtClean="0"/>
              <a:t>Im</a:t>
            </a:r>
            <a:r>
              <a:rPr lang="en-US" dirty="0" smtClean="0"/>
              <a:t>{ x</a:t>
            </a:r>
            <a:r>
              <a:rPr lang="en-US" baseline="-25000" dirty="0" smtClean="0"/>
              <a:t>2</a:t>
            </a:r>
            <a:r>
              <a:rPr lang="en-US" dirty="0" smtClean="0"/>
              <a:t> } = -20 * sin45°</a:t>
            </a:r>
            <a:endParaRPr lang="en-US" dirty="0"/>
          </a:p>
        </p:txBody>
      </p:sp>
      <p:cxnSp>
        <p:nvCxnSpPr>
          <p:cNvPr id="69" name="Straight Arrow Connector 68"/>
          <p:cNvCxnSpPr/>
          <p:nvPr/>
        </p:nvCxnSpPr>
        <p:spPr>
          <a:xfrm flipH="1" flipV="1">
            <a:off x="1828800" y="4343400"/>
            <a:ext cx="685800" cy="762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flipH="1">
            <a:off x="1828800" y="5562600"/>
            <a:ext cx="457200" cy="762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914400" y="3276600"/>
            <a:ext cx="838200" cy="16764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Discrete Fourier Transform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51036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A few comments about the real DFT just presented:</a:t>
            </a:r>
          </a:p>
          <a:p>
            <a:pPr lvl="1"/>
            <a:r>
              <a:rPr lang="en-US" sz="1800" dirty="0" smtClean="0"/>
              <a:t>Note that there is a complex Discrete Fourier Transform, which is a generalization of the real DFT</a:t>
            </a:r>
          </a:p>
          <a:p>
            <a:pPr lvl="1"/>
            <a:r>
              <a:rPr lang="en-US" sz="1800" dirty="0" smtClean="0"/>
              <a:t>The </a:t>
            </a:r>
            <a:r>
              <a:rPr lang="en-US" sz="1800" b="1" i="1" dirty="0" smtClean="0"/>
              <a:t>complex</a:t>
            </a:r>
            <a:r>
              <a:rPr lang="en-US" sz="1800" dirty="0" smtClean="0"/>
              <a:t> discrete Fourier transform (DFT) produces N coefficients,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k</a:t>
            </a:r>
            <a:r>
              <a:rPr lang="en-US" sz="1800" dirty="0" smtClean="0"/>
              <a:t>, (</a:t>
            </a:r>
            <a:r>
              <a:rPr lang="en-US" sz="1400" dirty="0" smtClean="0"/>
              <a:t>k=0,...,N-1</a:t>
            </a:r>
            <a:r>
              <a:rPr lang="en-US" sz="1800" dirty="0" smtClean="0"/>
              <a:t>) of the sequence of N samples, </a:t>
            </a:r>
            <a:r>
              <a:rPr lang="en-US" sz="1800" dirty="0" err="1" smtClean="0"/>
              <a:t>x</a:t>
            </a:r>
            <a:r>
              <a:rPr lang="en-US" sz="1800" baseline="-25000" dirty="0" err="1" smtClean="0"/>
              <a:t>n</a:t>
            </a:r>
            <a:r>
              <a:rPr lang="en-US" sz="1800" dirty="0" smtClean="0"/>
              <a:t>, (</a:t>
            </a:r>
            <a:r>
              <a:rPr lang="en-US" sz="1400" dirty="0" smtClean="0"/>
              <a:t>n = 0,...,N-1</a:t>
            </a:r>
            <a:r>
              <a:rPr lang="en-US" sz="1800" dirty="0" smtClean="0"/>
              <a:t>) of f(t), whereas the real DFT produces N/2+1 coefficients</a:t>
            </a:r>
          </a:p>
          <a:p>
            <a:pPr lvl="1"/>
            <a:r>
              <a:rPr lang="en-US" sz="1800" dirty="0" smtClean="0"/>
              <a:t>The complex DFT and its inverse are defined as:</a:t>
            </a:r>
          </a:p>
          <a:p>
            <a:pPr lvl="1"/>
            <a:endParaRPr lang="en-US" sz="1800" dirty="0" smtClean="0"/>
          </a:p>
          <a:p>
            <a:pPr lvl="1"/>
            <a:endParaRPr lang="en-US" sz="1800" dirty="0" smtClean="0"/>
          </a:p>
          <a:p>
            <a:pPr lvl="1"/>
            <a:endParaRPr lang="en-US" sz="1800" dirty="0" smtClean="0"/>
          </a:p>
          <a:p>
            <a:pPr lvl="1"/>
            <a:r>
              <a:rPr lang="en-US" sz="1800" dirty="0" smtClean="0"/>
              <a:t>The complex DFT forms the mathematical basis for “</a:t>
            </a:r>
            <a:r>
              <a:rPr lang="en-US" sz="1800" b="1" i="1" dirty="0" smtClean="0"/>
              <a:t>Laplace transforms”</a:t>
            </a:r>
            <a:r>
              <a:rPr lang="en-US" sz="1800" dirty="0" smtClean="0"/>
              <a:t> and “</a:t>
            </a:r>
            <a:r>
              <a:rPr lang="en-US" sz="1800" b="1" i="1" dirty="0" smtClean="0"/>
              <a:t>Z-transforms”</a:t>
            </a:r>
          </a:p>
          <a:p>
            <a:pPr lvl="1"/>
            <a:r>
              <a:rPr lang="en-US" sz="1800" dirty="0" smtClean="0"/>
              <a:t>For most of our signal processing tasks, the real DFT is adequate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838200" y="4237036"/>
          <a:ext cx="7848600" cy="744538"/>
        </p:xfrm>
        <a:graphic>
          <a:graphicData uri="http://schemas.openxmlformats.org/presentationml/2006/ole">
            <p:oleObj spid="_x0000_s8194" name="Equation" r:id="rId3" imgW="4686120" imgH="4442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– Requires Periodicity of input sequence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As a consequence of the requirement that the input sequence for a DFT must be samples from a periodic function, F(t), sampled at regular intervals, DFT does have limitations. Namely:</a:t>
            </a:r>
          </a:p>
          <a:p>
            <a:pPr lvl="1"/>
            <a:r>
              <a:rPr lang="en-US" sz="1600" dirty="0" smtClean="0"/>
              <a:t>The DFT can only be represented for periodic signals, or finite duration signals</a:t>
            </a:r>
          </a:p>
          <a:p>
            <a:pPr lvl="1"/>
            <a:r>
              <a:rPr lang="en-US" sz="1600" dirty="0" smtClean="0"/>
              <a:t>The inverse DFT cannot reproduce the </a:t>
            </a:r>
            <a:r>
              <a:rPr lang="en-US" sz="1600" b="1" i="1" dirty="0" smtClean="0"/>
              <a:t>entire</a:t>
            </a:r>
            <a:r>
              <a:rPr lang="en-US" sz="1600" dirty="0" smtClean="0"/>
              <a:t> time domain signal for non-periodic functions</a:t>
            </a:r>
          </a:p>
          <a:p>
            <a:r>
              <a:rPr lang="en-US" sz="1800" dirty="0" smtClean="0"/>
              <a:t>But, fortunately, many of the waveforms that we are interested in are indeed periodic, or we are only interested in a finite length sequence of samples, so DFTs are an important signal processing tool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Fast Fourier Transform Algorithm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As mentioned earlier, the Fast Fourier Transform, or FFT, is a numerically efficient algorithm for computing the discrete Fourier transform, or DFT</a:t>
            </a:r>
          </a:p>
          <a:p>
            <a:pPr lvl="1"/>
            <a:r>
              <a:rPr lang="en-US" sz="1600" dirty="0" smtClean="0"/>
              <a:t>FFT is NOT another mathematical concept, but a specific implementation method to compute DFTs efficiently</a:t>
            </a:r>
          </a:p>
          <a:p>
            <a:pPr lvl="1"/>
            <a:r>
              <a:rPr lang="en-US" sz="1600" dirty="0" smtClean="0"/>
              <a:t>FFT can increase the speed of computing DFTs by order N log(N), where N is the number of samples of the signal being transformed</a:t>
            </a:r>
          </a:p>
          <a:p>
            <a:pPr lvl="1"/>
            <a:r>
              <a:rPr lang="en-US" sz="1600" dirty="0" smtClean="0"/>
              <a:t>Many analysis packages, such as </a:t>
            </a:r>
            <a:r>
              <a:rPr lang="en-US" sz="1600" dirty="0" err="1" smtClean="0"/>
              <a:t>Matlab</a:t>
            </a:r>
            <a:r>
              <a:rPr lang="en-US" sz="1600" dirty="0" smtClean="0"/>
              <a:t> or Octave, include built in FFT functions</a:t>
            </a:r>
          </a:p>
          <a:p>
            <a:r>
              <a:rPr lang="en-US" sz="2000" dirty="0" smtClean="0"/>
              <a:t>In Part 2 of this presentation “Power Spectral Density Basics”, we will discuss the Power Spectral Density techniques for analyzing spectral content of data, and will contrast it with the </a:t>
            </a:r>
            <a:r>
              <a:rPr lang="en-US" sz="2000" b="1" i="1" dirty="0" smtClean="0"/>
              <a:t>processing technique</a:t>
            </a:r>
            <a:r>
              <a:rPr lang="en-US" sz="2000" dirty="0" smtClean="0"/>
              <a:t> called the FFT which is used for more efficient calculations of DFTs needed for PSD analysis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Shannon Sampling Theorem &amp; Data Aliasing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144964"/>
          </a:xfrm>
        </p:spPr>
        <p:txBody>
          <a:bodyPr>
            <a:noAutofit/>
          </a:bodyPr>
          <a:lstStyle/>
          <a:p>
            <a:r>
              <a:rPr lang="en-US" sz="2400" dirty="0" smtClean="0"/>
              <a:t>Shannon sampling theorem (paraphrased)</a:t>
            </a:r>
          </a:p>
          <a:p>
            <a:pPr lvl="1"/>
            <a:r>
              <a:rPr lang="en-US" sz="1800" dirty="0" smtClean="0"/>
              <a:t>If a continuous signal is sampled at a frequency at least twice the frequency of the signal’s highest frequency content, the digitized samples can be used to completely reconstruct the original continuous signal</a:t>
            </a:r>
          </a:p>
          <a:p>
            <a:pPr lvl="2"/>
            <a:r>
              <a:rPr lang="en-US" sz="1600" dirty="0" smtClean="0"/>
              <a:t>That is, if the signal being sampled contains no frequencies above the </a:t>
            </a:r>
            <a:r>
              <a:rPr lang="en-US" sz="1600" b="1" i="1" dirty="0" err="1" smtClean="0"/>
              <a:t>Nyquist</a:t>
            </a:r>
            <a:r>
              <a:rPr lang="en-US" sz="1600" b="1" i="1" dirty="0" smtClean="0"/>
              <a:t> frequency</a:t>
            </a:r>
            <a:r>
              <a:rPr lang="en-US" sz="1600" dirty="0" smtClean="0"/>
              <a:t> (half the sample frequency), its frequency content is preserved so that inverse DFT can be used to re-construct the original continuous signal</a:t>
            </a:r>
          </a:p>
          <a:p>
            <a:pPr lvl="2"/>
            <a:r>
              <a:rPr lang="en-US" sz="1600" dirty="0" smtClean="0"/>
              <a:t>If the signal being sampled DOES contain frequencies above the </a:t>
            </a:r>
            <a:r>
              <a:rPr lang="en-US" sz="1600" dirty="0" err="1" smtClean="0"/>
              <a:t>Nyquist</a:t>
            </a:r>
            <a:r>
              <a:rPr lang="en-US" sz="1600" dirty="0" smtClean="0"/>
              <a:t> frequency, the frequency content of the signal above the </a:t>
            </a:r>
            <a:r>
              <a:rPr lang="en-US" sz="1600" dirty="0" err="1" smtClean="0"/>
              <a:t>Nyquist</a:t>
            </a:r>
            <a:r>
              <a:rPr lang="en-US" sz="1600" dirty="0" smtClean="0"/>
              <a:t> frequency will be “</a:t>
            </a:r>
            <a:r>
              <a:rPr lang="en-US" sz="1600" b="1" i="1" dirty="0" smtClean="0"/>
              <a:t>aliased</a:t>
            </a:r>
            <a:r>
              <a:rPr lang="en-US" sz="1600" dirty="0" smtClean="0"/>
              <a:t>”, or wrapped down into the lower frequency range (0 to 0.5 normalized frequency, f/</a:t>
            </a:r>
            <a:r>
              <a:rPr lang="en-US" sz="1600" dirty="0" err="1" smtClean="0"/>
              <a:t>fs</a:t>
            </a:r>
            <a:r>
              <a:rPr lang="en-US" sz="1600" dirty="0" smtClean="0"/>
              <a:t>) as if a lower frequency content was present (and its power at that fictitious frequency will combine with any “real” signal content at that frequency)</a:t>
            </a:r>
          </a:p>
          <a:p>
            <a:pPr lvl="1"/>
            <a:r>
              <a:rPr lang="en-US" sz="1800" dirty="0" smtClean="0"/>
              <a:t>Usually sampled data systems use “anti-aliasing” low pass filters to attenuate any signal above the </a:t>
            </a:r>
            <a:r>
              <a:rPr lang="en-US" sz="1800" dirty="0" err="1" smtClean="0"/>
              <a:t>Nyquist</a:t>
            </a:r>
            <a:r>
              <a:rPr lang="en-US" sz="1800" dirty="0" smtClean="0"/>
              <a:t> frequency so that anti-aliasing cannot occur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Sampling &amp; Data Aliasing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8534400" cy="1752599"/>
          </a:xfrm>
        </p:spPr>
        <p:txBody>
          <a:bodyPr/>
          <a:lstStyle/>
          <a:p>
            <a:r>
              <a:rPr lang="en-US" sz="2000" dirty="0" smtClean="0"/>
              <a:t>Consider a sinusoidal waveform with 10 </a:t>
            </a:r>
            <a:r>
              <a:rPr lang="en-US" sz="2000" dirty="0" err="1" smtClean="0"/>
              <a:t>hz</a:t>
            </a:r>
            <a:r>
              <a:rPr lang="en-US" sz="2000" dirty="0" smtClean="0"/>
              <a:t> frequency content</a:t>
            </a:r>
          </a:p>
          <a:p>
            <a:pPr lvl="1"/>
            <a:r>
              <a:rPr lang="en-US" sz="1800" dirty="0" smtClean="0"/>
              <a:t>To avoid aliasing, the signal must be sampled at sample frequency of at least 20 </a:t>
            </a:r>
            <a:r>
              <a:rPr lang="en-US" sz="1800" dirty="0" err="1" smtClean="0"/>
              <a:t>hz</a:t>
            </a:r>
            <a:endParaRPr lang="en-US" sz="1800" dirty="0" smtClean="0"/>
          </a:p>
          <a:p>
            <a:pPr lvl="1"/>
            <a:r>
              <a:rPr lang="en-US" sz="1800" dirty="0" smtClean="0"/>
              <a:t>Sample the signal at 30, 22, 18, and 12 </a:t>
            </a:r>
            <a:r>
              <a:rPr lang="en-US" sz="1800" dirty="0" err="1" smtClean="0"/>
              <a:t>hz</a:t>
            </a:r>
            <a:r>
              <a:rPr lang="en-US" sz="1800" dirty="0" smtClean="0"/>
              <a:t> and see what happens:</a:t>
            </a:r>
          </a:p>
          <a:p>
            <a:pPr lvl="2"/>
            <a:r>
              <a:rPr lang="en-US" sz="1600" dirty="0" smtClean="0"/>
              <a:t>at </a:t>
            </a:r>
            <a:r>
              <a:rPr lang="en-US" sz="1600" dirty="0" err="1" smtClean="0"/>
              <a:t>fs</a:t>
            </a:r>
            <a:r>
              <a:rPr lang="en-US" sz="1600" dirty="0" smtClean="0"/>
              <a:t> = 30hz, (f/</a:t>
            </a:r>
            <a:r>
              <a:rPr lang="en-US" sz="1600" dirty="0" err="1" smtClean="0"/>
              <a:t>fs</a:t>
            </a:r>
            <a:r>
              <a:rPr lang="en-US" sz="1600" dirty="0" smtClean="0"/>
              <a:t>) = 0.33, which is less than 0.5, so sampling is correct</a:t>
            </a:r>
          </a:p>
          <a:p>
            <a:pPr lvl="2"/>
            <a:r>
              <a:rPr lang="en-US" sz="1600" dirty="0" smtClean="0"/>
              <a:t>area under the PSD curve is ½ * 1.2 units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/</a:t>
            </a:r>
            <a:r>
              <a:rPr lang="en-US" sz="1600" dirty="0" err="1" smtClean="0"/>
              <a:t>hz</a:t>
            </a:r>
            <a:r>
              <a:rPr lang="en-US" sz="1600" dirty="0" smtClean="0"/>
              <a:t> * (10.42 – 9.58) </a:t>
            </a:r>
            <a:r>
              <a:rPr lang="en-US" sz="1600" dirty="0" err="1" smtClean="0"/>
              <a:t>hz</a:t>
            </a:r>
            <a:r>
              <a:rPr lang="en-US" sz="1600" dirty="0" smtClean="0"/>
              <a:t> </a:t>
            </a:r>
            <a:r>
              <a:rPr lang="en-US" sz="1600" dirty="0" smtClean="0">
                <a:cs typeface="Arial" pitchFamily="34" charset="0"/>
              </a:rPr>
              <a:t>≈</a:t>
            </a:r>
            <a:r>
              <a:rPr lang="en-US" sz="1600" dirty="0" smtClean="0"/>
              <a:t> 0.50 </a:t>
            </a:r>
            <a:r>
              <a:rPr lang="en-US" sz="1600" dirty="0" smtClean="0">
                <a:sym typeface="Wingdings" pitchFamily="2" charset="2"/>
              </a:rPr>
              <a:t> RMS = 1/</a:t>
            </a:r>
            <a:r>
              <a:rPr lang="en-US" sz="1600" dirty="0" err="1" smtClean="0">
                <a:sym typeface="Wingdings" pitchFamily="2" charset="2"/>
              </a:rPr>
              <a:t>sqrt</a:t>
            </a:r>
            <a:r>
              <a:rPr lang="en-US" sz="1600" dirty="0" smtClean="0">
                <a:sym typeface="Wingdings" pitchFamily="2" charset="2"/>
              </a:rPr>
              <a:t>(2)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8" name="Content Placeholder 7"/>
          <p:cNvGrpSpPr>
            <a:grpSpLocks noGrp="1"/>
          </p:cNvGrpSpPr>
          <p:nvPr>
            <p:ph sz="half" idx="2"/>
          </p:nvPr>
        </p:nvGrpSpPr>
        <p:grpSpPr>
          <a:xfrm>
            <a:off x="381000" y="3886200"/>
            <a:ext cx="8305800" cy="2514600"/>
            <a:chOff x="685800" y="3171825"/>
            <a:chExt cx="7924800" cy="3203575"/>
          </a:xfrm>
        </p:grpSpPr>
        <p:pic>
          <p:nvPicPr>
            <p:cNvPr id="9" name="Picture 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24400" y="3440113"/>
              <a:ext cx="38862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838200" y="3171825"/>
              <a:ext cx="3479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10 hz analog signal and 30 hz samples:</a:t>
              </a:r>
            </a:p>
          </p:txBody>
        </p:sp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5486400" y="3176588"/>
              <a:ext cx="20764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PSD of 30 hz samples:</a:t>
              </a:r>
            </a:p>
          </p:txBody>
        </p:sp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6934200" y="4343400"/>
              <a:ext cx="685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5405438" y="3886200"/>
              <a:ext cx="2443162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/>
                <a:t>PSD shows single frequency</a:t>
              </a:r>
            </a:p>
            <a:p>
              <a:r>
                <a:rPr lang="en-US" sz="1400"/>
                <a:t>content at 10hz</a:t>
              </a:r>
            </a:p>
          </p:txBody>
        </p:sp>
        <p:pic>
          <p:nvPicPr>
            <p:cNvPr id="14" name="Picture 1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5800" y="3436938"/>
              <a:ext cx="38862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Sampling &amp; Data Aliasing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8534400" cy="1752599"/>
          </a:xfrm>
        </p:spPr>
        <p:txBody>
          <a:bodyPr/>
          <a:lstStyle/>
          <a:p>
            <a:r>
              <a:rPr lang="en-US" sz="2000" dirty="0" smtClean="0"/>
              <a:t>Consider a sinusoidal waveform with 10 </a:t>
            </a:r>
            <a:r>
              <a:rPr lang="en-US" sz="2000" dirty="0" err="1" smtClean="0"/>
              <a:t>hz</a:t>
            </a:r>
            <a:r>
              <a:rPr lang="en-US" sz="2000" dirty="0" smtClean="0"/>
              <a:t> frequency content</a:t>
            </a:r>
          </a:p>
          <a:p>
            <a:pPr lvl="1"/>
            <a:r>
              <a:rPr lang="en-US" sz="1800" dirty="0" smtClean="0"/>
              <a:t>Now, sample the signal at 22 </a:t>
            </a:r>
            <a:r>
              <a:rPr lang="en-US" sz="1800" dirty="0" err="1" smtClean="0"/>
              <a:t>hz</a:t>
            </a:r>
            <a:r>
              <a:rPr lang="en-US" sz="1800" dirty="0" smtClean="0"/>
              <a:t> and see what happens:</a:t>
            </a:r>
          </a:p>
          <a:p>
            <a:pPr lvl="2"/>
            <a:r>
              <a:rPr lang="en-US" sz="1600" dirty="0" smtClean="0"/>
              <a:t>at </a:t>
            </a:r>
            <a:r>
              <a:rPr lang="en-US" sz="1600" dirty="0" err="1" smtClean="0"/>
              <a:t>fs</a:t>
            </a:r>
            <a:r>
              <a:rPr lang="en-US" sz="1600" dirty="0" smtClean="0"/>
              <a:t> = 22 </a:t>
            </a:r>
            <a:r>
              <a:rPr lang="en-US" sz="1600" dirty="0" err="1" smtClean="0"/>
              <a:t>hz</a:t>
            </a:r>
            <a:r>
              <a:rPr lang="en-US" sz="1600" dirty="0" smtClean="0"/>
              <a:t>, (f/</a:t>
            </a:r>
            <a:r>
              <a:rPr lang="en-US" sz="1600" dirty="0" err="1" smtClean="0"/>
              <a:t>fs</a:t>
            </a:r>
            <a:r>
              <a:rPr lang="en-US" sz="1600" dirty="0" smtClean="0"/>
              <a:t>) = 0.45 which is less than 0.5, so sampling is correct</a:t>
            </a:r>
          </a:p>
          <a:p>
            <a:pPr lvl="2"/>
            <a:r>
              <a:rPr lang="en-US" sz="1600" dirty="0" smtClean="0"/>
              <a:t>area under the PSD curve is ½ * 1.65 units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/</a:t>
            </a:r>
            <a:r>
              <a:rPr lang="en-US" sz="1600" dirty="0" err="1" smtClean="0"/>
              <a:t>hz</a:t>
            </a:r>
            <a:r>
              <a:rPr lang="en-US" sz="1600" dirty="0" smtClean="0"/>
              <a:t> * (10.35 – 9.68) </a:t>
            </a:r>
            <a:r>
              <a:rPr lang="en-US" sz="1600" dirty="0" err="1" smtClean="0"/>
              <a:t>hz</a:t>
            </a:r>
            <a:r>
              <a:rPr lang="en-US" sz="1600" dirty="0" smtClean="0"/>
              <a:t> </a:t>
            </a:r>
            <a:r>
              <a:rPr lang="en-US" sz="1600" dirty="0" smtClean="0">
                <a:cs typeface="Arial" pitchFamily="34" charset="0"/>
              </a:rPr>
              <a:t>≈</a:t>
            </a:r>
            <a:r>
              <a:rPr lang="en-US" sz="1600" dirty="0" smtClean="0"/>
              <a:t> 0.50 </a:t>
            </a:r>
            <a:r>
              <a:rPr lang="en-US" sz="1600" dirty="0" smtClean="0">
                <a:sym typeface="Wingdings" pitchFamily="2" charset="2"/>
              </a:rPr>
              <a:t> RMS = 1/</a:t>
            </a:r>
            <a:r>
              <a:rPr lang="en-US" sz="1600" dirty="0" err="1" smtClean="0">
                <a:sym typeface="Wingdings" pitchFamily="2" charset="2"/>
              </a:rPr>
              <a:t>sqrt</a:t>
            </a:r>
            <a:r>
              <a:rPr lang="en-US" sz="1600" dirty="0" smtClean="0">
                <a:sym typeface="Wingdings" pitchFamily="2" charset="2"/>
              </a:rPr>
              <a:t>(2)</a:t>
            </a:r>
            <a:endParaRPr lang="en-US" sz="1600" dirty="0" smtClean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15" name="Content Placeholder 14"/>
          <p:cNvGrpSpPr>
            <a:grpSpLocks noGrp="1"/>
          </p:cNvGrpSpPr>
          <p:nvPr>
            <p:ph sz="half" idx="2"/>
          </p:nvPr>
        </p:nvGrpSpPr>
        <p:grpSpPr>
          <a:xfrm>
            <a:off x="381000" y="3886200"/>
            <a:ext cx="8305800" cy="2514600"/>
            <a:chOff x="685800" y="3159125"/>
            <a:chExt cx="7924800" cy="3213100"/>
          </a:xfrm>
        </p:grpSpPr>
        <p:pic>
          <p:nvPicPr>
            <p:cNvPr id="16" name="Picture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24400" y="3436938"/>
              <a:ext cx="38862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7" name="Text Box 6"/>
            <p:cNvSpPr txBox="1">
              <a:spLocks noChangeArrowheads="1"/>
            </p:cNvSpPr>
            <p:nvPr/>
          </p:nvSpPr>
          <p:spPr bwMode="auto">
            <a:xfrm>
              <a:off x="838200" y="3159125"/>
              <a:ext cx="3479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10 hz analog signal and 22 hz samples:</a:t>
              </a:r>
            </a:p>
          </p:txBody>
        </p:sp>
        <p:sp>
          <p:nvSpPr>
            <p:cNvPr id="18" name="Text Box 7"/>
            <p:cNvSpPr txBox="1">
              <a:spLocks noChangeArrowheads="1"/>
            </p:cNvSpPr>
            <p:nvPr/>
          </p:nvSpPr>
          <p:spPr bwMode="auto">
            <a:xfrm>
              <a:off x="5181600" y="3167063"/>
              <a:ext cx="20764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PSD of 22 hz samples:</a:t>
              </a:r>
            </a:p>
          </p:txBody>
        </p:sp>
        <p:sp>
          <p:nvSpPr>
            <p:cNvPr id="19" name="Line 10"/>
            <p:cNvSpPr>
              <a:spLocks noChangeShapeType="1"/>
            </p:cNvSpPr>
            <p:nvPr/>
          </p:nvSpPr>
          <p:spPr bwMode="auto">
            <a:xfrm>
              <a:off x="7010400" y="4191000"/>
              <a:ext cx="685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 Box 11"/>
            <p:cNvSpPr txBox="1">
              <a:spLocks noChangeArrowheads="1"/>
            </p:cNvSpPr>
            <p:nvPr/>
          </p:nvSpPr>
          <p:spPr bwMode="auto">
            <a:xfrm>
              <a:off x="5638800" y="3810000"/>
              <a:ext cx="2443163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/>
                <a:t>PSD shows single frequency</a:t>
              </a:r>
            </a:p>
            <a:p>
              <a:r>
                <a:rPr lang="en-US" sz="1400"/>
                <a:t>content at 10hz</a:t>
              </a:r>
            </a:p>
          </p:txBody>
        </p:sp>
        <p:pic>
          <p:nvPicPr>
            <p:cNvPr id="21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5800" y="3436938"/>
              <a:ext cx="38862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Sampling &amp; Data Aliasing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8534400" cy="1752599"/>
          </a:xfrm>
        </p:spPr>
        <p:txBody>
          <a:bodyPr/>
          <a:lstStyle/>
          <a:p>
            <a:r>
              <a:rPr lang="en-US" sz="2000" dirty="0" smtClean="0"/>
              <a:t>Consider a sinusoidal waveform with 10 </a:t>
            </a:r>
            <a:r>
              <a:rPr lang="en-US" sz="2000" dirty="0" err="1" smtClean="0"/>
              <a:t>hz</a:t>
            </a:r>
            <a:r>
              <a:rPr lang="en-US" sz="2000" dirty="0" smtClean="0"/>
              <a:t> frequency content</a:t>
            </a:r>
          </a:p>
          <a:p>
            <a:pPr lvl="1"/>
            <a:r>
              <a:rPr lang="en-US" sz="1800" dirty="0" smtClean="0"/>
              <a:t>Now, sample the signal at 18 </a:t>
            </a:r>
            <a:r>
              <a:rPr lang="en-US" sz="1800" dirty="0" err="1" smtClean="0"/>
              <a:t>hz</a:t>
            </a:r>
            <a:r>
              <a:rPr lang="en-US" sz="1800" dirty="0" smtClean="0"/>
              <a:t> and see what happens:</a:t>
            </a:r>
          </a:p>
          <a:p>
            <a:pPr lvl="2"/>
            <a:r>
              <a:rPr lang="en-US" sz="1600" dirty="0" smtClean="0"/>
              <a:t>at 18 </a:t>
            </a:r>
            <a:r>
              <a:rPr lang="en-US" sz="1600" dirty="0" err="1" smtClean="0"/>
              <a:t>hz</a:t>
            </a:r>
            <a:r>
              <a:rPr lang="en-US" sz="1600" dirty="0" smtClean="0"/>
              <a:t>, the frequency ratio (f/</a:t>
            </a:r>
            <a:r>
              <a:rPr lang="en-US" sz="1600" dirty="0" err="1" smtClean="0"/>
              <a:t>fs</a:t>
            </a:r>
            <a:r>
              <a:rPr lang="en-US" sz="1600" dirty="0" smtClean="0"/>
              <a:t>) = 0.555 </a:t>
            </a:r>
            <a:r>
              <a:rPr lang="en-US" sz="1600" dirty="0" smtClean="0">
                <a:sym typeface="Wingdings" pitchFamily="2" charset="2"/>
              </a:rPr>
              <a:t> wraps around to (f/</a:t>
            </a:r>
            <a:r>
              <a:rPr lang="en-US" sz="1600" dirty="0" err="1" smtClean="0">
                <a:sym typeface="Wingdings" pitchFamily="2" charset="2"/>
              </a:rPr>
              <a:t>fs</a:t>
            </a:r>
            <a:r>
              <a:rPr lang="en-US" sz="1600" dirty="0" smtClean="0">
                <a:sym typeface="Wingdings" pitchFamily="2" charset="2"/>
              </a:rPr>
              <a:t>) = 1 – 0.555, f = 8 </a:t>
            </a:r>
            <a:r>
              <a:rPr lang="en-US" sz="1600" dirty="0" err="1" smtClean="0">
                <a:sym typeface="Wingdings" pitchFamily="2" charset="2"/>
              </a:rPr>
              <a:t>hz</a:t>
            </a:r>
            <a:endParaRPr lang="en-US" sz="1600" dirty="0" smtClean="0">
              <a:sym typeface="Wingdings" pitchFamily="2" charset="2"/>
            </a:endParaRPr>
          </a:p>
          <a:p>
            <a:pPr lvl="2"/>
            <a:r>
              <a:rPr lang="en-US" sz="1600" dirty="0" smtClean="0"/>
              <a:t>area under the PSD curve is ½ * 1.65 units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/</a:t>
            </a:r>
            <a:r>
              <a:rPr lang="en-US" sz="1600" dirty="0" err="1" smtClean="0"/>
              <a:t>hz</a:t>
            </a:r>
            <a:r>
              <a:rPr lang="en-US" sz="1600" dirty="0" smtClean="0"/>
              <a:t> * (10.40 – 9.55) </a:t>
            </a:r>
            <a:r>
              <a:rPr lang="en-US" sz="1600" dirty="0" err="1" smtClean="0"/>
              <a:t>hz</a:t>
            </a:r>
            <a:r>
              <a:rPr lang="en-US" sz="1600" dirty="0" smtClean="0"/>
              <a:t> </a:t>
            </a:r>
            <a:r>
              <a:rPr lang="en-US" sz="1600" dirty="0" smtClean="0">
                <a:cs typeface="Arial" pitchFamily="34" charset="0"/>
              </a:rPr>
              <a:t>≈</a:t>
            </a:r>
            <a:r>
              <a:rPr lang="en-US" sz="1600" dirty="0" smtClean="0"/>
              <a:t> 0.50 </a:t>
            </a:r>
            <a:r>
              <a:rPr lang="en-US" sz="1600" dirty="0" smtClean="0">
                <a:sym typeface="Wingdings" pitchFamily="2" charset="2"/>
              </a:rPr>
              <a:t> RMS = 1/</a:t>
            </a:r>
            <a:r>
              <a:rPr lang="en-US" sz="1600" dirty="0" err="1" smtClean="0">
                <a:sym typeface="Wingdings" pitchFamily="2" charset="2"/>
              </a:rPr>
              <a:t>sqrt</a:t>
            </a:r>
            <a:r>
              <a:rPr lang="en-US" sz="1600" dirty="0" smtClean="0">
                <a:sym typeface="Wingdings" pitchFamily="2" charset="2"/>
              </a:rPr>
              <a:t>(2)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16" name="Content Placeholder 15"/>
          <p:cNvGrpSpPr>
            <a:grpSpLocks noGrp="1"/>
          </p:cNvGrpSpPr>
          <p:nvPr>
            <p:ph sz="half" idx="2"/>
          </p:nvPr>
        </p:nvGrpSpPr>
        <p:grpSpPr>
          <a:xfrm>
            <a:off x="381000" y="3886200"/>
            <a:ext cx="8305800" cy="2514600"/>
            <a:chOff x="609600" y="3175000"/>
            <a:chExt cx="8001000" cy="3197225"/>
          </a:xfrm>
        </p:grpSpPr>
        <p:pic>
          <p:nvPicPr>
            <p:cNvPr id="17" name="Picture 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24400" y="3436938"/>
              <a:ext cx="38862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838200" y="3175000"/>
              <a:ext cx="3479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10 hz analog signal and 18 hz samples:</a:t>
              </a:r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5181600" y="3175000"/>
              <a:ext cx="20764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PSD of 18 hz samples:</a:t>
              </a:r>
            </a:p>
          </p:txBody>
        </p:sp>
        <p:sp>
          <p:nvSpPr>
            <p:cNvPr id="20" name="Line 10"/>
            <p:cNvSpPr>
              <a:spLocks noChangeShapeType="1"/>
            </p:cNvSpPr>
            <p:nvPr/>
          </p:nvSpPr>
          <p:spPr bwMode="auto">
            <a:xfrm>
              <a:off x="7207250" y="4648200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 Box 11"/>
            <p:cNvSpPr txBox="1">
              <a:spLocks noChangeArrowheads="1"/>
            </p:cNvSpPr>
            <p:nvPr/>
          </p:nvSpPr>
          <p:spPr bwMode="auto">
            <a:xfrm>
              <a:off x="7443788" y="4602163"/>
              <a:ext cx="750887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2hz shift</a:t>
              </a:r>
            </a:p>
          </p:txBody>
        </p:sp>
        <p:sp>
          <p:nvSpPr>
            <p:cNvPr id="22" name="Text Box 12"/>
            <p:cNvSpPr txBox="1">
              <a:spLocks noChangeArrowheads="1"/>
            </p:cNvSpPr>
            <p:nvPr/>
          </p:nvSpPr>
          <p:spPr bwMode="auto">
            <a:xfrm>
              <a:off x="5943600" y="4953000"/>
              <a:ext cx="12049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 dirty="0"/>
                <a:t>incorrect</a:t>
              </a:r>
            </a:p>
            <a:p>
              <a:r>
                <a:rPr lang="en-US" sz="1200" dirty="0"/>
                <a:t>18 </a:t>
              </a:r>
              <a:r>
                <a:rPr lang="en-US" sz="1200" dirty="0" err="1"/>
                <a:t>hz</a:t>
              </a:r>
              <a:r>
                <a:rPr lang="en-US" sz="1200" dirty="0"/>
                <a:t> sampling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auto">
            <a:xfrm>
              <a:off x="7732713" y="5105400"/>
              <a:ext cx="649287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correct</a:t>
              </a:r>
            </a:p>
          </p:txBody>
        </p:sp>
        <p:sp>
          <p:nvSpPr>
            <p:cNvPr id="24" name="Line 14"/>
            <p:cNvSpPr>
              <a:spLocks noChangeShapeType="1"/>
            </p:cNvSpPr>
            <p:nvPr/>
          </p:nvSpPr>
          <p:spPr bwMode="auto">
            <a:xfrm>
              <a:off x="6537325" y="4191000"/>
              <a:ext cx="685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5253038" y="3749675"/>
              <a:ext cx="2443162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/>
                <a:t>PSD shows single frequency</a:t>
              </a:r>
            </a:p>
            <a:p>
              <a:r>
                <a:rPr lang="en-US" sz="1400"/>
                <a:t>content at 8hz</a:t>
              </a:r>
            </a:p>
          </p:txBody>
        </p:sp>
        <p:pic>
          <p:nvPicPr>
            <p:cNvPr id="26" name="Picture 1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9600" y="3436938"/>
              <a:ext cx="3962400" cy="293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Sampling &amp; Data Aliasing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8534400" cy="1752599"/>
          </a:xfrm>
        </p:spPr>
        <p:txBody>
          <a:bodyPr/>
          <a:lstStyle/>
          <a:p>
            <a:r>
              <a:rPr lang="en-US" sz="2000" dirty="0" smtClean="0"/>
              <a:t>Consider a sinusoidal waveform with 10 </a:t>
            </a:r>
            <a:r>
              <a:rPr lang="en-US" sz="2000" dirty="0" err="1" smtClean="0"/>
              <a:t>hz</a:t>
            </a:r>
            <a:r>
              <a:rPr lang="en-US" sz="2000" dirty="0" smtClean="0"/>
              <a:t> frequency content</a:t>
            </a:r>
          </a:p>
          <a:p>
            <a:pPr lvl="1"/>
            <a:r>
              <a:rPr lang="en-US" sz="1800" dirty="0" smtClean="0"/>
              <a:t>Now, sample the signal at 12 </a:t>
            </a:r>
            <a:r>
              <a:rPr lang="en-US" sz="1800" dirty="0" err="1" smtClean="0"/>
              <a:t>hz</a:t>
            </a:r>
            <a:r>
              <a:rPr lang="en-US" sz="1800" dirty="0" smtClean="0"/>
              <a:t> and see what happens:</a:t>
            </a:r>
          </a:p>
          <a:p>
            <a:pPr lvl="2"/>
            <a:r>
              <a:rPr lang="en-US" sz="1600" dirty="0" smtClean="0"/>
              <a:t>at 12 </a:t>
            </a:r>
            <a:r>
              <a:rPr lang="en-US" sz="1600" dirty="0" err="1" smtClean="0"/>
              <a:t>hz</a:t>
            </a:r>
            <a:r>
              <a:rPr lang="en-US" sz="1600" dirty="0" smtClean="0"/>
              <a:t>, the frequency ratio (f/</a:t>
            </a:r>
            <a:r>
              <a:rPr lang="en-US" sz="1600" dirty="0" err="1" smtClean="0"/>
              <a:t>fs</a:t>
            </a:r>
            <a:r>
              <a:rPr lang="en-US" sz="1600" dirty="0" smtClean="0"/>
              <a:t>) = 0.833 </a:t>
            </a:r>
            <a:r>
              <a:rPr lang="en-US" sz="1600" dirty="0" smtClean="0">
                <a:sym typeface="Wingdings" pitchFamily="2" charset="2"/>
              </a:rPr>
              <a:t> wraps around to (f/</a:t>
            </a:r>
            <a:r>
              <a:rPr lang="en-US" sz="1600" dirty="0" err="1" smtClean="0">
                <a:sym typeface="Wingdings" pitchFamily="2" charset="2"/>
              </a:rPr>
              <a:t>fs</a:t>
            </a:r>
            <a:r>
              <a:rPr lang="en-US" sz="1600" dirty="0" smtClean="0">
                <a:sym typeface="Wingdings" pitchFamily="2" charset="2"/>
              </a:rPr>
              <a:t>) = 1 - 0.833 f = 2 </a:t>
            </a:r>
            <a:r>
              <a:rPr lang="en-US" sz="1600" dirty="0" err="1" smtClean="0">
                <a:sym typeface="Wingdings" pitchFamily="2" charset="2"/>
              </a:rPr>
              <a:t>hz</a:t>
            </a:r>
            <a:endParaRPr lang="en-US" sz="1600" dirty="0" smtClean="0">
              <a:sym typeface="Wingdings" pitchFamily="2" charset="2"/>
            </a:endParaRPr>
          </a:p>
          <a:p>
            <a:pPr lvl="2"/>
            <a:r>
              <a:rPr lang="en-US" sz="1600" dirty="0" smtClean="0"/>
              <a:t>area under the PSD curve is ½ * 3.0 units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/</a:t>
            </a:r>
            <a:r>
              <a:rPr lang="en-US" sz="1600" dirty="0" err="1" smtClean="0"/>
              <a:t>hz</a:t>
            </a:r>
            <a:r>
              <a:rPr lang="en-US" sz="1600" dirty="0" smtClean="0"/>
              <a:t> * (2.15 – 1.83) </a:t>
            </a:r>
            <a:r>
              <a:rPr lang="en-US" sz="1600" dirty="0" err="1" smtClean="0"/>
              <a:t>hz</a:t>
            </a:r>
            <a:r>
              <a:rPr lang="en-US" sz="1600" dirty="0" smtClean="0"/>
              <a:t> </a:t>
            </a:r>
            <a:r>
              <a:rPr lang="en-US" sz="1600" dirty="0" smtClean="0">
                <a:cs typeface="Arial" pitchFamily="34" charset="0"/>
              </a:rPr>
              <a:t>≈</a:t>
            </a:r>
            <a:r>
              <a:rPr lang="en-US" sz="1600" dirty="0" smtClean="0"/>
              <a:t> 0.50 </a:t>
            </a:r>
            <a:r>
              <a:rPr lang="en-US" sz="1600" dirty="0" smtClean="0">
                <a:sym typeface="Wingdings" pitchFamily="2" charset="2"/>
              </a:rPr>
              <a:t> RMS = 1/</a:t>
            </a:r>
            <a:r>
              <a:rPr lang="en-US" sz="1600" dirty="0" err="1" smtClean="0">
                <a:sym typeface="Wingdings" pitchFamily="2" charset="2"/>
              </a:rPr>
              <a:t>sqrt</a:t>
            </a:r>
            <a:r>
              <a:rPr lang="en-US" sz="1600" dirty="0" smtClean="0">
                <a:sym typeface="Wingdings" pitchFamily="2" charset="2"/>
              </a:rPr>
              <a:t>(2)</a:t>
            </a:r>
            <a:endParaRPr lang="en-US" sz="1600" dirty="0" smtClean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16" name="Content Placeholder 15"/>
          <p:cNvGrpSpPr>
            <a:grpSpLocks noGrp="1"/>
          </p:cNvGrpSpPr>
          <p:nvPr>
            <p:ph sz="half" idx="2"/>
          </p:nvPr>
        </p:nvGrpSpPr>
        <p:grpSpPr>
          <a:xfrm>
            <a:off x="381000" y="3886200"/>
            <a:ext cx="8305800" cy="2514600"/>
            <a:chOff x="625475" y="3048000"/>
            <a:chExt cx="7985125" cy="3371850"/>
          </a:xfrm>
        </p:grpSpPr>
        <p:pic>
          <p:nvPicPr>
            <p:cNvPr id="27" name="Picture 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24400" y="3486150"/>
              <a:ext cx="3886200" cy="293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8" name="Text Box 4"/>
            <p:cNvSpPr txBox="1">
              <a:spLocks noChangeArrowheads="1"/>
            </p:cNvSpPr>
            <p:nvPr/>
          </p:nvSpPr>
          <p:spPr bwMode="auto">
            <a:xfrm>
              <a:off x="838200" y="3048000"/>
              <a:ext cx="3479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10 hz analog signal and 12 hz samples:</a:t>
              </a:r>
            </a:p>
          </p:txBody>
        </p:sp>
        <p:sp>
          <p:nvSpPr>
            <p:cNvPr id="29" name="Text Box 5"/>
            <p:cNvSpPr txBox="1">
              <a:spLocks noChangeArrowheads="1"/>
            </p:cNvSpPr>
            <p:nvPr/>
          </p:nvSpPr>
          <p:spPr bwMode="auto">
            <a:xfrm>
              <a:off x="5181600" y="3048000"/>
              <a:ext cx="20764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/>
                <a:t>PSD of 12 hz samples:</a:t>
              </a:r>
            </a:p>
          </p:txBody>
        </p:sp>
        <p:sp>
          <p:nvSpPr>
            <p:cNvPr id="30" name="Text Box 9"/>
            <p:cNvSpPr txBox="1">
              <a:spLocks noChangeArrowheads="1"/>
            </p:cNvSpPr>
            <p:nvPr/>
          </p:nvSpPr>
          <p:spPr bwMode="auto">
            <a:xfrm>
              <a:off x="6248400" y="5287963"/>
              <a:ext cx="750888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8hz shift</a:t>
              </a:r>
            </a:p>
          </p:txBody>
        </p:sp>
        <p:sp>
          <p:nvSpPr>
            <p:cNvPr id="31" name="Line 12"/>
            <p:cNvSpPr>
              <a:spLocks noChangeShapeType="1"/>
            </p:cNvSpPr>
            <p:nvPr/>
          </p:nvSpPr>
          <p:spPr bwMode="auto">
            <a:xfrm>
              <a:off x="5751513" y="5334000"/>
              <a:ext cx="198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 Box 13"/>
            <p:cNvSpPr txBox="1">
              <a:spLocks noChangeArrowheads="1"/>
            </p:cNvSpPr>
            <p:nvPr/>
          </p:nvSpPr>
          <p:spPr bwMode="auto">
            <a:xfrm>
              <a:off x="7010400" y="5638800"/>
              <a:ext cx="64928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correct</a:t>
              </a:r>
            </a:p>
          </p:txBody>
        </p:sp>
        <p:sp>
          <p:nvSpPr>
            <p:cNvPr id="33" name="Text Box 14"/>
            <p:cNvSpPr txBox="1">
              <a:spLocks noChangeArrowheads="1"/>
            </p:cNvSpPr>
            <p:nvPr/>
          </p:nvSpPr>
          <p:spPr bwMode="auto">
            <a:xfrm>
              <a:off x="5791200" y="4495800"/>
              <a:ext cx="12049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incorrect</a:t>
              </a:r>
            </a:p>
            <a:p>
              <a:r>
                <a:rPr lang="en-US" sz="1200"/>
                <a:t>12 hz sampling</a:t>
              </a:r>
            </a:p>
          </p:txBody>
        </p:sp>
        <p:pic>
          <p:nvPicPr>
            <p:cNvPr id="34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25475" y="3478213"/>
              <a:ext cx="3962400" cy="293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DSP, </a:t>
            </a:r>
            <a:r>
              <a:rPr lang="en-US" sz="3200" i="1" dirty="0" smtClean="0"/>
              <a:t>Part 1 of 4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Summary 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458200" cy="4144964"/>
          </a:xfrm>
        </p:spPr>
        <p:txBody>
          <a:bodyPr/>
          <a:lstStyle/>
          <a:p>
            <a:r>
              <a:rPr lang="en-US" sz="2000" dirty="0" smtClean="0"/>
              <a:t>In </a:t>
            </a:r>
            <a:r>
              <a:rPr lang="en-US" sz="2000" b="1" dirty="0" smtClean="0"/>
              <a:t>Part 1, “Mathematical Concepts” </a:t>
            </a:r>
            <a:r>
              <a:rPr lang="en-US" sz="2000" dirty="0" smtClean="0"/>
              <a:t>we have covered the following: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dirty="0" smtClean="0"/>
              <a:t>In Part 2, “Power Spectral Density Basics”, we will cover the following: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dirty="0" smtClean="0"/>
              <a:t>In Part 3 “Implementing Discrete Filters” we will cover the following:</a:t>
            </a:r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In Part 4 “Typical GN&amp;C Applications” we will cover the following: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1106</TotalTime>
  <Words>3178</Words>
  <Application>Microsoft Office PowerPoint</Application>
  <PresentationFormat>On-screen Show (4:3)</PresentationFormat>
  <Paragraphs>296</Paragraphs>
  <Slides>25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SM_508-ish_TEMPLATE</vt:lpstr>
      <vt:lpstr>Equation</vt:lpstr>
      <vt:lpstr>Microsoft Equation 3.0</vt:lpstr>
      <vt:lpstr>Introduction to Digital Signal Processing (DSP)      Part 1 of 4 (“Mathematical Concepts”)</vt:lpstr>
      <vt:lpstr>Overview</vt:lpstr>
      <vt:lpstr>Definition of Fourier Transform</vt:lpstr>
      <vt:lpstr>Fourier Transform Example</vt:lpstr>
      <vt:lpstr>Linearity Property of Fourier Transform</vt:lpstr>
      <vt:lpstr>Convolution - Definition</vt:lpstr>
      <vt:lpstr>Convolution - Uses</vt:lpstr>
      <vt:lpstr>Convolution - Properties</vt:lpstr>
      <vt:lpstr>Convolution – Computing It</vt:lpstr>
      <vt:lpstr>Real Discrete Fourier Transform</vt:lpstr>
      <vt:lpstr>DFT:  Real &amp; Imaginary Form</vt:lpstr>
      <vt:lpstr>DFT:  Mag / Phase Form</vt:lpstr>
      <vt:lpstr>Interpretation of Re / Im part of DFT</vt:lpstr>
      <vt:lpstr>Example of Real DFT</vt:lpstr>
      <vt:lpstr>Example of Real DFT</vt:lpstr>
      <vt:lpstr>Plot of DFT Re/Im and Mag</vt:lpstr>
      <vt:lpstr>Complex Discrete Fourier Transform</vt:lpstr>
      <vt:lpstr>DFT – Requires Periodicity of input sequence</vt:lpstr>
      <vt:lpstr>Fast Fourier Transform Algorithm</vt:lpstr>
      <vt:lpstr>Shannon Sampling Theorem &amp; Data Aliasing</vt:lpstr>
      <vt:lpstr>Example of Sampling &amp; Data Aliasing</vt:lpstr>
      <vt:lpstr>Example of Sampling &amp; Data Aliasing</vt:lpstr>
      <vt:lpstr>Example of Sampling &amp; Data Aliasing</vt:lpstr>
      <vt:lpstr>Example of Sampling &amp; Data Aliasing</vt:lpstr>
      <vt:lpstr>Introduction to DSP, Part 1 of 4  Summary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jbeaty1</cp:lastModifiedBy>
  <cp:revision>124</cp:revision>
  <dcterms:created xsi:type="dcterms:W3CDTF">2011-03-16T16:13:23Z</dcterms:created>
  <dcterms:modified xsi:type="dcterms:W3CDTF">2011-11-01T11:49:24Z</dcterms:modified>
</cp:coreProperties>
</file>