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960" r:id="rId1"/>
  </p:sldMasterIdLst>
  <p:notesMasterIdLst>
    <p:notesMasterId r:id="rId18"/>
  </p:notesMasterIdLst>
  <p:handoutMasterIdLst>
    <p:handoutMasterId r:id="rId19"/>
  </p:handoutMasterIdLst>
  <p:sldIdLst>
    <p:sldId id="257" r:id="rId2"/>
    <p:sldId id="260" r:id="rId3"/>
    <p:sldId id="259" r:id="rId4"/>
    <p:sldId id="272" r:id="rId5"/>
    <p:sldId id="258" r:id="rId6"/>
    <p:sldId id="261" r:id="rId7"/>
    <p:sldId id="262" r:id="rId8"/>
    <p:sldId id="263" r:id="rId9"/>
    <p:sldId id="264" r:id="rId10"/>
    <p:sldId id="265" r:id="rId11"/>
    <p:sldId id="266" r:id="rId12"/>
    <p:sldId id="267" r:id="rId13"/>
    <p:sldId id="268" r:id="rId14"/>
    <p:sldId id="269" r:id="rId15"/>
    <p:sldId id="271" r:id="rId16"/>
    <p:sldId id="270"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7" d="100"/>
          <a:sy n="67" d="100"/>
        </p:scale>
        <p:origin x="-1944"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interSettings" Target="printerSettings/printerSettings1.bin"/><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handoutMaster" Target="handoutMasters/handout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6858000" cy="457200"/>
          </a:xfrm>
          <a:prstGeom prst="rect">
            <a:avLst/>
          </a:prstGeom>
        </p:spPr>
        <p:txBody>
          <a:bodyPr vert="horz" lIns="91440" tIns="45720" rIns="91440" bIns="45720" rtlCol="0"/>
          <a:lstStyle>
            <a:lvl1pPr algn="l">
              <a:defRPr sz="1200"/>
            </a:lvl1pPr>
          </a:lstStyle>
          <a:p>
            <a:pPr algn="ctr"/>
            <a:endParaRPr lang="en-US"/>
          </a:p>
        </p:txBody>
      </p:sp>
      <p:sp>
        <p:nvSpPr>
          <p:cNvPr id="5" name="Slide Number Placeholder 4"/>
          <p:cNvSpPr>
            <a:spLocks noGrp="1"/>
          </p:cNvSpPr>
          <p:nvPr>
            <p:ph type="sldNum" sz="quarter" idx="3"/>
          </p:nvPr>
        </p:nvSpPr>
        <p:spPr>
          <a:xfrm>
            <a:off x="1979751" y="8686800"/>
            <a:ext cx="2971800" cy="457200"/>
          </a:xfrm>
          <a:prstGeom prst="rect">
            <a:avLst/>
          </a:prstGeom>
        </p:spPr>
        <p:txBody>
          <a:bodyPr vert="horz" lIns="91440" tIns="45720" rIns="91440" bIns="45720" rtlCol="0" anchor="b"/>
          <a:lstStyle>
            <a:lvl1pPr algn="r">
              <a:defRPr sz="1200"/>
            </a:lvl1pPr>
          </a:lstStyle>
          <a:p>
            <a:pPr algn="ctr"/>
            <a:fld id="{249CA883-6CFF-4247-B2A7-17AC01C7E38D}" type="slidenum">
              <a:rPr lang="en-US" smtClean="0"/>
              <a:pPr algn="ctr"/>
              <a:t>‹#›</a:t>
            </a:fld>
            <a:endParaRPr lang="en-US" dirty="0"/>
          </a:p>
        </p:txBody>
      </p:sp>
    </p:spTree>
    <p:extLst>
      <p:ext uri="{BB962C8B-B14F-4D97-AF65-F5344CB8AC3E}">
        <p14:creationId xmlns:p14="http://schemas.microsoft.com/office/powerpoint/2010/main" val="218338641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0466ECD-C99D-324C-9E34-D4E9234B8563}" type="datetimeFigureOut">
              <a:rPr lang="en-US" smtClean="0"/>
              <a:t>3/22/16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C791429-CFAC-AF41-8E3D-523750079A4D}" type="slidenum">
              <a:rPr lang="en-US" smtClean="0"/>
              <a:t>‹#›</a:t>
            </a:fld>
            <a:endParaRPr lang="en-US"/>
          </a:p>
        </p:txBody>
      </p:sp>
    </p:spTree>
    <p:extLst>
      <p:ext uri="{BB962C8B-B14F-4D97-AF65-F5344CB8AC3E}">
        <p14:creationId xmlns:p14="http://schemas.microsoft.com/office/powerpoint/2010/main" val="3092278578"/>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Footer Placeholder 4"/>
          <p:cNvSpPr>
            <a:spLocks noGrp="1"/>
          </p:cNvSpPr>
          <p:nvPr>
            <p:ph type="ftr" sz="quarter" idx="3"/>
          </p:nvPr>
        </p:nvSpPr>
        <p:spPr>
          <a:xfrm>
            <a:off x="4052587" y="6356350"/>
            <a:ext cx="3415013" cy="36992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12" name="Slide Number Placeholder 5"/>
          <p:cNvSpPr>
            <a:spLocks noGrp="1"/>
          </p:cNvSpPr>
          <p:nvPr>
            <p:ph type="sldNum" sz="quarter" idx="4"/>
          </p:nvPr>
        </p:nvSpPr>
        <p:spPr>
          <a:xfrm>
            <a:off x="7600934" y="6356350"/>
            <a:ext cx="108586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073D32-FB95-DE47-991D-BE7CF110DAAE}" type="slidenum">
              <a:rPr lang="en-US" smtClean="0"/>
              <a:t>‹#›</a:t>
            </a:fld>
            <a:endParaRPr lang="en-US" dirty="0"/>
          </a:p>
        </p:txBody>
      </p:sp>
      <p:sp>
        <p:nvSpPr>
          <p:cNvPr id="13" name="Date Placeholder 3"/>
          <p:cNvSpPr>
            <a:spLocks noGrp="1"/>
          </p:cNvSpPr>
          <p:nvPr>
            <p:ph type="dt" sz="half" idx="2"/>
          </p:nvPr>
        </p:nvSpPr>
        <p:spPr>
          <a:xfrm>
            <a:off x="6553200" y="14846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6EC06F-C698-B243-94B3-FE7008877EB3}" type="datetime2">
              <a:rPr lang="en-US" smtClean="0"/>
              <a:t>Tuesday, March 22, 16</a:t>
            </a:fld>
            <a:endParaRPr lang="en-US" dirty="0"/>
          </a:p>
        </p:txBody>
      </p:sp>
      <p:pic>
        <p:nvPicPr>
          <p:cNvPr id="9" name="Picture 8" descr="department of IMSE #36C116F.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9156" y="6356350"/>
            <a:ext cx="3521608" cy="369927"/>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4"/>
          <p:cNvSpPr>
            <a:spLocks noGrp="1"/>
          </p:cNvSpPr>
          <p:nvPr>
            <p:ph type="ftr" sz="quarter" idx="3"/>
          </p:nvPr>
        </p:nvSpPr>
        <p:spPr>
          <a:xfrm>
            <a:off x="4052587" y="6356350"/>
            <a:ext cx="3415013" cy="36992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8" name="Slide Number Placeholder 5"/>
          <p:cNvSpPr>
            <a:spLocks noGrp="1"/>
          </p:cNvSpPr>
          <p:nvPr>
            <p:ph type="sldNum" sz="quarter" idx="4"/>
          </p:nvPr>
        </p:nvSpPr>
        <p:spPr>
          <a:xfrm>
            <a:off x="7600934" y="6356350"/>
            <a:ext cx="108586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073D32-FB95-DE47-991D-BE7CF110DAAE}" type="slidenum">
              <a:rPr lang="en-US" smtClean="0"/>
              <a:t>‹#›</a:t>
            </a:fld>
            <a:endParaRPr lang="en-US" dirty="0"/>
          </a:p>
        </p:txBody>
      </p:sp>
      <p:sp>
        <p:nvSpPr>
          <p:cNvPr id="9" name="Date Placeholder 3"/>
          <p:cNvSpPr>
            <a:spLocks noGrp="1"/>
          </p:cNvSpPr>
          <p:nvPr>
            <p:ph type="dt" sz="half" idx="2"/>
          </p:nvPr>
        </p:nvSpPr>
        <p:spPr>
          <a:xfrm>
            <a:off x="6553200" y="14846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6EC06F-C698-B243-94B3-FE7008877EB3}" type="datetime2">
              <a:rPr lang="en-US" smtClean="0"/>
              <a:t>Tuesday, March 22, 16</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8" name="Footer Placeholder 4"/>
          <p:cNvSpPr>
            <a:spLocks noGrp="1"/>
          </p:cNvSpPr>
          <p:nvPr>
            <p:ph type="ftr" sz="quarter" idx="3"/>
          </p:nvPr>
        </p:nvSpPr>
        <p:spPr>
          <a:xfrm>
            <a:off x="4052587" y="6375308"/>
            <a:ext cx="3415013" cy="36992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9" name="Slide Number Placeholder 5"/>
          <p:cNvSpPr>
            <a:spLocks noGrp="1"/>
          </p:cNvSpPr>
          <p:nvPr>
            <p:ph type="sldNum" sz="quarter" idx="4"/>
          </p:nvPr>
        </p:nvSpPr>
        <p:spPr>
          <a:xfrm>
            <a:off x="7600934" y="6375308"/>
            <a:ext cx="108586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073D32-FB95-DE47-991D-BE7CF110DAAE}" type="slidenum">
              <a:rPr lang="en-US" smtClean="0"/>
              <a:t>‹#›</a:t>
            </a:fld>
            <a:endParaRPr lang="en-US" dirty="0"/>
          </a:p>
        </p:txBody>
      </p:sp>
      <p:sp>
        <p:nvSpPr>
          <p:cNvPr id="10" name="Date Placeholder 3"/>
          <p:cNvSpPr>
            <a:spLocks noGrp="1"/>
          </p:cNvSpPr>
          <p:nvPr>
            <p:ph type="dt" sz="half" idx="2"/>
          </p:nvPr>
        </p:nvSpPr>
        <p:spPr>
          <a:xfrm>
            <a:off x="6553200" y="16742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6EC06F-C698-B243-94B3-FE7008877EB3}" type="datetime2">
              <a:rPr lang="en-US" smtClean="0"/>
              <a:t>Tuesday, March 22, 16</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400"/>
            </a:lvl1p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4"/>
          <p:cNvSpPr>
            <a:spLocks noGrp="1"/>
          </p:cNvSpPr>
          <p:nvPr>
            <p:ph type="ftr" sz="quarter" idx="3"/>
          </p:nvPr>
        </p:nvSpPr>
        <p:spPr>
          <a:xfrm>
            <a:off x="4052587" y="6356350"/>
            <a:ext cx="3415013" cy="36992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9" name="Slide Number Placeholder 5"/>
          <p:cNvSpPr>
            <a:spLocks noGrp="1"/>
          </p:cNvSpPr>
          <p:nvPr>
            <p:ph type="sldNum" sz="quarter" idx="4"/>
          </p:nvPr>
        </p:nvSpPr>
        <p:spPr>
          <a:xfrm>
            <a:off x="7600934" y="6356350"/>
            <a:ext cx="108586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073D32-FB95-DE47-991D-BE7CF110DAAE}" type="slidenum">
              <a:rPr lang="en-US" smtClean="0"/>
              <a:t>‹#›</a:t>
            </a:fld>
            <a:endParaRPr lang="en-US" dirty="0"/>
          </a:p>
        </p:txBody>
      </p:sp>
      <p:sp>
        <p:nvSpPr>
          <p:cNvPr id="10" name="Date Placeholder 3"/>
          <p:cNvSpPr>
            <a:spLocks noGrp="1"/>
          </p:cNvSpPr>
          <p:nvPr>
            <p:ph type="dt" sz="half" idx="10"/>
          </p:nvPr>
        </p:nvSpPr>
        <p:spPr>
          <a:xfrm>
            <a:off x="6553200" y="14846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6EC06F-C698-B243-94B3-FE7008877EB3}" type="datetime2">
              <a:rPr lang="en-US" smtClean="0"/>
              <a:t>Tuesday, March 22, 16</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Footer Placeholder 4"/>
          <p:cNvSpPr>
            <a:spLocks noGrp="1"/>
          </p:cNvSpPr>
          <p:nvPr>
            <p:ph type="ftr" sz="quarter" idx="10"/>
          </p:nvPr>
        </p:nvSpPr>
        <p:spPr>
          <a:xfrm>
            <a:off x="4052587" y="6356350"/>
            <a:ext cx="3415013" cy="36992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13" name="Slide Number Placeholder 5"/>
          <p:cNvSpPr>
            <a:spLocks noGrp="1"/>
          </p:cNvSpPr>
          <p:nvPr>
            <p:ph type="sldNum" sz="quarter" idx="11"/>
          </p:nvPr>
        </p:nvSpPr>
        <p:spPr>
          <a:xfrm>
            <a:off x="7600934" y="6356350"/>
            <a:ext cx="108586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073D32-FB95-DE47-991D-BE7CF110DAAE}" type="slidenum">
              <a:rPr lang="en-US" smtClean="0"/>
              <a:t>‹#›</a:t>
            </a:fld>
            <a:endParaRPr lang="en-US" dirty="0"/>
          </a:p>
        </p:txBody>
      </p:sp>
      <p:sp>
        <p:nvSpPr>
          <p:cNvPr id="14" name="Date Placeholder 3"/>
          <p:cNvSpPr>
            <a:spLocks noGrp="1"/>
          </p:cNvSpPr>
          <p:nvPr>
            <p:ph type="dt" sz="half" idx="12"/>
          </p:nvPr>
        </p:nvSpPr>
        <p:spPr>
          <a:xfrm>
            <a:off x="6553200" y="14846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6EC06F-C698-B243-94B3-FE7008877EB3}" type="datetime2">
              <a:rPr lang="en-US" smtClean="0"/>
              <a:t>Tuesday, March 22, 16</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Footer Placeholder 4"/>
          <p:cNvSpPr>
            <a:spLocks noGrp="1"/>
          </p:cNvSpPr>
          <p:nvPr>
            <p:ph type="ftr" sz="quarter" idx="3"/>
          </p:nvPr>
        </p:nvSpPr>
        <p:spPr>
          <a:xfrm>
            <a:off x="4052587" y="6356350"/>
            <a:ext cx="3415013" cy="36992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7" name="Slide Number Placeholder 5"/>
          <p:cNvSpPr>
            <a:spLocks noGrp="1"/>
          </p:cNvSpPr>
          <p:nvPr>
            <p:ph type="sldNum" sz="quarter" idx="4"/>
          </p:nvPr>
        </p:nvSpPr>
        <p:spPr>
          <a:xfrm>
            <a:off x="7600934" y="6356350"/>
            <a:ext cx="108586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073D32-FB95-DE47-991D-BE7CF110DAAE}" type="slidenum">
              <a:rPr lang="en-US" smtClean="0"/>
              <a:t>‹#›</a:t>
            </a:fld>
            <a:endParaRPr lang="en-US" dirty="0"/>
          </a:p>
        </p:txBody>
      </p:sp>
      <p:sp>
        <p:nvSpPr>
          <p:cNvPr id="8" name="Date Placeholder 3"/>
          <p:cNvSpPr>
            <a:spLocks noGrp="1"/>
          </p:cNvSpPr>
          <p:nvPr>
            <p:ph type="dt" sz="half" idx="2"/>
          </p:nvPr>
        </p:nvSpPr>
        <p:spPr>
          <a:xfrm>
            <a:off x="6553200" y="14846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6EC06F-C698-B243-94B3-FE7008877EB3}" type="datetime2">
              <a:rPr lang="en-US" smtClean="0"/>
              <a:t>Tuesday, March 22, 16</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4052587" y="6356350"/>
            <a:ext cx="3415013" cy="36992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7600934" y="6356350"/>
            <a:ext cx="108586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073D32-FB95-DE47-991D-BE7CF110DAAE}" type="slidenum">
              <a:rPr lang="en-US" smtClean="0"/>
              <a:t>‹#›</a:t>
            </a:fld>
            <a:endParaRPr lang="en-US" dirty="0"/>
          </a:p>
        </p:txBody>
      </p:sp>
      <p:sp>
        <p:nvSpPr>
          <p:cNvPr id="7" name="Date Placeholder 3"/>
          <p:cNvSpPr>
            <a:spLocks noGrp="1"/>
          </p:cNvSpPr>
          <p:nvPr>
            <p:ph type="dt" sz="half" idx="2"/>
          </p:nvPr>
        </p:nvSpPr>
        <p:spPr>
          <a:xfrm>
            <a:off x="6553200" y="14846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6EC06F-C698-B243-94B3-FE7008877EB3}" type="datetime2">
              <a:rPr lang="en-US" smtClean="0"/>
              <a:t>Tuesday, March 22, 16</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3587"/>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513587"/>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1852059"/>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9" name="Straight Connector 8"/>
          <p:cNvCxnSpPr/>
          <p:nvPr/>
        </p:nvCxnSpPr>
        <p:spPr>
          <a:xfrm rot="5400000">
            <a:off x="-13116" y="3301713"/>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Footer Placeholder 4"/>
          <p:cNvSpPr>
            <a:spLocks noGrp="1"/>
          </p:cNvSpPr>
          <p:nvPr>
            <p:ph type="ftr" sz="quarter" idx="3"/>
          </p:nvPr>
        </p:nvSpPr>
        <p:spPr>
          <a:xfrm>
            <a:off x="4052587" y="6356350"/>
            <a:ext cx="3415013" cy="36992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11" name="Slide Number Placeholder 5"/>
          <p:cNvSpPr>
            <a:spLocks noGrp="1"/>
          </p:cNvSpPr>
          <p:nvPr>
            <p:ph type="sldNum" sz="quarter" idx="4"/>
          </p:nvPr>
        </p:nvSpPr>
        <p:spPr>
          <a:xfrm>
            <a:off x="7600934" y="6356350"/>
            <a:ext cx="108586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073D32-FB95-DE47-991D-BE7CF110DAAE}" type="slidenum">
              <a:rPr lang="en-US" smtClean="0"/>
              <a:t>‹#›</a:t>
            </a:fld>
            <a:endParaRPr lang="en-US" dirty="0"/>
          </a:p>
        </p:txBody>
      </p:sp>
      <p:sp>
        <p:nvSpPr>
          <p:cNvPr id="12" name="Date Placeholder 3"/>
          <p:cNvSpPr>
            <a:spLocks noGrp="1"/>
          </p:cNvSpPr>
          <p:nvPr>
            <p:ph type="dt" sz="half" idx="10"/>
          </p:nvPr>
        </p:nvSpPr>
        <p:spPr>
          <a:xfrm>
            <a:off x="6553200" y="14846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6EC06F-C698-B243-94B3-FE7008877EB3}" type="datetime2">
              <a:rPr lang="en-US" smtClean="0"/>
              <a:t>Tuesday, March 22, 16</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4"/>
          <p:cNvSpPr>
            <a:spLocks noGrp="1"/>
          </p:cNvSpPr>
          <p:nvPr>
            <p:ph type="ftr" sz="quarter" idx="3"/>
          </p:nvPr>
        </p:nvSpPr>
        <p:spPr>
          <a:xfrm>
            <a:off x="4052587" y="6356350"/>
            <a:ext cx="3415013" cy="36992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8" name="Slide Number Placeholder 5"/>
          <p:cNvSpPr>
            <a:spLocks noGrp="1"/>
          </p:cNvSpPr>
          <p:nvPr>
            <p:ph type="sldNum" sz="quarter" idx="4"/>
          </p:nvPr>
        </p:nvSpPr>
        <p:spPr>
          <a:xfrm>
            <a:off x="7600934" y="6356350"/>
            <a:ext cx="108586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073D32-FB95-DE47-991D-BE7CF110DAAE}" type="slidenum">
              <a:rPr lang="en-US" smtClean="0"/>
              <a:t>‹#›</a:t>
            </a:fld>
            <a:endParaRPr lang="en-US" dirty="0"/>
          </a:p>
        </p:txBody>
      </p:sp>
      <p:sp>
        <p:nvSpPr>
          <p:cNvPr id="9" name="Date Placeholder 3"/>
          <p:cNvSpPr>
            <a:spLocks noGrp="1"/>
          </p:cNvSpPr>
          <p:nvPr>
            <p:ph type="dt" sz="half" idx="2"/>
          </p:nvPr>
        </p:nvSpPr>
        <p:spPr>
          <a:xfrm>
            <a:off x="6553200" y="14846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6EC06F-C698-B243-94B3-FE7008877EB3}" type="datetime2">
              <a:rPr lang="en-US" smtClean="0"/>
              <a:t>Tuesday, March 22, 16</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608573"/>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608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Footer Placeholder 4"/>
          <p:cNvSpPr>
            <a:spLocks noGrp="1"/>
          </p:cNvSpPr>
          <p:nvPr>
            <p:ph type="ftr" sz="quarter" idx="3"/>
          </p:nvPr>
        </p:nvSpPr>
        <p:spPr>
          <a:xfrm>
            <a:off x="4052587" y="6356350"/>
            <a:ext cx="3415013" cy="36992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8" name="Slide Number Placeholder 5"/>
          <p:cNvSpPr>
            <a:spLocks noGrp="1"/>
          </p:cNvSpPr>
          <p:nvPr>
            <p:ph type="sldNum" sz="quarter" idx="4"/>
          </p:nvPr>
        </p:nvSpPr>
        <p:spPr>
          <a:xfrm>
            <a:off x="7600934" y="6356350"/>
            <a:ext cx="108586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073D32-FB95-DE47-991D-BE7CF110DAAE}" type="slidenum">
              <a:rPr lang="en-US" smtClean="0"/>
              <a:t>‹#›</a:t>
            </a:fld>
            <a:endParaRPr lang="en-US" dirty="0"/>
          </a:p>
        </p:txBody>
      </p:sp>
      <p:sp>
        <p:nvSpPr>
          <p:cNvPr id="9" name="Date Placeholder 3"/>
          <p:cNvSpPr>
            <a:spLocks noGrp="1"/>
          </p:cNvSpPr>
          <p:nvPr>
            <p:ph type="dt" sz="half" idx="2"/>
          </p:nvPr>
        </p:nvSpPr>
        <p:spPr>
          <a:xfrm>
            <a:off x="6553200" y="14846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6EC06F-C698-B243-94B3-FE7008877EB3}" type="datetime2">
              <a:rPr lang="en-US" smtClean="0"/>
              <a:t>Tuesday, March 22, 16</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itle, Content, and 2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25203"/>
            <a:ext cx="4080027" cy="447079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82370" y="1625204"/>
            <a:ext cx="4004430" cy="216396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Content Placeholder 4"/>
          <p:cNvSpPr>
            <a:spLocks noGrp="1"/>
          </p:cNvSpPr>
          <p:nvPr>
            <p:ph sz="quarter" idx="3"/>
          </p:nvPr>
        </p:nvSpPr>
        <p:spPr>
          <a:xfrm>
            <a:off x="4682370" y="3932040"/>
            <a:ext cx="4004430" cy="216396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Title Placeholder 1"/>
          <p:cNvSpPr txBox="1">
            <a:spLocks/>
          </p:cNvSpPr>
          <p:nvPr userDrawn="1"/>
        </p:nvSpPr>
        <p:spPr>
          <a:xfrm>
            <a:off x="457200" y="533400"/>
            <a:ext cx="8229600" cy="990600"/>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en-US" dirty="0" smtClean="0"/>
              <a:t>Click to edit Master title style</a:t>
            </a:r>
            <a:endParaRPr lang="en-US" dirty="0"/>
          </a:p>
        </p:txBody>
      </p:sp>
      <p:sp>
        <p:nvSpPr>
          <p:cNvPr id="7" name="Date Placeholder 3"/>
          <p:cNvSpPr>
            <a:spLocks noGrp="1"/>
          </p:cNvSpPr>
          <p:nvPr>
            <p:ph type="dt" sz="half" idx="10"/>
          </p:nvPr>
        </p:nvSpPr>
        <p:spPr>
          <a:xfrm>
            <a:off x="6553200" y="14846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6EC06F-C698-B243-94B3-FE7008877EB3}" type="datetime2">
              <a:rPr lang="en-US" smtClean="0"/>
              <a:t>Tuesday, March 22, 16</a:t>
            </a:fld>
            <a:endParaRPr lang="en-US" dirty="0"/>
          </a:p>
        </p:txBody>
      </p:sp>
    </p:spTree>
    <p:extLst>
      <p:ext uri="{BB962C8B-B14F-4D97-AF65-F5344CB8AC3E}">
        <p14:creationId xmlns:p14="http://schemas.microsoft.com/office/powerpoint/2010/main" val="1037139377"/>
      </p:ext>
    </p:extLst>
  </p:cSld>
  <p:clrMapOvr>
    <a:masterClrMapping/>
  </p:clrMapOvr>
  <p:transition xmlns:p14="http://schemas.microsoft.com/office/powerpoint/2010/main">
    <p:zoom dir="in"/>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9954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Date Placeholder 3"/>
          <p:cNvSpPr>
            <a:spLocks noGrp="1"/>
          </p:cNvSpPr>
          <p:nvPr>
            <p:ph type="dt" sz="half" idx="2"/>
          </p:nvPr>
        </p:nvSpPr>
        <p:spPr>
          <a:xfrm>
            <a:off x="6553200" y="14846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6EC06F-C698-B243-94B3-FE7008877EB3}" type="datetime2">
              <a:rPr lang="en-US" smtClean="0"/>
              <a:t>Tuesday, March 22, 16</a:t>
            </a:fld>
            <a:endParaRPr lang="en-US" dirty="0"/>
          </a:p>
        </p:txBody>
      </p:sp>
      <p:sp>
        <p:nvSpPr>
          <p:cNvPr id="11" name="Footer Placeholder 4"/>
          <p:cNvSpPr>
            <a:spLocks noGrp="1"/>
          </p:cNvSpPr>
          <p:nvPr>
            <p:ph type="ftr" sz="quarter" idx="3"/>
          </p:nvPr>
        </p:nvSpPr>
        <p:spPr>
          <a:xfrm>
            <a:off x="4052587" y="6356350"/>
            <a:ext cx="3415013" cy="36992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12" name="Slide Number Placeholder 5"/>
          <p:cNvSpPr>
            <a:spLocks noGrp="1"/>
          </p:cNvSpPr>
          <p:nvPr>
            <p:ph type="sldNum" sz="quarter" idx="4"/>
          </p:nvPr>
        </p:nvSpPr>
        <p:spPr>
          <a:xfrm>
            <a:off x="7600934" y="6356350"/>
            <a:ext cx="108586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073D32-FB95-DE47-991D-BE7CF110DAA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70" r:id="rId9"/>
    <p:sldLayoutId id="2147483971" r:id="rId10"/>
    <p:sldLayoutId id="2147483974" r:id="rId11"/>
  </p:sldLayoutIdLst>
  <p:hf hdr="0" ftr="0" dt="0"/>
  <p:txStyles>
    <p:titleStyle>
      <a:lvl1pPr algn="l" defTabSz="914400" rtl="0" eaLnBrk="1" latinLnBrk="0" hangingPunct="1">
        <a:spcBef>
          <a:spcPct val="0"/>
        </a:spcBef>
        <a:buNone/>
        <a:defRPr sz="24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16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14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2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1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05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emf"/><Relationship Id="rId3" Type="http://schemas.openxmlformats.org/officeDocument/2006/relationships/image" Target="../media/image6.e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emf"/><Relationship Id="rId3" Type="http://schemas.openxmlformats.org/officeDocument/2006/relationships/image" Target="../media/image8.e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e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US" sz="4400" dirty="0" smtClean="0"/>
              <a:t>Systems engineering processes in NASA and commercial projects</a:t>
            </a:r>
            <a:endParaRPr lang="en-US" sz="4400" dirty="0"/>
          </a:p>
        </p:txBody>
      </p:sp>
      <p:sp>
        <p:nvSpPr>
          <p:cNvPr id="3" name="Subtitle 2"/>
          <p:cNvSpPr>
            <a:spLocks noGrp="1"/>
          </p:cNvSpPr>
          <p:nvPr>
            <p:ph type="subTitle" idx="1"/>
          </p:nvPr>
        </p:nvSpPr>
        <p:spPr/>
        <p:txBody>
          <a:bodyPr/>
          <a:lstStyle/>
          <a:p>
            <a:r>
              <a:rPr lang="en-US" smtClean="0"/>
              <a:t>Paul Componation</a:t>
            </a:r>
          </a:p>
          <a:p>
            <a:r>
              <a:rPr lang="en-US" smtClean="0"/>
              <a:t>Kathryne Schomberg</a:t>
            </a:r>
          </a:p>
          <a:p>
            <a:r>
              <a:rPr lang="en-US" smtClean="0"/>
              <a:t>Susan Ferreira</a:t>
            </a:r>
          </a:p>
          <a:p>
            <a:r>
              <a:rPr lang="en-US" smtClean="0"/>
              <a:t>Jordan Hansen</a:t>
            </a:r>
            <a:endParaRPr lang="en-US" dirty="0"/>
          </a:p>
        </p:txBody>
      </p:sp>
    </p:spTree>
    <p:extLst>
      <p:ext uri="{BB962C8B-B14F-4D97-AF65-F5344CB8AC3E}">
        <p14:creationId xmlns:p14="http://schemas.microsoft.com/office/powerpoint/2010/main" val="10819541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smtClean="0"/>
              <a:t>Systems Engineering and Project Success Studies in this Research Stream</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838761138"/>
              </p:ext>
            </p:extLst>
          </p:nvPr>
        </p:nvGraphicFramePr>
        <p:xfrm>
          <a:off x="457200" y="1600200"/>
          <a:ext cx="8229600" cy="4394200"/>
        </p:xfrm>
        <a:graphic>
          <a:graphicData uri="http://schemas.openxmlformats.org/drawingml/2006/table">
            <a:tbl>
              <a:tblPr firstRow="1" bandRow="1">
                <a:tableStyleId>{5940675A-B579-460E-94D1-54222C63F5DA}</a:tableStyleId>
              </a:tblPr>
              <a:tblGrid>
                <a:gridCol w="850778"/>
                <a:gridCol w="7378822"/>
              </a:tblGrid>
              <a:tr h="370840">
                <a:tc>
                  <a:txBody>
                    <a:bodyPr/>
                    <a:lstStyle/>
                    <a:p>
                      <a:r>
                        <a:rPr lang="en-US" sz="1600" dirty="0" smtClean="0"/>
                        <a:t>Study</a:t>
                      </a:r>
                      <a:endParaRPr lang="en-US" sz="1600" dirty="0"/>
                    </a:p>
                  </a:txBody>
                  <a:tcPr/>
                </a:tc>
                <a:tc>
                  <a:txBody>
                    <a:bodyPr/>
                    <a:lstStyle/>
                    <a:p>
                      <a:r>
                        <a:rPr lang="en-US" sz="1600" dirty="0" smtClean="0"/>
                        <a:t>Focus</a:t>
                      </a:r>
                      <a:endParaRPr lang="en-US" sz="1600" dirty="0"/>
                    </a:p>
                  </a:txBody>
                  <a:tcPr/>
                </a:tc>
              </a:tr>
              <a:tr h="370840">
                <a:tc>
                  <a:txBody>
                    <a:bodyPr/>
                    <a:lstStyle/>
                    <a:p>
                      <a:r>
                        <a:rPr lang="en-US" sz="1600" dirty="0" smtClean="0"/>
                        <a:t>2007</a:t>
                      </a:r>
                      <a:endParaRPr lang="en-US" sz="1600" dirty="0"/>
                    </a:p>
                  </a:txBody>
                  <a:tcPr/>
                </a:tc>
                <a:tc>
                  <a:txBody>
                    <a:bodyPr/>
                    <a:lstStyle/>
                    <a:p>
                      <a:r>
                        <a:rPr lang="en-US" sz="1600" dirty="0" smtClean="0"/>
                        <a:t>12 NASA MSFC Flight Hardware</a:t>
                      </a:r>
                      <a:r>
                        <a:rPr lang="en-US" sz="1600" baseline="0" dirty="0" smtClean="0"/>
                        <a:t> Projects</a:t>
                      </a:r>
                    </a:p>
                    <a:p>
                      <a:pPr marL="285750" indent="-285750">
                        <a:buFont typeface="Arial"/>
                        <a:buChar char="•"/>
                      </a:pPr>
                      <a:r>
                        <a:rPr lang="en-US" sz="1600" baseline="0" dirty="0" smtClean="0"/>
                        <a:t>SE Processes map to technical, budget, schedule and overall success </a:t>
                      </a:r>
                    </a:p>
                    <a:p>
                      <a:pPr marL="285750" indent="-285750">
                        <a:buFont typeface="Arial"/>
                        <a:buChar char="•"/>
                      </a:pPr>
                      <a:r>
                        <a:rPr lang="en-US" sz="1600" baseline="0" dirty="0" smtClean="0"/>
                        <a:t>SE processes appear to impact budget and schedule more than technical success</a:t>
                      </a:r>
                      <a:endParaRPr lang="en-US" sz="1600" dirty="0"/>
                    </a:p>
                  </a:txBody>
                  <a:tcPr/>
                </a:tc>
              </a:tr>
              <a:tr h="370840">
                <a:tc>
                  <a:txBody>
                    <a:bodyPr/>
                    <a:lstStyle/>
                    <a:p>
                      <a:r>
                        <a:rPr lang="en-US" sz="1600" dirty="0" smtClean="0"/>
                        <a:t>2013</a:t>
                      </a:r>
                      <a:endParaRPr lang="en-US" sz="1600" dirty="0"/>
                    </a:p>
                  </a:txBody>
                  <a:tcPr/>
                </a:tc>
                <a:tc>
                  <a:txBody>
                    <a:bodyPr/>
                    <a:lstStyle/>
                    <a:p>
                      <a:r>
                        <a:rPr lang="en-US" sz="1600" dirty="0" smtClean="0"/>
                        <a:t>130 commercially</a:t>
                      </a:r>
                      <a:r>
                        <a:rPr lang="en-US" sz="1600" baseline="0" dirty="0" smtClean="0"/>
                        <a:t> run projects studies</a:t>
                      </a:r>
                    </a:p>
                    <a:p>
                      <a:pPr marL="285750" indent="-285750">
                        <a:buFont typeface="Arial"/>
                        <a:buChar char="•"/>
                      </a:pPr>
                      <a:r>
                        <a:rPr lang="en-US" sz="1600" baseline="0" dirty="0" smtClean="0"/>
                        <a:t>Commercial government-focused and commercial commercial-focused were studied.</a:t>
                      </a:r>
                    </a:p>
                    <a:p>
                      <a:pPr marL="285750" indent="-285750">
                        <a:buFont typeface="Arial"/>
                        <a:buChar char="•"/>
                      </a:pPr>
                      <a:r>
                        <a:rPr lang="en-US" sz="1600" baseline="0" dirty="0" smtClean="0"/>
                        <a:t>Notable differences between the two populations with SE processes more important in commercial-government focused projects.</a:t>
                      </a:r>
                      <a:endParaRPr lang="en-US" sz="1600" dirty="0"/>
                    </a:p>
                  </a:txBody>
                  <a:tcPr/>
                </a:tc>
              </a:tr>
              <a:tr h="370840">
                <a:tc>
                  <a:txBody>
                    <a:bodyPr/>
                    <a:lstStyle/>
                    <a:p>
                      <a:r>
                        <a:rPr lang="en-US" sz="1600" dirty="0" smtClean="0"/>
                        <a:t>2014</a:t>
                      </a:r>
                      <a:endParaRPr lang="en-US" sz="1600" dirty="0"/>
                    </a:p>
                  </a:txBody>
                  <a:tcPr/>
                </a:tc>
                <a:tc>
                  <a:txBody>
                    <a:bodyPr/>
                    <a:lstStyle/>
                    <a:p>
                      <a:r>
                        <a:rPr lang="en-US" sz="1600" dirty="0" smtClean="0"/>
                        <a:t>50 NASA projects studied</a:t>
                      </a:r>
                    </a:p>
                    <a:p>
                      <a:pPr marL="285750" indent="-285750">
                        <a:buFont typeface="Arial"/>
                        <a:buChar char="•"/>
                      </a:pPr>
                      <a:r>
                        <a:rPr lang="en-US" sz="1600" dirty="0" smtClean="0"/>
                        <a:t>Evaluate</a:t>
                      </a:r>
                      <a:r>
                        <a:rPr lang="en-US" sz="1600" baseline="0" dirty="0" smtClean="0"/>
                        <a:t> government-focused, commercial-focused, and NASA-focused projects.</a:t>
                      </a:r>
                      <a:endParaRPr lang="en-US" sz="1600" dirty="0"/>
                    </a:p>
                  </a:txBody>
                  <a:tcPr/>
                </a:tc>
              </a:tr>
              <a:tr h="370840">
                <a:tc>
                  <a:txBody>
                    <a:bodyPr/>
                    <a:lstStyle/>
                    <a:p>
                      <a:r>
                        <a:rPr lang="en-US" sz="1600" dirty="0" smtClean="0"/>
                        <a:t>2016</a:t>
                      </a:r>
                      <a:endParaRPr lang="en-US" sz="1600" dirty="0"/>
                    </a:p>
                  </a:txBody>
                  <a:tcPr/>
                </a:tc>
                <a:tc>
                  <a:txBody>
                    <a:bodyPr/>
                    <a:lstStyle/>
                    <a:p>
                      <a:r>
                        <a:rPr lang="en-US" sz="1600" dirty="0" smtClean="0"/>
                        <a:t>180 projects from the 2013 and 2014 studies.</a:t>
                      </a:r>
                    </a:p>
                    <a:p>
                      <a:pPr marL="285750" indent="-285750">
                        <a:buFont typeface="Arial"/>
                        <a:buChar char="•"/>
                      </a:pPr>
                      <a:r>
                        <a:rPr lang="en-US" sz="1600" dirty="0" smtClean="0"/>
                        <a:t>Quantify</a:t>
                      </a:r>
                      <a:r>
                        <a:rPr lang="en-US" sz="1600" baseline="0" dirty="0" smtClean="0"/>
                        <a:t> the perceived impact of individual SE processes on individual project success metrics.</a:t>
                      </a:r>
                      <a:endParaRPr lang="en-US" sz="1600" dirty="0"/>
                    </a:p>
                  </a:txBody>
                  <a:tcPr/>
                </a:tc>
              </a:tr>
            </a:tbl>
          </a:graphicData>
        </a:graphic>
      </p:graphicFrame>
      <p:sp>
        <p:nvSpPr>
          <p:cNvPr id="3" name="Slide Number Placeholder 2"/>
          <p:cNvSpPr>
            <a:spLocks noGrp="1"/>
          </p:cNvSpPr>
          <p:nvPr>
            <p:ph type="sldNum" sz="quarter" idx="4"/>
          </p:nvPr>
        </p:nvSpPr>
        <p:spPr/>
        <p:txBody>
          <a:bodyPr/>
          <a:lstStyle/>
          <a:p>
            <a:fld id="{FE073D32-FB95-DE47-991D-BE7CF110DAAE}" type="slidenum">
              <a:rPr lang="en-US" smtClean="0"/>
              <a:t>2</a:t>
            </a:fld>
            <a:endParaRPr lang="en-US" dirty="0"/>
          </a:p>
        </p:txBody>
      </p:sp>
    </p:spTree>
    <p:extLst>
      <p:ext uri="{BB962C8B-B14F-4D97-AF65-F5344CB8AC3E}">
        <p14:creationId xmlns:p14="http://schemas.microsoft.com/office/powerpoint/2010/main" val="2961645565"/>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a:t>The NASA Systems Engineering </a:t>
            </a:r>
            <a:r>
              <a:rPr lang="en-US" dirty="0" smtClean="0"/>
              <a:t>Engine</a:t>
            </a:r>
            <a:endParaRPr lang="en-US" dirty="0"/>
          </a:p>
        </p:txBody>
      </p:sp>
      <p:sp>
        <p:nvSpPr>
          <p:cNvPr id="4" name="Slide Number Placeholder 3"/>
          <p:cNvSpPr>
            <a:spLocks noGrp="1"/>
          </p:cNvSpPr>
          <p:nvPr>
            <p:ph type="sldNum" sz="quarter" idx="4"/>
          </p:nvPr>
        </p:nvSpPr>
        <p:spPr/>
        <p:txBody>
          <a:bodyPr/>
          <a:lstStyle/>
          <a:p>
            <a:fld id="{FE073D32-FB95-DE47-991D-BE7CF110DAAE}" type="slidenum">
              <a:rPr lang="en-US" smtClean="0"/>
              <a:t>3</a:t>
            </a:fld>
            <a:endParaRPr lang="en-US" dirty="0"/>
          </a:p>
        </p:txBody>
      </p:sp>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1924055" y="1570672"/>
            <a:ext cx="5237930" cy="4693813"/>
          </a:xfrm>
          <a:prstGeom prst="rect">
            <a:avLst/>
          </a:prstGeom>
          <a:noFill/>
          <a:ln>
            <a:noFill/>
          </a:ln>
        </p:spPr>
      </p:pic>
    </p:spTree>
    <p:extLst>
      <p:ext uri="{BB962C8B-B14F-4D97-AF65-F5344CB8AC3E}">
        <p14:creationId xmlns:p14="http://schemas.microsoft.com/office/powerpoint/2010/main" val="3552114751"/>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Analysis</a:t>
            </a:r>
            <a:endParaRPr lang="en-US" dirty="0"/>
          </a:p>
        </p:txBody>
      </p:sp>
      <p:sp>
        <p:nvSpPr>
          <p:cNvPr id="3" name="Slide Number Placeholder 2"/>
          <p:cNvSpPr>
            <a:spLocks noGrp="1"/>
          </p:cNvSpPr>
          <p:nvPr>
            <p:ph type="sldNum" sz="quarter" idx="4"/>
          </p:nvPr>
        </p:nvSpPr>
        <p:spPr/>
        <p:txBody>
          <a:bodyPr/>
          <a:lstStyle/>
          <a:p>
            <a:fld id="{FE073D32-FB95-DE47-991D-BE7CF110DAAE}" type="slidenum">
              <a:rPr lang="en-US" smtClean="0"/>
              <a:t>4</a:t>
            </a:fld>
            <a:endParaRPr lang="en-US" dirty="0"/>
          </a:p>
        </p:txBody>
      </p:sp>
      <p:sp>
        <p:nvSpPr>
          <p:cNvPr id="4" name="Rectangle 3"/>
          <p:cNvSpPr/>
          <p:nvPr/>
        </p:nvSpPr>
        <p:spPr>
          <a:xfrm>
            <a:off x="1886229" y="1979436"/>
            <a:ext cx="2166359" cy="3977547"/>
          </a:xfrm>
          <a:prstGeom prst="rect">
            <a:avLst/>
          </a:prstGeom>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sz="1600" dirty="0" smtClean="0"/>
              <a:t>Commercially Run</a:t>
            </a:r>
          </a:p>
          <a:p>
            <a:pPr algn="ctr"/>
            <a:r>
              <a:rPr lang="en-US" sz="1600" dirty="0" smtClean="0"/>
              <a:t>Commercial-Focused Projects</a:t>
            </a:r>
            <a:endParaRPr lang="en-US" sz="1600" dirty="0"/>
          </a:p>
        </p:txBody>
      </p:sp>
      <p:sp>
        <p:nvSpPr>
          <p:cNvPr id="5" name="Rectangle 4"/>
          <p:cNvSpPr/>
          <p:nvPr/>
        </p:nvSpPr>
        <p:spPr>
          <a:xfrm>
            <a:off x="4183317" y="1979436"/>
            <a:ext cx="2166359" cy="3977547"/>
          </a:xfrm>
          <a:prstGeom prst="rect">
            <a:avLst/>
          </a:prstGeom>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sz="1600" dirty="0" smtClean="0"/>
              <a:t>Commercially Run</a:t>
            </a:r>
          </a:p>
          <a:p>
            <a:pPr algn="ctr"/>
            <a:r>
              <a:rPr lang="en-US" sz="1600" dirty="0" smtClean="0"/>
              <a:t>Government-Focused Projects</a:t>
            </a:r>
            <a:endParaRPr lang="en-US" sz="1600" dirty="0"/>
          </a:p>
        </p:txBody>
      </p:sp>
      <p:sp>
        <p:nvSpPr>
          <p:cNvPr id="6" name="Rectangle 5"/>
          <p:cNvSpPr/>
          <p:nvPr/>
        </p:nvSpPr>
        <p:spPr>
          <a:xfrm>
            <a:off x="6517754" y="1979436"/>
            <a:ext cx="2166359" cy="3977547"/>
          </a:xfrm>
          <a:prstGeom prst="rect">
            <a:avLst/>
          </a:prstGeom>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sz="1600" dirty="0" smtClean="0"/>
              <a:t>NASA Run</a:t>
            </a:r>
          </a:p>
          <a:p>
            <a:pPr algn="ctr"/>
            <a:r>
              <a:rPr lang="en-US" sz="1600" dirty="0" smtClean="0"/>
              <a:t>NASA-Focused Projects</a:t>
            </a:r>
            <a:endParaRPr lang="en-US" sz="1600" dirty="0"/>
          </a:p>
        </p:txBody>
      </p:sp>
      <p:sp>
        <p:nvSpPr>
          <p:cNvPr id="7" name="TextBox 6"/>
          <p:cNvSpPr txBox="1"/>
          <p:nvPr/>
        </p:nvSpPr>
        <p:spPr>
          <a:xfrm>
            <a:off x="544045" y="2894431"/>
            <a:ext cx="1142924" cy="2462213"/>
          </a:xfrm>
          <a:prstGeom prst="rect">
            <a:avLst/>
          </a:prstGeom>
          <a:noFill/>
        </p:spPr>
        <p:txBody>
          <a:bodyPr wrap="none" rtlCol="0">
            <a:spAutoFit/>
          </a:bodyPr>
          <a:lstStyle/>
          <a:p>
            <a:endParaRPr lang="en-US" sz="1400" dirty="0"/>
          </a:p>
          <a:p>
            <a:r>
              <a:rPr lang="en-US" sz="1400" dirty="0" smtClean="0"/>
              <a:t>Project </a:t>
            </a:r>
          </a:p>
          <a:p>
            <a:r>
              <a:rPr lang="en-US" sz="1400" dirty="0" smtClean="0"/>
              <a:t>Description</a:t>
            </a:r>
          </a:p>
          <a:p>
            <a:endParaRPr lang="en-US" sz="1400" dirty="0"/>
          </a:p>
          <a:p>
            <a:r>
              <a:rPr lang="en-US" sz="1400" dirty="0" smtClean="0"/>
              <a:t>Project</a:t>
            </a:r>
          </a:p>
          <a:p>
            <a:r>
              <a:rPr lang="en-US" sz="1400" dirty="0" smtClean="0"/>
              <a:t>Success</a:t>
            </a:r>
          </a:p>
          <a:p>
            <a:r>
              <a:rPr lang="en-US" sz="1400" dirty="0" smtClean="0"/>
              <a:t>Metrics</a:t>
            </a:r>
          </a:p>
          <a:p>
            <a:endParaRPr lang="en-US" sz="1400" dirty="0"/>
          </a:p>
          <a:p>
            <a:r>
              <a:rPr lang="en-US" sz="1400" dirty="0" smtClean="0"/>
              <a:t>Systems </a:t>
            </a:r>
          </a:p>
          <a:p>
            <a:r>
              <a:rPr lang="en-US" sz="1400" dirty="0" smtClean="0"/>
              <a:t>Engineering </a:t>
            </a:r>
          </a:p>
          <a:p>
            <a:r>
              <a:rPr lang="en-US" sz="1400" dirty="0" smtClean="0"/>
              <a:t>Processes</a:t>
            </a:r>
            <a:endParaRPr lang="en-US" sz="1400" dirty="0"/>
          </a:p>
        </p:txBody>
      </p:sp>
      <p:sp>
        <p:nvSpPr>
          <p:cNvPr id="8" name="TextBox 7"/>
          <p:cNvSpPr txBox="1"/>
          <p:nvPr/>
        </p:nvSpPr>
        <p:spPr>
          <a:xfrm>
            <a:off x="1886229" y="1523999"/>
            <a:ext cx="6797883" cy="4432983"/>
          </a:xfrm>
          <a:prstGeom prst="rect">
            <a:avLst/>
          </a:prstGeom>
          <a:noFill/>
          <a:ln>
            <a:solidFill>
              <a:schemeClr val="tx1"/>
            </a:solidFill>
          </a:ln>
        </p:spPr>
        <p:txBody>
          <a:bodyPr wrap="square" rtlCol="0">
            <a:noAutofit/>
          </a:bodyPr>
          <a:lstStyle/>
          <a:p>
            <a:pPr algn="ctr"/>
            <a:r>
              <a:rPr lang="en-US" dirty="0" smtClean="0"/>
              <a:t>Participants</a:t>
            </a:r>
            <a:endParaRPr lang="en-US" dirty="0"/>
          </a:p>
        </p:txBody>
      </p:sp>
      <p:sp>
        <p:nvSpPr>
          <p:cNvPr id="10" name="Rectangle 9"/>
          <p:cNvSpPr/>
          <p:nvPr/>
        </p:nvSpPr>
        <p:spPr>
          <a:xfrm>
            <a:off x="457201" y="2925918"/>
            <a:ext cx="8226912" cy="750561"/>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a:off x="457200" y="3676479"/>
            <a:ext cx="8226913" cy="896348"/>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11"/>
          <p:cNvSpPr/>
          <p:nvPr/>
        </p:nvSpPr>
        <p:spPr>
          <a:xfrm>
            <a:off x="457201" y="4572827"/>
            <a:ext cx="8229600" cy="903303"/>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94678575"/>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dirty="0"/>
              <a:t>Modified Data Collection Instrument </a:t>
            </a:r>
          </a:p>
        </p:txBody>
      </p:sp>
      <p:pic>
        <p:nvPicPr>
          <p:cNvPr id="12" name="Content Placeholder 11"/>
          <p:cNvPicPr>
            <a:picLocks noGrp="1" noChangeAspect="1"/>
          </p:cNvPicPr>
          <p:nvPr>
            <p:ph sz="half" idx="1"/>
          </p:nvPr>
        </p:nvPicPr>
        <p:blipFill rotWithShape="1">
          <a:blip r:embed="rId2"/>
          <a:srcRect l="9067" t="-6" r="10839" b="-150163"/>
          <a:stretch/>
        </p:blipFill>
        <p:spPr>
          <a:xfrm>
            <a:off x="457200" y="1673225"/>
            <a:ext cx="4038600" cy="4718050"/>
          </a:xfrm>
        </p:spPr>
      </p:pic>
      <p:sp>
        <p:nvSpPr>
          <p:cNvPr id="11" name="Content Placeholder 10"/>
          <p:cNvSpPr>
            <a:spLocks noGrp="1"/>
          </p:cNvSpPr>
          <p:nvPr>
            <p:ph sz="half" idx="2"/>
          </p:nvPr>
        </p:nvSpPr>
        <p:spPr/>
        <p:txBody>
          <a:bodyPr>
            <a:normAutofit fontScale="92500" lnSpcReduction="10000"/>
          </a:bodyPr>
          <a:lstStyle/>
          <a:p>
            <a:r>
              <a:rPr lang="en-US" dirty="0" smtClean="0"/>
              <a:t>Survey comprised of 82 questions. / 50 relevant to this study.</a:t>
            </a:r>
          </a:p>
          <a:p>
            <a:r>
              <a:rPr lang="en-US" dirty="0" smtClean="0"/>
              <a:t>Commercial and NASA SME teams – 8 team members each</a:t>
            </a:r>
          </a:p>
          <a:p>
            <a:r>
              <a:rPr lang="en-US" dirty="0" smtClean="0"/>
              <a:t>Beta Test – 25 engineers with a paper copy</a:t>
            </a:r>
          </a:p>
          <a:p>
            <a:pPr lvl="1"/>
            <a:r>
              <a:rPr lang="en-US" dirty="0" smtClean="0"/>
              <a:t>No significant errors so this group was included in the full data set</a:t>
            </a:r>
          </a:p>
          <a:p>
            <a:r>
              <a:rPr lang="en-US" dirty="0" smtClean="0"/>
              <a:t>Data collection – 129 engineers from commercial organizations with paper and on-line surveys</a:t>
            </a:r>
          </a:p>
          <a:p>
            <a:pPr lvl="1"/>
            <a:r>
              <a:rPr lang="en-US" dirty="0" smtClean="0"/>
              <a:t>46 government-focused</a:t>
            </a:r>
          </a:p>
          <a:p>
            <a:pPr lvl="1"/>
            <a:r>
              <a:rPr lang="en-US" dirty="0" smtClean="0"/>
              <a:t>83 commercial-focused</a:t>
            </a:r>
          </a:p>
          <a:p>
            <a:r>
              <a:rPr lang="en-US" dirty="0" smtClean="0"/>
              <a:t>Data collection - 51 engineers from NASA with an on-line survey</a:t>
            </a:r>
            <a:endParaRPr lang="en-US" dirty="0"/>
          </a:p>
        </p:txBody>
      </p:sp>
      <p:sp>
        <p:nvSpPr>
          <p:cNvPr id="4" name="Slide Number Placeholder 3"/>
          <p:cNvSpPr>
            <a:spLocks noGrp="1"/>
          </p:cNvSpPr>
          <p:nvPr>
            <p:ph type="sldNum" sz="quarter" idx="4"/>
          </p:nvPr>
        </p:nvSpPr>
        <p:spPr/>
        <p:txBody>
          <a:bodyPr/>
          <a:lstStyle/>
          <a:p>
            <a:fld id="{FE073D32-FB95-DE47-991D-BE7CF110DAAE}" type="slidenum">
              <a:rPr lang="en-US" smtClean="0"/>
              <a:t>5</a:t>
            </a:fld>
            <a:endParaRPr lang="en-US" dirty="0"/>
          </a:p>
        </p:txBody>
      </p:sp>
    </p:spTree>
    <p:extLst>
      <p:ext uri="{BB962C8B-B14F-4D97-AF65-F5344CB8AC3E}">
        <p14:creationId xmlns:p14="http://schemas.microsoft.com/office/powerpoint/2010/main" val="953928668"/>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Sample Questions from the Survey</a:t>
            </a:r>
            <a:endParaRPr lang="en-US" dirty="0"/>
          </a:p>
        </p:txBody>
      </p:sp>
      <p:sp>
        <p:nvSpPr>
          <p:cNvPr id="3" name="Content Placeholder 2"/>
          <p:cNvSpPr>
            <a:spLocks noGrp="1"/>
          </p:cNvSpPr>
          <p:nvPr>
            <p:ph sz="half" idx="1"/>
          </p:nvPr>
        </p:nvSpPr>
        <p:spPr/>
        <p:txBody>
          <a:bodyPr>
            <a:normAutofit fontScale="92500" lnSpcReduction="10000"/>
          </a:bodyPr>
          <a:lstStyle/>
          <a:p>
            <a:pPr marL="0" indent="0">
              <a:buNone/>
            </a:pPr>
            <a:r>
              <a:rPr lang="en-US" sz="1600" dirty="0" smtClean="0"/>
              <a:t>8</a:t>
            </a:r>
            <a:r>
              <a:rPr lang="en-US" sz="1600" dirty="0"/>
              <a:t>. This project had significant technical risk.</a:t>
            </a:r>
          </a:p>
          <a:p>
            <a:pPr marL="0" indent="0">
              <a:buNone/>
            </a:pPr>
            <a:r>
              <a:rPr lang="en-US" sz="1600" dirty="0"/>
              <a:t>	- Strongly Agree</a:t>
            </a:r>
          </a:p>
          <a:p>
            <a:pPr marL="0" indent="0">
              <a:buNone/>
            </a:pPr>
            <a:r>
              <a:rPr lang="en-US" sz="1600" dirty="0"/>
              <a:t>	- Agree</a:t>
            </a:r>
          </a:p>
          <a:p>
            <a:pPr marL="0" indent="0">
              <a:buNone/>
            </a:pPr>
            <a:r>
              <a:rPr lang="en-US" sz="1600" dirty="0"/>
              <a:t>	- Neither Agree nor </a:t>
            </a:r>
            <a:r>
              <a:rPr lang="en-US" sz="1600" dirty="0" smtClean="0"/>
              <a:t>Disagree</a:t>
            </a:r>
            <a:endParaRPr lang="en-US" sz="1600" dirty="0"/>
          </a:p>
          <a:p>
            <a:pPr marL="0" indent="0">
              <a:buNone/>
            </a:pPr>
            <a:r>
              <a:rPr lang="en-US" sz="1600" dirty="0"/>
              <a:t>	- Disagree</a:t>
            </a:r>
          </a:p>
          <a:p>
            <a:pPr marL="0" indent="0">
              <a:buNone/>
            </a:pPr>
            <a:r>
              <a:rPr lang="en-US" sz="1600" dirty="0"/>
              <a:t>	- Strongly Disagree</a:t>
            </a:r>
          </a:p>
          <a:p>
            <a:pPr marL="0" indent="0">
              <a:buNone/>
            </a:pPr>
            <a:r>
              <a:rPr lang="en-US" sz="1600" dirty="0"/>
              <a:t>	- Not </a:t>
            </a:r>
            <a:r>
              <a:rPr lang="en-US" sz="1600" dirty="0" smtClean="0"/>
              <a:t>Applicable</a:t>
            </a:r>
          </a:p>
          <a:p>
            <a:pPr marL="0" indent="0">
              <a:buNone/>
            </a:pPr>
            <a:endParaRPr lang="en-US" sz="1600" dirty="0" smtClean="0"/>
          </a:p>
          <a:p>
            <a:pPr marL="0" indent="0">
              <a:buNone/>
            </a:pPr>
            <a:endParaRPr lang="en-US" sz="1600" dirty="0"/>
          </a:p>
          <a:p>
            <a:pPr marL="0" indent="0">
              <a:buNone/>
            </a:pPr>
            <a:r>
              <a:rPr lang="en-US" sz="1600" dirty="0"/>
              <a:t>15. This project was a success when compared to the original technical requirements.</a:t>
            </a:r>
          </a:p>
          <a:p>
            <a:pPr marL="0" indent="0">
              <a:buNone/>
            </a:pPr>
            <a:r>
              <a:rPr lang="en-US" sz="1600" dirty="0"/>
              <a:t>	- Strongly Agree</a:t>
            </a:r>
          </a:p>
          <a:p>
            <a:pPr marL="0" indent="0">
              <a:buNone/>
            </a:pPr>
            <a:r>
              <a:rPr lang="en-US" sz="1600" dirty="0"/>
              <a:t>	- Agree</a:t>
            </a:r>
          </a:p>
          <a:p>
            <a:pPr marL="0" indent="0">
              <a:buNone/>
            </a:pPr>
            <a:r>
              <a:rPr lang="en-US" sz="1600" dirty="0"/>
              <a:t>	- Neither Agree nor Disagree</a:t>
            </a:r>
          </a:p>
          <a:p>
            <a:pPr marL="0" indent="0">
              <a:buNone/>
            </a:pPr>
            <a:r>
              <a:rPr lang="en-US" sz="1600" dirty="0"/>
              <a:t>	- Disagree</a:t>
            </a:r>
          </a:p>
          <a:p>
            <a:pPr marL="0" indent="0">
              <a:buNone/>
            </a:pPr>
            <a:r>
              <a:rPr lang="en-US" sz="1600" dirty="0"/>
              <a:t>	- Strongly Disagree</a:t>
            </a:r>
          </a:p>
          <a:p>
            <a:pPr marL="0" indent="0">
              <a:buNone/>
            </a:pPr>
            <a:r>
              <a:rPr lang="en-US" sz="1600" dirty="0"/>
              <a:t>	- Not Applicable</a:t>
            </a:r>
          </a:p>
          <a:p>
            <a:endParaRPr lang="en-US" dirty="0"/>
          </a:p>
        </p:txBody>
      </p:sp>
      <p:sp>
        <p:nvSpPr>
          <p:cNvPr id="4" name="Content Placeholder 3"/>
          <p:cNvSpPr>
            <a:spLocks noGrp="1"/>
          </p:cNvSpPr>
          <p:nvPr>
            <p:ph sz="half" idx="2"/>
          </p:nvPr>
        </p:nvSpPr>
        <p:spPr/>
        <p:txBody>
          <a:bodyPr>
            <a:normAutofit fontScale="92500" lnSpcReduction="10000"/>
          </a:bodyPr>
          <a:lstStyle/>
          <a:p>
            <a:pPr marL="0" indent="0">
              <a:buNone/>
            </a:pPr>
            <a:r>
              <a:rPr lang="en-US" sz="1600" dirty="0"/>
              <a:t>28. This project translated the requirements into a design solution.</a:t>
            </a:r>
          </a:p>
          <a:p>
            <a:pPr marL="0" indent="0">
              <a:buNone/>
            </a:pPr>
            <a:r>
              <a:rPr lang="en-US" sz="1600" dirty="0"/>
              <a:t>	- Strongly Agree</a:t>
            </a:r>
          </a:p>
          <a:p>
            <a:pPr marL="0" indent="0">
              <a:buNone/>
            </a:pPr>
            <a:r>
              <a:rPr lang="en-US" sz="1600" dirty="0"/>
              <a:t>	- Agree</a:t>
            </a:r>
          </a:p>
          <a:p>
            <a:pPr marL="0" indent="0">
              <a:buNone/>
            </a:pPr>
            <a:r>
              <a:rPr lang="en-US" sz="1600" dirty="0"/>
              <a:t>	- Neither Agree nor Disagree</a:t>
            </a:r>
          </a:p>
          <a:p>
            <a:pPr marL="0" indent="0">
              <a:buNone/>
            </a:pPr>
            <a:r>
              <a:rPr lang="en-US" sz="1600" dirty="0"/>
              <a:t>	- Disagree</a:t>
            </a:r>
          </a:p>
          <a:p>
            <a:pPr marL="0" indent="0">
              <a:buNone/>
            </a:pPr>
            <a:r>
              <a:rPr lang="en-US" sz="1600" dirty="0"/>
              <a:t>	- Strongly Disagree</a:t>
            </a:r>
          </a:p>
          <a:p>
            <a:pPr marL="0" indent="0">
              <a:buNone/>
            </a:pPr>
            <a:r>
              <a:rPr lang="en-US" sz="1600" dirty="0"/>
              <a:t>	- Not </a:t>
            </a:r>
            <a:r>
              <a:rPr lang="en-US" sz="1600" dirty="0" smtClean="0"/>
              <a:t>Applicable</a:t>
            </a:r>
          </a:p>
          <a:p>
            <a:pPr marL="0" indent="0">
              <a:buNone/>
            </a:pPr>
            <a:endParaRPr lang="en-US" sz="1600" dirty="0"/>
          </a:p>
          <a:p>
            <a:pPr marL="0" indent="0">
              <a:buNone/>
            </a:pPr>
            <a:r>
              <a:rPr lang="en-US" sz="1600" dirty="0"/>
              <a:t>38. This project identified, controlled, and preserved (recorded) the system configuration.</a:t>
            </a:r>
          </a:p>
          <a:p>
            <a:pPr marL="0" indent="0">
              <a:buNone/>
            </a:pPr>
            <a:r>
              <a:rPr lang="en-US" sz="1600" dirty="0"/>
              <a:t>	- Strongly Agree</a:t>
            </a:r>
          </a:p>
          <a:p>
            <a:pPr marL="0" indent="0">
              <a:buNone/>
            </a:pPr>
            <a:r>
              <a:rPr lang="en-US" sz="1600" dirty="0"/>
              <a:t>	- Agree</a:t>
            </a:r>
          </a:p>
          <a:p>
            <a:pPr marL="0" indent="0">
              <a:buNone/>
            </a:pPr>
            <a:r>
              <a:rPr lang="en-US" sz="1600" dirty="0"/>
              <a:t>	- Neither Agree nor Disagree</a:t>
            </a:r>
          </a:p>
          <a:p>
            <a:pPr marL="0" indent="0">
              <a:buNone/>
            </a:pPr>
            <a:r>
              <a:rPr lang="en-US" sz="1600" dirty="0"/>
              <a:t>	- Disagree</a:t>
            </a:r>
          </a:p>
          <a:p>
            <a:pPr marL="0" indent="0">
              <a:buNone/>
            </a:pPr>
            <a:r>
              <a:rPr lang="en-US" sz="1600" dirty="0"/>
              <a:t>	- Strongly Disagree</a:t>
            </a:r>
          </a:p>
          <a:p>
            <a:pPr marL="0" indent="0">
              <a:buNone/>
            </a:pPr>
            <a:r>
              <a:rPr lang="en-US" sz="1600" dirty="0"/>
              <a:t>	- Not Applicable</a:t>
            </a:r>
          </a:p>
          <a:p>
            <a:endParaRPr lang="en-US" dirty="0"/>
          </a:p>
        </p:txBody>
      </p:sp>
      <p:sp>
        <p:nvSpPr>
          <p:cNvPr id="5" name="Slide Number Placeholder 4"/>
          <p:cNvSpPr>
            <a:spLocks noGrp="1"/>
          </p:cNvSpPr>
          <p:nvPr>
            <p:ph type="sldNum" sz="quarter" idx="4"/>
          </p:nvPr>
        </p:nvSpPr>
        <p:spPr/>
        <p:txBody>
          <a:bodyPr/>
          <a:lstStyle/>
          <a:p>
            <a:fld id="{FE073D32-FB95-DE47-991D-BE7CF110DAAE}" type="slidenum">
              <a:rPr lang="en-US" smtClean="0"/>
              <a:t>6</a:t>
            </a:fld>
            <a:endParaRPr lang="en-US" dirty="0"/>
          </a:p>
        </p:txBody>
      </p:sp>
      <p:sp>
        <p:nvSpPr>
          <p:cNvPr id="6" name="TextBox 5"/>
          <p:cNvSpPr txBox="1"/>
          <p:nvPr/>
        </p:nvSpPr>
        <p:spPr>
          <a:xfrm>
            <a:off x="5066155" y="232127"/>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206419506"/>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Analysis Plan</a:t>
            </a:r>
            <a:endParaRPr lang="en-US" dirty="0"/>
          </a:p>
        </p:txBody>
      </p:sp>
      <p:sp>
        <p:nvSpPr>
          <p:cNvPr id="7" name="Content Placeholder 6"/>
          <p:cNvSpPr>
            <a:spLocks noGrp="1"/>
          </p:cNvSpPr>
          <p:nvPr>
            <p:ph idx="1"/>
          </p:nvPr>
        </p:nvSpPr>
        <p:spPr/>
        <p:txBody>
          <a:bodyPr/>
          <a:lstStyle/>
          <a:p>
            <a:pPr marL="0" indent="0">
              <a:buNone/>
            </a:pPr>
            <a:r>
              <a:rPr lang="en-US" dirty="0" smtClean="0"/>
              <a:t>1. Analysis of Organizational Differences</a:t>
            </a:r>
          </a:p>
          <a:p>
            <a:pPr marL="274320" lvl="1" indent="0">
              <a:buNone/>
            </a:pPr>
            <a:r>
              <a:rPr lang="en-US" dirty="0" smtClean="0"/>
              <a:t>1.1 Differences between the organization types (commercial-focused, government-focused, NASA-focused)?</a:t>
            </a:r>
          </a:p>
          <a:p>
            <a:pPr marL="274320" lvl="1" indent="0">
              <a:buNone/>
            </a:pPr>
            <a:r>
              <a:rPr lang="en-US" dirty="0" smtClean="0"/>
              <a:t>1.2 Difference between the project description variables (relevant scope of work, schedule risk, budgetary risk, technical risk)?</a:t>
            </a:r>
          </a:p>
          <a:p>
            <a:pPr marL="274320" lvl="1" indent="0">
              <a:buNone/>
            </a:pPr>
            <a:r>
              <a:rPr lang="en-US" dirty="0" smtClean="0"/>
              <a:t>1.3 Interaction between organizational types and the project description variables?</a:t>
            </a:r>
          </a:p>
          <a:p>
            <a:pPr marL="0" indent="0">
              <a:buNone/>
            </a:pPr>
            <a:r>
              <a:rPr lang="en-US" dirty="0" smtClean="0"/>
              <a:t>2. Analysis of Project Success Metrics</a:t>
            </a:r>
          </a:p>
          <a:p>
            <a:pPr marL="274320" lvl="1" indent="0">
              <a:buNone/>
            </a:pPr>
            <a:r>
              <a:rPr lang="en-US" dirty="0" smtClean="0"/>
              <a:t>2.1 Difference </a:t>
            </a:r>
            <a:r>
              <a:rPr lang="en-US" dirty="0"/>
              <a:t>between the organization types (commercial-</a:t>
            </a:r>
            <a:r>
              <a:rPr lang="en-US" dirty="0" smtClean="0"/>
              <a:t>focused, </a:t>
            </a:r>
            <a:r>
              <a:rPr lang="en-US" dirty="0"/>
              <a:t>government-</a:t>
            </a:r>
            <a:r>
              <a:rPr lang="en-US" dirty="0" smtClean="0"/>
              <a:t>focuses, </a:t>
            </a:r>
            <a:r>
              <a:rPr lang="en-US" dirty="0"/>
              <a:t>NASA-focused)</a:t>
            </a:r>
            <a:r>
              <a:rPr lang="en-US" dirty="0" smtClean="0"/>
              <a:t>?</a:t>
            </a:r>
          </a:p>
          <a:p>
            <a:pPr marL="274320" lvl="1" indent="0">
              <a:buNone/>
            </a:pPr>
            <a:r>
              <a:rPr lang="en-US" dirty="0" smtClean="0"/>
              <a:t>2.2 Difference between project success metrics (technical success x2, schedule success x2, budget success x2, management, overall success x2)?</a:t>
            </a:r>
          </a:p>
          <a:p>
            <a:pPr marL="274320" lvl="1" indent="0">
              <a:buNone/>
            </a:pPr>
            <a:r>
              <a:rPr lang="en-US" dirty="0" smtClean="0"/>
              <a:t>2.3 Interaction between organizational type and project success metrics?</a:t>
            </a:r>
          </a:p>
          <a:p>
            <a:pPr marL="0" indent="0">
              <a:buNone/>
            </a:pPr>
            <a:r>
              <a:rPr lang="en-US" dirty="0" smtClean="0"/>
              <a:t>3. Analysis of Systems Engineering Processes</a:t>
            </a:r>
          </a:p>
          <a:p>
            <a:pPr marL="274320" lvl="1" indent="0">
              <a:buNone/>
            </a:pPr>
            <a:r>
              <a:rPr lang="en-US" dirty="0" smtClean="0"/>
              <a:t>3.1 Difference </a:t>
            </a:r>
            <a:r>
              <a:rPr lang="en-US" dirty="0"/>
              <a:t>between the organization types (commercial-</a:t>
            </a:r>
            <a:r>
              <a:rPr lang="en-US" dirty="0" smtClean="0"/>
              <a:t>focused, </a:t>
            </a:r>
            <a:r>
              <a:rPr lang="en-US" dirty="0"/>
              <a:t>government-</a:t>
            </a:r>
            <a:r>
              <a:rPr lang="en-US" dirty="0" smtClean="0"/>
              <a:t>focuses, </a:t>
            </a:r>
            <a:r>
              <a:rPr lang="en-US" dirty="0"/>
              <a:t>NASA-focused)?</a:t>
            </a:r>
          </a:p>
          <a:p>
            <a:pPr marL="274320" lvl="1" indent="0">
              <a:buNone/>
            </a:pPr>
            <a:r>
              <a:rPr lang="en-US" dirty="0" smtClean="0"/>
              <a:t>3.2 Difference between systems engineering processes (17 processes)?</a:t>
            </a:r>
          </a:p>
          <a:p>
            <a:pPr marL="274320" lvl="1" indent="0">
              <a:buNone/>
            </a:pPr>
            <a:r>
              <a:rPr lang="en-US" dirty="0" smtClean="0"/>
              <a:t>3.3 Interactions between organization type and systems engineering processes?</a:t>
            </a:r>
            <a:endParaRPr lang="en-US" dirty="0"/>
          </a:p>
          <a:p>
            <a:pPr lvl="1"/>
            <a:endParaRPr lang="en-US" dirty="0" smtClean="0"/>
          </a:p>
          <a:p>
            <a:pPr lvl="1"/>
            <a:endParaRPr lang="en-US" dirty="0" smtClean="0"/>
          </a:p>
        </p:txBody>
      </p:sp>
      <p:sp>
        <p:nvSpPr>
          <p:cNvPr id="5" name="Slide Number Placeholder 4"/>
          <p:cNvSpPr>
            <a:spLocks noGrp="1"/>
          </p:cNvSpPr>
          <p:nvPr>
            <p:ph type="sldNum" sz="quarter" idx="4"/>
          </p:nvPr>
        </p:nvSpPr>
        <p:spPr/>
        <p:txBody>
          <a:bodyPr/>
          <a:lstStyle/>
          <a:p>
            <a:fld id="{FE073D32-FB95-DE47-991D-BE7CF110DAAE}" type="slidenum">
              <a:rPr lang="en-US" smtClean="0"/>
              <a:t>7</a:t>
            </a:fld>
            <a:endParaRPr lang="en-US" dirty="0"/>
          </a:p>
        </p:txBody>
      </p:sp>
    </p:spTree>
    <p:extLst>
      <p:ext uri="{BB962C8B-B14F-4D97-AF65-F5344CB8AC3E}">
        <p14:creationId xmlns:p14="http://schemas.microsoft.com/office/powerpoint/2010/main" val="331805749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 Analysis </a:t>
            </a:r>
            <a:r>
              <a:rPr lang="en-US" dirty="0"/>
              <a:t>of Organizational </a:t>
            </a:r>
            <a:r>
              <a:rPr lang="en-US" dirty="0" smtClean="0"/>
              <a:t>Differences</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endParaRPr lang="en-US" dirty="0"/>
          </a:p>
          <a:p>
            <a:endParaRPr lang="en-US" dirty="0" smtClean="0"/>
          </a:p>
          <a:p>
            <a:endParaRPr lang="en-US" dirty="0"/>
          </a:p>
        </p:txBody>
      </p:sp>
      <p:sp>
        <p:nvSpPr>
          <p:cNvPr id="4" name="Slide Number Placeholder 3"/>
          <p:cNvSpPr>
            <a:spLocks noGrp="1"/>
          </p:cNvSpPr>
          <p:nvPr>
            <p:ph type="sldNum" sz="quarter" idx="4"/>
          </p:nvPr>
        </p:nvSpPr>
        <p:spPr/>
        <p:txBody>
          <a:bodyPr/>
          <a:lstStyle/>
          <a:p>
            <a:fld id="{FE073D32-FB95-DE47-991D-BE7CF110DAAE}" type="slidenum">
              <a:rPr lang="en-US" smtClean="0"/>
              <a:t>8</a:t>
            </a:fld>
            <a:endParaRPr lang="en-US" dirty="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556047" y="1972156"/>
            <a:ext cx="2931795" cy="1105948"/>
          </a:xfrm>
          <a:prstGeom prst="rect">
            <a:avLst/>
          </a:prstGeom>
          <a:noFill/>
          <a:ln>
            <a:noFill/>
          </a:ln>
        </p:spPr>
      </p:pic>
      <p:sp>
        <p:nvSpPr>
          <p:cNvPr id="6" name="TextBox 5"/>
          <p:cNvSpPr txBox="1"/>
          <p:nvPr/>
        </p:nvSpPr>
        <p:spPr>
          <a:xfrm>
            <a:off x="457200" y="1542815"/>
            <a:ext cx="6153948" cy="338554"/>
          </a:xfrm>
          <a:prstGeom prst="rect">
            <a:avLst/>
          </a:prstGeom>
          <a:noFill/>
        </p:spPr>
        <p:txBody>
          <a:bodyPr wrap="none" rtlCol="0">
            <a:spAutoFit/>
          </a:bodyPr>
          <a:lstStyle/>
          <a:p>
            <a:r>
              <a:rPr lang="en-US" sz="1600" dirty="0" smtClean="0"/>
              <a:t>1.1 There are significant differences between organizational types</a:t>
            </a:r>
            <a:endParaRPr lang="en-US" sz="1600" dirty="0"/>
          </a:p>
        </p:txBody>
      </p:sp>
      <p:sp>
        <p:nvSpPr>
          <p:cNvPr id="7" name="TextBox 6"/>
          <p:cNvSpPr txBox="1"/>
          <p:nvPr/>
        </p:nvSpPr>
        <p:spPr>
          <a:xfrm>
            <a:off x="457200" y="3078104"/>
            <a:ext cx="6872194" cy="338554"/>
          </a:xfrm>
          <a:prstGeom prst="rect">
            <a:avLst/>
          </a:prstGeom>
          <a:noFill/>
        </p:spPr>
        <p:txBody>
          <a:bodyPr wrap="none" rtlCol="0">
            <a:spAutoFit/>
          </a:bodyPr>
          <a:lstStyle/>
          <a:p>
            <a:r>
              <a:rPr lang="en-US" sz="1600" dirty="0" smtClean="0"/>
              <a:t>1.2 There are significant differences between project description variables</a:t>
            </a:r>
            <a:endParaRPr lang="en-US" sz="1600" dirty="0"/>
          </a:p>
        </p:txBody>
      </p:sp>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556048" y="3530741"/>
            <a:ext cx="2931795" cy="1094740"/>
          </a:xfrm>
          <a:prstGeom prst="rect">
            <a:avLst/>
          </a:prstGeom>
          <a:noFill/>
          <a:ln>
            <a:noFill/>
          </a:ln>
        </p:spPr>
      </p:pic>
      <p:sp>
        <p:nvSpPr>
          <p:cNvPr id="9" name="TextBox 8"/>
          <p:cNvSpPr txBox="1"/>
          <p:nvPr/>
        </p:nvSpPr>
        <p:spPr>
          <a:xfrm>
            <a:off x="457200" y="4827882"/>
            <a:ext cx="8564364" cy="338554"/>
          </a:xfrm>
          <a:prstGeom prst="rect">
            <a:avLst/>
          </a:prstGeom>
          <a:noFill/>
        </p:spPr>
        <p:txBody>
          <a:bodyPr wrap="none" rtlCol="0">
            <a:spAutoFit/>
          </a:bodyPr>
          <a:lstStyle/>
          <a:p>
            <a:r>
              <a:rPr lang="en-US" sz="1600" dirty="0" smtClean="0"/>
              <a:t>1.3 There is no </a:t>
            </a:r>
            <a:r>
              <a:rPr lang="en-US" sz="1600" dirty="0"/>
              <a:t>i</a:t>
            </a:r>
            <a:r>
              <a:rPr lang="en-US" sz="1600" dirty="0" smtClean="0"/>
              <a:t>nteraction </a:t>
            </a:r>
            <a:r>
              <a:rPr lang="en-US" sz="1600" dirty="0"/>
              <a:t>between organizational types and the project description variables</a:t>
            </a:r>
          </a:p>
        </p:txBody>
      </p:sp>
    </p:spTree>
    <p:extLst>
      <p:ext uri="{BB962C8B-B14F-4D97-AF65-F5344CB8AC3E}">
        <p14:creationId xmlns:p14="http://schemas.microsoft.com/office/powerpoint/2010/main" val="3018113421"/>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Analysis </a:t>
            </a:r>
            <a:r>
              <a:rPr lang="en-US" dirty="0"/>
              <a:t>of </a:t>
            </a:r>
            <a:r>
              <a:rPr lang="en-US" dirty="0" smtClean="0"/>
              <a:t>Project Success Metrics</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endParaRPr lang="en-US" dirty="0"/>
          </a:p>
          <a:p>
            <a:endParaRPr lang="en-US" dirty="0" smtClean="0"/>
          </a:p>
          <a:p>
            <a:endParaRPr lang="en-US" dirty="0"/>
          </a:p>
        </p:txBody>
      </p:sp>
      <p:sp>
        <p:nvSpPr>
          <p:cNvPr id="4" name="Slide Number Placeholder 3"/>
          <p:cNvSpPr>
            <a:spLocks noGrp="1"/>
          </p:cNvSpPr>
          <p:nvPr>
            <p:ph type="sldNum" sz="quarter" idx="4"/>
          </p:nvPr>
        </p:nvSpPr>
        <p:spPr/>
        <p:txBody>
          <a:bodyPr/>
          <a:lstStyle/>
          <a:p>
            <a:fld id="{FE073D32-FB95-DE47-991D-BE7CF110DAAE}" type="slidenum">
              <a:rPr lang="en-US" smtClean="0"/>
              <a:t>9</a:t>
            </a:fld>
            <a:endParaRPr lang="en-US" dirty="0"/>
          </a:p>
        </p:txBody>
      </p:sp>
      <p:sp>
        <p:nvSpPr>
          <p:cNvPr id="6" name="TextBox 5"/>
          <p:cNvSpPr txBox="1"/>
          <p:nvPr/>
        </p:nvSpPr>
        <p:spPr>
          <a:xfrm>
            <a:off x="457200" y="1542815"/>
            <a:ext cx="6153948" cy="338554"/>
          </a:xfrm>
          <a:prstGeom prst="rect">
            <a:avLst/>
          </a:prstGeom>
          <a:noFill/>
        </p:spPr>
        <p:txBody>
          <a:bodyPr wrap="none" rtlCol="0">
            <a:spAutoFit/>
          </a:bodyPr>
          <a:lstStyle/>
          <a:p>
            <a:r>
              <a:rPr lang="en-US" sz="1600" dirty="0"/>
              <a:t>2</a:t>
            </a:r>
            <a:r>
              <a:rPr lang="en-US" sz="1600" dirty="0" smtClean="0"/>
              <a:t>.1 There are significant differences between organizational types</a:t>
            </a:r>
            <a:endParaRPr lang="en-US" sz="1600" dirty="0"/>
          </a:p>
        </p:txBody>
      </p:sp>
      <p:sp>
        <p:nvSpPr>
          <p:cNvPr id="7" name="TextBox 6"/>
          <p:cNvSpPr txBox="1"/>
          <p:nvPr/>
        </p:nvSpPr>
        <p:spPr>
          <a:xfrm>
            <a:off x="457200" y="3078104"/>
            <a:ext cx="6461124" cy="338554"/>
          </a:xfrm>
          <a:prstGeom prst="rect">
            <a:avLst/>
          </a:prstGeom>
          <a:noFill/>
        </p:spPr>
        <p:txBody>
          <a:bodyPr wrap="none" rtlCol="0">
            <a:spAutoFit/>
          </a:bodyPr>
          <a:lstStyle/>
          <a:p>
            <a:r>
              <a:rPr lang="en-US" sz="1600" dirty="0" smtClean="0"/>
              <a:t>1.2 There are significant differences between project success metrics</a:t>
            </a:r>
            <a:endParaRPr lang="en-US" sz="1600" dirty="0"/>
          </a:p>
        </p:txBody>
      </p:sp>
      <p:pic>
        <p:nvPicPr>
          <p:cNvPr id="11" name="Picture 10"/>
          <p:cNvPicPr/>
          <p:nvPr/>
        </p:nvPicPr>
        <p:blipFill>
          <a:blip r:embed="rId2">
            <a:extLst>
              <a:ext uri="{28A0092B-C50C-407E-A947-70E740481C1C}">
                <a14:useLocalDpi xmlns:a14="http://schemas.microsoft.com/office/drawing/2010/main" val="0"/>
              </a:ext>
            </a:extLst>
          </a:blip>
          <a:srcRect/>
          <a:stretch>
            <a:fillRect/>
          </a:stretch>
        </p:blipFill>
        <p:spPr bwMode="auto">
          <a:xfrm>
            <a:off x="553742" y="1881369"/>
            <a:ext cx="2931795" cy="1079359"/>
          </a:xfrm>
          <a:prstGeom prst="rect">
            <a:avLst/>
          </a:prstGeom>
          <a:noFill/>
          <a:ln>
            <a:noFill/>
          </a:ln>
        </p:spPr>
      </p:pic>
      <p:pic>
        <p:nvPicPr>
          <p:cNvPr id="12" name="Picture 11"/>
          <p:cNvPicPr/>
          <p:nvPr/>
        </p:nvPicPr>
        <p:blipFill>
          <a:blip r:embed="rId3">
            <a:extLst>
              <a:ext uri="{28A0092B-C50C-407E-A947-70E740481C1C}">
                <a14:useLocalDpi xmlns:a14="http://schemas.microsoft.com/office/drawing/2010/main" val="0"/>
              </a:ext>
            </a:extLst>
          </a:blip>
          <a:srcRect/>
          <a:stretch>
            <a:fillRect/>
          </a:stretch>
        </p:blipFill>
        <p:spPr bwMode="auto">
          <a:xfrm>
            <a:off x="553741" y="3433990"/>
            <a:ext cx="4862159" cy="2583805"/>
          </a:xfrm>
          <a:prstGeom prst="rect">
            <a:avLst/>
          </a:prstGeom>
          <a:noFill/>
          <a:ln>
            <a:noFill/>
          </a:ln>
        </p:spPr>
      </p:pic>
    </p:spTree>
    <p:extLst>
      <p:ext uri="{BB962C8B-B14F-4D97-AF65-F5344CB8AC3E}">
        <p14:creationId xmlns:p14="http://schemas.microsoft.com/office/powerpoint/2010/main" val="3490300940"/>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Analysis </a:t>
            </a:r>
            <a:r>
              <a:rPr lang="en-US" dirty="0"/>
              <a:t>of </a:t>
            </a:r>
            <a:r>
              <a:rPr lang="en-US" dirty="0" smtClean="0"/>
              <a:t>Project Success Metrics – cont.</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endParaRPr lang="en-US" dirty="0"/>
          </a:p>
          <a:p>
            <a:endParaRPr lang="en-US" dirty="0" smtClean="0"/>
          </a:p>
          <a:p>
            <a:endParaRPr lang="en-US" dirty="0"/>
          </a:p>
        </p:txBody>
      </p:sp>
      <p:sp>
        <p:nvSpPr>
          <p:cNvPr id="4" name="Slide Number Placeholder 3"/>
          <p:cNvSpPr>
            <a:spLocks noGrp="1"/>
          </p:cNvSpPr>
          <p:nvPr>
            <p:ph type="sldNum" sz="quarter" idx="4"/>
          </p:nvPr>
        </p:nvSpPr>
        <p:spPr/>
        <p:txBody>
          <a:bodyPr/>
          <a:lstStyle/>
          <a:p>
            <a:fld id="{FE073D32-FB95-DE47-991D-BE7CF110DAAE}" type="slidenum">
              <a:rPr lang="en-US" smtClean="0"/>
              <a:t>10</a:t>
            </a:fld>
            <a:endParaRPr lang="en-US" dirty="0"/>
          </a:p>
        </p:txBody>
      </p:sp>
      <p:sp>
        <p:nvSpPr>
          <p:cNvPr id="6" name="TextBox 5"/>
          <p:cNvSpPr txBox="1"/>
          <p:nvPr/>
        </p:nvSpPr>
        <p:spPr>
          <a:xfrm>
            <a:off x="457200" y="1542815"/>
            <a:ext cx="7856638" cy="338554"/>
          </a:xfrm>
          <a:prstGeom prst="rect">
            <a:avLst/>
          </a:prstGeom>
          <a:noFill/>
        </p:spPr>
        <p:txBody>
          <a:bodyPr wrap="none" rtlCol="0">
            <a:spAutoFit/>
          </a:bodyPr>
          <a:lstStyle/>
          <a:p>
            <a:r>
              <a:rPr lang="en-US" sz="1600" dirty="0" smtClean="0"/>
              <a:t>2.3 There is an interaction between organizational types and project success metrics</a:t>
            </a:r>
            <a:endParaRPr lang="en-US" sz="1600" dirty="0"/>
          </a:p>
        </p:txBody>
      </p:sp>
      <p:pic>
        <p:nvPicPr>
          <p:cNvPr id="10" name="Picture 9"/>
          <p:cNvPicPr/>
          <p:nvPr/>
        </p:nvPicPr>
        <p:blipFill>
          <a:blip r:embed="rId2"/>
          <a:stretch>
            <a:fillRect/>
          </a:stretch>
        </p:blipFill>
        <p:spPr>
          <a:xfrm>
            <a:off x="620889" y="2022594"/>
            <a:ext cx="5776148" cy="4609628"/>
          </a:xfrm>
          <a:prstGeom prst="rect">
            <a:avLst/>
          </a:prstGeom>
        </p:spPr>
      </p:pic>
      <p:sp>
        <p:nvSpPr>
          <p:cNvPr id="5" name="TextBox 4"/>
          <p:cNvSpPr txBox="1"/>
          <p:nvPr/>
        </p:nvSpPr>
        <p:spPr>
          <a:xfrm>
            <a:off x="6397037" y="2116668"/>
            <a:ext cx="1968220" cy="600164"/>
          </a:xfrm>
          <a:prstGeom prst="rect">
            <a:avLst/>
          </a:prstGeom>
          <a:noFill/>
        </p:spPr>
        <p:txBody>
          <a:bodyPr wrap="none" rtlCol="0">
            <a:spAutoFit/>
          </a:bodyPr>
          <a:lstStyle/>
          <a:p>
            <a:r>
              <a:rPr lang="en-US" sz="1100" dirty="0" smtClean="0"/>
              <a:t>1 = Commercial-government</a:t>
            </a:r>
          </a:p>
          <a:p>
            <a:r>
              <a:rPr lang="en-US" sz="1100" dirty="0" smtClean="0"/>
              <a:t>2 = Commercial-commercial</a:t>
            </a:r>
          </a:p>
          <a:p>
            <a:r>
              <a:rPr lang="en-US" sz="1100" dirty="0" smtClean="0"/>
              <a:t>3 = NASA </a:t>
            </a:r>
            <a:endParaRPr lang="en-US" sz="1100" dirty="0"/>
          </a:p>
        </p:txBody>
      </p:sp>
      <p:sp>
        <p:nvSpPr>
          <p:cNvPr id="8" name="TextBox 7"/>
          <p:cNvSpPr txBox="1"/>
          <p:nvPr/>
        </p:nvSpPr>
        <p:spPr>
          <a:xfrm>
            <a:off x="5871377" y="2798887"/>
            <a:ext cx="2980303" cy="1785104"/>
          </a:xfrm>
          <a:prstGeom prst="rect">
            <a:avLst/>
          </a:prstGeom>
          <a:noFill/>
        </p:spPr>
        <p:txBody>
          <a:bodyPr wrap="none" rtlCol="0">
            <a:spAutoFit/>
          </a:bodyPr>
          <a:lstStyle/>
          <a:p>
            <a:r>
              <a:rPr lang="en-US" sz="1100" dirty="0" smtClean="0"/>
              <a:t>Success Metrics:</a:t>
            </a:r>
          </a:p>
          <a:p>
            <a:pPr marL="342900" indent="-342900">
              <a:buAutoNum type="arabicPeriod"/>
            </a:pPr>
            <a:r>
              <a:rPr lang="en-US" sz="1100" dirty="0" smtClean="0"/>
              <a:t>Technical relative to initial requirements</a:t>
            </a:r>
          </a:p>
          <a:p>
            <a:pPr marL="342900" indent="-342900">
              <a:buAutoNum type="arabicPeriod"/>
            </a:pPr>
            <a:r>
              <a:rPr lang="en-US" sz="1100" dirty="0" smtClean="0"/>
              <a:t>Technical relative to similar projects</a:t>
            </a:r>
          </a:p>
          <a:p>
            <a:pPr marL="342900" indent="-342900">
              <a:buAutoNum type="arabicPeriod"/>
            </a:pPr>
            <a:r>
              <a:rPr lang="en-US" sz="1100" dirty="0" smtClean="0"/>
              <a:t>Schedule relative to original plan</a:t>
            </a:r>
          </a:p>
          <a:p>
            <a:pPr marL="342900" indent="-342900">
              <a:buAutoNum type="arabicPeriod"/>
            </a:pPr>
            <a:r>
              <a:rPr lang="en-US" sz="1100" dirty="0" smtClean="0"/>
              <a:t>Schedule relative to similar projects</a:t>
            </a:r>
          </a:p>
          <a:p>
            <a:pPr marL="342900" indent="-342900">
              <a:buAutoNum type="arabicPeriod"/>
            </a:pPr>
            <a:r>
              <a:rPr lang="en-US" sz="1100" dirty="0" smtClean="0"/>
              <a:t>Budget relative to original plan</a:t>
            </a:r>
          </a:p>
          <a:p>
            <a:pPr marL="342900" indent="-342900">
              <a:buAutoNum type="arabicPeriod"/>
            </a:pPr>
            <a:r>
              <a:rPr lang="en-US" sz="1100" dirty="0" smtClean="0"/>
              <a:t>Budget relative to similar projects</a:t>
            </a:r>
          </a:p>
          <a:p>
            <a:pPr marL="342900" indent="-342900">
              <a:buAutoNum type="arabicPeriod"/>
            </a:pPr>
            <a:r>
              <a:rPr lang="en-US" sz="1100" dirty="0" smtClean="0"/>
              <a:t>Satisfaction with project management </a:t>
            </a:r>
          </a:p>
          <a:p>
            <a:pPr marL="342900" indent="-342900">
              <a:buAutoNum type="arabicPeriod"/>
            </a:pPr>
            <a:r>
              <a:rPr lang="en-US" sz="1100" dirty="0" smtClean="0"/>
              <a:t>Overall project success (organization)</a:t>
            </a:r>
          </a:p>
          <a:p>
            <a:pPr marL="342900" indent="-342900">
              <a:buAutoNum type="arabicPeriod"/>
            </a:pPr>
            <a:r>
              <a:rPr lang="en-US" sz="1100" dirty="0" smtClean="0"/>
              <a:t>Overall project success (stakeholder)</a:t>
            </a:r>
            <a:endParaRPr lang="en-US" sz="1100" dirty="0"/>
          </a:p>
        </p:txBody>
      </p:sp>
    </p:spTree>
    <p:extLst>
      <p:ext uri="{BB962C8B-B14F-4D97-AF65-F5344CB8AC3E}">
        <p14:creationId xmlns:p14="http://schemas.microsoft.com/office/powerpoint/2010/main" val="89678456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3</a:t>
            </a:r>
            <a:r>
              <a:rPr lang="en-US" dirty="0" smtClean="0"/>
              <a:t>. Analysis </a:t>
            </a:r>
            <a:r>
              <a:rPr lang="en-US" dirty="0"/>
              <a:t>of </a:t>
            </a:r>
            <a:r>
              <a:rPr lang="en-US" dirty="0" smtClean="0"/>
              <a:t>Systems Engineering Processes</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endParaRPr lang="en-US" dirty="0"/>
          </a:p>
          <a:p>
            <a:endParaRPr lang="en-US" dirty="0" smtClean="0"/>
          </a:p>
          <a:p>
            <a:endParaRPr lang="en-US" dirty="0"/>
          </a:p>
        </p:txBody>
      </p:sp>
      <p:sp>
        <p:nvSpPr>
          <p:cNvPr id="4" name="Slide Number Placeholder 3"/>
          <p:cNvSpPr>
            <a:spLocks noGrp="1"/>
          </p:cNvSpPr>
          <p:nvPr>
            <p:ph type="sldNum" sz="quarter" idx="4"/>
          </p:nvPr>
        </p:nvSpPr>
        <p:spPr/>
        <p:txBody>
          <a:bodyPr/>
          <a:lstStyle/>
          <a:p>
            <a:fld id="{FE073D32-FB95-DE47-991D-BE7CF110DAAE}" type="slidenum">
              <a:rPr lang="en-US" smtClean="0"/>
              <a:t>11</a:t>
            </a:fld>
            <a:endParaRPr lang="en-US" dirty="0"/>
          </a:p>
        </p:txBody>
      </p:sp>
      <p:sp>
        <p:nvSpPr>
          <p:cNvPr id="6" name="TextBox 5"/>
          <p:cNvSpPr txBox="1"/>
          <p:nvPr/>
        </p:nvSpPr>
        <p:spPr>
          <a:xfrm>
            <a:off x="457200" y="1542815"/>
            <a:ext cx="6153948" cy="338554"/>
          </a:xfrm>
          <a:prstGeom prst="rect">
            <a:avLst/>
          </a:prstGeom>
          <a:noFill/>
        </p:spPr>
        <p:txBody>
          <a:bodyPr wrap="none" rtlCol="0">
            <a:spAutoFit/>
          </a:bodyPr>
          <a:lstStyle/>
          <a:p>
            <a:r>
              <a:rPr lang="en-US" sz="1600" dirty="0" smtClean="0"/>
              <a:t>3.1 There are significant differences between organizational types</a:t>
            </a:r>
            <a:endParaRPr lang="en-US" sz="1600" dirty="0"/>
          </a:p>
        </p:txBody>
      </p:sp>
      <p:pic>
        <p:nvPicPr>
          <p:cNvPr id="10" name="Picture 9"/>
          <p:cNvPicPr/>
          <p:nvPr/>
        </p:nvPicPr>
        <p:blipFill>
          <a:blip r:embed="rId2">
            <a:extLst>
              <a:ext uri="{28A0092B-C50C-407E-A947-70E740481C1C}">
                <a14:useLocalDpi xmlns:a14="http://schemas.microsoft.com/office/drawing/2010/main" val="0"/>
              </a:ext>
            </a:extLst>
          </a:blip>
          <a:srcRect/>
          <a:stretch>
            <a:fillRect/>
          </a:stretch>
        </p:blipFill>
        <p:spPr bwMode="auto">
          <a:xfrm>
            <a:off x="551274" y="1883250"/>
            <a:ext cx="2922372" cy="1196735"/>
          </a:xfrm>
          <a:prstGeom prst="rect">
            <a:avLst/>
          </a:prstGeom>
          <a:noFill/>
          <a:ln>
            <a:noFill/>
          </a:ln>
        </p:spPr>
      </p:pic>
    </p:spTree>
    <p:extLst>
      <p:ext uri="{BB962C8B-B14F-4D97-AF65-F5344CB8AC3E}">
        <p14:creationId xmlns:p14="http://schemas.microsoft.com/office/powerpoint/2010/main" val="3610414557"/>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3</a:t>
            </a:r>
            <a:r>
              <a:rPr lang="en-US" dirty="0" smtClean="0"/>
              <a:t>. Analysis </a:t>
            </a:r>
            <a:r>
              <a:rPr lang="en-US" dirty="0"/>
              <a:t>of </a:t>
            </a:r>
            <a:r>
              <a:rPr lang="en-US" dirty="0" smtClean="0"/>
              <a:t>Systems Engineering Processes – cont.</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endParaRPr lang="en-US" dirty="0"/>
          </a:p>
          <a:p>
            <a:endParaRPr lang="en-US" dirty="0" smtClean="0"/>
          </a:p>
          <a:p>
            <a:endParaRPr lang="en-US" dirty="0"/>
          </a:p>
        </p:txBody>
      </p:sp>
      <p:sp>
        <p:nvSpPr>
          <p:cNvPr id="4" name="Slide Number Placeholder 3"/>
          <p:cNvSpPr>
            <a:spLocks noGrp="1"/>
          </p:cNvSpPr>
          <p:nvPr>
            <p:ph type="sldNum" sz="quarter" idx="4"/>
          </p:nvPr>
        </p:nvSpPr>
        <p:spPr/>
        <p:txBody>
          <a:bodyPr/>
          <a:lstStyle/>
          <a:p>
            <a:fld id="{FE073D32-FB95-DE47-991D-BE7CF110DAAE}" type="slidenum">
              <a:rPr lang="en-US" smtClean="0"/>
              <a:t>12</a:t>
            </a:fld>
            <a:endParaRPr lang="en-US" dirty="0"/>
          </a:p>
        </p:txBody>
      </p:sp>
      <p:sp>
        <p:nvSpPr>
          <p:cNvPr id="7" name="TextBox 6"/>
          <p:cNvSpPr txBox="1"/>
          <p:nvPr/>
        </p:nvSpPr>
        <p:spPr>
          <a:xfrm>
            <a:off x="457200" y="1524000"/>
            <a:ext cx="7202913" cy="338554"/>
          </a:xfrm>
          <a:prstGeom prst="rect">
            <a:avLst/>
          </a:prstGeom>
          <a:noFill/>
        </p:spPr>
        <p:txBody>
          <a:bodyPr wrap="none" rtlCol="0">
            <a:spAutoFit/>
          </a:bodyPr>
          <a:lstStyle/>
          <a:p>
            <a:r>
              <a:rPr lang="en-US" sz="1600" dirty="0"/>
              <a:t>3</a:t>
            </a:r>
            <a:r>
              <a:rPr lang="en-US" sz="1600" dirty="0" smtClean="0"/>
              <a:t>.2 There are significant differences between systems engineering processes</a:t>
            </a:r>
            <a:endParaRPr lang="en-US" sz="1600" dirty="0"/>
          </a:p>
        </p:txBody>
      </p:sp>
      <p:pic>
        <p:nvPicPr>
          <p:cNvPr id="13" name="Picture 12"/>
          <p:cNvPicPr/>
          <p:nvPr/>
        </p:nvPicPr>
        <p:blipFill>
          <a:blip r:embed="rId2">
            <a:extLst>
              <a:ext uri="{28A0092B-C50C-407E-A947-70E740481C1C}">
                <a14:useLocalDpi xmlns:a14="http://schemas.microsoft.com/office/drawing/2010/main" val="0"/>
              </a:ext>
            </a:extLst>
          </a:blip>
          <a:srcRect/>
          <a:stretch>
            <a:fillRect/>
          </a:stretch>
        </p:blipFill>
        <p:spPr bwMode="auto">
          <a:xfrm>
            <a:off x="555578" y="1862554"/>
            <a:ext cx="5794098" cy="4779076"/>
          </a:xfrm>
          <a:prstGeom prst="rect">
            <a:avLst/>
          </a:prstGeom>
          <a:noFill/>
          <a:ln>
            <a:noFill/>
          </a:ln>
          <a:extLst>
            <a:ext uri="{FAA26D3D-D897-4be2-8F04-BA451C77F1D7}">
              <ma14:placeholderFlag xmlns:ma14="http://schemas.microsoft.com/office/mac/drawingml/2011/main"/>
            </a:ext>
          </a:extLst>
        </p:spPr>
      </p:pic>
    </p:spTree>
    <p:extLst>
      <p:ext uri="{BB962C8B-B14F-4D97-AF65-F5344CB8AC3E}">
        <p14:creationId xmlns:p14="http://schemas.microsoft.com/office/powerpoint/2010/main" val="2374692462"/>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3</a:t>
            </a:r>
            <a:r>
              <a:rPr lang="en-US" dirty="0" smtClean="0"/>
              <a:t>. Analysis </a:t>
            </a:r>
            <a:r>
              <a:rPr lang="en-US" dirty="0"/>
              <a:t>of </a:t>
            </a:r>
            <a:r>
              <a:rPr lang="en-US" dirty="0" smtClean="0"/>
              <a:t>Systems Engineering Processes – cont.</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endParaRPr lang="en-US" dirty="0"/>
          </a:p>
          <a:p>
            <a:endParaRPr lang="en-US" dirty="0" smtClean="0"/>
          </a:p>
          <a:p>
            <a:endParaRPr lang="en-US" dirty="0"/>
          </a:p>
        </p:txBody>
      </p:sp>
      <p:sp>
        <p:nvSpPr>
          <p:cNvPr id="4" name="Slide Number Placeholder 3"/>
          <p:cNvSpPr>
            <a:spLocks noGrp="1"/>
          </p:cNvSpPr>
          <p:nvPr>
            <p:ph type="sldNum" sz="quarter" idx="4"/>
          </p:nvPr>
        </p:nvSpPr>
        <p:spPr/>
        <p:txBody>
          <a:bodyPr/>
          <a:lstStyle/>
          <a:p>
            <a:fld id="{FE073D32-FB95-DE47-991D-BE7CF110DAAE}" type="slidenum">
              <a:rPr lang="en-US" smtClean="0"/>
              <a:t>13</a:t>
            </a:fld>
            <a:endParaRPr lang="en-US" dirty="0"/>
          </a:p>
        </p:txBody>
      </p:sp>
      <p:sp>
        <p:nvSpPr>
          <p:cNvPr id="9" name="TextBox 8"/>
          <p:cNvSpPr txBox="1"/>
          <p:nvPr/>
        </p:nvSpPr>
        <p:spPr>
          <a:xfrm>
            <a:off x="353719" y="1354723"/>
            <a:ext cx="8838077" cy="338554"/>
          </a:xfrm>
          <a:prstGeom prst="rect">
            <a:avLst/>
          </a:prstGeom>
          <a:noFill/>
        </p:spPr>
        <p:txBody>
          <a:bodyPr wrap="none" rtlCol="0">
            <a:spAutoFit/>
          </a:bodyPr>
          <a:lstStyle/>
          <a:p>
            <a:r>
              <a:rPr lang="en-US" sz="1600" dirty="0"/>
              <a:t>3</a:t>
            </a:r>
            <a:r>
              <a:rPr lang="en-US" sz="1600" dirty="0" smtClean="0"/>
              <a:t>.3 There is an </a:t>
            </a:r>
            <a:r>
              <a:rPr lang="en-US" sz="1600" dirty="0"/>
              <a:t>i</a:t>
            </a:r>
            <a:r>
              <a:rPr lang="en-US" sz="1600" dirty="0" smtClean="0"/>
              <a:t>nteraction </a:t>
            </a:r>
            <a:r>
              <a:rPr lang="en-US" sz="1600" dirty="0"/>
              <a:t>between organizational types and the </a:t>
            </a:r>
            <a:r>
              <a:rPr lang="en-US" sz="1600" dirty="0" smtClean="0"/>
              <a:t>system engineering processes</a:t>
            </a:r>
            <a:endParaRPr lang="en-US" sz="1600" dirty="0"/>
          </a:p>
        </p:txBody>
      </p:sp>
      <p:pic>
        <p:nvPicPr>
          <p:cNvPr id="8" name="Picture 7"/>
          <p:cNvPicPr/>
          <p:nvPr/>
        </p:nvPicPr>
        <p:blipFill>
          <a:blip r:embed="rId2"/>
          <a:stretch>
            <a:fillRect/>
          </a:stretch>
        </p:blipFill>
        <p:spPr>
          <a:xfrm>
            <a:off x="457200" y="1791770"/>
            <a:ext cx="5676430" cy="4564580"/>
          </a:xfrm>
          <a:prstGeom prst="rect">
            <a:avLst/>
          </a:prstGeom>
        </p:spPr>
      </p:pic>
      <p:sp>
        <p:nvSpPr>
          <p:cNvPr id="10" name="TextBox 9"/>
          <p:cNvSpPr txBox="1"/>
          <p:nvPr/>
        </p:nvSpPr>
        <p:spPr>
          <a:xfrm>
            <a:off x="6237112" y="1816586"/>
            <a:ext cx="1968220" cy="600164"/>
          </a:xfrm>
          <a:prstGeom prst="rect">
            <a:avLst/>
          </a:prstGeom>
          <a:noFill/>
        </p:spPr>
        <p:txBody>
          <a:bodyPr wrap="none" rtlCol="0">
            <a:spAutoFit/>
          </a:bodyPr>
          <a:lstStyle/>
          <a:p>
            <a:r>
              <a:rPr lang="en-US" sz="1100" dirty="0" smtClean="0"/>
              <a:t>1 = Commercial-government</a:t>
            </a:r>
          </a:p>
          <a:p>
            <a:r>
              <a:rPr lang="en-US" sz="1100" dirty="0" smtClean="0"/>
              <a:t>2 = Commercial-commercial</a:t>
            </a:r>
          </a:p>
          <a:p>
            <a:r>
              <a:rPr lang="en-US" sz="1100" dirty="0" smtClean="0"/>
              <a:t>3 = NASA </a:t>
            </a:r>
            <a:endParaRPr lang="en-US" sz="1100" dirty="0"/>
          </a:p>
        </p:txBody>
      </p:sp>
      <p:sp>
        <p:nvSpPr>
          <p:cNvPr id="11" name="TextBox 10"/>
          <p:cNvSpPr txBox="1"/>
          <p:nvPr/>
        </p:nvSpPr>
        <p:spPr>
          <a:xfrm>
            <a:off x="5871377" y="2798887"/>
            <a:ext cx="2698175" cy="3139320"/>
          </a:xfrm>
          <a:prstGeom prst="rect">
            <a:avLst/>
          </a:prstGeom>
          <a:noFill/>
        </p:spPr>
        <p:txBody>
          <a:bodyPr wrap="none" rtlCol="0">
            <a:spAutoFit/>
          </a:bodyPr>
          <a:lstStyle/>
          <a:p>
            <a:r>
              <a:rPr lang="en-US" sz="1100" dirty="0" smtClean="0"/>
              <a:t>Systems Engineering Processes:</a:t>
            </a:r>
          </a:p>
          <a:p>
            <a:pPr marL="342900" indent="-342900">
              <a:buAutoNum type="arabicPeriod"/>
            </a:pPr>
            <a:r>
              <a:rPr lang="en-US" sz="1100" dirty="0" smtClean="0"/>
              <a:t>Stakeholder expectations definition</a:t>
            </a:r>
          </a:p>
          <a:p>
            <a:pPr marL="342900" indent="-342900">
              <a:buAutoNum type="arabicPeriod"/>
            </a:pPr>
            <a:r>
              <a:rPr lang="en-US" sz="1100" dirty="0" smtClean="0"/>
              <a:t>Technical requirements definition</a:t>
            </a:r>
          </a:p>
          <a:p>
            <a:pPr marL="342900" indent="-342900">
              <a:buAutoNum type="arabicPeriod"/>
            </a:pPr>
            <a:r>
              <a:rPr lang="en-US" sz="1100" dirty="0" smtClean="0"/>
              <a:t>Logical decomposition</a:t>
            </a:r>
          </a:p>
          <a:p>
            <a:pPr marL="342900" indent="-342900">
              <a:buAutoNum type="arabicPeriod"/>
            </a:pPr>
            <a:r>
              <a:rPr lang="en-US" sz="1100" dirty="0" smtClean="0"/>
              <a:t>Design solution</a:t>
            </a:r>
          </a:p>
          <a:p>
            <a:pPr marL="342900" indent="-342900">
              <a:buAutoNum type="arabicPeriod"/>
            </a:pPr>
            <a:r>
              <a:rPr lang="en-US" sz="1100" dirty="0" smtClean="0"/>
              <a:t>Product implementation</a:t>
            </a:r>
          </a:p>
          <a:p>
            <a:pPr marL="342900" indent="-342900">
              <a:buAutoNum type="arabicPeriod"/>
            </a:pPr>
            <a:r>
              <a:rPr lang="en-US" sz="1100" dirty="0" smtClean="0"/>
              <a:t>Product integration</a:t>
            </a:r>
          </a:p>
          <a:p>
            <a:pPr marL="342900" indent="-342900">
              <a:buAutoNum type="arabicPeriod"/>
            </a:pPr>
            <a:r>
              <a:rPr lang="en-US" sz="1100" dirty="0" smtClean="0"/>
              <a:t>Product verification</a:t>
            </a:r>
          </a:p>
          <a:p>
            <a:pPr marL="342900" indent="-342900">
              <a:buAutoNum type="arabicPeriod"/>
            </a:pPr>
            <a:r>
              <a:rPr lang="en-US" sz="1100" dirty="0" smtClean="0"/>
              <a:t>Product validation</a:t>
            </a:r>
          </a:p>
          <a:p>
            <a:pPr marL="342900" indent="-342900">
              <a:buAutoNum type="arabicPeriod"/>
            </a:pPr>
            <a:r>
              <a:rPr lang="en-US" sz="1100" dirty="0" smtClean="0"/>
              <a:t>Product transition</a:t>
            </a:r>
          </a:p>
          <a:p>
            <a:pPr marL="342900" indent="-342900">
              <a:buAutoNum type="arabicPeriod"/>
            </a:pPr>
            <a:r>
              <a:rPr lang="en-US" sz="1100" dirty="0" smtClean="0"/>
              <a:t>Technical planning</a:t>
            </a:r>
          </a:p>
          <a:p>
            <a:pPr marL="342900" indent="-342900">
              <a:buAutoNum type="arabicPeriod"/>
            </a:pPr>
            <a:r>
              <a:rPr lang="en-US" sz="1100" dirty="0" smtClean="0"/>
              <a:t>Requirements management</a:t>
            </a:r>
          </a:p>
          <a:p>
            <a:pPr marL="342900" indent="-342900">
              <a:buAutoNum type="arabicPeriod"/>
            </a:pPr>
            <a:r>
              <a:rPr lang="en-US" sz="1100" dirty="0" smtClean="0"/>
              <a:t>Interface management</a:t>
            </a:r>
          </a:p>
          <a:p>
            <a:pPr marL="342900" indent="-342900">
              <a:buAutoNum type="arabicPeriod"/>
            </a:pPr>
            <a:r>
              <a:rPr lang="en-US" sz="1100" dirty="0" smtClean="0"/>
              <a:t>Technical risk management</a:t>
            </a:r>
          </a:p>
          <a:p>
            <a:pPr marL="342900" indent="-342900">
              <a:buAutoNum type="arabicPeriod"/>
            </a:pPr>
            <a:r>
              <a:rPr lang="en-US" sz="1100" dirty="0" smtClean="0"/>
              <a:t>Configuration management</a:t>
            </a:r>
          </a:p>
          <a:p>
            <a:pPr marL="342900" indent="-342900">
              <a:buAutoNum type="arabicPeriod"/>
            </a:pPr>
            <a:r>
              <a:rPr lang="en-US" sz="1100" dirty="0" smtClean="0"/>
              <a:t>Technical data management</a:t>
            </a:r>
          </a:p>
          <a:p>
            <a:pPr marL="342900" indent="-342900">
              <a:buAutoNum type="arabicPeriod"/>
            </a:pPr>
            <a:r>
              <a:rPr lang="en-US" sz="1100" dirty="0" smtClean="0"/>
              <a:t>Technical assessment</a:t>
            </a:r>
          </a:p>
          <a:p>
            <a:pPr marL="342900" indent="-342900">
              <a:buAutoNum type="arabicPeriod"/>
            </a:pPr>
            <a:r>
              <a:rPr lang="en-US" sz="1100" dirty="0" smtClean="0"/>
              <a:t>Decision analysis</a:t>
            </a:r>
            <a:endParaRPr lang="en-US" sz="1100" dirty="0"/>
          </a:p>
        </p:txBody>
      </p:sp>
    </p:spTree>
    <p:extLst>
      <p:ext uri="{BB962C8B-B14F-4D97-AF65-F5344CB8AC3E}">
        <p14:creationId xmlns:p14="http://schemas.microsoft.com/office/powerpoint/2010/main" val="1436557247"/>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Conclusions</a:t>
            </a:r>
            <a:endParaRPr lang="en-US" dirty="0"/>
          </a:p>
        </p:txBody>
      </p:sp>
      <p:sp>
        <p:nvSpPr>
          <p:cNvPr id="7" name="Content Placeholder 6"/>
          <p:cNvSpPr>
            <a:spLocks noGrp="1"/>
          </p:cNvSpPr>
          <p:nvPr>
            <p:ph idx="1"/>
          </p:nvPr>
        </p:nvSpPr>
        <p:spPr/>
        <p:txBody>
          <a:bodyPr/>
          <a:lstStyle/>
          <a:p>
            <a:pPr marL="0" indent="0">
              <a:buNone/>
            </a:pPr>
            <a:r>
              <a:rPr lang="en-US" dirty="0" smtClean="0"/>
              <a:t>1. Analysis of Organizational Differences</a:t>
            </a:r>
          </a:p>
          <a:p>
            <a:pPr marL="274320" lvl="1" indent="0">
              <a:buNone/>
            </a:pPr>
            <a:r>
              <a:rPr lang="en-US" b="1" i="1" dirty="0" smtClean="0"/>
              <a:t>1.1 Differences between the organization types (commercial-focused project, government-focuses, NASA-focused)?</a:t>
            </a:r>
          </a:p>
          <a:p>
            <a:pPr marL="274320" lvl="1" indent="0">
              <a:buNone/>
            </a:pPr>
            <a:r>
              <a:rPr lang="en-US" b="1" i="1" dirty="0" smtClean="0"/>
              <a:t>1.2 Difference between the project description variables (relevant scope of work, schedule risk, budgetary risk, technical risk)?</a:t>
            </a:r>
          </a:p>
          <a:p>
            <a:pPr marL="274320" lvl="1" indent="0">
              <a:buNone/>
            </a:pPr>
            <a:r>
              <a:rPr lang="en-US" strike="sngStrike" dirty="0" smtClean="0"/>
              <a:t>1.3 Interaction between organizational types and the project description variables?</a:t>
            </a:r>
          </a:p>
          <a:p>
            <a:pPr marL="0" indent="0">
              <a:buNone/>
            </a:pPr>
            <a:r>
              <a:rPr lang="en-US" dirty="0" smtClean="0"/>
              <a:t>2. Analysis of Project Success Metrics</a:t>
            </a:r>
          </a:p>
          <a:p>
            <a:pPr marL="274320" lvl="1" indent="0">
              <a:buNone/>
            </a:pPr>
            <a:r>
              <a:rPr lang="en-US" b="1" i="1" dirty="0" smtClean="0"/>
              <a:t>2.1 Difference </a:t>
            </a:r>
            <a:r>
              <a:rPr lang="en-US" b="1" i="1" dirty="0"/>
              <a:t>between the organization types (</a:t>
            </a:r>
            <a:r>
              <a:rPr lang="en-US" b="1" i="1" dirty="0" smtClean="0"/>
              <a:t>commercial-focused, government-focuses </a:t>
            </a:r>
            <a:r>
              <a:rPr lang="en-US" b="1" i="1" dirty="0"/>
              <a:t>project, </a:t>
            </a:r>
            <a:r>
              <a:rPr lang="en-US" b="1" i="1" dirty="0" smtClean="0"/>
              <a:t>NASA-focused)?</a:t>
            </a:r>
          </a:p>
          <a:p>
            <a:pPr marL="274320" lvl="1" indent="0">
              <a:buNone/>
            </a:pPr>
            <a:r>
              <a:rPr lang="en-US" b="1" i="1" dirty="0" smtClean="0"/>
              <a:t>2.2 Difference between project success metrics (technical success x2, schedule success x2, budget success x2, management, overall success x2)?</a:t>
            </a:r>
          </a:p>
          <a:p>
            <a:pPr marL="274320" lvl="1" indent="0">
              <a:buNone/>
            </a:pPr>
            <a:r>
              <a:rPr lang="en-US" b="1" i="1" dirty="0" smtClean="0"/>
              <a:t>2.3 Interaction between organizational type and project success metrics?</a:t>
            </a:r>
          </a:p>
          <a:p>
            <a:pPr marL="0" indent="0">
              <a:buNone/>
            </a:pPr>
            <a:r>
              <a:rPr lang="en-US" dirty="0" smtClean="0"/>
              <a:t>3. Analysis of Systems Engineering Processes</a:t>
            </a:r>
          </a:p>
          <a:p>
            <a:pPr marL="274320" lvl="1" indent="0">
              <a:buNone/>
            </a:pPr>
            <a:r>
              <a:rPr lang="en-US" b="1" i="1" dirty="0" smtClean="0"/>
              <a:t>3.1 Difference </a:t>
            </a:r>
            <a:r>
              <a:rPr lang="en-US" b="1" i="1" dirty="0"/>
              <a:t>between the organization types </a:t>
            </a:r>
            <a:r>
              <a:rPr lang="en-US" b="1" i="1" dirty="0" smtClean="0"/>
              <a:t>(commercial-focused, government-focuses, NASA-focused)</a:t>
            </a:r>
            <a:r>
              <a:rPr lang="en-US" b="1" i="1" dirty="0"/>
              <a:t>?</a:t>
            </a:r>
          </a:p>
          <a:p>
            <a:pPr marL="274320" lvl="1" indent="0">
              <a:buNone/>
            </a:pPr>
            <a:r>
              <a:rPr lang="en-US" b="1" i="1" dirty="0" smtClean="0"/>
              <a:t>3.2 Difference between systems engineering processes (17 processes)?</a:t>
            </a:r>
          </a:p>
          <a:p>
            <a:pPr marL="274320" lvl="1" indent="0">
              <a:buNone/>
            </a:pPr>
            <a:r>
              <a:rPr lang="en-US" b="1" i="1" dirty="0" smtClean="0"/>
              <a:t>3.3 Interactions between organization type and systems engineering processes?</a:t>
            </a:r>
            <a:endParaRPr lang="en-US" b="1" i="1" dirty="0"/>
          </a:p>
          <a:p>
            <a:pPr lvl="1"/>
            <a:endParaRPr lang="en-US" dirty="0" smtClean="0"/>
          </a:p>
          <a:p>
            <a:pPr lvl="1"/>
            <a:endParaRPr lang="en-US" dirty="0" smtClean="0"/>
          </a:p>
        </p:txBody>
      </p:sp>
      <p:sp>
        <p:nvSpPr>
          <p:cNvPr id="5" name="Slide Number Placeholder 4"/>
          <p:cNvSpPr>
            <a:spLocks noGrp="1"/>
          </p:cNvSpPr>
          <p:nvPr>
            <p:ph type="sldNum" sz="quarter" idx="4"/>
          </p:nvPr>
        </p:nvSpPr>
        <p:spPr/>
        <p:txBody>
          <a:bodyPr/>
          <a:lstStyle/>
          <a:p>
            <a:fld id="{FE073D32-FB95-DE47-991D-BE7CF110DAAE}" type="slidenum">
              <a:rPr lang="en-US" smtClean="0"/>
              <a:t>14</a:t>
            </a:fld>
            <a:endParaRPr lang="en-US" dirty="0"/>
          </a:p>
        </p:txBody>
      </p:sp>
    </p:spTree>
    <p:extLst>
      <p:ext uri="{BB962C8B-B14F-4D97-AF65-F5344CB8AC3E}">
        <p14:creationId xmlns:p14="http://schemas.microsoft.com/office/powerpoint/2010/main" val="3274877300"/>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Threats to Validity</a:t>
            </a:r>
            <a:endParaRPr lang="en-US" dirty="0"/>
          </a:p>
        </p:txBody>
      </p:sp>
      <p:sp>
        <p:nvSpPr>
          <p:cNvPr id="3" name="Content Placeholder 2"/>
          <p:cNvSpPr>
            <a:spLocks noGrp="1"/>
          </p:cNvSpPr>
          <p:nvPr>
            <p:ph idx="1"/>
          </p:nvPr>
        </p:nvSpPr>
        <p:spPr/>
        <p:txBody>
          <a:bodyPr/>
          <a:lstStyle/>
          <a:p>
            <a:r>
              <a:rPr lang="en-US" dirty="0" smtClean="0"/>
              <a:t>Focus on NASA Systems Engineering model was a perceived threat, but reviews by SME teams and the alpha test group did not find this an issue.</a:t>
            </a:r>
          </a:p>
          <a:p>
            <a:r>
              <a:rPr lang="en-US" dirty="0" smtClean="0"/>
              <a:t>The use of parametric statistics is a concern by some researchers although these approaches have been shown to be relatively robust.</a:t>
            </a:r>
          </a:p>
          <a:p>
            <a:r>
              <a:rPr lang="en-US" dirty="0" smtClean="0"/>
              <a:t>To compare these results with other studies we need to assess the relative impact of each systems engineering process against each project performance metric.</a:t>
            </a:r>
            <a:endParaRPr lang="en-US" dirty="0"/>
          </a:p>
        </p:txBody>
      </p:sp>
      <p:sp>
        <p:nvSpPr>
          <p:cNvPr id="4" name="Slide Number Placeholder 3"/>
          <p:cNvSpPr>
            <a:spLocks noGrp="1"/>
          </p:cNvSpPr>
          <p:nvPr>
            <p:ph type="sldNum" sz="quarter" idx="4"/>
          </p:nvPr>
        </p:nvSpPr>
        <p:spPr/>
        <p:txBody>
          <a:bodyPr/>
          <a:lstStyle/>
          <a:p>
            <a:fld id="{FE073D32-FB95-DE47-991D-BE7CF110DAAE}" type="slidenum">
              <a:rPr lang="en-US" smtClean="0"/>
              <a:t>15</a:t>
            </a:fld>
            <a:endParaRPr lang="en-US" dirty="0"/>
          </a:p>
        </p:txBody>
      </p:sp>
    </p:spTree>
    <p:extLst>
      <p:ext uri="{BB962C8B-B14F-4D97-AF65-F5344CB8AC3E}">
        <p14:creationId xmlns:p14="http://schemas.microsoft.com/office/powerpoint/2010/main" val="483741979"/>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Steps</a:t>
            </a:r>
            <a:endParaRPr lang="en-US" dirty="0"/>
          </a:p>
        </p:txBody>
      </p:sp>
      <p:sp>
        <p:nvSpPr>
          <p:cNvPr id="3" name="Content Placeholder 2"/>
          <p:cNvSpPr>
            <a:spLocks noGrp="1"/>
          </p:cNvSpPr>
          <p:nvPr>
            <p:ph idx="1"/>
          </p:nvPr>
        </p:nvSpPr>
        <p:spPr/>
        <p:txBody>
          <a:bodyPr/>
          <a:lstStyle/>
          <a:p>
            <a:r>
              <a:rPr lang="en-US" dirty="0"/>
              <a:t>The first is to explore the use of other statistical analysis tools that may better fit the survey data.  The use of parametric statistics to analysis categorical survey data is open to debate even though it is a common practice. </a:t>
            </a:r>
            <a:endParaRPr lang="en-US" dirty="0" smtClean="0"/>
          </a:p>
          <a:p>
            <a:r>
              <a:rPr lang="en-US" dirty="0"/>
              <a:t>identifying the magnitude of the specific relationships between the project performance metrics and the systems engineering processes.  </a:t>
            </a:r>
          </a:p>
          <a:p>
            <a:r>
              <a:rPr lang="en-US" dirty="0" smtClean="0"/>
              <a:t>More data</a:t>
            </a:r>
            <a:endParaRPr lang="en-US" dirty="0"/>
          </a:p>
        </p:txBody>
      </p:sp>
      <p:sp>
        <p:nvSpPr>
          <p:cNvPr id="4" name="Slide Number Placeholder 3"/>
          <p:cNvSpPr>
            <a:spLocks noGrp="1"/>
          </p:cNvSpPr>
          <p:nvPr>
            <p:ph type="sldNum" sz="quarter" idx="4"/>
          </p:nvPr>
        </p:nvSpPr>
        <p:spPr/>
        <p:txBody>
          <a:bodyPr/>
          <a:lstStyle/>
          <a:p>
            <a:fld id="{FE073D32-FB95-DE47-991D-BE7CF110DAAE}" type="slidenum">
              <a:rPr lang="en-US" smtClean="0"/>
              <a:t>16</a:t>
            </a:fld>
            <a:endParaRPr lang="en-US" dirty="0"/>
          </a:p>
        </p:txBody>
      </p:sp>
    </p:spTree>
    <p:extLst>
      <p:ext uri="{BB962C8B-B14F-4D97-AF65-F5344CB8AC3E}">
        <p14:creationId xmlns:p14="http://schemas.microsoft.com/office/powerpoint/2010/main" val="3058910468"/>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TA IMSE">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UTA IMSE.potx</Template>
  <TotalTime>933</TotalTime>
  <Words>1044</Words>
  <Application>Microsoft Macintosh PowerPoint</Application>
  <PresentationFormat>On-screen Show (4:3)</PresentationFormat>
  <Paragraphs>205</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UTA IMSE</vt:lpstr>
      <vt:lpstr>Systems engineering processes in NASA and commercial projects</vt:lpstr>
      <vt:lpstr>Systems Engineering and Project Success Studies in this Research Stream</vt:lpstr>
      <vt:lpstr>The NASA Systems Engineering Engine</vt:lpstr>
      <vt:lpstr>Data Analysis</vt:lpstr>
      <vt:lpstr>Modified Data Collection Instrument </vt:lpstr>
      <vt:lpstr>Sample Questions from the Survey</vt:lpstr>
      <vt:lpstr>Analysis Plan</vt:lpstr>
      <vt:lpstr>1. Analysis of Organizational Differences</vt:lpstr>
      <vt:lpstr>2. Analysis of Project Success Metrics</vt:lpstr>
      <vt:lpstr>2. Analysis of Project Success Metrics – cont.</vt:lpstr>
      <vt:lpstr>3. Analysis of Systems Engineering Processes</vt:lpstr>
      <vt:lpstr>3. Analysis of Systems Engineering Processes – cont.</vt:lpstr>
      <vt:lpstr>3. Analysis of Systems Engineering Processes – cont.</vt:lpstr>
      <vt:lpstr>Conclusions</vt:lpstr>
      <vt:lpstr>Threats to Validity</vt:lpstr>
      <vt:lpstr>Next Steps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Componation</dc:creator>
  <cp:lastModifiedBy>Paul Componation</cp:lastModifiedBy>
  <cp:revision>38</cp:revision>
  <dcterms:created xsi:type="dcterms:W3CDTF">2014-09-11T02:48:06Z</dcterms:created>
  <dcterms:modified xsi:type="dcterms:W3CDTF">2016-03-22T14:32:40Z</dcterms:modified>
</cp:coreProperties>
</file>