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29.xml" ContentType="application/vnd.openxmlformats-officedocument.presentationml.tags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Default Extension="emf" ContentType="image/x-emf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5.xml" ContentType="application/vnd.openxmlformats-officedocument.presentationml.tags+xml"/>
  <Default Extension="vml" ContentType="application/vnd.openxmlformats-officedocument.vmlDrawing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9"/>
  </p:notesMasterIdLst>
  <p:sldIdLst>
    <p:sldId id="534" r:id="rId2"/>
    <p:sldId id="552" r:id="rId3"/>
    <p:sldId id="556" r:id="rId4"/>
    <p:sldId id="533" r:id="rId5"/>
    <p:sldId id="473" r:id="rId6"/>
    <p:sldId id="553" r:id="rId7"/>
    <p:sldId id="472" r:id="rId8"/>
    <p:sldId id="554" r:id="rId9"/>
    <p:sldId id="557" r:id="rId10"/>
    <p:sldId id="471" r:id="rId11"/>
    <p:sldId id="474" r:id="rId12"/>
    <p:sldId id="475" r:id="rId13"/>
    <p:sldId id="476" r:id="rId14"/>
    <p:sldId id="541" r:id="rId15"/>
    <p:sldId id="407" r:id="rId16"/>
    <p:sldId id="509" r:id="rId17"/>
    <p:sldId id="542" r:id="rId18"/>
    <p:sldId id="555" r:id="rId19"/>
    <p:sldId id="547" r:id="rId20"/>
    <p:sldId id="539" r:id="rId21"/>
    <p:sldId id="546" r:id="rId22"/>
    <p:sldId id="545" r:id="rId23"/>
    <p:sldId id="550" r:id="rId24"/>
    <p:sldId id="549" r:id="rId25"/>
    <p:sldId id="548" r:id="rId26"/>
    <p:sldId id="551" r:id="rId27"/>
    <p:sldId id="543" r:id="rId28"/>
  </p:sldIdLst>
  <p:sldSz cx="9144000" cy="6858000" type="screen4x3"/>
  <p:notesSz cx="6858000" cy="9144000"/>
  <p:custDataLst>
    <p:tags r:id="rId3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66CC"/>
    <a:srgbClr val="0099CC"/>
    <a:srgbClr val="336699"/>
    <a:srgbClr val="0033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729" autoAdjust="0"/>
    <p:restoredTop sz="94227" autoAdjust="0"/>
  </p:normalViewPr>
  <p:slideViewPr>
    <p:cSldViewPr>
      <p:cViewPr>
        <p:scale>
          <a:sx n="100" d="100"/>
          <a:sy n="100" d="100"/>
        </p:scale>
        <p:origin x="-330" y="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016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8/2/2014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484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sz="24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NESC Academy</a:t>
            </a:r>
            <a:endParaRPr kumimoji="0" lang="en-US" sz="2400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857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B7F17-1707-40C1-8FD0-66E15FCC425C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205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B78A-F45E-48A4-B637-73FE7D73D083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882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B78EE-90CE-41ED-B614-010AB857BACA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765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8EC8-265A-430B-88BB-81A15A759DA4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590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B5D47-54B1-4232-9C0A-F58863ADCDAB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0757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22047-296F-4344-AB8F-1E7C9CC852D9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750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8B628-9958-4832-BAA0-3578FE88725F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7257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AA0D6-F7DA-477A-9F33-2A99A73AE9F2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0639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8414-C7DA-4A20-BA83-378325457251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57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89764-537F-4C54-83BE-B754A5236A51}" type="datetime1">
              <a:rPr lang="en-US" smtClean="0"/>
              <a:pPr/>
              <a:t>8/2/2014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file:///I:\doc\Delta%204%20Heavy%20first%20launch%20%5bwww.keepvid.com%5d_416_1_03460.mp4" TargetMode="External"/><Relationship Id="rId1" Type="http://schemas.openxmlformats.org/officeDocument/2006/relationships/tags" Target="../tags/tag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image" Target="../media/image1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2.xml"/><Relationship Id="rId1" Type="http://schemas.openxmlformats.org/officeDocument/2006/relationships/tags" Target="../tags/tag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Pyrotechnic Shock Response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sctes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71600" y="1600200"/>
            <a:ext cx="6039693" cy="26102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Stage Separation Ground Test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9200" y="4724400"/>
            <a:ext cx="6934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Linear Shaped Charge    </a:t>
            </a:r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But fire and smoke would not occur in near-vacuum of space</a:t>
            </a:r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Plasma jet would occur instead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600" y="228600"/>
            <a:ext cx="8458200" cy="1295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304800"/>
            <a:ext cx="5105400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700" b="1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Space Shuttle, Solid Rocket Booster, Frangible Nuts</a:t>
            </a:r>
            <a:endParaRPr lang="en-US" sz="1700" b="1" dirty="0">
              <a:solidFill>
                <a:schemeClr val="accent5">
                  <a:lumMod val="75000"/>
                </a:schemeClr>
              </a:solidFill>
              <a:latin typeface="Calibri" pitchFamily="34" charset="0"/>
              <a:cs typeface="Arial" pitchFamily="34" charset="0"/>
            </a:endParaRPr>
          </a:p>
        </p:txBody>
      </p:sp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838200"/>
            <a:ext cx="253624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13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838200"/>
            <a:ext cx="2590800" cy="1945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3957638" y="4594225"/>
            <a:ext cx="682625" cy="41275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Aft Skirt Foot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1321" name="Picture 9" descr="Stu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3200400"/>
            <a:ext cx="39116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4800600" y="3429000"/>
            <a:ext cx="1096963" cy="30003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Frangible Nut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4800600" y="4191000"/>
            <a:ext cx="1096963" cy="30003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Blast Container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1318" name="Text Box 6"/>
          <p:cNvSpPr txBox="1">
            <a:spLocks noChangeArrowheads="1"/>
          </p:cNvSpPr>
          <p:nvPr/>
        </p:nvSpPr>
        <p:spPr bwMode="auto">
          <a:xfrm>
            <a:off x="4876800" y="4876800"/>
            <a:ext cx="1630363" cy="30003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Hold Down Post Stud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3276600" y="5334000"/>
            <a:ext cx="2268538" cy="58578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4 Hold Down Post Assemblies per Each SRB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1322" name="Text Box 10"/>
          <p:cNvSpPr txBox="1">
            <a:spLocks noChangeArrowheads="1"/>
          </p:cNvSpPr>
          <p:nvPr/>
        </p:nvSpPr>
        <p:spPr bwMode="auto">
          <a:xfrm>
            <a:off x="2819400" y="4191000"/>
            <a:ext cx="762000" cy="41275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Aft Skirt Foot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Delta IV Heavy Launch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91000" y="1828800"/>
            <a:ext cx="3581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smtClean="0">
                <a:latin typeface="Calibri" pitchFamily="34" charset="0"/>
                <a:cs typeface="Times New Roman" pitchFamily="18" charset="0"/>
              </a:rPr>
              <a:t>The following video shows a Delta IV Heavy launch, with attention given to pyrotechnic events.</a:t>
            </a:r>
          </a:p>
          <a:p>
            <a:pPr algn="just"/>
            <a:endParaRPr lang="en-US" sz="1600" dirty="0" smtClean="0">
              <a:latin typeface="Calibri" pitchFamily="34" charset="0"/>
              <a:cs typeface="Times New Roman" pitchFamily="18" charset="0"/>
            </a:endParaRPr>
          </a:p>
          <a:p>
            <a:pPr algn="just"/>
            <a:r>
              <a:rPr lang="en-US" sz="1600" dirty="0" smtClean="0">
                <a:latin typeface="Calibri" pitchFamily="34" charset="0"/>
                <a:cs typeface="Times New Roman" pitchFamily="18" charset="0"/>
              </a:rPr>
              <a:t>Click on the box on the next slide.</a:t>
            </a:r>
          </a:p>
          <a:p>
            <a:pPr algn="just"/>
            <a:endParaRPr lang="en-US" dirty="0" smtClean="0"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9748" name="Picture 4" descr="http://collectspace.com/review/aresV_deltaIVheav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1711114"/>
            <a:ext cx="3001368" cy="4475374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Delta IV Heavy Launch (click on box)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Delta 4 Heavy first launch [www.keepvid.com]_416_1_03460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4" cstate="print"/>
          <a:stretch>
            <a:fillRect/>
          </a:stretch>
        </p:blipFill>
        <p:spPr>
          <a:xfrm>
            <a:off x="2895600" y="1905000"/>
            <a:ext cx="30480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Pyrotechnic Shock Fields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1600200"/>
            <a:ext cx="6934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Near Field  -  near source – shock is dominated by high-frequency wave motion</a:t>
            </a:r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endParaRPr lang="en-US" sz="800" dirty="0" smtClean="0"/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Mid Field  -  shock is composed of both wave motion and structural modes   </a:t>
            </a:r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endParaRPr lang="en-US" sz="800" dirty="0" smtClean="0"/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Far Field  -  lower frequency response from structural modes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19200" y="4267200"/>
            <a:ext cx="617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Avoid mounting avionics component near pyrotechnic device!</a:t>
            </a:r>
            <a:endParaRPr lang="en-US" sz="16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Pyrotechnic Shock Failures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4876800"/>
            <a:ext cx="6934200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Crystal oscillators can shatter.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Large components such as DC-DC converters can detached from circuit boards.</a:t>
            </a:r>
            <a:endParaRPr lang="en-US" dirty="0"/>
          </a:p>
        </p:txBody>
      </p:sp>
      <p:pic>
        <p:nvPicPr>
          <p:cNvPr id="158722" name="Picture 2" descr="https://www.egr.msu.edu/eceshop/Parts_Inventory/images/20mh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752600"/>
            <a:ext cx="914400" cy="914400"/>
          </a:xfrm>
          <a:prstGeom prst="rect">
            <a:avLst/>
          </a:prstGeom>
          <a:noFill/>
        </p:spPr>
      </p:pic>
      <p:pic>
        <p:nvPicPr>
          <p:cNvPr id="158724" name="Picture 4" descr="http://media.digikey.com/photos/CTS%20Photos/MXO45H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3200400"/>
            <a:ext cx="1219200" cy="1219201"/>
          </a:xfrm>
          <a:prstGeom prst="rect">
            <a:avLst/>
          </a:prstGeom>
          <a:noFill/>
        </p:spPr>
      </p:pic>
      <p:pic>
        <p:nvPicPr>
          <p:cNvPr id="158728" name="Picture 8" descr="http://www.embeddedstar.com/postimages/2010/Microchip-Quarter-Bric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600200"/>
            <a:ext cx="3333750" cy="266700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Shock Isolation, Elastomeric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524000"/>
            <a:ext cx="4800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514600" y="5715000"/>
            <a:ext cx="21336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Isolator Bushing </a:t>
            </a:r>
            <a:endParaRPr lang="en-US" sz="1700" dirty="0"/>
          </a:p>
        </p:txBody>
      </p:sp>
      <p:cxnSp>
        <p:nvCxnSpPr>
          <p:cNvPr id="11" name="Straight Arrow Connector 10"/>
          <p:cNvCxnSpPr/>
          <p:nvPr/>
        </p:nvCxnSpPr>
        <p:spPr>
          <a:xfrm rot="5400000" flipH="1" flipV="1">
            <a:off x="1638300" y="4229100"/>
            <a:ext cx="2057400" cy="1371600"/>
          </a:xfrm>
          <a:prstGeom prst="straightConnector1">
            <a:avLst/>
          </a:prstGeom>
          <a:ln w="158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981200" y="5943600"/>
            <a:ext cx="381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019800" y="1600200"/>
            <a:ext cx="2133600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Isolated avionics component, SCUD-B missile.</a:t>
            </a:r>
          </a:p>
          <a:p>
            <a:endParaRPr lang="en-US" sz="1700" dirty="0" smtClean="0"/>
          </a:p>
          <a:p>
            <a:r>
              <a:rPr lang="en-US" sz="1700" dirty="0" smtClean="0"/>
              <a:t>Public display in Huntsville, Alabama, May 15, 2010</a:t>
            </a:r>
            <a:endParaRPr lang="en-US" sz="1700" dirty="0"/>
          </a:p>
        </p:txBody>
      </p:sp>
      <p:sp>
        <p:nvSpPr>
          <p:cNvPr id="14" name="TextBox 13"/>
          <p:cNvSpPr txBox="1"/>
          <p:nvPr/>
        </p:nvSpPr>
        <p:spPr>
          <a:xfrm>
            <a:off x="5562600" y="5410200"/>
            <a:ext cx="198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The isolators break metal-to-metal contact</a:t>
            </a:r>
            <a:endParaRPr lang="en-US" sz="1600" i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Shock Isolation, Wire Rope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2338" name="Picture 2" descr="http://msl-scicorner.jpl.nasa.gov/images/S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905000"/>
            <a:ext cx="4000500" cy="25146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5029200" y="2895600"/>
            <a:ext cx="2971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NASA/JPL </a:t>
            </a:r>
          </a:p>
          <a:p>
            <a:r>
              <a:rPr lang="en-US" sz="1600" i="1" dirty="0" smtClean="0"/>
              <a:t/>
            </a:r>
            <a:br>
              <a:rPr lang="en-US" sz="1600" i="1" dirty="0" smtClean="0"/>
            </a:br>
            <a:r>
              <a:rPr lang="en-US" sz="1600" i="1" dirty="0" smtClean="0"/>
              <a:t>Mars Science Laboratory</a:t>
            </a:r>
            <a:endParaRPr lang="en-US" sz="1600" dirty="0" smtClean="0"/>
          </a:p>
          <a:p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Sensor Support Electronics mounted on vibration isolators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Pyrotechnic Events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66800" y="1287244"/>
            <a:ext cx="6553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Calibri" pitchFamily="34" charset="0"/>
                <a:cs typeface="Arial" pitchFamily="34" charset="0"/>
              </a:rPr>
              <a:t>Avionics components must be designed and tested to withstand pyrotechnic shock from:</a:t>
            </a: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</a:pPr>
            <a:endParaRPr lang="en-US" sz="1600" dirty="0" smtClean="0">
              <a:latin typeface="Calibri" pitchFamily="34" charset="0"/>
              <a:cs typeface="Arial" pitchFamily="34" charset="0"/>
            </a:endParaRP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</a:pPr>
            <a:r>
              <a:rPr lang="en-US" sz="1600" dirty="0" smtClean="0">
                <a:latin typeface="Calibri" pitchFamily="34" charset="0"/>
                <a:cs typeface="Arial" pitchFamily="34" charset="0"/>
              </a:rPr>
              <a:t>Separation Events</a:t>
            </a: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600" dirty="0" smtClean="0">
                <a:latin typeface="Calibri" pitchFamily="34" charset="0"/>
                <a:cs typeface="Arial" pitchFamily="34" charset="0"/>
              </a:rPr>
              <a:t>Strap-on Boosters</a:t>
            </a: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600" dirty="0" smtClean="0">
                <a:latin typeface="Calibri" pitchFamily="34" charset="0"/>
                <a:cs typeface="Arial" pitchFamily="34" charset="0"/>
              </a:rPr>
              <a:t>Stage separation</a:t>
            </a: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600" dirty="0" smtClean="0">
                <a:latin typeface="Calibri" pitchFamily="34" charset="0"/>
                <a:cs typeface="Arial" pitchFamily="34" charset="0"/>
              </a:rPr>
              <a:t>Fairing Separation</a:t>
            </a: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600" dirty="0" smtClean="0">
                <a:latin typeface="Calibri" pitchFamily="34" charset="0"/>
                <a:cs typeface="Arial" pitchFamily="34" charset="0"/>
              </a:rPr>
              <a:t>Payload Separation</a:t>
            </a: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</a:pPr>
            <a:endParaRPr lang="en-US" sz="1600" dirty="0" smtClean="0">
              <a:latin typeface="Calibri" pitchFamily="34" charset="0"/>
              <a:cs typeface="Arial" pitchFamily="34" charset="0"/>
            </a:endParaRP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</a:pPr>
            <a:r>
              <a:rPr lang="en-US" sz="1600" dirty="0" smtClean="0">
                <a:latin typeface="Calibri" pitchFamily="34" charset="0"/>
                <a:cs typeface="Arial" pitchFamily="34" charset="0"/>
              </a:rPr>
              <a:t>Ignition Events</a:t>
            </a: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600" dirty="0" smtClean="0">
                <a:latin typeface="Calibri" pitchFamily="34" charset="0"/>
                <a:cs typeface="Arial" pitchFamily="34" charset="0"/>
              </a:rPr>
              <a:t>Solid Motor</a:t>
            </a:r>
          </a:p>
          <a:p>
            <a:pPr indent="-285750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600" dirty="0" smtClean="0">
                <a:latin typeface="Calibri" pitchFamily="34" charset="0"/>
                <a:cs typeface="Arial" pitchFamily="34" charset="0"/>
              </a:rPr>
              <a:t>Liquid Engine</a:t>
            </a:r>
          </a:p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Frangible Joint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524001"/>
            <a:ext cx="7086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" dirty="0" smtClean="0"/>
          </a:p>
          <a:p>
            <a:endParaRPr lang="en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505200" y="1752600"/>
            <a:ext cx="4876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The key components of a Frangible Joint: </a:t>
            </a:r>
          </a:p>
          <a:p>
            <a:endParaRPr lang="en-US" sz="1700" dirty="0" smtClean="0">
              <a:cs typeface="Arial" pitchFamily="34" charset="0"/>
            </a:endParaRPr>
          </a:p>
          <a:p>
            <a:pPr marL="45720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700" dirty="0" smtClean="0">
                <a:cs typeface="Arial" pitchFamily="34" charset="0"/>
              </a:rPr>
              <a:t>Mild Detonating Fuse (MDF)</a:t>
            </a:r>
          </a:p>
          <a:p>
            <a:pPr marL="45720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700" dirty="0" smtClean="0">
                <a:cs typeface="Arial" pitchFamily="34" charset="0"/>
              </a:rPr>
              <a:t>Explosive confinement </a:t>
            </a:r>
            <a:r>
              <a:rPr lang="en-US" sz="1700" dirty="0" smtClean="0">
                <a:cs typeface="Arial" pitchFamily="34" charset="0"/>
              </a:rPr>
              <a:t>tube</a:t>
            </a:r>
            <a:endParaRPr lang="en-US" sz="1700" dirty="0" smtClean="0">
              <a:cs typeface="Arial" pitchFamily="34" charset="0"/>
            </a:endParaRPr>
          </a:p>
          <a:p>
            <a:pPr marL="45720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700" dirty="0" smtClean="0">
                <a:cs typeface="Arial" pitchFamily="34" charset="0"/>
              </a:rPr>
              <a:t>Separable structural element</a:t>
            </a:r>
          </a:p>
          <a:p>
            <a:pPr marL="45720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700" dirty="0" smtClean="0">
                <a:cs typeface="Arial" pitchFamily="34" charset="0"/>
              </a:rPr>
              <a:t>Initiation manifolds </a:t>
            </a:r>
          </a:p>
          <a:p>
            <a:pPr marL="45720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700" dirty="0" smtClean="0">
                <a:cs typeface="Arial" pitchFamily="34" charset="0"/>
              </a:rPr>
              <a:t>Attachment hardware</a:t>
            </a:r>
          </a:p>
          <a:p>
            <a:endParaRPr lang="en-US" dirty="0" smtClean="0"/>
          </a:p>
        </p:txBody>
      </p:sp>
      <p:pic>
        <p:nvPicPr>
          <p:cNvPr id="153604" name="Picture 4" descr="http://www.eba-d.com/images/Frangible_img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905000"/>
            <a:ext cx="2152650" cy="190500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Sample SRS Specification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0" y="44196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524001"/>
            <a:ext cx="7086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" dirty="0" smtClean="0"/>
          </a:p>
          <a:p>
            <a:endParaRPr lang="en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838200" y="2743200"/>
          <a:ext cx="33528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  <a:gridCol w="167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fn</a:t>
                      </a:r>
                      <a:r>
                        <a:rPr lang="en-US" baseline="0" dirty="0" smtClean="0"/>
                        <a:t> (Hz)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(G)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100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100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4200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16,000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10,000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16,000</a:t>
                      </a:r>
                      <a:endParaRPr lang="en-US" sz="17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38200" y="1447800"/>
            <a:ext cx="4572000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  <a:cs typeface="Arial" pitchFamily="34" charset="0"/>
              </a:rPr>
              <a:t>Frangible Joint, 26.25 grain/ft, Source Shock</a:t>
            </a:r>
          </a:p>
          <a:p>
            <a:endParaRPr lang="en-US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en-US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SRS  Q=10 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0" y="289560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Used for design and test purposes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5800" y="1524001"/>
            <a:ext cx="7086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" dirty="0" smtClean="0"/>
          </a:p>
          <a:p>
            <a:endParaRPr lang="en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362200" y="5943600"/>
            <a:ext cx="396240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spcAft>
                <a:spcPts val="500"/>
              </a:spcAft>
            </a:pPr>
            <a:r>
              <a:rPr lang="en-US" sz="1700" dirty="0" smtClean="0">
                <a:cs typeface="Arial" pitchFamily="34" charset="0"/>
              </a:rPr>
              <a:t>Interpolate the specification at 600 Hz.</a:t>
            </a:r>
          </a:p>
        </p:txBody>
      </p:sp>
      <p:sp>
        <p:nvSpPr>
          <p:cNvPr id="8" name="Rectangle 7"/>
          <p:cNvSpPr/>
          <p:nvPr/>
        </p:nvSpPr>
        <p:spPr>
          <a:xfrm>
            <a:off x="304800" y="381000"/>
            <a:ext cx="8458200" cy="99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qcv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099" y="690180"/>
            <a:ext cx="8011101" cy="53191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Pyrotechnic Shock Ramps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58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1295400"/>
            <a:ext cx="5511800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6096000" y="2362200"/>
            <a:ext cx="259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Measured pyrotechnic shock are expected to have a ramp between 6 and 12 dB/octave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System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sdd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376363" y="2260600"/>
            <a:ext cx="6391275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6096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Smallwood Digital Recursive Filtering Relationship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3665" name="Object 1"/>
          <p:cNvGraphicFramePr>
            <a:graphicFrameLocks noChangeAspect="1"/>
          </p:cNvGraphicFramePr>
          <p:nvPr/>
        </p:nvGraphicFramePr>
        <p:xfrm>
          <a:off x="1524000" y="1752600"/>
          <a:ext cx="5458989" cy="3733800"/>
        </p:xfrm>
        <a:graphic>
          <a:graphicData uri="http://schemas.openxmlformats.org/presentationml/2006/ole">
            <p:oleObj spid="_x0000_s113665" name="Equation" r:id="rId4" imgW="4229100" imgH="2959100" progId="Equation.3">
              <p:embed/>
            </p:oleObj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85800"/>
            <a:ext cx="541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Sample Rate &amp; Aliasing</a:t>
            </a:r>
            <a:endParaRPr lang="en-US" sz="1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200" y="1219200"/>
            <a:ext cx="68580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5486400"/>
            <a:ext cx="68580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90600" y="1371600"/>
            <a:ext cx="2286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239000" y="1295400"/>
            <a:ext cx="2286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9600" y="1600200"/>
            <a:ext cx="70866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For measuring pyrotechnic shock energy . . .</a:t>
            </a:r>
          </a:p>
          <a:p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Sample rate should be at least 10X the maximum SRS frequency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Example:    Sample Rate </a:t>
            </a:r>
            <a:r>
              <a:rPr lang="en-US" sz="1400" u="sng" dirty="0" smtClean="0"/>
              <a:t>&gt;</a:t>
            </a:r>
            <a:r>
              <a:rPr lang="en-US" sz="1400" dirty="0" smtClean="0"/>
              <a:t> 100 KHz  for SRS up to 10 KHz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Rule-of-thumb:  At least ten points are needed to represent one period of a sine function in the time domain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Analog anti-aliasing filter is vital, with cut-off frequency below the Nyquist frequency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Review Webinar 10 for further details</a:t>
            </a:r>
          </a:p>
          <a:p>
            <a:pPr marL="171450" indent="-171450">
              <a:buClr>
                <a:schemeClr val="tx2"/>
              </a:buClr>
              <a:buSzPct val="80000"/>
            </a:pPr>
            <a:endParaRPr lang="en-US" sz="140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85800"/>
            <a:ext cx="541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Flight Accelerometer Data, Re-entry Vehicle Separation Event</a:t>
            </a:r>
            <a:endParaRPr lang="en-US" sz="1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69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1219200"/>
            <a:ext cx="6343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4000" y="5715000"/>
            <a:ext cx="548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 Linear Shaped Charge.     Filename: rv_separation.dat </a:t>
            </a:r>
          </a:p>
          <a:p>
            <a:endParaRPr lang="en-US" sz="800" dirty="0" smtClean="0"/>
          </a:p>
          <a:p>
            <a:r>
              <a:rPr lang="en-US" sz="1400" dirty="0" smtClean="0"/>
              <a:t>Measurement location was near-field.</a:t>
            </a:r>
            <a:endParaRPr lang="en-US" sz="1400" dirty="0"/>
          </a:p>
        </p:txBody>
      </p:sp>
      <p:sp>
        <p:nvSpPr>
          <p:cNvPr id="6" name="Rectangle 5"/>
          <p:cNvSpPr/>
          <p:nvPr/>
        </p:nvSpPr>
        <p:spPr>
          <a:xfrm>
            <a:off x="838200" y="1219200"/>
            <a:ext cx="68580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5486400"/>
            <a:ext cx="68580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90600" y="1371600"/>
            <a:ext cx="2286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239000" y="1295400"/>
            <a:ext cx="2286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" y="609600"/>
            <a:ext cx="84582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7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" y="762000"/>
            <a:ext cx="8021170" cy="49727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0200" y="6019800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Apply rv_separation.dat as base input to SDOF (fn=700 Hz, Q=10)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4714689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7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Flight Accelerometer Data, SDOF Response</a:t>
            </a:r>
            <a:endParaRPr lang="en-US" sz="17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67000" y="57912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1400" dirty="0" smtClean="0"/>
              <a:t>Absolute Peak is 661 G.</a:t>
            </a:r>
            <a:endParaRPr lang="en-US" sz="1400" dirty="0"/>
          </a:p>
        </p:txBody>
      </p:sp>
      <p:pic>
        <p:nvPicPr>
          <p:cNvPr id="1669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5384744" cy="6976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7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Flight Accelerometer Data, SDOF Response (cont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71800" y="57912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1400" dirty="0" smtClean="0"/>
              <a:t>Absolute Peak is 0.013 inch </a:t>
            </a:r>
            <a:endParaRPr lang="en-US" sz="1400" dirty="0"/>
          </a:p>
        </p:txBody>
      </p:sp>
      <p:pic>
        <p:nvPicPr>
          <p:cNvPr id="1679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609600"/>
            <a:ext cx="8382000" cy="99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wss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2000" y="609600"/>
            <a:ext cx="7335274" cy="543953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67000" y="6096000"/>
            <a:ext cx="2514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Filename: rv_separation.dat </a:t>
            </a:r>
          </a:p>
          <a:p>
            <a:endParaRPr lang="en-US" sz="80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35744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Flight Accelerometer Data SRS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89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6"/>
          <p:cNvSpPr/>
          <p:nvPr/>
        </p:nvSpPr>
        <p:spPr>
          <a:xfrm>
            <a:off x="4876800" y="327660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733800" y="3048000"/>
            <a:ext cx="1066800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(700 Hz, 660 G)</a:t>
            </a:r>
            <a:endParaRPr lang="en-US" sz="11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4279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Flight Accelerometer Data SRS (cont)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99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553200" y="2743200"/>
            <a:ext cx="2362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Peak pseudo velocity is 500 in/sec</a:t>
            </a:r>
          </a:p>
          <a:p>
            <a:endParaRPr lang="en-US" sz="1600" dirty="0" smtClean="0"/>
          </a:p>
          <a:p>
            <a:r>
              <a:rPr lang="en-US" sz="1600" i="1" dirty="0" smtClean="0"/>
              <a:t>Severe!</a:t>
            </a:r>
            <a:endParaRPr lang="en-US" sz="16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4279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Flight Accelerometer Data SRS (cont)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10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4279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Flight Accelerometer Data SRS (cont)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20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447800"/>
            <a:ext cx="6951651" cy="501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1371600"/>
            <a:ext cx="708660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For electronic equipment . . .</a:t>
            </a:r>
          </a:p>
          <a:p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An empirical rule-of-thumb in MIL-STD-810E states that a shock response spectrum is considered severe only if one of its components exceeds the level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Threshold = [ 0.8 (G/Hz) * Natural Frequency (Hz) ]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For example, the severity threshold at 100 Hz would be 80 G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This rule is effectively a velocity criterion. 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MIL-STD-810E states that it is based on unpublished observations that military-quality equipment does not tend to exhibit shock failures below a shock response spectrum velocity of 100 inches/sec (254 cm/sec)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The above equation  actually corresponds to 50 inches/sec 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It thus has a built-in 6 dB margin of conservatism </a:t>
            </a:r>
          </a:p>
          <a:p>
            <a:pPr marL="171450" indent="-171450">
              <a:buClr>
                <a:schemeClr val="tx2"/>
              </a:buClr>
              <a:buSzPct val="80000"/>
            </a:pPr>
            <a:endParaRPr lang="en-US" sz="14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4314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Historical Velocity Severity Threshold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VIDEO_FILES_RECORD" val="&lt;Videos&gt;&lt;Video Name=&quot;HS_SRS_421_1_09937.flv&quot; Position=&quot;1&quot; SlideID=&quot;421&quot;/&gt;&lt;/Videos&gt;&#10;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MMPROD_UIDATA" val="&lt;database version=&quot;7.0&quot;&gt;&lt;object type=&quot;1&quot; unique_id=&quot;10001&quot;&gt;&lt;property id=&quot;20141&quot; value=&quot;Unit 21 SRS Classical Pulses&quot;/&gt;&lt;property id=&quot;20144&quot; value=&quot;1&quot;/&gt;&lt;property id=&quot;20146&quot; value=&quot;0&quot;/&gt;&lt;property id=&quot;20147&quot; value=&quot;0&quot;/&gt;&lt;property id=&quot;20148&quot; value=&quot;5&quot;/&gt;&lt;property id=&quot;20184&quot; value=&quot;7&quot;/&gt;&lt;property id=&quot;20224&quot; value=&quot;C:\Users\Tom Irvine\Documents\My Adobe Presentations\u3&quot;/&gt;&lt;property id=&quot;20226&quot; value=&quot;C:\unit_21\NA_Unit_21_PP.pptx&quot;/&gt;&lt;property id=&quot;20250&quot; value=&quot;7&quot;/&gt;&lt;property id=&quot;20251&quot; value=&quot;0&quot;/&gt;&lt;property id=&quot;20259&quot; value=&quot;0&quot;/&gt;&lt;property id=&quot;20501&quot; value=&quot;C:\Unit_21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 Page&quot;/&gt;&lt;property id=&quot;20303&quot; value=&quot;-1&quot;/&gt;&lt;property id=&quot;20307&quot; value=&quot;256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1&quot; value=&quot;Sponsor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1&quot; value=&quot;Contact&quot;/&gt;&lt;property id=&quot;20303&quot; value=&quot;-1&quot;/&gt;&lt;property id=&quot;20307&quot; value=&quot;276&quot;/&gt;&lt;property id=&quot;20309&quot; value=&quot;-1&quot;/&gt;&lt;/object&gt;&lt;object type=&quot;3&quot; unique_id=&quot;41685&quot;&gt;&lt;property id=&quot;20148&quot; value=&quot;5&quot;/&gt;&lt;property id=&quot;20300&quot; value=&quot;Slide 4&quot;/&gt;&lt;property id=&quot;20301&quot; value=&quot;Classical Pulse Introduction &quot;/&gt;&lt;property id=&quot;20303&quot; value=&quot;-1&quot;/&gt;&lt;property id=&quot;20307&quot; value=&quot;405&quot;/&gt;&lt;property id=&quot;20309&quot; value=&quot;-1&quot;/&gt;&lt;/object&gt;&lt;object type=&quot;3&quot; unique_id=&quot;47517&quot;&gt;&lt;property id=&quot;20148&quot; value=&quot;5&quot;/&gt;&lt;property id=&quot;20300&quot; value=&quot;Slide 15&quot;/&gt;&lt;property id=&quot;20301&quot; value=&quot;SDOF System &quot;/&gt;&lt;property id=&quot;20303&quot; value=&quot;-1&quot;/&gt;&lt;property id=&quot;20307&quot; value=&quot;407&quot;/&gt;&lt;property id=&quot;20309&quot; value=&quot;-1&quot;/&gt;&lt;/object&gt;&lt;object type=&quot;3&quot; unique_id=&quot;47683&quot;&gt;&lt;property id=&quot;20148&quot; value=&quot;5&quot;/&gt;&lt;property id=&quot;20300&quot; value=&quot;Slide 16&quot;/&gt;&lt;property id=&quot;20301&quot; value=&quot;Free Body Diagram &quot;/&gt;&lt;property id=&quot;20303&quot; value=&quot;-1&quot;/&gt;&lt;property id=&quot;20307&quot; value=&quot;410&quot;/&gt;&lt;property id=&quot;20309&quot; value=&quot;-1&quot;/&gt;&lt;/object&gt;&lt;object type=&quot;3&quot; unique_id=&quot;47684&quot;&gt;&lt;property id=&quot;20148&quot; value=&quot;5&quot;/&gt;&lt;property id=&quot;20300&quot; value=&quot;Slide 17&quot;/&gt;&lt;property id=&quot;20301&quot; value=&quot;Derivation&quot;/&gt;&lt;property id=&quot;20303&quot; value=&quot;-1&quot;/&gt;&lt;property id=&quot;20307&quot; value=&quot;412&quot;/&gt;&lt;property id=&quot;20309&quot; value=&quot;-1&quot;/&gt;&lt;/object&gt;&lt;object type=&quot;3&quot; unique_id=&quot;47685&quot;&gt;&lt;property id=&quot;20148&quot; value=&quot;5&quot;/&gt;&lt;property id=&quot;20300&quot; value=&quot;Slide 19&quot;/&gt;&lt;property id=&quot;20301&quot; value=&quot;Base Excitation &quot;/&gt;&lt;property id=&quot;20303&quot; value=&quot;-1&quot;/&gt;&lt;property id=&quot;20307&quot; value=&quot;413&quot;/&gt;&lt;property id=&quot;20309&quot; value=&quot;-1&quot;/&gt;&lt;/object&gt;&lt;object type=&quot;3&quot; unique_id=&quot;47686&quot;&gt;&lt;property id=&quot;20148&quot; value=&quot;5&quot;/&gt;&lt;property id=&quot;20300&quot; value=&quot;Slide 5&quot;/&gt;&lt;property id=&quot;20301&quot; value=&quot;Shock Test Machine &quot;/&gt;&lt;property id=&quot;20303&quot; value=&quot;-1&quot;/&gt;&lt;property id=&quot;20307&quot; value=&quot;414&quot;/&gt;&lt;property id=&quot;20309&quot; value=&quot;-1&quot;/&gt;&lt;/object&gt;&lt;object type=&quot;3&quot; unique_id=&quot;47687&quot;&gt;&lt;property id=&quot;20148&quot; value=&quot;5&quot;/&gt;&lt;property id=&quot;20300&quot; value=&quot;Slide 28&quot;/&gt;&lt;property id=&quot;20301&quot; value=&quot;Program Summary &quot;/&gt;&lt;property id=&quot;20303&quot; value=&quot;-1&quot;/&gt;&lt;property id=&quot;20307&quot; value=&quot;411&quot;/&gt;&lt;property id=&quot;20309&quot; value=&quot;-1&quot;/&gt;&lt;/object&gt;&lt;object type=&quot;3&quot; unique_id=&quot;47824&quot;&gt;&lt;property id=&quot;20148&quot; value=&quot;5&quot;/&gt;&lt;property id=&quot;20300&quot; value=&quot;Slide 22&quot;/&gt;&lt;property id=&quot;20301&quot; value=&quot;SDOF Response 10 Hz&quot;/&gt;&lt;property id=&quot;20303&quot; value=&quot;-1&quot;/&gt;&lt;property id=&quot;20307&quot; value=&quot;415&quot;/&gt;&lt;property id=&quot;20309&quot; value=&quot;-1&quot;/&gt;&lt;/object&gt;&lt;object type=&quot;3&quot; unique_id=&quot;47825&quot;&gt;&lt;property id=&quot;20148&quot; value=&quot;5&quot;/&gt;&lt;property id=&quot;20300&quot; value=&quot;Slide 26&quot;/&gt;&lt;property id=&quot;20301&quot; value=&quot;halfsine.m - SRS&quot;/&gt;&lt;property id=&quot;20303&quot; value=&quot;-1&quot;/&gt;&lt;property id=&quot;20307&quot; value=&quot;416&quot;/&gt;&lt;property id=&quot;20309&quot; value=&quot;-1&quot;/&gt;&lt;/object&gt;&lt;object type=&quot;3&quot; unique_id=&quot;48282&quot;&gt;&lt;property id=&quot;20148&quot; value=&quot;5&quot;/&gt;&lt;property id=&quot;20300&quot; value=&quot;Slide 6&quot;/&gt;&lt;property id=&quot;20301&quot; value=&quot;Half-sine Base Input &quot;/&gt;&lt;property id=&quot;20303&quot; value=&quot;-1&quot;/&gt;&lt;property id=&quot;20307&quot; value=&quot;420&quot;/&gt;&lt;property id=&quot;20309&quot; value=&quot;-1&quot;/&gt;&lt;/object&gt;&lt;object type=&quot;3&quot; unique_id=&quot;48284&quot;&gt;&lt;property id=&quot;20148&quot; value=&quot;5&quot;/&gt;&lt;property id=&quot;20300&quot; value=&quot;Slide 9&quot;/&gt;&lt;property id=&quot;20301&quot; value=&quot;SDOF Systems at Rest&quot;/&gt;&lt;property id=&quot;20303&quot; value=&quot;-1&quot;/&gt;&lt;property id=&quot;20307&quot; value=&quot;422&quot;/&gt;&lt;property id=&quot;20309&quot; value=&quot;-1&quot;/&gt;&lt;/object&gt;&lt;object type=&quot;3&quot; unique_id=&quot;48285&quot;&gt;&lt;property id=&quot;20148&quot; value=&quot;5&quot;/&gt;&lt;property id=&quot;20300&quot; value=&quot;Slide 10&quot;/&gt;&lt;property id=&quot;20301&quot; value=&quot;SDOF Responses at Peak Input&quot;/&gt;&lt;property id=&quot;20303&quot; value=&quot;-1&quot;/&gt;&lt;property id=&quot;20307&quot; value=&quot;423&quot;/&gt;&lt;property id=&quot;20309&quot; value=&quot;-1&quot;/&gt;&lt;/object&gt;&lt;object type=&quot;3&quot; unique_id=&quot;48286&quot;&gt;&lt;property id=&quot;20148&quot; value=&quot;5&quot;/&gt;&lt;property id=&quot;20300&quot; value=&quot;Slide 11&quot;/&gt;&lt;property id=&quot;20301&quot; value=&quot;SDOF Responses Near End&quot;/&gt;&lt;property id=&quot;20303&quot; value=&quot;-1&quot;/&gt;&lt;property id=&quot;20307&quot; value=&quot;424&quot;/&gt;&lt;property id=&quot;20309&quot; value=&quot;-1&quot;/&gt;&lt;/object&gt;&lt;object type=&quot;3&quot; unique_id=&quot;48287&quot;&gt;&lt;property id=&quot;20148&quot; value=&quot;5&quot;/&gt;&lt;property id=&quot;20300&quot; value=&quot;Slide 12&quot;/&gt;&lt;property id=&quot;20301&quot; value=&quot;Soft Mounted Systems &quot;/&gt;&lt;property id=&quot;20303&quot; value=&quot;-1&quot;/&gt;&lt;property id=&quot;20307&quot; value=&quot;425&quot;/&gt;&lt;property id=&quot;20309&quot; value=&quot;-1&quot;/&gt;&lt;/object&gt;&lt;object type=&quot;3&quot; unique_id=&quot;49090&quot;&gt;&lt;property id=&quot;20148&quot; value=&quot;5&quot;/&gt;&lt;property id=&quot;20300&quot; value=&quot;Slide 7&quot;/&gt;&lt;property id=&quot;20301&quot; value=&quot;SDOF Systems at Rest&quot;/&gt;&lt;property id=&quot;20303&quot; value=&quot;-1&quot;/&gt;&lt;property id=&quot;20307&quot; value=&quot;428&quot;/&gt;&lt;property id=&quot;20309&quot; value=&quot;-1&quot;/&gt;&lt;/object&gt;&lt;object type=&quot;3&quot; unique_id=&quot;49533&quot;&gt;&lt;property id=&quot;20148&quot; value=&quot;5&quot;/&gt;&lt;property id=&quot;20300&quot; value=&quot;Slide 13&quot;/&gt;&lt;property id=&quot;20301&quot; value=&quot;Isolated Avionics Box&quot;/&gt;&lt;property id=&quot;20303&quot; value=&quot;-1&quot;/&gt;&lt;property id=&quot;20307&quot; value=&quot;429&quot;/&gt;&lt;property id=&quot;20309&quot; value=&quot;-1&quot;/&gt;&lt;/object&gt;&lt;object type=&quot;3&quot; unique_id=&quot;49534&quot;&gt;&lt;property id=&quot;20148&quot; value=&quot;5&quot;/&gt;&lt;property id=&quot;20300&quot; value=&quot;Slide 14&quot;/&gt;&lt;property id=&quot;20301&quot; value=&quot;Hardmounted Systems&quot;/&gt;&lt;property id=&quot;20303&quot; value=&quot;-1&quot;/&gt;&lt;property id=&quot;20307&quot; value=&quot;430&quot;/&gt;&lt;property id=&quot;20309&quot; value=&quot;-1&quot;/&gt;&lt;/object&gt;&lt;object type=&quot;3&quot; unique_id=&quot;49685&quot;&gt;&lt;property id=&quot;20148&quot; value=&quot;5&quot;/&gt;&lt;property id=&quot;20300&quot; value=&quot;Slide 18&quot;/&gt;&lt;property id=&quot;20301&quot; value=&quot;Derivation (cont.) &quot;/&gt;&lt;property id=&quot;20303&quot; value=&quot;-1&quot;/&gt;&lt;property id=&quot;20307&quot; value=&quot;431&quot;/&gt;&lt;property id=&quot;20309&quot; value=&quot;-1&quot;/&gt;&lt;/object&gt;&lt;object type=&quot;3&quot; unique_id=&quot;50609&quot;&gt;&lt;property id=&quot;20148&quot; value=&quot;5&quot;/&gt;&lt;property id=&quot;20300&quot; value=&quot;Slide 20&quot;/&gt;&lt;property id=&quot;20301&quot; value=&quot;SDOF Example &quot;/&gt;&lt;property id=&quot;20303&quot; value=&quot;-1&quot;/&gt;&lt;property id=&quot;20307&quot; value=&quot;432&quot;/&gt;&lt;property id=&quot;20309&quot; value=&quot;-1&quot;/&gt;&lt;/object&gt;&lt;object type=&quot;3&quot; unique_id=&quot;50611&quot;&gt;&lt;property id=&quot;20148&quot; value=&quot;5&quot;/&gt;&lt;property id=&quot;20300&quot; value=&quot;Slide 25&quot;/&gt;&lt;property id=&quot;20301&quot; value=&quot;Summary of Three Cases&quot;/&gt;&lt;property id=&quot;20303&quot; value=&quot;-1&quot;/&gt;&lt;property id=&quot;20307&quot; value=&quot;434&quot;/&gt;&lt;property id=&quot;20309&quot; value=&quot;-1&quot;/&gt;&lt;/object&gt;&lt;object type=&quot;3&quot; unique_id=&quot;50612&quot;&gt;&lt;property id=&quot;20148&quot; value=&quot;5&quot;/&gt;&lt;property id=&quot;20300&quot; value=&quot;Slide 27&quot;/&gt;&lt;property id=&quot;20301&quot; value=&quot;SRS Plot&quot;/&gt;&lt;property id=&quot;20303&quot; value=&quot;-1&quot;/&gt;&lt;property id=&quot;20307&quot; value=&quot;435&quot;/&gt;&lt;property id=&quot;20309&quot; value=&quot;-1&quot;/&gt;&lt;/object&gt;&lt;object type=&quot;3&quot; unique_id=&quot;50684&quot;&gt;&lt;property id=&quot;20148&quot; value=&quot;5&quot;/&gt;&lt;property id=&quot;20300&quot; value=&quot;Slide 23&quot;/&gt;&lt;property id=&quot;20301&quot; value=&quot;SDOF Response 80 Hz&quot;/&gt;&lt;property id=&quot;20303&quot; value=&quot;-1&quot;/&gt;&lt;property id=&quot;20307&quot; value=&quot;436&quot;/&gt;&lt;property id=&quot;20309&quot; value=&quot;-1&quot;/&gt;&lt;/object&gt;&lt;object type=&quot;3&quot; unique_id=&quot;50685&quot;&gt;&lt;property id=&quot;20148&quot; value=&quot;5&quot;/&gt;&lt;property id=&quot;20300&quot; value=&quot;Slide 24&quot;/&gt;&lt;property id=&quot;20301&quot; value=&quot;SDOF Response 500 Hz&quot;/&gt;&lt;property id=&quot;20303&quot; value=&quot;-1&quot;/&gt;&lt;property id=&quot;20307&quot; value=&quot;437&quot;/&gt;&lt;property id=&quot;20309&quot; value=&quot;-1&quot;/&gt;&lt;/object&gt;&lt;object type=&quot;3&quot; unique_id=&quot;51212&quot;&gt;&lt;property id=&quot;20148&quot; value=&quot;5&quot;/&gt;&lt;property id=&quot;20300&quot; value=&quot;Slide 21&quot;/&gt;&lt;property id=&quot;20301&quot; value=&quot;halfsine.m - time history&quot;/&gt;&lt;property id=&quot;20303&quot; value=&quot;-1&quot;/&gt;&lt;property id=&quot;20307&quot; value=&quot;439&quot;/&gt;&lt;property id=&quot;20309&quot; value=&quot;-1&quot;/&gt;&lt;/object&gt;&lt;object type=&quot;3&quot; unique_id=&quot;51463&quot;&gt;&lt;property id=&quot;20148&quot; value=&quot;5&quot;/&gt;&lt;property id=&quot;20300&quot; value=&quot;Slide 8&quot;/&gt;&lt;property id=&quot;20301&quot; value=&quot;SDOF Response Video&quot;/&gt;&lt;property id=&quot;20303&quot; value=&quot;-1&quot;/&gt;&lt;property id=&quot;20307&quot; value=&quot;440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浥䘌಍⻀శ⌐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25,1678382384,C:\unit_22c\NA_Unit_22c_Damped_Sine_Synth_c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25,1678382384,C:\unit_22c\NA_Unit_22c_Damped_Sine_Synth_c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02,1678382384,C:\unit_22c\NA_Unit_22c_Damped_Sine_Synth_c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02,1678382384,C:\unit_22c\NA_Unit_22c_Damped_Sine_Synth_c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02,1678382384,C:\unit_22c\NA_Unit_22c_Damped_Sine_Synth_c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49,1678382384,C:\unit_22c\NA_Unit_22c_Damped_Sine_Synth_c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08,1678382384,C:\unit_22c\NA_Unit_22c_Damped_Sine_Synth_c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15,1678382384,C:\unit_22c\NA_Unit_22c_Damped_Sine_Synth_c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E823F272-6337-46B7-80C6-80198C23BDEA}&quot;/&gt;&lt;filename val=&quot;C:\Users\TOMIRV~1\AppData\Local\Temp\PR\data\asimages\{E823F272-6337-46B7-80C6-80198C23BDEA}.png&quot;/&gt;&lt;hasEffects val=&quot;0&quot;/&gt;&lt;left val=&quot;57&quot;/&gt;&lt;top val=&quot;183&quot;/&gt;&lt;width val=&quot;283.08&quot;/&gt;&lt;height val=&quot;136.08&quot;/&gt;&lt;/ThreeDShape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41,1678382384,C:\unit_22c\NA_Unit_22c_Damped_Sine_Synth_c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5c.mp3"/>
  <p:tag name="PPSNARRATION" val="168,1126764742,C:\unit_21\NA_Unit_21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23112</TotalTime>
  <Words>632</Words>
  <Application>Microsoft Office PowerPoint</Application>
  <PresentationFormat>On-screen Show (4:3)</PresentationFormat>
  <Paragraphs>177</Paragraphs>
  <Slides>27</Slides>
  <Notes>4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tirvine</cp:lastModifiedBy>
  <cp:revision>997</cp:revision>
  <dcterms:created xsi:type="dcterms:W3CDTF">2010-11-01T13:18:21Z</dcterms:created>
  <dcterms:modified xsi:type="dcterms:W3CDTF">2014-08-02T13:39:26Z</dcterms:modified>
</cp:coreProperties>
</file>