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60" r:id="rId2"/>
  </p:sldMasterIdLst>
  <p:notesMasterIdLst>
    <p:notesMasterId r:id="rId74"/>
  </p:notesMasterIdLst>
  <p:sldIdLst>
    <p:sldId id="344" r:id="rId3"/>
    <p:sldId id="304" r:id="rId4"/>
    <p:sldId id="305" r:id="rId5"/>
    <p:sldId id="306" r:id="rId6"/>
    <p:sldId id="346" r:id="rId7"/>
    <p:sldId id="307" r:id="rId8"/>
    <p:sldId id="308" r:id="rId9"/>
    <p:sldId id="309" r:id="rId10"/>
    <p:sldId id="320" r:id="rId11"/>
    <p:sldId id="310" r:id="rId12"/>
    <p:sldId id="312" r:id="rId13"/>
    <p:sldId id="336" r:id="rId14"/>
    <p:sldId id="311" r:id="rId15"/>
    <p:sldId id="316" r:id="rId16"/>
    <p:sldId id="317" r:id="rId17"/>
    <p:sldId id="318" r:id="rId18"/>
    <p:sldId id="326" r:id="rId19"/>
    <p:sldId id="325" r:id="rId20"/>
    <p:sldId id="328" r:id="rId21"/>
    <p:sldId id="327" r:id="rId22"/>
    <p:sldId id="339" r:id="rId23"/>
    <p:sldId id="340" r:id="rId24"/>
    <p:sldId id="321" r:id="rId25"/>
    <p:sldId id="329" r:id="rId26"/>
    <p:sldId id="330" r:id="rId27"/>
    <p:sldId id="323" r:id="rId28"/>
    <p:sldId id="324" r:id="rId29"/>
    <p:sldId id="331" r:id="rId30"/>
    <p:sldId id="315" r:id="rId31"/>
    <p:sldId id="334" r:id="rId32"/>
    <p:sldId id="258" r:id="rId33"/>
    <p:sldId id="314" r:id="rId34"/>
    <p:sldId id="332" r:id="rId35"/>
    <p:sldId id="333" r:id="rId36"/>
    <p:sldId id="257" r:id="rId37"/>
    <p:sldId id="259" r:id="rId38"/>
    <p:sldId id="301" r:id="rId39"/>
    <p:sldId id="263" r:id="rId40"/>
    <p:sldId id="264" r:id="rId41"/>
    <p:sldId id="296" r:id="rId42"/>
    <p:sldId id="341" r:id="rId43"/>
    <p:sldId id="265" r:id="rId44"/>
    <p:sldId id="266" r:id="rId45"/>
    <p:sldId id="267" r:id="rId46"/>
    <p:sldId id="268" r:id="rId47"/>
    <p:sldId id="297" r:id="rId48"/>
    <p:sldId id="342" r:id="rId49"/>
    <p:sldId id="269" r:id="rId50"/>
    <p:sldId id="270" r:id="rId51"/>
    <p:sldId id="299" r:id="rId52"/>
    <p:sldId id="343" r:id="rId53"/>
    <p:sldId id="271" r:id="rId54"/>
    <p:sldId id="272" r:id="rId55"/>
    <p:sldId id="273" r:id="rId56"/>
    <p:sldId id="287" r:id="rId57"/>
    <p:sldId id="288" r:id="rId58"/>
    <p:sldId id="289" r:id="rId59"/>
    <p:sldId id="290" r:id="rId60"/>
    <p:sldId id="291" r:id="rId61"/>
    <p:sldId id="292" r:id="rId62"/>
    <p:sldId id="293" r:id="rId63"/>
    <p:sldId id="303" r:id="rId64"/>
    <p:sldId id="295" r:id="rId65"/>
    <p:sldId id="300" r:id="rId66"/>
    <p:sldId id="275" r:id="rId67"/>
    <p:sldId id="338" r:id="rId68"/>
    <p:sldId id="294" r:id="rId69"/>
    <p:sldId id="345" r:id="rId70"/>
    <p:sldId id="277" r:id="rId71"/>
    <p:sldId id="335" r:id="rId72"/>
    <p:sldId id="278" r:id="rId73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50"/>
    <p:restoredTop sz="82163" autoAdjust="0"/>
  </p:normalViewPr>
  <p:slideViewPr>
    <p:cSldViewPr snapToGrid="0" snapToObjects="1">
      <p:cViewPr varScale="1">
        <p:scale>
          <a:sx n="110" d="100"/>
          <a:sy n="110" d="100"/>
        </p:scale>
        <p:origin x="162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CE7198-B6F8-49A7-9760-523A17EFA2ED}" type="datetimeFigureOut">
              <a:rPr lang="en-US" smtClean="0"/>
              <a:t>12/6/2016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5FBFEB-E114-4676-A622-D9639ACDF1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034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5B97206-70C6-5241-BE10-105AA947992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7126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551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8035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6220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000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8672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964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1468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76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0347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5905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8249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6267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3979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753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8903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926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0307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4747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16733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877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5555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5914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6391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0919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63909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0855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5559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53341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4859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27953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37989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06979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96369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20588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39919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71298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05617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s-I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6519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s-I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17255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5B97206-70C6-5241-BE10-105AA947992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68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09868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17665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FBFEB-E114-4676-A622-D9639ACDF162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850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8246"/>
            <a:ext cx="7772400" cy="147002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22561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41A82-099D-468F-B0F4-19F1D16314F6}" type="datetime1">
              <a:rPr lang="en-US" smtClean="0"/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454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1AE08-5DFA-4BBC-B678-9459EF41BCD2}" type="datetime1">
              <a:rPr lang="en-US" smtClean="0"/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225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55B12-A645-4753-9DD4-8A6DA8725B5A}" type="datetime1">
              <a:rPr lang="en-US" smtClean="0"/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210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861D-C3F5-42B9-B9C3-085B5875B3A3}" type="datetime1">
              <a:rPr lang="en-US" smtClean="0"/>
              <a:t>12/6/2016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228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A628E-748B-4859-A1E2-5CCD5201A08A}" type="datetime1">
              <a:rPr lang="en-US" smtClean="0"/>
              <a:t>12/6/2016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305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485B-0E90-46E0-9C14-B867E8DFB80F}" type="datetime1">
              <a:rPr lang="en-US" smtClean="0"/>
              <a:t>12/6/2016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252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66295-1A81-48E3-A29B-85C72BFDB69C}" type="datetime1">
              <a:rPr lang="en-US" smtClean="0"/>
              <a:t>12/6/2016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905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986-B3DE-44EB-A168-157C9FCE9FE1}" type="datetime1">
              <a:rPr lang="en-US" smtClean="0"/>
              <a:t>12/6/2016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168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D9D7-F143-43DF-82A5-5827786538D2}" type="datetime1">
              <a:rPr lang="en-US" smtClean="0"/>
              <a:t>12/6/2016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907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8D88C-B02E-4297-9D47-8FE87A306321}" type="datetime1">
              <a:rPr lang="en-US" smtClean="0"/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19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5C18-BD36-4A70-A707-D40B139BF362}" type="datetime1">
              <a:rPr lang="en-US" smtClean="0"/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6683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2FB00FEF-C5D6-4869-892E-40871FE665AB}" type="datetimeFigureOut">
              <a:rPr lang="en-US"/>
              <a:pPr>
                <a:defRPr/>
              </a:pPr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9926539C-CFF3-4194-9030-BB662A4CBB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0159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DB3F16FB-AACB-4DA8-A421-B7ACC19EC648}" type="datetimeFigureOut">
              <a:rPr lang="en-US"/>
              <a:pPr>
                <a:defRPr/>
              </a:pPr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48777F22-74DF-45C8-BD3A-DDFEEB7EBD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9361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582EC8ED-FD5C-44BE-BBEC-0A22963098C7}" type="datetimeFigureOut">
              <a:rPr lang="en-US"/>
              <a:pPr>
                <a:defRPr/>
              </a:pPr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6EC8A47A-1536-4976-BCBD-0988C43C5C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1777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DA47AF54-CF04-4833-9738-EED416C79DC1}" type="datetimeFigureOut">
              <a:rPr lang="en-US"/>
              <a:pPr>
                <a:defRPr/>
              </a:pPr>
              <a:t>12/6/2016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793FDFD8-ADD8-4D8F-BA15-9FA522B611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7339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C01F286C-D4B1-41A1-A8EE-FB3910AEEC63}" type="datetimeFigureOut">
              <a:rPr lang="en-US"/>
              <a:pPr>
                <a:defRPr/>
              </a:pPr>
              <a:t>12/6/2016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E04F9E9C-796E-439E-99B1-69069D5581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818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157E9003-82D6-433E-8089-7ED25B0D81D6}" type="datetimeFigureOut">
              <a:rPr lang="en-US"/>
              <a:pPr>
                <a:defRPr/>
              </a:pPr>
              <a:t>12/6/2016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ACA52349-DE97-424B-BB40-6354F3B483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4889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069A0950-F9C7-43F0-8415-29D39B6642F9}" type="datetimeFigureOut">
              <a:rPr lang="en-US"/>
              <a:pPr>
                <a:defRPr/>
              </a:pPr>
              <a:t>12/6/2016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80DE8189-F637-4D33-A3DF-78A0705296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2824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C4E88539-7B59-455F-829C-656C79F52C08}" type="datetimeFigureOut">
              <a:rPr lang="en-US"/>
              <a:pPr>
                <a:defRPr/>
              </a:pPr>
              <a:t>12/6/2016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C15DD870-590C-488F-AA10-D40F9B7AF6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8810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D6997AE5-F767-4249-A3D2-2EB7513CB347}" type="datetimeFigureOut">
              <a:rPr lang="en-US"/>
              <a:pPr>
                <a:defRPr/>
              </a:pPr>
              <a:t>12/6/2016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0609224C-D365-44A4-BBF5-73F57B9050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2002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E1073459-C89C-4F68-89FC-898DF6249393}" type="datetimeFigureOut">
              <a:rPr lang="en-US"/>
              <a:pPr>
                <a:defRPr/>
              </a:pPr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06E2D8FD-5408-4FA0-AB89-42C137CAC8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8329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2FFDBF6B-4CB6-4C4D-8E85-8F44ADC2B668}" type="datetimeFigureOut">
              <a:rPr lang="en-US"/>
              <a:pPr>
                <a:defRPr/>
              </a:pPr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35410D1F-82CB-4D1E-AA8F-C3FB7A0A97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119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64592"/>
            <a:ext cx="7662672" cy="694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48154"/>
            <a:ext cx="8229600" cy="48780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0E250-E1DC-45B0-AE46-0205DDC1F4C4}" type="datetime1">
              <a:rPr lang="en-US" smtClean="0"/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107E4-E6A6-1648-A4B9-ADE6C6B6692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985225"/>
            <a:ext cx="9144000" cy="95087"/>
          </a:xfrm>
          <a:prstGeom prst="rect">
            <a:avLst/>
          </a:prstGeom>
          <a:gradFill>
            <a:gsLst>
              <a:gs pos="0">
                <a:schemeClr val="tx1"/>
              </a:gs>
              <a:gs pos="100000">
                <a:schemeClr val="tx1"/>
              </a:gs>
              <a:gs pos="47000">
                <a:srgbClr val="CD0920"/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th-1.jpeg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75" t="8245" r="15201" b="3139"/>
          <a:stretch/>
        </p:blipFill>
        <p:spPr>
          <a:xfrm>
            <a:off x="8119872" y="164592"/>
            <a:ext cx="841248" cy="69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84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2800" b="1" i="0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 defTabSz="914400">
              <a:defRPr/>
            </a:pPr>
            <a:fld id="{39A0079A-0CE9-456B-B8CD-91449DC91BBD}" type="datetimeFigureOut">
              <a:rPr lang="en-US"/>
              <a:pPr defTabSz="914400">
                <a:defRPr/>
              </a:pPr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 defTabSz="914400"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 defTabSz="914400">
              <a:defRPr/>
            </a:pPr>
            <a:fld id="{045DBA26-AC2B-4124-81DF-4D94F299E3B4}" type="slidenum">
              <a:rPr lang="en-US"/>
              <a:pPr defTabSz="914400"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128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18" Type="http://schemas.openxmlformats.org/officeDocument/2006/relationships/image" Target="../media/image31.jpeg"/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17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11" Type="http://schemas.openxmlformats.org/officeDocument/2006/relationships/image" Target="../media/image24.png"/><Relationship Id="rId5" Type="http://schemas.openxmlformats.org/officeDocument/2006/relationships/image" Target="../media/image18.jpeg"/><Relationship Id="rId15" Type="http://schemas.openxmlformats.org/officeDocument/2006/relationships/image" Target="../media/image2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Relationship Id="rId1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8.png"/><Relationship Id="rId5" Type="http://schemas.openxmlformats.org/officeDocument/2006/relationships/image" Target="../media/image49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png"/><Relationship Id="rId4" Type="http://schemas.openxmlformats.org/officeDocument/2006/relationships/image" Target="../media/image56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emf"/><Relationship Id="rId2" Type="http://schemas.openxmlformats.org/officeDocument/2006/relationships/image" Target="../media/image67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e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71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em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em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em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e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76.png"/><Relationship Id="rId4" Type="http://schemas.openxmlformats.org/officeDocument/2006/relationships/image" Target="../media/image77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em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em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80.png"/><Relationship Id="rId4" Type="http://schemas.openxmlformats.org/officeDocument/2006/relationships/image" Target="../media/image81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emf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emf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em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e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emf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png"/><Relationship Id="rId4" Type="http://schemas.openxmlformats.org/officeDocument/2006/relationships/image" Target="../media/image88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emf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emf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emf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emf"/><Relationship Id="rId2" Type="http://schemas.openxmlformats.org/officeDocument/2006/relationships/image" Target="../media/image92.emf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8.jpg"/><Relationship Id="rId4" Type="http://schemas.openxmlformats.org/officeDocument/2006/relationships/image" Target="../media/image3.png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jpeg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e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 bwMode="auto">
          <a:xfrm>
            <a:off x="-9025" y="1085746"/>
            <a:ext cx="9162051" cy="159410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solidFill>
                <a:prstClr val="black"/>
              </a:solidFill>
              <a:latin typeface="Times" pitchFamily="-10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 bwMode="auto">
          <a:xfrm>
            <a:off x="0" y="905053"/>
            <a:ext cx="9144000" cy="1747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defTabSz="914400"/>
            <a:r>
              <a:rPr lang="en-US" sz="4000" b="1" dirty="0" smtClean="0"/>
              <a:t>Development of Stitched Composites</a:t>
            </a:r>
            <a:br>
              <a:rPr lang="en-US" sz="4000" b="1" dirty="0" smtClean="0"/>
            </a:br>
            <a:r>
              <a:rPr lang="en-US" sz="4000" b="1" dirty="0" smtClean="0"/>
              <a:t>for Advanced Aircraft</a:t>
            </a:r>
            <a:r>
              <a:rPr lang="en-US" sz="6600" b="1" dirty="0" smtClean="0"/>
              <a:t/>
            </a:r>
            <a:br>
              <a:rPr lang="en-US" sz="6600" b="1" dirty="0" smtClean="0"/>
            </a:br>
            <a:r>
              <a:rPr lang="en-US" sz="2400" b="1" dirty="0" smtClean="0"/>
              <a:t>Part II: Pressure Cube and Hybrid Wing Body Center Section Test Article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57263" y="163513"/>
            <a:ext cx="7229475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>
              <a:defRPr/>
            </a:pPr>
            <a:r>
              <a:rPr lang="en-US" sz="4400" b="1" dirty="0">
                <a:solidFill>
                  <a:prstClr val="black"/>
                </a:solidFill>
                <a:ea typeface="MS PGothic" panose="020B0600070205080204" pitchFamily="34" charset="-128"/>
              </a:rPr>
              <a:t>NESC Academy Webcast</a:t>
            </a:r>
          </a:p>
        </p:txBody>
      </p:sp>
      <p:pic>
        <p:nvPicPr>
          <p:cNvPr id="40966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72450" y="127000"/>
            <a:ext cx="911225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0" y="76200"/>
            <a:ext cx="10731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1915568" y="5747936"/>
            <a:ext cx="5312864" cy="1135063"/>
            <a:chOff x="1584325" y="5747936"/>
            <a:chExt cx="5312864" cy="1135063"/>
          </a:xfrm>
        </p:grpSpPr>
        <p:sp>
          <p:nvSpPr>
            <p:cNvPr id="13" name="Rectangle 3"/>
            <p:cNvSpPr txBox="1">
              <a:spLocks noChangeArrowheads="1"/>
            </p:cNvSpPr>
            <p:nvPr/>
          </p:nvSpPr>
          <p:spPr bwMode="auto">
            <a:xfrm>
              <a:off x="2767013" y="5766986"/>
              <a:ext cx="4130176" cy="1022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>
              <a:lvl1pPr marL="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None/>
                <a:defRPr sz="2400">
                  <a:solidFill>
                    <a:schemeClr val="tx1"/>
                  </a:solidFill>
                  <a:latin typeface="+mn-lt"/>
                  <a:ea typeface="ＭＳ Ｐゴシック" pitchFamily="-108" charset="-128"/>
                  <a:cs typeface="ＭＳ Ｐゴシック" pitchFamily="-108" charset="-128"/>
                </a:defRPr>
              </a:lvl1pPr>
              <a:lvl2pPr marL="45720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None/>
                <a:defRPr sz="2000">
                  <a:solidFill>
                    <a:schemeClr val="tx1"/>
                  </a:solidFill>
                  <a:latin typeface="+mn-lt"/>
                  <a:ea typeface="ＭＳ Ｐゴシック" pitchFamily="-108" charset="-128"/>
                </a:defRPr>
              </a:lvl2pPr>
              <a:lvl3pPr marL="91440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None/>
                <a:defRPr>
                  <a:solidFill>
                    <a:schemeClr val="tx1"/>
                  </a:solidFill>
                  <a:latin typeface="+mn-lt"/>
                  <a:ea typeface="ＭＳ Ｐゴシック" pitchFamily="-108" charset="-128"/>
                </a:defRPr>
              </a:lvl3pPr>
              <a:lvl4pPr marL="137160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None/>
                <a:defRPr sz="1600">
                  <a:solidFill>
                    <a:schemeClr val="tx1"/>
                  </a:solidFill>
                  <a:latin typeface="+mn-lt"/>
                  <a:ea typeface="ＭＳ Ｐゴシック" pitchFamily="-108" charset="-128"/>
                </a:defRPr>
              </a:lvl4pPr>
              <a:lvl5pPr marL="182880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None/>
                <a:defRPr sz="1400">
                  <a:solidFill>
                    <a:schemeClr val="tx1"/>
                  </a:solidFill>
                  <a:latin typeface="+mn-lt"/>
                  <a:ea typeface="ＭＳ Ｐゴシック" pitchFamily="-108" charset="-128"/>
                </a:defRPr>
              </a:lvl5pPr>
              <a:lvl6pPr marL="228600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None/>
                <a:defRPr sz="1400">
                  <a:solidFill>
                    <a:schemeClr val="tx1"/>
                  </a:solidFill>
                  <a:latin typeface="+mn-lt"/>
                  <a:ea typeface="ＭＳ Ｐゴシック" pitchFamily="-108" charset="-128"/>
                </a:defRPr>
              </a:lvl6pPr>
              <a:lvl7pPr marL="274320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None/>
                <a:defRPr sz="1400">
                  <a:solidFill>
                    <a:schemeClr val="tx1"/>
                  </a:solidFill>
                  <a:latin typeface="+mn-lt"/>
                  <a:ea typeface="ＭＳ Ｐゴシック" pitchFamily="-108" charset="-128"/>
                </a:defRPr>
              </a:lvl7pPr>
              <a:lvl8pPr marL="320040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None/>
                <a:defRPr sz="1400">
                  <a:solidFill>
                    <a:schemeClr val="tx1"/>
                  </a:solidFill>
                  <a:latin typeface="+mn-lt"/>
                  <a:ea typeface="ＭＳ Ｐゴシック" pitchFamily="-108" charset="-128"/>
                </a:defRPr>
              </a:lvl8pPr>
              <a:lvl9pPr marL="365760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None/>
                <a:defRPr sz="1400">
                  <a:solidFill>
                    <a:schemeClr val="tx1"/>
                  </a:solidFill>
                  <a:latin typeface="+mn-lt"/>
                  <a:ea typeface="ＭＳ Ｐゴシック" pitchFamily="-108" charset="-128"/>
                </a:defRPr>
              </a:lvl9pPr>
            </a:lstStyle>
            <a:p>
              <a:pPr algn="l" defTabSz="914400">
                <a:defRPr/>
              </a:pPr>
              <a:r>
                <a:rPr lang="en-US" b="1" kern="0" dirty="0" smtClean="0">
                  <a:solidFill>
                    <a:srgbClr val="000000"/>
                  </a:solidFill>
                </a:rPr>
                <a:t>Moderated by Dr. Ivatury Raju</a:t>
              </a:r>
            </a:p>
            <a:p>
              <a:pPr algn="l" defTabSz="914400">
                <a:defRPr/>
              </a:pPr>
              <a:r>
                <a:rPr lang="en-US" sz="1600" kern="0" dirty="0" smtClean="0">
                  <a:solidFill>
                    <a:srgbClr val="000000"/>
                  </a:solidFill>
                </a:rPr>
                <a:t>NASA Technical Fellow for Structures</a:t>
              </a:r>
            </a:p>
            <a:p>
              <a:pPr algn="l" defTabSz="914400">
                <a:defRPr/>
              </a:pPr>
              <a:r>
                <a:rPr lang="en-US" sz="1600" kern="0" dirty="0" smtClean="0">
                  <a:solidFill>
                    <a:srgbClr val="000000"/>
                  </a:solidFill>
                </a:rPr>
                <a:t>NASA Engineering &amp; Safety Center (NESC)</a:t>
              </a:r>
            </a:p>
          </p:txBody>
        </p:sp>
        <p:pic>
          <p:nvPicPr>
            <p:cNvPr id="40970" name="Picture 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4325" y="5747936"/>
              <a:ext cx="1182688" cy="1135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" name="Picture 9" descr="bwb-4bay-iso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35" t="21907" r="2112" b="27406"/>
          <a:stretch>
            <a:fillRect/>
          </a:stretch>
        </p:blipFill>
        <p:spPr bwMode="auto">
          <a:xfrm>
            <a:off x="959319" y="3773397"/>
            <a:ext cx="3657600" cy="1639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C:\Users\b1065563\Desktop\0007_ISO.pn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5173" t="12122" r="12096" b="20515"/>
          <a:stretch>
            <a:fillRect/>
          </a:stretch>
        </p:blipFill>
        <p:spPr bwMode="auto">
          <a:xfrm>
            <a:off x="5014839" y="3668178"/>
            <a:ext cx="3657600" cy="1882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3"/>
          <p:cNvSpPr txBox="1">
            <a:spLocks noChangeArrowheads="1"/>
          </p:cNvSpPr>
          <p:nvPr/>
        </p:nvSpPr>
        <p:spPr bwMode="auto">
          <a:xfrm>
            <a:off x="233849" y="2813377"/>
            <a:ext cx="864772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ea typeface="ＭＳ Ｐゴシック" pitchFamily="-108" charset="-128"/>
                <a:cs typeface="ＭＳ Ｐゴシック" pitchFamily="-108" charset="-128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5pPr>
            <a:lvl6pPr marL="22860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6pPr>
            <a:lvl7pPr marL="27432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7pPr>
            <a:lvl8pPr marL="32004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8pPr>
            <a:lvl9pPr marL="36576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9pPr>
          </a:lstStyle>
          <a:p>
            <a:pPr>
              <a:defRPr/>
            </a:pPr>
            <a:r>
              <a:rPr lang="en-US" sz="2800" b="1" i="1" dirty="0" smtClean="0">
                <a:solidFill>
                  <a:prstClr val="black"/>
                </a:solidFill>
              </a:rPr>
              <a:t>Adam Przekop, Dawn Jegley</a:t>
            </a:r>
            <a:br>
              <a:rPr lang="en-US" sz="2800" b="1" i="1" dirty="0" smtClean="0">
                <a:solidFill>
                  <a:prstClr val="black"/>
                </a:solidFill>
              </a:rPr>
            </a:br>
            <a:r>
              <a:rPr lang="en-US" sz="2800" b="1" i="1" dirty="0" smtClean="0">
                <a:solidFill>
                  <a:prstClr val="black"/>
                </a:solidFill>
              </a:rPr>
              <a:t>NASA Langley Research Center</a:t>
            </a:r>
            <a:endParaRPr lang="en-US" sz="2800" b="1" i="1" dirty="0">
              <a:solidFill>
                <a:prstClr val="black"/>
              </a:solidFill>
            </a:endParaRPr>
          </a:p>
          <a:p>
            <a:pPr>
              <a:defRPr/>
            </a:pPr>
            <a:endParaRPr lang="en-US" sz="2800" b="1" i="1" kern="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88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Participants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4878010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NASA Langley Research Center</a:t>
            </a:r>
          </a:p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Boeing Research and Technology</a:t>
            </a:r>
          </a:p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56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Objective of Presentations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487801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I,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presented on 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October 5,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 by Dawn 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Jegley, described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structural concept, background, and the building blocks in development of the 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concept</a:t>
            </a:r>
          </a:p>
          <a:p>
            <a:pPr marL="342900" lvl="1" indent="-342900">
              <a:buFont typeface="Arial"/>
              <a:buChar char="•"/>
            </a:pPr>
            <a:endParaRPr lang="en-US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-34290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 describes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design, 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analysis,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testing of the pressure cube and the large-scale 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 wing body (HWB) center section test article</a:t>
            </a:r>
            <a:endParaRPr lang="en-US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34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5609846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Questions from Part I</a:t>
            </a:r>
          </a:p>
          <a:p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Background</a:t>
            </a:r>
          </a:p>
          <a:p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Building blocks</a:t>
            </a:r>
          </a:p>
          <a:p>
            <a:pPr lvl="1"/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 stiffeners</a:t>
            </a:r>
          </a:p>
          <a:p>
            <a:pPr lvl="1"/>
            <a:endParaRPr lang="en-US" sz="16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 panels</a:t>
            </a:r>
          </a:p>
          <a:p>
            <a:pPr lvl="1"/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Build up structure (pressure cube)</a:t>
            </a:r>
          </a:p>
          <a:p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HWB center section test article</a:t>
            </a:r>
          </a:p>
          <a:p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4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5816551" y="3315655"/>
            <a:ext cx="2146123" cy="1273649"/>
            <a:chOff x="3851031" y="3852266"/>
            <a:chExt cx="2146123" cy="1273649"/>
          </a:xfrm>
        </p:grpSpPr>
        <p:sp>
          <p:nvSpPr>
            <p:cNvPr id="6" name="Right Brace 5"/>
            <p:cNvSpPr/>
            <p:nvPr/>
          </p:nvSpPr>
          <p:spPr bwMode="auto">
            <a:xfrm>
              <a:off x="3851031" y="3852266"/>
              <a:ext cx="518746" cy="1273649"/>
            </a:xfrm>
            <a:prstGeom prst="rightBrace">
              <a:avLst>
                <a:gd name="adj1" fmla="val 8333"/>
                <a:gd name="adj2" fmla="val 51796"/>
              </a:avLst>
            </a:prstGeom>
            <a:noFill/>
            <a:ln w="1905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0" charset="-128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405746" y="3916065"/>
              <a:ext cx="15914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smtClean="0">
                  <a:solidFill>
                    <a:schemeClr val="bg1">
                      <a:lumMod val="65000"/>
                    </a:schemeClr>
                  </a:solidFill>
                </a:rPr>
                <a:t>Discussed in Part I</a:t>
              </a:r>
            </a:p>
            <a:p>
              <a:pPr algn="ctr"/>
              <a:r>
                <a:rPr lang="en-US" sz="2400" dirty="0" smtClean="0">
                  <a:solidFill>
                    <a:schemeClr val="bg1">
                      <a:lumMod val="65000"/>
                    </a:schemeClr>
                  </a:solidFill>
                </a:rPr>
                <a:t>(TRL 3-4)</a:t>
              </a:r>
              <a:endParaRPr lang="en-US" sz="240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822123" y="4829327"/>
            <a:ext cx="2110154" cy="1273647"/>
            <a:chOff x="6641123" y="5508152"/>
            <a:chExt cx="2110154" cy="1273647"/>
          </a:xfrm>
        </p:grpSpPr>
        <p:sp>
          <p:nvSpPr>
            <p:cNvPr id="9" name="Right Brace 8"/>
            <p:cNvSpPr/>
            <p:nvPr/>
          </p:nvSpPr>
          <p:spPr bwMode="auto">
            <a:xfrm>
              <a:off x="6641123" y="5508152"/>
              <a:ext cx="518746" cy="1273647"/>
            </a:xfrm>
            <a:prstGeom prst="rightBrace">
              <a:avLst>
                <a:gd name="adj1" fmla="val 8333"/>
                <a:gd name="adj2" fmla="val 51796"/>
              </a:avLst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0" charset="-128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159869" y="5561318"/>
              <a:ext cx="15914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smtClean="0"/>
                <a:t>Subject</a:t>
              </a:r>
              <a:br>
                <a:rPr lang="en-US" sz="2400" dirty="0" smtClean="0"/>
              </a:br>
              <a:r>
                <a:rPr lang="en-US" sz="2400" dirty="0" smtClean="0"/>
                <a:t>of Part II</a:t>
              </a:r>
            </a:p>
            <a:p>
              <a:pPr algn="ctr"/>
              <a:r>
                <a:rPr lang="en-US" sz="2400" dirty="0" smtClean="0"/>
                <a:t>(TRL 5)</a:t>
              </a:r>
              <a:endParaRPr 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55538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Questions from Part 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487801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How is stitching with PRSEUS </a:t>
            </a:r>
            <a:r>
              <a:rPr lang="en-US" sz="2400" dirty="0"/>
              <a:t> </a:t>
            </a:r>
            <a:r>
              <a:rPr lang="en-US" sz="2400" dirty="0" smtClean="0"/>
              <a:t>different </a:t>
            </a:r>
            <a:r>
              <a:rPr lang="en-US" sz="2400" dirty="0"/>
              <a:t>from </a:t>
            </a:r>
            <a:r>
              <a:rPr lang="en-US" sz="2400" dirty="0" smtClean="0"/>
              <a:t>stitching from</a:t>
            </a:r>
            <a:br>
              <a:rPr lang="en-US" sz="2400" dirty="0" smtClean="0"/>
            </a:br>
            <a:r>
              <a:rPr lang="en-US" sz="2400" dirty="0" smtClean="0"/>
              <a:t>the Advanced Composites Technology </a:t>
            </a:r>
            <a:r>
              <a:rPr lang="en-US" sz="2400" dirty="0"/>
              <a:t>program?</a:t>
            </a:r>
          </a:p>
          <a:p>
            <a:r>
              <a:rPr lang="en-US" sz="2400" dirty="0"/>
              <a:t>Could you compare and contrast the PRSEUS </a:t>
            </a:r>
            <a:r>
              <a:rPr lang="en-US" sz="2400" dirty="0" smtClean="0"/>
              <a:t>stitching</a:t>
            </a:r>
            <a:br>
              <a:rPr lang="en-US" sz="2400" dirty="0" smtClean="0"/>
            </a:br>
            <a:r>
              <a:rPr lang="en-US" sz="2400" dirty="0" smtClean="0"/>
              <a:t>vs </a:t>
            </a:r>
            <a:r>
              <a:rPr lang="en-US" sz="2400" dirty="0"/>
              <a:t>Z-pinning that is currently </a:t>
            </a:r>
            <a:r>
              <a:rPr lang="en-US" sz="2400" dirty="0" smtClean="0"/>
              <a:t>used?</a:t>
            </a:r>
            <a:endParaRPr lang="en-US" sz="2400" dirty="0"/>
          </a:p>
          <a:p>
            <a:r>
              <a:rPr lang="en-US" sz="2400" dirty="0"/>
              <a:t>What </a:t>
            </a:r>
            <a:r>
              <a:rPr lang="en-US" sz="2400" dirty="0" smtClean="0"/>
              <a:t>would the differences  be for </a:t>
            </a:r>
            <a:r>
              <a:rPr lang="en-US" sz="2400" dirty="0"/>
              <a:t>wing </a:t>
            </a:r>
            <a:r>
              <a:rPr lang="en-US" sz="2400" dirty="0" smtClean="0"/>
              <a:t>structures</a:t>
            </a:r>
            <a:br>
              <a:rPr lang="en-US" sz="2400" dirty="0" smtClean="0"/>
            </a:br>
            <a:r>
              <a:rPr lang="en-US" sz="2400" dirty="0" smtClean="0"/>
              <a:t>compared </a:t>
            </a:r>
            <a:r>
              <a:rPr lang="en-US" sz="2400" dirty="0"/>
              <a:t>to what is used on multi-bay box?</a:t>
            </a:r>
          </a:p>
          <a:p>
            <a:r>
              <a:rPr lang="en-US" sz="2400" dirty="0" smtClean="0"/>
              <a:t>The </a:t>
            </a:r>
            <a:r>
              <a:rPr lang="en-US" sz="2400" dirty="0"/>
              <a:t>objective </a:t>
            </a:r>
            <a:r>
              <a:rPr lang="en-US" sz="2400" dirty="0" smtClean="0"/>
              <a:t>is a structural weight </a:t>
            </a:r>
            <a:r>
              <a:rPr lang="en-US" sz="2400" dirty="0"/>
              <a:t>savings of ten </a:t>
            </a:r>
            <a:r>
              <a:rPr lang="en-US" sz="2400" dirty="0" smtClean="0"/>
              <a:t>percent.</a:t>
            </a:r>
            <a:br>
              <a:rPr lang="en-US" sz="2400" dirty="0" smtClean="0"/>
            </a:br>
            <a:r>
              <a:rPr lang="en-US" sz="2400" dirty="0" smtClean="0"/>
              <a:t>How </a:t>
            </a:r>
            <a:r>
              <a:rPr lang="en-US" sz="2400" dirty="0"/>
              <a:t>does </a:t>
            </a:r>
            <a:r>
              <a:rPr lang="en-US" sz="2400" dirty="0" smtClean="0"/>
              <a:t>this translate </a:t>
            </a:r>
            <a:r>
              <a:rPr lang="en-US" sz="2400" dirty="0"/>
              <a:t>to airplane </a:t>
            </a:r>
            <a:r>
              <a:rPr lang="en-US" sz="2400" dirty="0" smtClean="0"/>
              <a:t>weight?</a:t>
            </a:r>
            <a:endParaRPr lang="en-US" sz="2400" dirty="0"/>
          </a:p>
          <a:p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5</a:t>
            </a:fld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3567201" y="4436075"/>
            <a:ext cx="5203443" cy="2192169"/>
            <a:chOff x="1348110" y="1652158"/>
            <a:chExt cx="6818261" cy="3550436"/>
          </a:xfrm>
        </p:grpSpPr>
        <p:grpSp>
          <p:nvGrpSpPr>
            <p:cNvPr id="12" name="Group 11"/>
            <p:cNvGrpSpPr>
              <a:grpSpLocks noChangeAspect="1"/>
            </p:cNvGrpSpPr>
            <p:nvPr/>
          </p:nvGrpSpPr>
          <p:grpSpPr>
            <a:xfrm>
              <a:off x="3238875" y="1731049"/>
              <a:ext cx="3958272" cy="3471545"/>
              <a:chOff x="2055495" y="1587608"/>
              <a:chExt cx="5654675" cy="4959350"/>
            </a:xfrm>
          </p:grpSpPr>
          <p:sp>
            <p:nvSpPr>
              <p:cNvPr id="39" name="Freeform 3"/>
              <p:cNvSpPr>
                <a:spLocks/>
              </p:cNvSpPr>
              <p:nvPr/>
            </p:nvSpPr>
            <p:spPr bwMode="auto">
              <a:xfrm>
                <a:off x="2055495" y="3400533"/>
                <a:ext cx="5649913" cy="3146425"/>
              </a:xfrm>
              <a:custGeom>
                <a:avLst/>
                <a:gdLst>
                  <a:gd name="T0" fmla="*/ 2147483647 w 3984"/>
                  <a:gd name="T1" fmla="*/ 2147483647 h 2310"/>
                  <a:gd name="T2" fmla="*/ 2147483647 w 3984"/>
                  <a:gd name="T3" fmla="*/ 2147483647 h 2310"/>
                  <a:gd name="T4" fmla="*/ 2147483647 w 3984"/>
                  <a:gd name="T5" fmla="*/ 2147483647 h 2310"/>
                  <a:gd name="T6" fmla="*/ 2147483647 w 3984"/>
                  <a:gd name="T7" fmla="*/ 2147483647 h 2310"/>
                  <a:gd name="T8" fmla="*/ 2147483647 w 3984"/>
                  <a:gd name="T9" fmla="*/ 2147483647 h 2310"/>
                  <a:gd name="T10" fmla="*/ 2147483647 w 3984"/>
                  <a:gd name="T11" fmla="*/ 2147483647 h 2310"/>
                  <a:gd name="T12" fmla="*/ 2147483647 w 3984"/>
                  <a:gd name="T13" fmla="*/ 2147483647 h 2310"/>
                  <a:gd name="T14" fmla="*/ 2147483647 w 3984"/>
                  <a:gd name="T15" fmla="*/ 2147483647 h 2310"/>
                  <a:gd name="T16" fmla="*/ 2147483647 w 3984"/>
                  <a:gd name="T17" fmla="*/ 2147483647 h 2310"/>
                  <a:gd name="T18" fmla="*/ 2147483647 w 3984"/>
                  <a:gd name="T19" fmla="*/ 2147483647 h 2310"/>
                  <a:gd name="T20" fmla="*/ 2147483647 w 3984"/>
                  <a:gd name="T21" fmla="*/ 2147483647 h 2310"/>
                  <a:gd name="T22" fmla="*/ 2147483647 w 3984"/>
                  <a:gd name="T23" fmla="*/ 2147483647 h 2310"/>
                  <a:gd name="T24" fmla="*/ 2147483647 w 3984"/>
                  <a:gd name="T25" fmla="*/ 2147483647 h 2310"/>
                  <a:gd name="T26" fmla="*/ 2147483647 w 3984"/>
                  <a:gd name="T27" fmla="*/ 2147483647 h 2310"/>
                  <a:gd name="T28" fmla="*/ 2147483647 w 3984"/>
                  <a:gd name="T29" fmla="*/ 2147483647 h 2310"/>
                  <a:gd name="T30" fmla="*/ 2147483647 w 3984"/>
                  <a:gd name="T31" fmla="*/ 2147483647 h 2310"/>
                  <a:gd name="T32" fmla="*/ 2147483647 w 3984"/>
                  <a:gd name="T33" fmla="*/ 2147483647 h 2310"/>
                  <a:gd name="T34" fmla="*/ 2147483647 w 3984"/>
                  <a:gd name="T35" fmla="*/ 2147483647 h 231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3984"/>
                  <a:gd name="T55" fmla="*/ 0 h 2310"/>
                  <a:gd name="T56" fmla="*/ 3984 w 3984"/>
                  <a:gd name="T57" fmla="*/ 2310 h 2310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3984" h="2310">
                    <a:moveTo>
                      <a:pt x="1052" y="848"/>
                    </a:moveTo>
                    <a:cubicBezTo>
                      <a:pt x="964" y="864"/>
                      <a:pt x="684" y="860"/>
                      <a:pt x="519" y="944"/>
                    </a:cubicBezTo>
                    <a:cubicBezTo>
                      <a:pt x="354" y="1028"/>
                      <a:pt x="118" y="1232"/>
                      <a:pt x="59" y="1351"/>
                    </a:cubicBezTo>
                    <a:cubicBezTo>
                      <a:pt x="0" y="1470"/>
                      <a:pt x="138" y="1578"/>
                      <a:pt x="167" y="1659"/>
                    </a:cubicBezTo>
                    <a:cubicBezTo>
                      <a:pt x="196" y="1740"/>
                      <a:pt x="197" y="1781"/>
                      <a:pt x="231" y="1835"/>
                    </a:cubicBezTo>
                    <a:cubicBezTo>
                      <a:pt x="265" y="1889"/>
                      <a:pt x="302" y="1952"/>
                      <a:pt x="370" y="1984"/>
                    </a:cubicBezTo>
                    <a:cubicBezTo>
                      <a:pt x="438" y="2016"/>
                      <a:pt x="529" y="1993"/>
                      <a:pt x="642" y="2027"/>
                    </a:cubicBezTo>
                    <a:cubicBezTo>
                      <a:pt x="755" y="2061"/>
                      <a:pt x="870" y="2140"/>
                      <a:pt x="1047" y="2187"/>
                    </a:cubicBezTo>
                    <a:cubicBezTo>
                      <a:pt x="1224" y="2234"/>
                      <a:pt x="1497" y="2310"/>
                      <a:pt x="1702" y="2309"/>
                    </a:cubicBezTo>
                    <a:cubicBezTo>
                      <a:pt x="1907" y="2308"/>
                      <a:pt x="2090" y="2285"/>
                      <a:pt x="2279" y="2183"/>
                    </a:cubicBezTo>
                    <a:cubicBezTo>
                      <a:pt x="2468" y="2081"/>
                      <a:pt x="2650" y="1829"/>
                      <a:pt x="2836" y="1696"/>
                    </a:cubicBezTo>
                    <a:lnTo>
                      <a:pt x="3394" y="1384"/>
                    </a:lnTo>
                    <a:cubicBezTo>
                      <a:pt x="3575" y="1251"/>
                      <a:pt x="3860" y="1040"/>
                      <a:pt x="3922" y="896"/>
                    </a:cubicBezTo>
                    <a:cubicBezTo>
                      <a:pt x="3984" y="752"/>
                      <a:pt x="3840" y="615"/>
                      <a:pt x="3765" y="522"/>
                    </a:cubicBezTo>
                    <a:cubicBezTo>
                      <a:pt x="3690" y="429"/>
                      <a:pt x="3566" y="417"/>
                      <a:pt x="3474" y="336"/>
                    </a:cubicBezTo>
                    <a:cubicBezTo>
                      <a:pt x="3382" y="255"/>
                      <a:pt x="3392" y="76"/>
                      <a:pt x="3212" y="38"/>
                    </a:cubicBezTo>
                    <a:cubicBezTo>
                      <a:pt x="3032" y="0"/>
                      <a:pt x="2605" y="63"/>
                      <a:pt x="2391" y="107"/>
                    </a:cubicBezTo>
                    <a:cubicBezTo>
                      <a:pt x="2177" y="151"/>
                      <a:pt x="2024" y="259"/>
                      <a:pt x="1927" y="299"/>
                    </a:cubicBezTo>
                  </a:path>
                </a:pathLst>
              </a:custGeom>
              <a:solidFill>
                <a:srgbClr val="808080"/>
              </a:solidFill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0" name="Freeform 4"/>
              <p:cNvSpPr>
                <a:spLocks/>
              </p:cNvSpPr>
              <p:nvPr/>
            </p:nvSpPr>
            <p:spPr bwMode="auto">
              <a:xfrm>
                <a:off x="2060258" y="3352908"/>
                <a:ext cx="5649912" cy="3143250"/>
              </a:xfrm>
              <a:custGeom>
                <a:avLst/>
                <a:gdLst>
                  <a:gd name="T0" fmla="*/ 2147483647 w 3984"/>
                  <a:gd name="T1" fmla="*/ 2147483647 h 2310"/>
                  <a:gd name="T2" fmla="*/ 2147483647 w 3984"/>
                  <a:gd name="T3" fmla="*/ 2147483647 h 2310"/>
                  <a:gd name="T4" fmla="*/ 2147483647 w 3984"/>
                  <a:gd name="T5" fmla="*/ 2147483647 h 2310"/>
                  <a:gd name="T6" fmla="*/ 2147483647 w 3984"/>
                  <a:gd name="T7" fmla="*/ 2147483647 h 2310"/>
                  <a:gd name="T8" fmla="*/ 2147483647 w 3984"/>
                  <a:gd name="T9" fmla="*/ 2147483647 h 2310"/>
                  <a:gd name="T10" fmla="*/ 2147483647 w 3984"/>
                  <a:gd name="T11" fmla="*/ 2147483647 h 2310"/>
                  <a:gd name="T12" fmla="*/ 2147483647 w 3984"/>
                  <a:gd name="T13" fmla="*/ 2147483647 h 2310"/>
                  <a:gd name="T14" fmla="*/ 2147483647 w 3984"/>
                  <a:gd name="T15" fmla="*/ 2147483647 h 2310"/>
                  <a:gd name="T16" fmla="*/ 2147483647 w 3984"/>
                  <a:gd name="T17" fmla="*/ 2147483647 h 2310"/>
                  <a:gd name="T18" fmla="*/ 2147483647 w 3984"/>
                  <a:gd name="T19" fmla="*/ 2147483647 h 2310"/>
                  <a:gd name="T20" fmla="*/ 2147483647 w 3984"/>
                  <a:gd name="T21" fmla="*/ 2147483647 h 2310"/>
                  <a:gd name="T22" fmla="*/ 2147483647 w 3984"/>
                  <a:gd name="T23" fmla="*/ 2147483647 h 2310"/>
                  <a:gd name="T24" fmla="*/ 2147483647 w 3984"/>
                  <a:gd name="T25" fmla="*/ 2147483647 h 2310"/>
                  <a:gd name="T26" fmla="*/ 2147483647 w 3984"/>
                  <a:gd name="T27" fmla="*/ 2147483647 h 2310"/>
                  <a:gd name="T28" fmla="*/ 2147483647 w 3984"/>
                  <a:gd name="T29" fmla="*/ 2147483647 h 2310"/>
                  <a:gd name="T30" fmla="*/ 2147483647 w 3984"/>
                  <a:gd name="T31" fmla="*/ 2147483647 h 2310"/>
                  <a:gd name="T32" fmla="*/ 2147483647 w 3984"/>
                  <a:gd name="T33" fmla="*/ 2147483647 h 2310"/>
                  <a:gd name="T34" fmla="*/ 2147483647 w 3984"/>
                  <a:gd name="T35" fmla="*/ 2147483647 h 231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3984"/>
                  <a:gd name="T55" fmla="*/ 0 h 2310"/>
                  <a:gd name="T56" fmla="*/ 3984 w 3984"/>
                  <a:gd name="T57" fmla="*/ 2310 h 2310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3984" h="2310">
                    <a:moveTo>
                      <a:pt x="1052" y="848"/>
                    </a:moveTo>
                    <a:cubicBezTo>
                      <a:pt x="964" y="864"/>
                      <a:pt x="684" y="860"/>
                      <a:pt x="519" y="944"/>
                    </a:cubicBezTo>
                    <a:cubicBezTo>
                      <a:pt x="354" y="1028"/>
                      <a:pt x="118" y="1232"/>
                      <a:pt x="59" y="1351"/>
                    </a:cubicBezTo>
                    <a:cubicBezTo>
                      <a:pt x="0" y="1470"/>
                      <a:pt x="138" y="1578"/>
                      <a:pt x="167" y="1659"/>
                    </a:cubicBezTo>
                    <a:cubicBezTo>
                      <a:pt x="196" y="1740"/>
                      <a:pt x="197" y="1781"/>
                      <a:pt x="231" y="1835"/>
                    </a:cubicBezTo>
                    <a:cubicBezTo>
                      <a:pt x="265" y="1889"/>
                      <a:pt x="302" y="1952"/>
                      <a:pt x="370" y="1984"/>
                    </a:cubicBezTo>
                    <a:cubicBezTo>
                      <a:pt x="438" y="2016"/>
                      <a:pt x="529" y="1993"/>
                      <a:pt x="642" y="2027"/>
                    </a:cubicBezTo>
                    <a:cubicBezTo>
                      <a:pt x="755" y="2061"/>
                      <a:pt x="870" y="2140"/>
                      <a:pt x="1047" y="2187"/>
                    </a:cubicBezTo>
                    <a:cubicBezTo>
                      <a:pt x="1224" y="2234"/>
                      <a:pt x="1497" y="2310"/>
                      <a:pt x="1702" y="2309"/>
                    </a:cubicBezTo>
                    <a:cubicBezTo>
                      <a:pt x="1907" y="2308"/>
                      <a:pt x="2090" y="2285"/>
                      <a:pt x="2279" y="2183"/>
                    </a:cubicBezTo>
                    <a:cubicBezTo>
                      <a:pt x="2468" y="2081"/>
                      <a:pt x="2650" y="1829"/>
                      <a:pt x="2836" y="1696"/>
                    </a:cubicBezTo>
                    <a:lnTo>
                      <a:pt x="3394" y="1384"/>
                    </a:lnTo>
                    <a:cubicBezTo>
                      <a:pt x="3575" y="1251"/>
                      <a:pt x="3860" y="1040"/>
                      <a:pt x="3922" y="896"/>
                    </a:cubicBezTo>
                    <a:cubicBezTo>
                      <a:pt x="3984" y="752"/>
                      <a:pt x="3840" y="615"/>
                      <a:pt x="3765" y="522"/>
                    </a:cubicBezTo>
                    <a:cubicBezTo>
                      <a:pt x="3690" y="429"/>
                      <a:pt x="3566" y="417"/>
                      <a:pt x="3474" y="336"/>
                    </a:cubicBezTo>
                    <a:cubicBezTo>
                      <a:pt x="3382" y="255"/>
                      <a:pt x="3392" y="76"/>
                      <a:pt x="3212" y="38"/>
                    </a:cubicBezTo>
                    <a:cubicBezTo>
                      <a:pt x="3032" y="0"/>
                      <a:pt x="2605" y="63"/>
                      <a:pt x="2391" y="107"/>
                    </a:cubicBezTo>
                    <a:cubicBezTo>
                      <a:pt x="2177" y="151"/>
                      <a:pt x="2024" y="259"/>
                      <a:pt x="1927" y="299"/>
                    </a:cubicBezTo>
                  </a:path>
                </a:pathLst>
              </a:custGeom>
              <a:solidFill>
                <a:srgbClr val="808080"/>
              </a:solidFill>
              <a:ln w="127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1" name="Freeform 5"/>
              <p:cNvSpPr>
                <a:spLocks/>
              </p:cNvSpPr>
              <p:nvPr/>
            </p:nvSpPr>
            <p:spPr bwMode="auto">
              <a:xfrm>
                <a:off x="2058670" y="3305283"/>
                <a:ext cx="5648325" cy="3146425"/>
              </a:xfrm>
              <a:custGeom>
                <a:avLst/>
                <a:gdLst>
                  <a:gd name="T0" fmla="*/ 2147483647 w 3558"/>
                  <a:gd name="T1" fmla="*/ 2147483647 h 1982"/>
                  <a:gd name="T2" fmla="*/ 2147483647 w 3558"/>
                  <a:gd name="T3" fmla="*/ 2147483647 h 1982"/>
                  <a:gd name="T4" fmla="*/ 2147483647 w 3558"/>
                  <a:gd name="T5" fmla="*/ 2147483647 h 1982"/>
                  <a:gd name="T6" fmla="*/ 2147483647 w 3558"/>
                  <a:gd name="T7" fmla="*/ 2147483647 h 1982"/>
                  <a:gd name="T8" fmla="*/ 2147483647 w 3558"/>
                  <a:gd name="T9" fmla="*/ 2147483647 h 1982"/>
                  <a:gd name="T10" fmla="*/ 2147483647 w 3558"/>
                  <a:gd name="T11" fmla="*/ 2147483647 h 1982"/>
                  <a:gd name="T12" fmla="*/ 2147483647 w 3558"/>
                  <a:gd name="T13" fmla="*/ 2147483647 h 1982"/>
                  <a:gd name="T14" fmla="*/ 2147483647 w 3558"/>
                  <a:gd name="T15" fmla="*/ 2147483647 h 1982"/>
                  <a:gd name="T16" fmla="*/ 2147483647 w 3558"/>
                  <a:gd name="T17" fmla="*/ 2147483647 h 1982"/>
                  <a:gd name="T18" fmla="*/ 2147483647 w 3558"/>
                  <a:gd name="T19" fmla="*/ 2147483647 h 1982"/>
                  <a:gd name="T20" fmla="*/ 2147483647 w 3558"/>
                  <a:gd name="T21" fmla="*/ 2147483647 h 1982"/>
                  <a:gd name="T22" fmla="*/ 2147483647 w 3558"/>
                  <a:gd name="T23" fmla="*/ 2147483647 h 1982"/>
                  <a:gd name="T24" fmla="*/ 2147483647 w 3558"/>
                  <a:gd name="T25" fmla="*/ 2147483647 h 1982"/>
                  <a:gd name="T26" fmla="*/ 2147483647 w 3558"/>
                  <a:gd name="T27" fmla="*/ 2147483647 h 1982"/>
                  <a:gd name="T28" fmla="*/ 2147483647 w 3558"/>
                  <a:gd name="T29" fmla="*/ 2147483647 h 1982"/>
                  <a:gd name="T30" fmla="*/ 2147483647 w 3558"/>
                  <a:gd name="T31" fmla="*/ 2147483647 h 1982"/>
                  <a:gd name="T32" fmla="*/ 2147483647 w 3558"/>
                  <a:gd name="T33" fmla="*/ 2147483647 h 1982"/>
                  <a:gd name="T34" fmla="*/ 2147483647 w 3558"/>
                  <a:gd name="T35" fmla="*/ 2147483647 h 1982"/>
                  <a:gd name="T36" fmla="*/ 2147483647 w 3558"/>
                  <a:gd name="T37" fmla="*/ 2147483647 h 1982"/>
                  <a:gd name="T38" fmla="*/ 2147483647 w 3558"/>
                  <a:gd name="T39" fmla="*/ 2147483647 h 1982"/>
                  <a:gd name="T40" fmla="*/ 2147483647 w 3558"/>
                  <a:gd name="T41" fmla="*/ 2147483647 h 198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3558"/>
                  <a:gd name="T64" fmla="*/ 0 h 1982"/>
                  <a:gd name="T65" fmla="*/ 3558 w 3558"/>
                  <a:gd name="T66" fmla="*/ 1982 h 198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3558" h="1982">
                    <a:moveTo>
                      <a:pt x="1734" y="263"/>
                    </a:moveTo>
                    <a:cubicBezTo>
                      <a:pt x="1661" y="295"/>
                      <a:pt x="1427" y="387"/>
                      <a:pt x="1296" y="455"/>
                    </a:cubicBezTo>
                    <a:cubicBezTo>
                      <a:pt x="1165" y="523"/>
                      <a:pt x="1041" y="617"/>
                      <a:pt x="950" y="668"/>
                    </a:cubicBezTo>
                    <a:cubicBezTo>
                      <a:pt x="859" y="719"/>
                      <a:pt x="828" y="735"/>
                      <a:pt x="747" y="759"/>
                    </a:cubicBezTo>
                    <a:cubicBezTo>
                      <a:pt x="666" y="783"/>
                      <a:pt x="580" y="743"/>
                      <a:pt x="464" y="810"/>
                    </a:cubicBezTo>
                    <a:cubicBezTo>
                      <a:pt x="348" y="877"/>
                      <a:pt x="105" y="1057"/>
                      <a:pt x="53" y="1159"/>
                    </a:cubicBezTo>
                    <a:cubicBezTo>
                      <a:pt x="0" y="1261"/>
                      <a:pt x="123" y="1354"/>
                      <a:pt x="149" y="1423"/>
                    </a:cubicBezTo>
                    <a:cubicBezTo>
                      <a:pt x="175" y="1493"/>
                      <a:pt x="176" y="1528"/>
                      <a:pt x="206" y="1574"/>
                    </a:cubicBezTo>
                    <a:cubicBezTo>
                      <a:pt x="237" y="1621"/>
                      <a:pt x="270" y="1675"/>
                      <a:pt x="330" y="1702"/>
                    </a:cubicBezTo>
                    <a:cubicBezTo>
                      <a:pt x="391" y="1730"/>
                      <a:pt x="472" y="1710"/>
                      <a:pt x="573" y="1739"/>
                    </a:cubicBezTo>
                    <a:cubicBezTo>
                      <a:pt x="674" y="1768"/>
                      <a:pt x="777" y="1836"/>
                      <a:pt x="935" y="1876"/>
                    </a:cubicBezTo>
                    <a:cubicBezTo>
                      <a:pt x="1093" y="1917"/>
                      <a:pt x="1337" y="1982"/>
                      <a:pt x="1520" y="1981"/>
                    </a:cubicBezTo>
                    <a:cubicBezTo>
                      <a:pt x="1703" y="1980"/>
                      <a:pt x="1867" y="1961"/>
                      <a:pt x="2035" y="1873"/>
                    </a:cubicBezTo>
                    <a:cubicBezTo>
                      <a:pt x="2204" y="1786"/>
                      <a:pt x="2367" y="1569"/>
                      <a:pt x="2533" y="1455"/>
                    </a:cubicBezTo>
                    <a:lnTo>
                      <a:pt x="3031" y="1187"/>
                    </a:lnTo>
                    <a:cubicBezTo>
                      <a:pt x="3193" y="1073"/>
                      <a:pt x="3447" y="892"/>
                      <a:pt x="3503" y="769"/>
                    </a:cubicBezTo>
                    <a:cubicBezTo>
                      <a:pt x="3558" y="645"/>
                      <a:pt x="3429" y="528"/>
                      <a:pt x="3362" y="448"/>
                    </a:cubicBezTo>
                    <a:cubicBezTo>
                      <a:pt x="3295" y="368"/>
                      <a:pt x="3185" y="358"/>
                      <a:pt x="3103" y="288"/>
                    </a:cubicBezTo>
                    <a:cubicBezTo>
                      <a:pt x="3020" y="219"/>
                      <a:pt x="3029" y="65"/>
                      <a:pt x="2869" y="33"/>
                    </a:cubicBezTo>
                    <a:cubicBezTo>
                      <a:pt x="2708" y="0"/>
                      <a:pt x="2326" y="54"/>
                      <a:pt x="2135" y="92"/>
                    </a:cubicBezTo>
                    <a:cubicBezTo>
                      <a:pt x="1944" y="130"/>
                      <a:pt x="1808" y="222"/>
                      <a:pt x="1721" y="257"/>
                    </a:cubicBezTo>
                  </a:path>
                </a:pathLst>
              </a:custGeom>
              <a:solidFill>
                <a:srgbClr val="C0C0C0"/>
              </a:solidFill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2" name="Line 6"/>
              <p:cNvSpPr>
                <a:spLocks noChangeShapeType="1"/>
              </p:cNvSpPr>
              <p:nvPr/>
            </p:nvSpPr>
            <p:spPr bwMode="auto">
              <a:xfrm flipV="1">
                <a:off x="2738120" y="3397358"/>
                <a:ext cx="4616450" cy="287337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lgDashDot"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3" name="Freeform 7"/>
              <p:cNvSpPr>
                <a:spLocks/>
              </p:cNvSpPr>
              <p:nvPr/>
            </p:nvSpPr>
            <p:spPr bwMode="auto">
              <a:xfrm>
                <a:off x="3387408" y="4146658"/>
                <a:ext cx="4038600" cy="1603375"/>
              </a:xfrm>
              <a:custGeom>
                <a:avLst/>
                <a:gdLst>
                  <a:gd name="T0" fmla="*/ 0 w 2379"/>
                  <a:gd name="T1" fmla="*/ 2147483647 h 1010"/>
                  <a:gd name="T2" fmla="*/ 2147483647 w 2379"/>
                  <a:gd name="T3" fmla="*/ 2147483647 h 1010"/>
                  <a:gd name="T4" fmla="*/ 2147483647 w 2379"/>
                  <a:gd name="T5" fmla="*/ 2147483647 h 1010"/>
                  <a:gd name="T6" fmla="*/ 2147483647 w 2379"/>
                  <a:gd name="T7" fmla="*/ 2147483647 h 1010"/>
                  <a:gd name="T8" fmla="*/ 2147483647 w 2379"/>
                  <a:gd name="T9" fmla="*/ 2147483647 h 1010"/>
                  <a:gd name="T10" fmla="*/ 2147483647 w 2379"/>
                  <a:gd name="T11" fmla="*/ 2147483647 h 1010"/>
                  <a:gd name="T12" fmla="*/ 2147483647 w 2379"/>
                  <a:gd name="T13" fmla="*/ 2147483647 h 1010"/>
                  <a:gd name="T14" fmla="*/ 2147483647 w 2379"/>
                  <a:gd name="T15" fmla="*/ 2147483647 h 1010"/>
                  <a:gd name="T16" fmla="*/ 2147483647 w 2379"/>
                  <a:gd name="T17" fmla="*/ 2147483647 h 1010"/>
                  <a:gd name="T18" fmla="*/ 2147483647 w 2379"/>
                  <a:gd name="T19" fmla="*/ 2147483647 h 1010"/>
                  <a:gd name="T20" fmla="*/ 2147483647 w 2379"/>
                  <a:gd name="T21" fmla="*/ 2147483647 h 1010"/>
                  <a:gd name="T22" fmla="*/ 2147483647 w 2379"/>
                  <a:gd name="T23" fmla="*/ 2147483647 h 1010"/>
                  <a:gd name="T24" fmla="*/ 2147483647 w 2379"/>
                  <a:gd name="T25" fmla="*/ 2147483647 h 1010"/>
                  <a:gd name="T26" fmla="*/ 2147483647 w 2379"/>
                  <a:gd name="T27" fmla="*/ 2147483647 h 1010"/>
                  <a:gd name="T28" fmla="*/ 2147483647 w 2379"/>
                  <a:gd name="T29" fmla="*/ 2147483647 h 1010"/>
                  <a:gd name="T30" fmla="*/ 2147483647 w 2379"/>
                  <a:gd name="T31" fmla="*/ 2147483647 h 1010"/>
                  <a:gd name="T32" fmla="*/ 0 w 2379"/>
                  <a:gd name="T33" fmla="*/ 2147483647 h 101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379"/>
                  <a:gd name="T52" fmla="*/ 0 h 1010"/>
                  <a:gd name="T53" fmla="*/ 2379 w 2379"/>
                  <a:gd name="T54" fmla="*/ 1010 h 1010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379" h="1010">
                    <a:moveTo>
                      <a:pt x="0" y="354"/>
                    </a:moveTo>
                    <a:cubicBezTo>
                      <a:pt x="50" y="401"/>
                      <a:pt x="307" y="485"/>
                      <a:pt x="448" y="540"/>
                    </a:cubicBezTo>
                    <a:cubicBezTo>
                      <a:pt x="589" y="595"/>
                      <a:pt x="677" y="629"/>
                      <a:pt x="848" y="684"/>
                    </a:cubicBezTo>
                    <a:cubicBezTo>
                      <a:pt x="1019" y="739"/>
                      <a:pt x="1278" y="817"/>
                      <a:pt x="1472" y="871"/>
                    </a:cubicBezTo>
                    <a:cubicBezTo>
                      <a:pt x="1666" y="925"/>
                      <a:pt x="1907" y="1005"/>
                      <a:pt x="2011" y="1010"/>
                    </a:cubicBezTo>
                    <a:lnTo>
                      <a:pt x="2097" y="899"/>
                    </a:lnTo>
                    <a:cubicBezTo>
                      <a:pt x="2135" y="866"/>
                      <a:pt x="2204" y="844"/>
                      <a:pt x="2241" y="809"/>
                    </a:cubicBezTo>
                    <a:cubicBezTo>
                      <a:pt x="2278" y="774"/>
                      <a:pt x="2298" y="715"/>
                      <a:pt x="2321" y="686"/>
                    </a:cubicBezTo>
                    <a:lnTo>
                      <a:pt x="2379" y="633"/>
                    </a:lnTo>
                    <a:cubicBezTo>
                      <a:pt x="2251" y="601"/>
                      <a:pt x="1830" y="515"/>
                      <a:pt x="1595" y="446"/>
                    </a:cubicBezTo>
                    <a:cubicBezTo>
                      <a:pt x="1360" y="377"/>
                      <a:pt x="1111" y="270"/>
                      <a:pt x="966" y="217"/>
                    </a:cubicBezTo>
                    <a:cubicBezTo>
                      <a:pt x="821" y="164"/>
                      <a:pt x="810" y="162"/>
                      <a:pt x="726" y="126"/>
                    </a:cubicBezTo>
                    <a:cubicBezTo>
                      <a:pt x="642" y="90"/>
                      <a:pt x="527" y="0"/>
                      <a:pt x="459" y="3"/>
                    </a:cubicBezTo>
                    <a:cubicBezTo>
                      <a:pt x="391" y="6"/>
                      <a:pt x="355" y="112"/>
                      <a:pt x="315" y="142"/>
                    </a:cubicBezTo>
                    <a:cubicBezTo>
                      <a:pt x="275" y="172"/>
                      <a:pt x="246" y="164"/>
                      <a:pt x="219" y="183"/>
                    </a:cubicBezTo>
                    <a:cubicBezTo>
                      <a:pt x="192" y="202"/>
                      <a:pt x="186" y="230"/>
                      <a:pt x="150" y="258"/>
                    </a:cubicBezTo>
                    <a:cubicBezTo>
                      <a:pt x="114" y="286"/>
                      <a:pt x="31" y="334"/>
                      <a:pt x="0" y="354"/>
                    </a:cubicBezTo>
                    <a:close/>
                  </a:path>
                </a:pathLst>
              </a:custGeom>
              <a:solidFill>
                <a:srgbClr val="99CCFF"/>
              </a:solidFill>
              <a:ln w="12700" cmpd="sng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4" name="Freeform 8"/>
              <p:cNvSpPr>
                <a:spLocks/>
              </p:cNvSpPr>
              <p:nvPr/>
            </p:nvSpPr>
            <p:spPr bwMode="auto">
              <a:xfrm>
                <a:off x="3377882" y="4108558"/>
                <a:ext cx="4038601" cy="1603376"/>
              </a:xfrm>
              <a:custGeom>
                <a:avLst/>
                <a:gdLst>
                  <a:gd name="T0" fmla="*/ 0 w 2379"/>
                  <a:gd name="T1" fmla="*/ 2147483647 h 1010"/>
                  <a:gd name="T2" fmla="*/ 2147483647 w 2379"/>
                  <a:gd name="T3" fmla="*/ 2147483647 h 1010"/>
                  <a:gd name="T4" fmla="*/ 2147483647 w 2379"/>
                  <a:gd name="T5" fmla="*/ 2147483647 h 1010"/>
                  <a:gd name="T6" fmla="*/ 2147483647 w 2379"/>
                  <a:gd name="T7" fmla="*/ 2147483647 h 1010"/>
                  <a:gd name="T8" fmla="*/ 2147483647 w 2379"/>
                  <a:gd name="T9" fmla="*/ 2147483647 h 1010"/>
                  <a:gd name="T10" fmla="*/ 2147483647 w 2379"/>
                  <a:gd name="T11" fmla="*/ 2147483647 h 1010"/>
                  <a:gd name="T12" fmla="*/ 2147483647 w 2379"/>
                  <a:gd name="T13" fmla="*/ 2147483647 h 1010"/>
                  <a:gd name="T14" fmla="*/ 2147483647 w 2379"/>
                  <a:gd name="T15" fmla="*/ 2147483647 h 1010"/>
                  <a:gd name="T16" fmla="*/ 2147483647 w 2379"/>
                  <a:gd name="T17" fmla="*/ 2147483647 h 1010"/>
                  <a:gd name="T18" fmla="*/ 2147483647 w 2379"/>
                  <a:gd name="T19" fmla="*/ 2147483647 h 1010"/>
                  <a:gd name="T20" fmla="*/ 2147483647 w 2379"/>
                  <a:gd name="T21" fmla="*/ 2147483647 h 1010"/>
                  <a:gd name="T22" fmla="*/ 2147483647 w 2379"/>
                  <a:gd name="T23" fmla="*/ 2147483647 h 1010"/>
                  <a:gd name="T24" fmla="*/ 2147483647 w 2379"/>
                  <a:gd name="T25" fmla="*/ 2147483647 h 1010"/>
                  <a:gd name="T26" fmla="*/ 2147483647 w 2379"/>
                  <a:gd name="T27" fmla="*/ 2147483647 h 1010"/>
                  <a:gd name="T28" fmla="*/ 2147483647 w 2379"/>
                  <a:gd name="T29" fmla="*/ 2147483647 h 1010"/>
                  <a:gd name="T30" fmla="*/ 2147483647 w 2379"/>
                  <a:gd name="T31" fmla="*/ 2147483647 h 1010"/>
                  <a:gd name="T32" fmla="*/ 0 w 2379"/>
                  <a:gd name="T33" fmla="*/ 2147483647 h 101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379"/>
                  <a:gd name="T52" fmla="*/ 0 h 1010"/>
                  <a:gd name="T53" fmla="*/ 2379 w 2379"/>
                  <a:gd name="T54" fmla="*/ 1010 h 1010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379" h="1010">
                    <a:moveTo>
                      <a:pt x="0" y="354"/>
                    </a:moveTo>
                    <a:cubicBezTo>
                      <a:pt x="50" y="401"/>
                      <a:pt x="307" y="485"/>
                      <a:pt x="448" y="540"/>
                    </a:cubicBezTo>
                    <a:cubicBezTo>
                      <a:pt x="589" y="595"/>
                      <a:pt x="677" y="629"/>
                      <a:pt x="848" y="684"/>
                    </a:cubicBezTo>
                    <a:cubicBezTo>
                      <a:pt x="1019" y="739"/>
                      <a:pt x="1278" y="817"/>
                      <a:pt x="1472" y="871"/>
                    </a:cubicBezTo>
                    <a:cubicBezTo>
                      <a:pt x="1666" y="925"/>
                      <a:pt x="1907" y="1005"/>
                      <a:pt x="2011" y="1010"/>
                    </a:cubicBezTo>
                    <a:lnTo>
                      <a:pt x="2097" y="899"/>
                    </a:lnTo>
                    <a:cubicBezTo>
                      <a:pt x="2135" y="866"/>
                      <a:pt x="2204" y="844"/>
                      <a:pt x="2241" y="809"/>
                    </a:cubicBezTo>
                    <a:cubicBezTo>
                      <a:pt x="2278" y="774"/>
                      <a:pt x="2298" y="715"/>
                      <a:pt x="2321" y="686"/>
                    </a:cubicBezTo>
                    <a:lnTo>
                      <a:pt x="2379" y="633"/>
                    </a:lnTo>
                    <a:cubicBezTo>
                      <a:pt x="2251" y="601"/>
                      <a:pt x="1830" y="515"/>
                      <a:pt x="1595" y="446"/>
                    </a:cubicBezTo>
                    <a:cubicBezTo>
                      <a:pt x="1360" y="377"/>
                      <a:pt x="1111" y="270"/>
                      <a:pt x="966" y="217"/>
                    </a:cubicBezTo>
                    <a:cubicBezTo>
                      <a:pt x="821" y="164"/>
                      <a:pt x="810" y="162"/>
                      <a:pt x="726" y="126"/>
                    </a:cubicBezTo>
                    <a:cubicBezTo>
                      <a:pt x="642" y="90"/>
                      <a:pt x="527" y="0"/>
                      <a:pt x="459" y="3"/>
                    </a:cubicBezTo>
                    <a:cubicBezTo>
                      <a:pt x="391" y="6"/>
                      <a:pt x="355" y="112"/>
                      <a:pt x="315" y="142"/>
                    </a:cubicBezTo>
                    <a:cubicBezTo>
                      <a:pt x="275" y="172"/>
                      <a:pt x="246" y="164"/>
                      <a:pt x="219" y="183"/>
                    </a:cubicBezTo>
                    <a:cubicBezTo>
                      <a:pt x="192" y="202"/>
                      <a:pt x="186" y="230"/>
                      <a:pt x="150" y="258"/>
                    </a:cubicBezTo>
                    <a:cubicBezTo>
                      <a:pt x="114" y="286"/>
                      <a:pt x="31" y="334"/>
                      <a:pt x="0" y="354"/>
                    </a:cubicBezTo>
                    <a:close/>
                  </a:path>
                </a:pathLst>
              </a:custGeom>
              <a:solidFill>
                <a:srgbClr val="99CCFF"/>
              </a:solidFill>
              <a:ln w="12700" cmpd="sng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5" name="Freeform 9"/>
              <p:cNvSpPr>
                <a:spLocks/>
              </p:cNvSpPr>
              <p:nvPr/>
            </p:nvSpPr>
            <p:spPr bwMode="auto">
              <a:xfrm>
                <a:off x="2747645" y="3608495"/>
                <a:ext cx="4384675" cy="2520950"/>
              </a:xfrm>
              <a:custGeom>
                <a:avLst/>
                <a:gdLst>
                  <a:gd name="T0" fmla="*/ 2147483647 w 2762"/>
                  <a:gd name="T1" fmla="*/ 2147483647 h 1588"/>
                  <a:gd name="T2" fmla="*/ 2147483647 w 2762"/>
                  <a:gd name="T3" fmla="*/ 2147483647 h 1588"/>
                  <a:gd name="T4" fmla="*/ 2147483647 w 2762"/>
                  <a:gd name="T5" fmla="*/ 2147483647 h 1588"/>
                  <a:gd name="T6" fmla="*/ 2147483647 w 2762"/>
                  <a:gd name="T7" fmla="*/ 2147483647 h 1588"/>
                  <a:gd name="T8" fmla="*/ 2147483647 w 2762"/>
                  <a:gd name="T9" fmla="*/ 2147483647 h 1588"/>
                  <a:gd name="T10" fmla="*/ 2147483647 w 2762"/>
                  <a:gd name="T11" fmla="*/ 2147483647 h 1588"/>
                  <a:gd name="T12" fmla="*/ 2147483647 w 2762"/>
                  <a:gd name="T13" fmla="*/ 2147483647 h 1588"/>
                  <a:gd name="T14" fmla="*/ 2147483647 w 2762"/>
                  <a:gd name="T15" fmla="*/ 2147483647 h 1588"/>
                  <a:gd name="T16" fmla="*/ 2147483647 w 2762"/>
                  <a:gd name="T17" fmla="*/ 2147483647 h 1588"/>
                  <a:gd name="T18" fmla="*/ 2147483647 w 2762"/>
                  <a:gd name="T19" fmla="*/ 2147483647 h 1588"/>
                  <a:gd name="T20" fmla="*/ 2147483647 w 2762"/>
                  <a:gd name="T21" fmla="*/ 2147483647 h 1588"/>
                  <a:gd name="T22" fmla="*/ 0 w 2762"/>
                  <a:gd name="T23" fmla="*/ 2147483647 h 1588"/>
                  <a:gd name="T24" fmla="*/ 2147483647 w 2762"/>
                  <a:gd name="T25" fmla="*/ 2147483647 h 1588"/>
                  <a:gd name="T26" fmla="*/ 2147483647 w 2762"/>
                  <a:gd name="T27" fmla="*/ 2147483647 h 1588"/>
                  <a:gd name="T28" fmla="*/ 2147483647 w 2762"/>
                  <a:gd name="T29" fmla="*/ 2147483647 h 1588"/>
                  <a:gd name="T30" fmla="*/ 2147483647 w 2762"/>
                  <a:gd name="T31" fmla="*/ 2147483647 h 1588"/>
                  <a:gd name="T32" fmla="*/ 2147483647 w 2762"/>
                  <a:gd name="T33" fmla="*/ 0 h 1588"/>
                  <a:gd name="T34" fmla="*/ 2147483647 w 2762"/>
                  <a:gd name="T35" fmla="*/ 2147483647 h 1588"/>
                  <a:gd name="T36" fmla="*/ 2147483647 w 2762"/>
                  <a:gd name="T37" fmla="*/ 2147483647 h 1588"/>
                  <a:gd name="T38" fmla="*/ 2147483647 w 2762"/>
                  <a:gd name="T39" fmla="*/ 2147483647 h 1588"/>
                  <a:gd name="T40" fmla="*/ 2147483647 w 2762"/>
                  <a:gd name="T41" fmla="*/ 2147483647 h 158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762"/>
                  <a:gd name="T64" fmla="*/ 0 h 1588"/>
                  <a:gd name="T65" fmla="*/ 2762 w 2762"/>
                  <a:gd name="T66" fmla="*/ 1588 h 158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762" h="1588">
                    <a:moveTo>
                      <a:pt x="2759" y="164"/>
                    </a:moveTo>
                    <a:lnTo>
                      <a:pt x="1916" y="640"/>
                    </a:lnTo>
                    <a:lnTo>
                      <a:pt x="1829" y="652"/>
                    </a:lnTo>
                    <a:lnTo>
                      <a:pt x="1338" y="968"/>
                    </a:lnTo>
                    <a:lnTo>
                      <a:pt x="1247" y="1065"/>
                    </a:lnTo>
                    <a:lnTo>
                      <a:pt x="407" y="1588"/>
                    </a:lnTo>
                    <a:lnTo>
                      <a:pt x="364" y="1586"/>
                    </a:lnTo>
                    <a:cubicBezTo>
                      <a:pt x="342" y="1576"/>
                      <a:pt x="303" y="1539"/>
                      <a:pt x="274" y="1528"/>
                    </a:cubicBezTo>
                    <a:cubicBezTo>
                      <a:pt x="246" y="1516"/>
                      <a:pt x="213" y="1527"/>
                      <a:pt x="190" y="1519"/>
                    </a:cubicBezTo>
                    <a:cubicBezTo>
                      <a:pt x="167" y="1511"/>
                      <a:pt x="163" y="1485"/>
                      <a:pt x="137" y="1478"/>
                    </a:cubicBezTo>
                    <a:cubicBezTo>
                      <a:pt x="112" y="1471"/>
                      <a:pt x="62" y="1480"/>
                      <a:pt x="39" y="1476"/>
                    </a:cubicBezTo>
                    <a:lnTo>
                      <a:pt x="0" y="1458"/>
                    </a:lnTo>
                    <a:lnTo>
                      <a:pt x="858" y="936"/>
                    </a:lnTo>
                    <a:lnTo>
                      <a:pt x="941" y="856"/>
                    </a:lnTo>
                    <a:lnTo>
                      <a:pt x="1444" y="552"/>
                    </a:lnTo>
                    <a:lnTo>
                      <a:pt x="1547" y="523"/>
                    </a:lnTo>
                    <a:lnTo>
                      <a:pt x="2352" y="0"/>
                    </a:lnTo>
                    <a:lnTo>
                      <a:pt x="2411" y="43"/>
                    </a:lnTo>
                    <a:cubicBezTo>
                      <a:pt x="2455" y="53"/>
                      <a:pt x="2571" y="45"/>
                      <a:pt x="2614" y="59"/>
                    </a:cubicBezTo>
                    <a:cubicBezTo>
                      <a:pt x="2657" y="73"/>
                      <a:pt x="2647" y="111"/>
                      <a:pt x="2672" y="129"/>
                    </a:cubicBezTo>
                    <a:lnTo>
                      <a:pt x="2762" y="169"/>
                    </a:lnTo>
                  </a:path>
                </a:pathLst>
              </a:custGeom>
              <a:solidFill>
                <a:srgbClr val="FFC000"/>
              </a:solidFill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6" name="Line 10"/>
              <p:cNvSpPr>
                <a:spLocks noChangeShapeType="1"/>
              </p:cNvSpPr>
              <p:nvPr/>
            </p:nvSpPr>
            <p:spPr bwMode="auto">
              <a:xfrm flipH="1" flipV="1">
                <a:off x="4227195" y="4983270"/>
                <a:ext cx="604838" cy="166688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lgDashDot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7" name="Line 11"/>
              <p:cNvSpPr>
                <a:spLocks noChangeShapeType="1"/>
              </p:cNvSpPr>
              <p:nvPr/>
            </p:nvSpPr>
            <p:spPr bwMode="auto">
              <a:xfrm flipH="1" flipV="1">
                <a:off x="4125595" y="5092808"/>
                <a:ext cx="619125" cy="18097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lgDashDot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8" name="Line 12"/>
              <p:cNvSpPr>
                <a:spLocks noChangeShapeType="1"/>
              </p:cNvSpPr>
              <p:nvPr/>
            </p:nvSpPr>
            <p:spPr bwMode="auto">
              <a:xfrm flipH="1" flipV="1">
                <a:off x="5038408" y="4478445"/>
                <a:ext cx="609600" cy="166688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lgDashDot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9" name="Line 13"/>
              <p:cNvSpPr>
                <a:spLocks noChangeShapeType="1"/>
              </p:cNvSpPr>
              <p:nvPr/>
            </p:nvSpPr>
            <p:spPr bwMode="auto">
              <a:xfrm flipH="1" flipV="1">
                <a:off x="5176520" y="4449870"/>
                <a:ext cx="600075" cy="166688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lgDashDot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0" name="Freeform 14"/>
              <p:cNvSpPr>
                <a:spLocks/>
              </p:cNvSpPr>
              <p:nvPr/>
            </p:nvSpPr>
            <p:spPr bwMode="auto">
              <a:xfrm>
                <a:off x="6319520" y="2235308"/>
                <a:ext cx="374650" cy="260350"/>
              </a:xfrm>
              <a:custGeom>
                <a:avLst/>
                <a:gdLst>
                  <a:gd name="T0" fmla="*/ 2147483647 w 280"/>
                  <a:gd name="T1" fmla="*/ 2147483647 h 186"/>
                  <a:gd name="T2" fmla="*/ 2147483647 w 280"/>
                  <a:gd name="T3" fmla="*/ 2147483647 h 186"/>
                  <a:gd name="T4" fmla="*/ 2147483647 w 280"/>
                  <a:gd name="T5" fmla="*/ 2147483647 h 186"/>
                  <a:gd name="T6" fmla="*/ 2147483647 w 280"/>
                  <a:gd name="T7" fmla="*/ 2147483647 h 186"/>
                  <a:gd name="T8" fmla="*/ 2147483647 w 280"/>
                  <a:gd name="T9" fmla="*/ 2147483647 h 186"/>
                  <a:gd name="T10" fmla="*/ 2147483647 w 280"/>
                  <a:gd name="T11" fmla="*/ 0 h 186"/>
                  <a:gd name="T12" fmla="*/ 2147483647 w 280"/>
                  <a:gd name="T13" fmla="*/ 2147483647 h 186"/>
                  <a:gd name="T14" fmla="*/ 2147483647 w 280"/>
                  <a:gd name="T15" fmla="*/ 2147483647 h 186"/>
                  <a:gd name="T16" fmla="*/ 2147483647 w 280"/>
                  <a:gd name="T17" fmla="*/ 2147483647 h 18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80"/>
                  <a:gd name="T28" fmla="*/ 0 h 186"/>
                  <a:gd name="T29" fmla="*/ 280 w 280"/>
                  <a:gd name="T30" fmla="*/ 186 h 18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80" h="186">
                    <a:moveTo>
                      <a:pt x="40" y="186"/>
                    </a:moveTo>
                    <a:lnTo>
                      <a:pt x="266" y="60"/>
                    </a:lnTo>
                    <a:lnTo>
                      <a:pt x="280" y="32"/>
                    </a:lnTo>
                    <a:lnTo>
                      <a:pt x="278" y="12"/>
                    </a:lnTo>
                    <a:lnTo>
                      <a:pt x="266" y="2"/>
                    </a:lnTo>
                    <a:lnTo>
                      <a:pt x="240" y="0"/>
                    </a:lnTo>
                    <a:lnTo>
                      <a:pt x="8" y="128"/>
                    </a:lnTo>
                    <a:cubicBezTo>
                      <a:pt x="9" y="152"/>
                      <a:pt x="0" y="158"/>
                      <a:pt x="10" y="164"/>
                    </a:cubicBezTo>
                    <a:cubicBezTo>
                      <a:pt x="20" y="170"/>
                      <a:pt x="40" y="186"/>
                      <a:pt x="40" y="186"/>
                    </a:cubicBezTo>
                    <a:close/>
                  </a:path>
                </a:pathLst>
              </a:custGeom>
              <a:solidFill>
                <a:srgbClr val="808080"/>
              </a:solidFill>
              <a:ln w="127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1" name="Freeform 15"/>
              <p:cNvSpPr>
                <a:spLocks/>
              </p:cNvSpPr>
              <p:nvPr/>
            </p:nvSpPr>
            <p:spPr bwMode="auto">
              <a:xfrm>
                <a:off x="2650808" y="2314683"/>
                <a:ext cx="4243387" cy="2819400"/>
              </a:xfrm>
              <a:custGeom>
                <a:avLst/>
                <a:gdLst>
                  <a:gd name="T0" fmla="*/ 2147483647 w 2673"/>
                  <a:gd name="T1" fmla="*/ 2147483647 h 1776"/>
                  <a:gd name="T2" fmla="*/ 2147483647 w 2673"/>
                  <a:gd name="T3" fmla="*/ 2147483647 h 1776"/>
                  <a:gd name="T4" fmla="*/ 2147483647 w 2673"/>
                  <a:gd name="T5" fmla="*/ 2147483647 h 1776"/>
                  <a:gd name="T6" fmla="*/ 2147483647 w 2673"/>
                  <a:gd name="T7" fmla="*/ 2147483647 h 1776"/>
                  <a:gd name="T8" fmla="*/ 2147483647 w 2673"/>
                  <a:gd name="T9" fmla="*/ 2147483647 h 1776"/>
                  <a:gd name="T10" fmla="*/ 2147483647 w 2673"/>
                  <a:gd name="T11" fmla="*/ 2147483647 h 1776"/>
                  <a:gd name="T12" fmla="*/ 2147483647 w 2673"/>
                  <a:gd name="T13" fmla="*/ 2147483647 h 1776"/>
                  <a:gd name="T14" fmla="*/ 2147483647 w 2673"/>
                  <a:gd name="T15" fmla="*/ 0 h 1776"/>
                  <a:gd name="T16" fmla="*/ 2147483647 w 2673"/>
                  <a:gd name="T17" fmla="*/ 2147483647 h 1776"/>
                  <a:gd name="T18" fmla="*/ 2147483647 w 2673"/>
                  <a:gd name="T19" fmla="*/ 2147483647 h 1776"/>
                  <a:gd name="T20" fmla="*/ 2147483647 w 2673"/>
                  <a:gd name="T21" fmla="*/ 2147483647 h 1776"/>
                  <a:gd name="T22" fmla="*/ 2147483647 w 2673"/>
                  <a:gd name="T23" fmla="*/ 2147483647 h 1776"/>
                  <a:gd name="T24" fmla="*/ 2147483647 w 2673"/>
                  <a:gd name="T25" fmla="*/ 2147483647 h 1776"/>
                  <a:gd name="T26" fmla="*/ 0 w 2673"/>
                  <a:gd name="T27" fmla="*/ 2147483647 h 1776"/>
                  <a:gd name="T28" fmla="*/ 2147483647 w 2673"/>
                  <a:gd name="T29" fmla="*/ 2147483647 h 1776"/>
                  <a:gd name="T30" fmla="*/ 2147483647 w 2673"/>
                  <a:gd name="T31" fmla="*/ 2147483647 h 1776"/>
                  <a:gd name="T32" fmla="*/ 2147483647 w 2673"/>
                  <a:gd name="T33" fmla="*/ 2147483647 h 1776"/>
                  <a:gd name="T34" fmla="*/ 2147483647 w 2673"/>
                  <a:gd name="T35" fmla="*/ 2147483647 h 1776"/>
                  <a:gd name="T36" fmla="*/ 2147483647 w 2673"/>
                  <a:gd name="T37" fmla="*/ 2147483647 h 1776"/>
                  <a:gd name="T38" fmla="*/ 2147483647 w 2673"/>
                  <a:gd name="T39" fmla="*/ 2147483647 h 1776"/>
                  <a:gd name="T40" fmla="*/ 2147483647 w 2673"/>
                  <a:gd name="T41" fmla="*/ 2147483647 h 1776"/>
                  <a:gd name="T42" fmla="*/ 2147483647 w 2673"/>
                  <a:gd name="T43" fmla="*/ 2147483647 h 1776"/>
                  <a:gd name="T44" fmla="*/ 2147483647 w 2673"/>
                  <a:gd name="T45" fmla="*/ 2147483647 h 1776"/>
                  <a:gd name="T46" fmla="*/ 2147483647 w 2673"/>
                  <a:gd name="T47" fmla="*/ 2147483647 h 1776"/>
                  <a:gd name="T48" fmla="*/ 2147483647 w 2673"/>
                  <a:gd name="T49" fmla="*/ 2147483647 h 1776"/>
                  <a:gd name="T50" fmla="*/ 2147483647 w 2673"/>
                  <a:gd name="T51" fmla="*/ 2147483647 h 1776"/>
                  <a:gd name="T52" fmla="*/ 2147483647 w 2673"/>
                  <a:gd name="T53" fmla="*/ 2147483647 h 1776"/>
                  <a:gd name="T54" fmla="*/ 2147483647 w 2673"/>
                  <a:gd name="T55" fmla="*/ 2147483647 h 1776"/>
                  <a:gd name="T56" fmla="*/ 2147483647 w 2673"/>
                  <a:gd name="T57" fmla="*/ 2147483647 h 177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673"/>
                  <a:gd name="T88" fmla="*/ 0 h 1776"/>
                  <a:gd name="T89" fmla="*/ 2673 w 2673"/>
                  <a:gd name="T90" fmla="*/ 1776 h 177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673" h="1776">
                    <a:moveTo>
                      <a:pt x="2631" y="366"/>
                    </a:moveTo>
                    <a:lnTo>
                      <a:pt x="2526" y="366"/>
                    </a:lnTo>
                    <a:lnTo>
                      <a:pt x="2460" y="351"/>
                    </a:lnTo>
                    <a:cubicBezTo>
                      <a:pt x="2444" y="340"/>
                      <a:pt x="2433" y="337"/>
                      <a:pt x="2427" y="300"/>
                    </a:cubicBezTo>
                    <a:lnTo>
                      <a:pt x="2421" y="126"/>
                    </a:lnTo>
                    <a:cubicBezTo>
                      <a:pt x="2425" y="87"/>
                      <a:pt x="2448" y="82"/>
                      <a:pt x="2451" y="66"/>
                    </a:cubicBezTo>
                    <a:lnTo>
                      <a:pt x="2442" y="27"/>
                    </a:lnTo>
                    <a:lnTo>
                      <a:pt x="2406" y="0"/>
                    </a:lnTo>
                    <a:lnTo>
                      <a:pt x="2391" y="6"/>
                    </a:lnTo>
                    <a:lnTo>
                      <a:pt x="2001" y="261"/>
                    </a:lnTo>
                    <a:lnTo>
                      <a:pt x="210" y="1371"/>
                    </a:lnTo>
                    <a:lnTo>
                      <a:pt x="216" y="1431"/>
                    </a:lnTo>
                    <a:lnTo>
                      <a:pt x="240" y="1491"/>
                    </a:lnTo>
                    <a:lnTo>
                      <a:pt x="0" y="1626"/>
                    </a:lnTo>
                    <a:lnTo>
                      <a:pt x="51" y="1635"/>
                    </a:lnTo>
                    <a:lnTo>
                      <a:pt x="126" y="1656"/>
                    </a:lnTo>
                    <a:lnTo>
                      <a:pt x="231" y="1686"/>
                    </a:lnTo>
                    <a:lnTo>
                      <a:pt x="255" y="1605"/>
                    </a:lnTo>
                    <a:lnTo>
                      <a:pt x="276" y="1701"/>
                    </a:lnTo>
                    <a:lnTo>
                      <a:pt x="438" y="1746"/>
                    </a:lnTo>
                    <a:lnTo>
                      <a:pt x="492" y="1776"/>
                    </a:lnTo>
                    <a:lnTo>
                      <a:pt x="869" y="1553"/>
                    </a:lnTo>
                    <a:lnTo>
                      <a:pt x="986" y="1481"/>
                    </a:lnTo>
                    <a:lnTo>
                      <a:pt x="1031" y="1419"/>
                    </a:lnTo>
                    <a:lnTo>
                      <a:pt x="1425" y="1173"/>
                    </a:lnTo>
                    <a:lnTo>
                      <a:pt x="1500" y="1158"/>
                    </a:lnTo>
                    <a:lnTo>
                      <a:pt x="2673" y="408"/>
                    </a:lnTo>
                    <a:lnTo>
                      <a:pt x="2628" y="372"/>
                    </a:lnTo>
                  </a:path>
                </a:pathLst>
              </a:custGeom>
              <a:solidFill>
                <a:srgbClr val="FFC000"/>
              </a:solidFill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2" name="Freeform 16"/>
              <p:cNvSpPr>
                <a:spLocks/>
              </p:cNvSpPr>
              <p:nvPr/>
            </p:nvSpPr>
            <p:spPr bwMode="auto">
              <a:xfrm>
                <a:off x="2644458" y="4453045"/>
                <a:ext cx="796925" cy="692150"/>
              </a:xfrm>
              <a:custGeom>
                <a:avLst/>
                <a:gdLst>
                  <a:gd name="T0" fmla="*/ 2147483647 w 595"/>
                  <a:gd name="T1" fmla="*/ 2147483647 h 494"/>
                  <a:gd name="T2" fmla="*/ 2147483647 w 595"/>
                  <a:gd name="T3" fmla="*/ 2147483647 h 494"/>
                  <a:gd name="T4" fmla="*/ 2147483647 w 595"/>
                  <a:gd name="T5" fmla="*/ 2147483647 h 494"/>
                  <a:gd name="T6" fmla="*/ 2147483647 w 595"/>
                  <a:gd name="T7" fmla="*/ 2147483647 h 494"/>
                  <a:gd name="T8" fmla="*/ 2147483647 w 595"/>
                  <a:gd name="T9" fmla="*/ 2147483647 h 494"/>
                  <a:gd name="T10" fmla="*/ 2147483647 w 595"/>
                  <a:gd name="T11" fmla="*/ 2147483647 h 494"/>
                  <a:gd name="T12" fmla="*/ 2147483647 w 595"/>
                  <a:gd name="T13" fmla="*/ 2147483647 h 494"/>
                  <a:gd name="T14" fmla="*/ 2147483647 w 595"/>
                  <a:gd name="T15" fmla="*/ 2147483647 h 494"/>
                  <a:gd name="T16" fmla="*/ 2147483647 w 595"/>
                  <a:gd name="T17" fmla="*/ 2147483647 h 494"/>
                  <a:gd name="T18" fmla="*/ 2147483647 w 595"/>
                  <a:gd name="T19" fmla="*/ 2147483647 h 494"/>
                  <a:gd name="T20" fmla="*/ 2147483647 w 595"/>
                  <a:gd name="T21" fmla="*/ 2147483647 h 494"/>
                  <a:gd name="T22" fmla="*/ 2147483647 w 595"/>
                  <a:gd name="T23" fmla="*/ 2147483647 h 494"/>
                  <a:gd name="T24" fmla="*/ 2147483647 w 595"/>
                  <a:gd name="T25" fmla="*/ 2147483647 h 494"/>
                  <a:gd name="T26" fmla="*/ 2147483647 w 595"/>
                  <a:gd name="T27" fmla="*/ 2147483647 h 494"/>
                  <a:gd name="T28" fmla="*/ 0 w 595"/>
                  <a:gd name="T29" fmla="*/ 2147483647 h 494"/>
                  <a:gd name="T30" fmla="*/ 2147483647 w 595"/>
                  <a:gd name="T31" fmla="*/ 2147483647 h 494"/>
                  <a:gd name="T32" fmla="*/ 2147483647 w 595"/>
                  <a:gd name="T33" fmla="*/ 2147483647 h 494"/>
                  <a:gd name="T34" fmla="*/ 2147483647 w 595"/>
                  <a:gd name="T35" fmla="*/ 2147483647 h 494"/>
                  <a:gd name="T36" fmla="*/ 2147483647 w 595"/>
                  <a:gd name="T37" fmla="*/ 2147483647 h 494"/>
                  <a:gd name="T38" fmla="*/ 2147483647 w 595"/>
                  <a:gd name="T39" fmla="*/ 2147483647 h 494"/>
                  <a:gd name="T40" fmla="*/ 2147483647 w 595"/>
                  <a:gd name="T41" fmla="*/ 2147483647 h 494"/>
                  <a:gd name="T42" fmla="*/ 2147483647 w 595"/>
                  <a:gd name="T43" fmla="*/ 2147483647 h 494"/>
                  <a:gd name="T44" fmla="*/ 2147483647 w 595"/>
                  <a:gd name="T45" fmla="*/ 2147483647 h 494"/>
                  <a:gd name="T46" fmla="*/ 2147483647 w 595"/>
                  <a:gd name="T47" fmla="*/ 2147483647 h 494"/>
                  <a:gd name="T48" fmla="*/ 2147483647 w 595"/>
                  <a:gd name="T49" fmla="*/ 2147483647 h 494"/>
                  <a:gd name="T50" fmla="*/ 2147483647 w 595"/>
                  <a:gd name="T51" fmla="*/ 2147483647 h 494"/>
                  <a:gd name="T52" fmla="*/ 2147483647 w 595"/>
                  <a:gd name="T53" fmla="*/ 2147483647 h 494"/>
                  <a:gd name="T54" fmla="*/ 2147483647 w 595"/>
                  <a:gd name="T55" fmla="*/ 2147483647 h 494"/>
                  <a:gd name="T56" fmla="*/ 2147483647 w 595"/>
                  <a:gd name="T57" fmla="*/ 2147483647 h 494"/>
                  <a:gd name="T58" fmla="*/ 2147483647 w 595"/>
                  <a:gd name="T59" fmla="*/ 2147483647 h 494"/>
                  <a:gd name="T60" fmla="*/ 2147483647 w 595"/>
                  <a:gd name="T61" fmla="*/ 2147483647 h 494"/>
                  <a:gd name="T62" fmla="*/ 2147483647 w 595"/>
                  <a:gd name="T63" fmla="*/ 2147483647 h 494"/>
                  <a:gd name="T64" fmla="*/ 2147483647 w 595"/>
                  <a:gd name="T65" fmla="*/ 2147483647 h 494"/>
                  <a:gd name="T66" fmla="*/ 2147483647 w 595"/>
                  <a:gd name="T67" fmla="*/ 2147483647 h 494"/>
                  <a:gd name="T68" fmla="*/ 2147483647 w 595"/>
                  <a:gd name="T69" fmla="*/ 2147483647 h 494"/>
                  <a:gd name="T70" fmla="*/ 2147483647 w 595"/>
                  <a:gd name="T71" fmla="*/ 2147483647 h 494"/>
                  <a:gd name="T72" fmla="*/ 2147483647 w 595"/>
                  <a:gd name="T73" fmla="*/ 2147483647 h 494"/>
                  <a:gd name="T74" fmla="*/ 2147483647 w 595"/>
                  <a:gd name="T75" fmla="*/ 2147483647 h 494"/>
                  <a:gd name="T76" fmla="*/ 2147483647 w 595"/>
                  <a:gd name="T77" fmla="*/ 2147483647 h 494"/>
                  <a:gd name="T78" fmla="*/ 2147483647 w 595"/>
                  <a:gd name="T79" fmla="*/ 2147483647 h 494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595"/>
                  <a:gd name="T121" fmla="*/ 0 h 494"/>
                  <a:gd name="T122" fmla="*/ 595 w 595"/>
                  <a:gd name="T123" fmla="*/ 494 h 494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595" h="494">
                    <a:moveTo>
                      <a:pt x="312" y="130"/>
                    </a:moveTo>
                    <a:lnTo>
                      <a:pt x="328" y="114"/>
                    </a:lnTo>
                    <a:cubicBezTo>
                      <a:pt x="335" y="104"/>
                      <a:pt x="350" y="84"/>
                      <a:pt x="352" y="70"/>
                    </a:cubicBezTo>
                    <a:cubicBezTo>
                      <a:pt x="354" y="56"/>
                      <a:pt x="347" y="40"/>
                      <a:pt x="338" y="32"/>
                    </a:cubicBezTo>
                    <a:cubicBezTo>
                      <a:pt x="329" y="24"/>
                      <a:pt x="312" y="21"/>
                      <a:pt x="300" y="22"/>
                    </a:cubicBezTo>
                    <a:cubicBezTo>
                      <a:pt x="288" y="23"/>
                      <a:pt x="271" y="28"/>
                      <a:pt x="264" y="40"/>
                    </a:cubicBezTo>
                    <a:cubicBezTo>
                      <a:pt x="251" y="54"/>
                      <a:pt x="252" y="76"/>
                      <a:pt x="258" y="92"/>
                    </a:cubicBezTo>
                    <a:cubicBezTo>
                      <a:pt x="264" y="108"/>
                      <a:pt x="294" y="93"/>
                      <a:pt x="302" y="136"/>
                    </a:cubicBezTo>
                    <a:lnTo>
                      <a:pt x="306" y="350"/>
                    </a:lnTo>
                    <a:lnTo>
                      <a:pt x="280" y="376"/>
                    </a:lnTo>
                    <a:lnTo>
                      <a:pt x="271" y="385"/>
                    </a:lnTo>
                    <a:lnTo>
                      <a:pt x="250" y="387"/>
                    </a:lnTo>
                    <a:lnTo>
                      <a:pt x="55" y="335"/>
                    </a:lnTo>
                    <a:lnTo>
                      <a:pt x="9" y="348"/>
                    </a:lnTo>
                    <a:lnTo>
                      <a:pt x="0" y="330"/>
                    </a:lnTo>
                    <a:lnTo>
                      <a:pt x="58" y="319"/>
                    </a:lnTo>
                    <a:lnTo>
                      <a:pt x="242" y="368"/>
                    </a:lnTo>
                    <a:cubicBezTo>
                      <a:pt x="264" y="369"/>
                      <a:pt x="271" y="365"/>
                      <a:pt x="282" y="340"/>
                    </a:cubicBezTo>
                    <a:lnTo>
                      <a:pt x="280" y="144"/>
                    </a:lnTo>
                    <a:lnTo>
                      <a:pt x="258" y="108"/>
                    </a:lnTo>
                    <a:cubicBezTo>
                      <a:pt x="251" y="93"/>
                      <a:pt x="233" y="73"/>
                      <a:pt x="236" y="56"/>
                    </a:cubicBezTo>
                    <a:cubicBezTo>
                      <a:pt x="239" y="39"/>
                      <a:pt x="261" y="16"/>
                      <a:pt x="278" y="8"/>
                    </a:cubicBezTo>
                    <a:cubicBezTo>
                      <a:pt x="295" y="0"/>
                      <a:pt x="324" y="1"/>
                      <a:pt x="340" y="10"/>
                    </a:cubicBezTo>
                    <a:cubicBezTo>
                      <a:pt x="356" y="19"/>
                      <a:pt x="368" y="48"/>
                      <a:pt x="372" y="62"/>
                    </a:cubicBezTo>
                    <a:cubicBezTo>
                      <a:pt x="376" y="76"/>
                      <a:pt x="370" y="84"/>
                      <a:pt x="364" y="96"/>
                    </a:cubicBezTo>
                    <a:lnTo>
                      <a:pt x="334" y="134"/>
                    </a:lnTo>
                    <a:lnTo>
                      <a:pt x="338" y="360"/>
                    </a:lnTo>
                    <a:lnTo>
                      <a:pt x="344" y="378"/>
                    </a:lnTo>
                    <a:lnTo>
                      <a:pt x="355" y="390"/>
                    </a:lnTo>
                    <a:lnTo>
                      <a:pt x="367" y="402"/>
                    </a:lnTo>
                    <a:lnTo>
                      <a:pt x="381" y="408"/>
                    </a:lnTo>
                    <a:lnTo>
                      <a:pt x="547" y="448"/>
                    </a:lnTo>
                    <a:lnTo>
                      <a:pt x="595" y="487"/>
                    </a:lnTo>
                    <a:lnTo>
                      <a:pt x="576" y="494"/>
                    </a:lnTo>
                    <a:lnTo>
                      <a:pt x="544" y="469"/>
                    </a:lnTo>
                    <a:cubicBezTo>
                      <a:pt x="544" y="469"/>
                      <a:pt x="401" y="432"/>
                      <a:pt x="366" y="421"/>
                    </a:cubicBezTo>
                    <a:cubicBezTo>
                      <a:pt x="346" y="408"/>
                      <a:pt x="345" y="414"/>
                      <a:pt x="339" y="405"/>
                    </a:cubicBezTo>
                    <a:cubicBezTo>
                      <a:pt x="330" y="394"/>
                      <a:pt x="315" y="400"/>
                      <a:pt x="310" y="358"/>
                    </a:cubicBezTo>
                    <a:lnTo>
                      <a:pt x="310" y="154"/>
                    </a:lnTo>
                    <a:lnTo>
                      <a:pt x="318" y="130"/>
                    </a:lnTo>
                  </a:path>
                </a:pathLst>
              </a:custGeom>
              <a:solidFill>
                <a:srgbClr val="FFC000"/>
              </a:solidFill>
              <a:ln w="12700" cmpd="sng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3" name="Line 17"/>
              <p:cNvSpPr>
                <a:spLocks noChangeShapeType="1"/>
              </p:cNvSpPr>
              <p:nvPr/>
            </p:nvSpPr>
            <p:spPr bwMode="auto">
              <a:xfrm rot="900000" flipV="1">
                <a:off x="3012758" y="4943583"/>
                <a:ext cx="85725" cy="1111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4" name="Line 18"/>
              <p:cNvSpPr>
                <a:spLocks noChangeShapeType="1"/>
              </p:cNvSpPr>
              <p:nvPr/>
            </p:nvSpPr>
            <p:spPr bwMode="auto">
              <a:xfrm rot="900000" flipV="1">
                <a:off x="3019108" y="4649895"/>
                <a:ext cx="66675" cy="95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5" name="Freeform 19"/>
              <p:cNvSpPr>
                <a:spLocks/>
              </p:cNvSpPr>
              <p:nvPr/>
            </p:nvSpPr>
            <p:spPr bwMode="auto">
              <a:xfrm>
                <a:off x="3171508" y="2905233"/>
                <a:ext cx="3436937" cy="2117725"/>
              </a:xfrm>
              <a:custGeom>
                <a:avLst/>
                <a:gdLst>
                  <a:gd name="T0" fmla="*/ 0 w 2165"/>
                  <a:gd name="T1" fmla="*/ 2147483647 h 1334"/>
                  <a:gd name="T2" fmla="*/ 2147483647 w 2165"/>
                  <a:gd name="T3" fmla="*/ 2147483647 h 1334"/>
                  <a:gd name="T4" fmla="*/ 2147483647 w 2165"/>
                  <a:gd name="T5" fmla="*/ 2147483647 h 1334"/>
                  <a:gd name="T6" fmla="*/ 2147483647 w 2165"/>
                  <a:gd name="T7" fmla="*/ 2147483647 h 1334"/>
                  <a:gd name="T8" fmla="*/ 2147483647 w 2165"/>
                  <a:gd name="T9" fmla="*/ 2147483647 h 1334"/>
                  <a:gd name="T10" fmla="*/ 2147483647 w 2165"/>
                  <a:gd name="T11" fmla="*/ 0 h 133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165"/>
                  <a:gd name="T19" fmla="*/ 0 h 1334"/>
                  <a:gd name="T20" fmla="*/ 2165 w 2165"/>
                  <a:gd name="T21" fmla="*/ 1334 h 133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65" h="1334">
                    <a:moveTo>
                      <a:pt x="0" y="1334"/>
                    </a:moveTo>
                    <a:lnTo>
                      <a:pt x="527" y="1035"/>
                    </a:lnTo>
                    <a:lnTo>
                      <a:pt x="593" y="969"/>
                    </a:lnTo>
                    <a:lnTo>
                      <a:pt x="959" y="750"/>
                    </a:lnTo>
                    <a:lnTo>
                      <a:pt x="1019" y="732"/>
                    </a:lnTo>
                    <a:lnTo>
                      <a:pt x="2165" y="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6" name="Freeform 20"/>
              <p:cNvSpPr>
                <a:spLocks/>
              </p:cNvSpPr>
              <p:nvPr/>
            </p:nvSpPr>
            <p:spPr bwMode="auto">
              <a:xfrm>
                <a:off x="3103245" y="2881420"/>
                <a:ext cx="3414713" cy="2074863"/>
              </a:xfrm>
              <a:custGeom>
                <a:avLst/>
                <a:gdLst>
                  <a:gd name="T0" fmla="*/ 0 w 2151"/>
                  <a:gd name="T1" fmla="*/ 2147483647 h 1307"/>
                  <a:gd name="T2" fmla="*/ 2147483647 w 2151"/>
                  <a:gd name="T3" fmla="*/ 2147483647 h 1307"/>
                  <a:gd name="T4" fmla="*/ 2147483647 w 2151"/>
                  <a:gd name="T5" fmla="*/ 2147483647 h 1307"/>
                  <a:gd name="T6" fmla="*/ 2147483647 w 2151"/>
                  <a:gd name="T7" fmla="*/ 2147483647 h 1307"/>
                  <a:gd name="T8" fmla="*/ 2147483647 w 2151"/>
                  <a:gd name="T9" fmla="*/ 2147483647 h 1307"/>
                  <a:gd name="T10" fmla="*/ 2147483647 w 2151"/>
                  <a:gd name="T11" fmla="*/ 0 h 130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151"/>
                  <a:gd name="T19" fmla="*/ 0 h 1307"/>
                  <a:gd name="T20" fmla="*/ 2151 w 2151"/>
                  <a:gd name="T21" fmla="*/ 1307 h 130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51" h="1307">
                    <a:moveTo>
                      <a:pt x="0" y="1307"/>
                    </a:moveTo>
                    <a:lnTo>
                      <a:pt x="522" y="1005"/>
                    </a:lnTo>
                    <a:lnTo>
                      <a:pt x="570" y="960"/>
                    </a:lnTo>
                    <a:lnTo>
                      <a:pt x="948" y="735"/>
                    </a:lnTo>
                    <a:lnTo>
                      <a:pt x="1017" y="726"/>
                    </a:lnTo>
                    <a:lnTo>
                      <a:pt x="2151" y="0"/>
                    </a:lnTo>
                  </a:path>
                </a:pathLst>
              </a:custGeom>
              <a:noFill/>
              <a:ln w="3175" cap="flat" cmpd="sng">
                <a:solidFill>
                  <a:srgbClr val="000000"/>
                </a:solidFill>
                <a:prstDash val="lgDashDotDot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7" name="Line 21"/>
              <p:cNvSpPr>
                <a:spLocks noChangeShapeType="1"/>
              </p:cNvSpPr>
              <p:nvPr/>
            </p:nvSpPr>
            <p:spPr bwMode="auto">
              <a:xfrm flipV="1">
                <a:off x="2633345" y="4700695"/>
                <a:ext cx="366713" cy="214313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8" name="Freeform 22"/>
              <p:cNvSpPr>
                <a:spLocks/>
              </p:cNvSpPr>
              <p:nvPr/>
            </p:nvSpPr>
            <p:spPr bwMode="auto">
              <a:xfrm>
                <a:off x="3328670" y="2919520"/>
                <a:ext cx="3375025" cy="2135188"/>
              </a:xfrm>
              <a:custGeom>
                <a:avLst/>
                <a:gdLst>
                  <a:gd name="T0" fmla="*/ 0 w 2126"/>
                  <a:gd name="T1" fmla="*/ 2147483647 h 1345"/>
                  <a:gd name="T2" fmla="*/ 2147483647 w 2126"/>
                  <a:gd name="T3" fmla="*/ 2147483647 h 1345"/>
                  <a:gd name="T4" fmla="*/ 2147483647 w 2126"/>
                  <a:gd name="T5" fmla="*/ 2147483647 h 1345"/>
                  <a:gd name="T6" fmla="*/ 2147483647 w 2126"/>
                  <a:gd name="T7" fmla="*/ 2147483647 h 1345"/>
                  <a:gd name="T8" fmla="*/ 2147483647 w 2126"/>
                  <a:gd name="T9" fmla="*/ 2147483647 h 1345"/>
                  <a:gd name="T10" fmla="*/ 2147483647 w 2126"/>
                  <a:gd name="T11" fmla="*/ 0 h 13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126"/>
                  <a:gd name="T19" fmla="*/ 0 h 1345"/>
                  <a:gd name="T20" fmla="*/ 2126 w 2126"/>
                  <a:gd name="T21" fmla="*/ 1345 h 13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26" h="1345">
                    <a:moveTo>
                      <a:pt x="0" y="1345"/>
                    </a:moveTo>
                    <a:lnTo>
                      <a:pt x="488" y="1041"/>
                    </a:lnTo>
                    <a:lnTo>
                      <a:pt x="545" y="987"/>
                    </a:lnTo>
                    <a:lnTo>
                      <a:pt x="914" y="756"/>
                    </a:lnTo>
                    <a:lnTo>
                      <a:pt x="971" y="738"/>
                    </a:lnTo>
                    <a:lnTo>
                      <a:pt x="2126" y="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grpSp>
            <p:nvGrpSpPr>
              <p:cNvPr id="59" name="Group 23"/>
              <p:cNvGrpSpPr>
                <a:grpSpLocks/>
              </p:cNvGrpSpPr>
              <p:nvPr/>
            </p:nvGrpSpPr>
            <p:grpSpPr bwMode="auto">
              <a:xfrm>
                <a:off x="2309495" y="4492733"/>
                <a:ext cx="803275" cy="512762"/>
                <a:chOff x="1903" y="2156"/>
                <a:chExt cx="596" cy="365"/>
              </a:xfrm>
            </p:grpSpPr>
            <p:sp>
              <p:nvSpPr>
                <p:cNvPr id="88" name="Freeform 24"/>
                <p:cNvSpPr>
                  <a:spLocks/>
                </p:cNvSpPr>
                <p:nvPr/>
              </p:nvSpPr>
              <p:spPr bwMode="auto">
                <a:xfrm>
                  <a:off x="1910" y="2156"/>
                  <a:ext cx="589" cy="364"/>
                </a:xfrm>
                <a:custGeom>
                  <a:avLst/>
                  <a:gdLst>
                    <a:gd name="T0" fmla="*/ 528 w 589"/>
                    <a:gd name="T1" fmla="*/ 10 h 364"/>
                    <a:gd name="T2" fmla="*/ 0 w 589"/>
                    <a:gd name="T3" fmla="*/ 314 h 364"/>
                    <a:gd name="T4" fmla="*/ 38 w 589"/>
                    <a:gd name="T5" fmla="*/ 364 h 364"/>
                    <a:gd name="T6" fmla="*/ 589 w 589"/>
                    <a:gd name="T7" fmla="*/ 46 h 364"/>
                    <a:gd name="T8" fmla="*/ 570 w 589"/>
                    <a:gd name="T9" fmla="*/ 6 h 364"/>
                    <a:gd name="T10" fmla="*/ 528 w 589"/>
                    <a:gd name="T11" fmla="*/ 10 h 36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89"/>
                    <a:gd name="T19" fmla="*/ 0 h 364"/>
                    <a:gd name="T20" fmla="*/ 589 w 589"/>
                    <a:gd name="T21" fmla="*/ 364 h 36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89" h="364">
                      <a:moveTo>
                        <a:pt x="528" y="10"/>
                      </a:moveTo>
                      <a:lnTo>
                        <a:pt x="0" y="314"/>
                      </a:lnTo>
                      <a:lnTo>
                        <a:pt x="38" y="364"/>
                      </a:lnTo>
                      <a:lnTo>
                        <a:pt x="589" y="46"/>
                      </a:lnTo>
                      <a:cubicBezTo>
                        <a:pt x="588" y="22"/>
                        <a:pt x="580" y="12"/>
                        <a:pt x="570" y="6"/>
                      </a:cubicBezTo>
                      <a:cubicBezTo>
                        <a:pt x="560" y="0"/>
                        <a:pt x="538" y="11"/>
                        <a:pt x="528" y="10"/>
                      </a:cubicBezTo>
                      <a:close/>
                    </a:path>
                  </a:pathLst>
                </a:custGeom>
                <a:solidFill>
                  <a:srgbClr val="80808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charset="0"/>
                    <a:ea typeface="ＭＳ Ｐゴシック"/>
                  </a:endParaRPr>
                </a:p>
              </p:txBody>
            </p:sp>
            <p:sp>
              <p:nvSpPr>
                <p:cNvPr id="89" name="Oval 25"/>
                <p:cNvSpPr>
                  <a:spLocks noChangeArrowheads="1"/>
                </p:cNvSpPr>
                <p:nvPr/>
              </p:nvSpPr>
              <p:spPr bwMode="auto">
                <a:xfrm rot="1817665">
                  <a:off x="1903" y="2464"/>
                  <a:ext cx="68" cy="57"/>
                </a:xfrm>
                <a:prstGeom prst="ellipse">
                  <a:avLst/>
                </a:prstGeom>
                <a:solidFill>
                  <a:srgbClr val="808080"/>
                </a:solidFill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charset="0"/>
                    <a:ea typeface="ＭＳ Ｐゴシック"/>
                  </a:endParaRPr>
                </a:p>
              </p:txBody>
            </p:sp>
          </p:grpSp>
          <p:sp>
            <p:nvSpPr>
              <p:cNvPr id="60" name="Line 26"/>
              <p:cNvSpPr>
                <a:spLocks noChangeShapeType="1"/>
              </p:cNvSpPr>
              <p:nvPr/>
            </p:nvSpPr>
            <p:spPr bwMode="auto">
              <a:xfrm flipV="1">
                <a:off x="2722245" y="4735620"/>
                <a:ext cx="263525" cy="157163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prstDash val="lgDashDotDot"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1" name="Line 27"/>
              <p:cNvSpPr>
                <a:spLocks noChangeShapeType="1"/>
              </p:cNvSpPr>
              <p:nvPr/>
            </p:nvSpPr>
            <p:spPr bwMode="auto">
              <a:xfrm flipV="1">
                <a:off x="3085783" y="2509945"/>
                <a:ext cx="3419475" cy="214630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2" name="Line 28"/>
              <p:cNvSpPr>
                <a:spLocks noChangeShapeType="1"/>
              </p:cNvSpPr>
              <p:nvPr/>
            </p:nvSpPr>
            <p:spPr bwMode="auto">
              <a:xfrm flipV="1">
                <a:off x="2933383" y="4905483"/>
                <a:ext cx="79375" cy="46037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lg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3" name="Line 29"/>
              <p:cNvSpPr>
                <a:spLocks noChangeShapeType="1"/>
              </p:cNvSpPr>
              <p:nvPr/>
            </p:nvSpPr>
            <p:spPr bwMode="auto">
              <a:xfrm flipV="1">
                <a:off x="2780983" y="4772133"/>
                <a:ext cx="219075" cy="13335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lg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3922395" y="4500670"/>
                <a:ext cx="295275" cy="157163"/>
              </a:xfrm>
              <a:custGeom>
                <a:avLst/>
                <a:gdLst>
                  <a:gd name="T0" fmla="*/ 0 w 186"/>
                  <a:gd name="T1" fmla="*/ 0 h 99"/>
                  <a:gd name="T2" fmla="*/ 2147483647 w 186"/>
                  <a:gd name="T3" fmla="*/ 2147483647 h 99"/>
                  <a:gd name="T4" fmla="*/ 2147483647 w 186"/>
                  <a:gd name="T5" fmla="*/ 2147483647 h 99"/>
                  <a:gd name="T6" fmla="*/ 0 60000 65536"/>
                  <a:gd name="T7" fmla="*/ 0 60000 65536"/>
                  <a:gd name="T8" fmla="*/ 0 60000 65536"/>
                  <a:gd name="T9" fmla="*/ 0 w 186"/>
                  <a:gd name="T10" fmla="*/ 0 h 99"/>
                  <a:gd name="T11" fmla="*/ 186 w 186"/>
                  <a:gd name="T12" fmla="*/ 99 h 9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86" h="99">
                    <a:moveTo>
                      <a:pt x="0" y="0"/>
                    </a:moveTo>
                    <a:cubicBezTo>
                      <a:pt x="25" y="13"/>
                      <a:pt x="131" y="53"/>
                      <a:pt x="162" y="69"/>
                    </a:cubicBezTo>
                    <a:lnTo>
                      <a:pt x="186" y="99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lgDashDot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5" name="Freeform 31"/>
              <p:cNvSpPr>
                <a:spLocks/>
              </p:cNvSpPr>
              <p:nvPr/>
            </p:nvSpPr>
            <p:spPr bwMode="auto">
              <a:xfrm>
                <a:off x="3384233" y="2924283"/>
                <a:ext cx="3452812" cy="2157412"/>
              </a:xfrm>
              <a:custGeom>
                <a:avLst/>
                <a:gdLst>
                  <a:gd name="T0" fmla="*/ 0 w 2175"/>
                  <a:gd name="T1" fmla="*/ 2147483647 h 1359"/>
                  <a:gd name="T2" fmla="*/ 2147483647 w 2175"/>
                  <a:gd name="T3" fmla="*/ 2147483647 h 1359"/>
                  <a:gd name="T4" fmla="*/ 2147483647 w 2175"/>
                  <a:gd name="T5" fmla="*/ 2147483647 h 1359"/>
                  <a:gd name="T6" fmla="*/ 2147483647 w 2175"/>
                  <a:gd name="T7" fmla="*/ 2147483647 h 1359"/>
                  <a:gd name="T8" fmla="*/ 2147483647 w 2175"/>
                  <a:gd name="T9" fmla="*/ 2147483647 h 1359"/>
                  <a:gd name="T10" fmla="*/ 2147483647 w 2175"/>
                  <a:gd name="T11" fmla="*/ 0 h 13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175"/>
                  <a:gd name="T19" fmla="*/ 0 h 1359"/>
                  <a:gd name="T20" fmla="*/ 2175 w 2175"/>
                  <a:gd name="T21" fmla="*/ 1359 h 135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75" h="1359">
                    <a:moveTo>
                      <a:pt x="0" y="1359"/>
                    </a:moveTo>
                    <a:lnTo>
                      <a:pt x="504" y="1068"/>
                    </a:lnTo>
                    <a:lnTo>
                      <a:pt x="558" y="999"/>
                    </a:lnTo>
                    <a:lnTo>
                      <a:pt x="915" y="774"/>
                    </a:lnTo>
                    <a:lnTo>
                      <a:pt x="1029" y="729"/>
                    </a:lnTo>
                    <a:lnTo>
                      <a:pt x="2175" y="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6" name="Freeform 32"/>
              <p:cNvSpPr>
                <a:spLocks/>
              </p:cNvSpPr>
              <p:nvPr/>
            </p:nvSpPr>
            <p:spPr bwMode="auto">
              <a:xfrm>
                <a:off x="4008120" y="4414945"/>
                <a:ext cx="290513" cy="142875"/>
              </a:xfrm>
              <a:custGeom>
                <a:avLst/>
                <a:gdLst>
                  <a:gd name="T0" fmla="*/ 0 w 183"/>
                  <a:gd name="T1" fmla="*/ 0 h 90"/>
                  <a:gd name="T2" fmla="*/ 2147483647 w 183"/>
                  <a:gd name="T3" fmla="*/ 2147483647 h 90"/>
                  <a:gd name="T4" fmla="*/ 2147483647 w 183"/>
                  <a:gd name="T5" fmla="*/ 2147483647 h 90"/>
                  <a:gd name="T6" fmla="*/ 0 60000 65536"/>
                  <a:gd name="T7" fmla="*/ 0 60000 65536"/>
                  <a:gd name="T8" fmla="*/ 0 60000 65536"/>
                  <a:gd name="T9" fmla="*/ 0 w 183"/>
                  <a:gd name="T10" fmla="*/ 0 h 90"/>
                  <a:gd name="T11" fmla="*/ 183 w 183"/>
                  <a:gd name="T12" fmla="*/ 90 h 9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83" h="90">
                    <a:moveTo>
                      <a:pt x="0" y="0"/>
                    </a:moveTo>
                    <a:cubicBezTo>
                      <a:pt x="27" y="11"/>
                      <a:pt x="137" y="51"/>
                      <a:pt x="168" y="66"/>
                    </a:cubicBezTo>
                    <a:lnTo>
                      <a:pt x="183" y="9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lgDashDot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7" name="Freeform 33"/>
              <p:cNvSpPr>
                <a:spLocks/>
              </p:cNvSpPr>
              <p:nvPr/>
            </p:nvSpPr>
            <p:spPr bwMode="auto">
              <a:xfrm>
                <a:off x="4603433" y="4057758"/>
                <a:ext cx="320675" cy="114300"/>
              </a:xfrm>
              <a:custGeom>
                <a:avLst/>
                <a:gdLst>
                  <a:gd name="T0" fmla="*/ 0 w 202"/>
                  <a:gd name="T1" fmla="*/ 0 h 72"/>
                  <a:gd name="T2" fmla="*/ 2147483647 w 202"/>
                  <a:gd name="T3" fmla="*/ 2147483647 h 72"/>
                  <a:gd name="T4" fmla="*/ 2147483647 w 202"/>
                  <a:gd name="T5" fmla="*/ 2147483647 h 72"/>
                  <a:gd name="T6" fmla="*/ 0 60000 65536"/>
                  <a:gd name="T7" fmla="*/ 0 60000 65536"/>
                  <a:gd name="T8" fmla="*/ 0 60000 65536"/>
                  <a:gd name="T9" fmla="*/ 0 w 202"/>
                  <a:gd name="T10" fmla="*/ 0 h 72"/>
                  <a:gd name="T11" fmla="*/ 202 w 202"/>
                  <a:gd name="T12" fmla="*/ 72 h 7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02" h="72">
                    <a:moveTo>
                      <a:pt x="0" y="0"/>
                    </a:moveTo>
                    <a:cubicBezTo>
                      <a:pt x="27" y="9"/>
                      <a:pt x="128" y="40"/>
                      <a:pt x="162" y="52"/>
                    </a:cubicBezTo>
                    <a:lnTo>
                      <a:pt x="202" y="72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8" name="Freeform 34"/>
              <p:cNvSpPr>
                <a:spLocks/>
              </p:cNvSpPr>
              <p:nvPr/>
            </p:nvSpPr>
            <p:spPr bwMode="auto">
              <a:xfrm>
                <a:off x="4743133" y="4022833"/>
                <a:ext cx="307975" cy="120650"/>
              </a:xfrm>
              <a:custGeom>
                <a:avLst/>
                <a:gdLst>
                  <a:gd name="T0" fmla="*/ 0 w 194"/>
                  <a:gd name="T1" fmla="*/ 0 h 76"/>
                  <a:gd name="T2" fmla="*/ 2147483647 w 194"/>
                  <a:gd name="T3" fmla="*/ 2147483647 h 76"/>
                  <a:gd name="T4" fmla="*/ 2147483647 w 194"/>
                  <a:gd name="T5" fmla="*/ 2147483647 h 76"/>
                  <a:gd name="T6" fmla="*/ 0 60000 65536"/>
                  <a:gd name="T7" fmla="*/ 0 60000 65536"/>
                  <a:gd name="T8" fmla="*/ 0 60000 65536"/>
                  <a:gd name="T9" fmla="*/ 0 w 194"/>
                  <a:gd name="T10" fmla="*/ 0 h 76"/>
                  <a:gd name="T11" fmla="*/ 194 w 194"/>
                  <a:gd name="T12" fmla="*/ 76 h 7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4" h="76">
                    <a:moveTo>
                      <a:pt x="0" y="0"/>
                    </a:moveTo>
                    <a:cubicBezTo>
                      <a:pt x="26" y="9"/>
                      <a:pt x="122" y="33"/>
                      <a:pt x="154" y="46"/>
                    </a:cubicBezTo>
                    <a:lnTo>
                      <a:pt x="194" y="76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lgDashDot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9" name="Line 35"/>
              <p:cNvSpPr>
                <a:spLocks noChangeShapeType="1"/>
              </p:cNvSpPr>
              <p:nvPr/>
            </p:nvSpPr>
            <p:spPr bwMode="auto">
              <a:xfrm flipH="1" flipV="1">
                <a:off x="6106795" y="3341795"/>
                <a:ext cx="134938" cy="36513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0" name="Freeform 36"/>
              <p:cNvSpPr>
                <a:spLocks/>
              </p:cNvSpPr>
              <p:nvPr/>
            </p:nvSpPr>
            <p:spPr bwMode="auto">
              <a:xfrm>
                <a:off x="2965133" y="1587608"/>
                <a:ext cx="3411537" cy="2143125"/>
              </a:xfrm>
              <a:custGeom>
                <a:avLst/>
                <a:gdLst>
                  <a:gd name="T0" fmla="*/ 2147483647 w 2149"/>
                  <a:gd name="T1" fmla="*/ 2147483647 h 1350"/>
                  <a:gd name="T2" fmla="*/ 2147483647 w 2149"/>
                  <a:gd name="T3" fmla="*/ 2147483647 h 1350"/>
                  <a:gd name="T4" fmla="*/ 2147483647 w 2149"/>
                  <a:gd name="T5" fmla="*/ 2147483647 h 1350"/>
                  <a:gd name="T6" fmla="*/ 2147483647 w 2149"/>
                  <a:gd name="T7" fmla="*/ 2147483647 h 1350"/>
                  <a:gd name="T8" fmla="*/ 2147483647 w 2149"/>
                  <a:gd name="T9" fmla="*/ 2147483647 h 1350"/>
                  <a:gd name="T10" fmla="*/ 2147483647 w 2149"/>
                  <a:gd name="T11" fmla="*/ 2147483647 h 1350"/>
                  <a:gd name="T12" fmla="*/ 2147483647 w 2149"/>
                  <a:gd name="T13" fmla="*/ 2147483647 h 1350"/>
                  <a:gd name="T14" fmla="*/ 2147483647 w 2149"/>
                  <a:gd name="T15" fmla="*/ 2147483647 h 1350"/>
                  <a:gd name="T16" fmla="*/ 2147483647 w 2149"/>
                  <a:gd name="T17" fmla="*/ 2147483647 h 1350"/>
                  <a:gd name="T18" fmla="*/ 2147483647 w 2149"/>
                  <a:gd name="T19" fmla="*/ 2147483647 h 1350"/>
                  <a:gd name="T20" fmla="*/ 2147483647 w 2149"/>
                  <a:gd name="T21" fmla="*/ 2147483647 h 1350"/>
                  <a:gd name="T22" fmla="*/ 2147483647 w 2149"/>
                  <a:gd name="T23" fmla="*/ 2147483647 h 1350"/>
                  <a:gd name="T24" fmla="*/ 2147483647 w 2149"/>
                  <a:gd name="T25" fmla="*/ 2147483647 h 1350"/>
                  <a:gd name="T26" fmla="*/ 2147483647 w 2149"/>
                  <a:gd name="T27" fmla="*/ 2147483647 h 1350"/>
                  <a:gd name="T28" fmla="*/ 2147483647 w 2149"/>
                  <a:gd name="T29" fmla="*/ 2147483647 h 1350"/>
                  <a:gd name="T30" fmla="*/ 2147483647 w 2149"/>
                  <a:gd name="T31" fmla="*/ 0 h 1350"/>
                  <a:gd name="T32" fmla="*/ 2147483647 w 2149"/>
                  <a:gd name="T33" fmla="*/ 2147483647 h 1350"/>
                  <a:gd name="T34" fmla="*/ 2147483647 w 2149"/>
                  <a:gd name="T35" fmla="*/ 2147483647 h 1350"/>
                  <a:gd name="T36" fmla="*/ 2147483647 w 2149"/>
                  <a:gd name="T37" fmla="*/ 2147483647 h 1350"/>
                  <a:gd name="T38" fmla="*/ 0 w 2149"/>
                  <a:gd name="T39" fmla="*/ 2147483647 h 1350"/>
                  <a:gd name="T40" fmla="*/ 2147483647 w 2149"/>
                  <a:gd name="T41" fmla="*/ 2147483647 h 1350"/>
                  <a:gd name="T42" fmla="*/ 2147483647 w 2149"/>
                  <a:gd name="T43" fmla="*/ 2147483647 h 1350"/>
                  <a:gd name="T44" fmla="*/ 2147483647 w 2149"/>
                  <a:gd name="T45" fmla="*/ 2147483647 h 1350"/>
                  <a:gd name="T46" fmla="*/ 2147483647 w 2149"/>
                  <a:gd name="T47" fmla="*/ 2147483647 h 1350"/>
                  <a:gd name="T48" fmla="*/ 2147483647 w 2149"/>
                  <a:gd name="T49" fmla="*/ 2147483647 h 1350"/>
                  <a:gd name="T50" fmla="*/ 2147483647 w 2149"/>
                  <a:gd name="T51" fmla="*/ 2147483647 h 1350"/>
                  <a:gd name="T52" fmla="*/ 2147483647 w 2149"/>
                  <a:gd name="T53" fmla="*/ 2147483647 h 1350"/>
                  <a:gd name="T54" fmla="*/ 2147483647 w 2149"/>
                  <a:gd name="T55" fmla="*/ 2147483647 h 1350"/>
                  <a:gd name="T56" fmla="*/ 2147483647 w 2149"/>
                  <a:gd name="T57" fmla="*/ 2147483647 h 1350"/>
                  <a:gd name="T58" fmla="*/ 2147483647 w 2149"/>
                  <a:gd name="T59" fmla="*/ 2147483647 h 1350"/>
                  <a:gd name="T60" fmla="*/ 2147483647 w 2149"/>
                  <a:gd name="T61" fmla="*/ 2147483647 h 1350"/>
                  <a:gd name="T62" fmla="*/ 2147483647 w 2149"/>
                  <a:gd name="T63" fmla="*/ 2147483647 h 1350"/>
                  <a:gd name="T64" fmla="*/ 2147483647 w 2149"/>
                  <a:gd name="T65" fmla="*/ 2147483647 h 1350"/>
                  <a:gd name="T66" fmla="*/ 2147483647 w 2149"/>
                  <a:gd name="T67" fmla="*/ 2147483647 h 1350"/>
                  <a:gd name="T68" fmla="*/ 2147483647 w 2149"/>
                  <a:gd name="T69" fmla="*/ 2147483647 h 1350"/>
                  <a:gd name="T70" fmla="*/ 2147483647 w 2149"/>
                  <a:gd name="T71" fmla="*/ 2147483647 h 1350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2149"/>
                  <a:gd name="T109" fmla="*/ 0 h 1350"/>
                  <a:gd name="T110" fmla="*/ 2149 w 2149"/>
                  <a:gd name="T111" fmla="*/ 1350 h 1350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2149" h="1350">
                    <a:moveTo>
                      <a:pt x="1283" y="1212"/>
                    </a:moveTo>
                    <a:cubicBezTo>
                      <a:pt x="1361" y="1235"/>
                      <a:pt x="1663" y="1336"/>
                      <a:pt x="1760" y="1350"/>
                    </a:cubicBezTo>
                    <a:lnTo>
                      <a:pt x="1865" y="1298"/>
                    </a:lnTo>
                    <a:cubicBezTo>
                      <a:pt x="1890" y="1266"/>
                      <a:pt x="1900" y="1287"/>
                      <a:pt x="1907" y="1161"/>
                    </a:cubicBezTo>
                    <a:lnTo>
                      <a:pt x="1907" y="542"/>
                    </a:lnTo>
                    <a:lnTo>
                      <a:pt x="1928" y="500"/>
                    </a:lnTo>
                    <a:lnTo>
                      <a:pt x="1956" y="483"/>
                    </a:lnTo>
                    <a:lnTo>
                      <a:pt x="1976" y="496"/>
                    </a:lnTo>
                    <a:lnTo>
                      <a:pt x="1984" y="1110"/>
                    </a:lnTo>
                    <a:cubicBezTo>
                      <a:pt x="1998" y="1224"/>
                      <a:pt x="2024" y="1180"/>
                      <a:pt x="2051" y="1182"/>
                    </a:cubicBezTo>
                    <a:lnTo>
                      <a:pt x="2149" y="1120"/>
                    </a:lnTo>
                    <a:lnTo>
                      <a:pt x="1990" y="1074"/>
                    </a:lnTo>
                    <a:lnTo>
                      <a:pt x="1976" y="495"/>
                    </a:lnTo>
                    <a:lnTo>
                      <a:pt x="1769" y="423"/>
                    </a:lnTo>
                    <a:cubicBezTo>
                      <a:pt x="1532" y="351"/>
                      <a:pt x="785" y="134"/>
                      <a:pt x="549" y="63"/>
                    </a:cubicBezTo>
                    <a:lnTo>
                      <a:pt x="348" y="0"/>
                    </a:lnTo>
                    <a:lnTo>
                      <a:pt x="294" y="26"/>
                    </a:lnTo>
                    <a:lnTo>
                      <a:pt x="282" y="59"/>
                    </a:lnTo>
                    <a:lnTo>
                      <a:pt x="228" y="703"/>
                    </a:lnTo>
                    <a:lnTo>
                      <a:pt x="0" y="778"/>
                    </a:lnTo>
                    <a:cubicBezTo>
                      <a:pt x="11" y="814"/>
                      <a:pt x="226" y="887"/>
                      <a:pt x="298" y="919"/>
                    </a:cubicBezTo>
                    <a:cubicBezTo>
                      <a:pt x="370" y="951"/>
                      <a:pt x="394" y="959"/>
                      <a:pt x="430" y="972"/>
                    </a:cubicBezTo>
                    <a:cubicBezTo>
                      <a:pt x="481" y="988"/>
                      <a:pt x="548" y="1002"/>
                      <a:pt x="606" y="1017"/>
                    </a:cubicBezTo>
                    <a:cubicBezTo>
                      <a:pt x="664" y="1032"/>
                      <a:pt x="741" y="1057"/>
                      <a:pt x="780" y="1062"/>
                    </a:cubicBezTo>
                    <a:cubicBezTo>
                      <a:pt x="819" y="1067"/>
                      <a:pt x="812" y="1065"/>
                      <a:pt x="840" y="1046"/>
                    </a:cubicBezTo>
                    <a:cubicBezTo>
                      <a:pt x="868" y="1027"/>
                      <a:pt x="928" y="982"/>
                      <a:pt x="951" y="948"/>
                    </a:cubicBezTo>
                    <a:lnTo>
                      <a:pt x="979" y="839"/>
                    </a:lnTo>
                    <a:cubicBezTo>
                      <a:pt x="981" y="803"/>
                      <a:pt x="957" y="761"/>
                      <a:pt x="963" y="732"/>
                    </a:cubicBezTo>
                    <a:cubicBezTo>
                      <a:pt x="969" y="703"/>
                      <a:pt x="999" y="665"/>
                      <a:pt x="1017" y="663"/>
                    </a:cubicBezTo>
                    <a:cubicBezTo>
                      <a:pt x="1035" y="661"/>
                      <a:pt x="1063" y="687"/>
                      <a:pt x="1070" y="721"/>
                    </a:cubicBezTo>
                    <a:cubicBezTo>
                      <a:pt x="1077" y="755"/>
                      <a:pt x="1063" y="826"/>
                      <a:pt x="1059" y="865"/>
                    </a:cubicBezTo>
                    <a:lnTo>
                      <a:pt x="1043" y="956"/>
                    </a:lnTo>
                    <a:cubicBezTo>
                      <a:pt x="1014" y="989"/>
                      <a:pt x="910" y="1041"/>
                      <a:pt x="886" y="1066"/>
                    </a:cubicBezTo>
                    <a:cubicBezTo>
                      <a:pt x="862" y="1091"/>
                      <a:pt x="870" y="1090"/>
                      <a:pt x="899" y="1105"/>
                    </a:cubicBezTo>
                    <a:cubicBezTo>
                      <a:pt x="928" y="1120"/>
                      <a:pt x="995" y="1141"/>
                      <a:pt x="1059" y="1159"/>
                    </a:cubicBezTo>
                    <a:cubicBezTo>
                      <a:pt x="1123" y="1177"/>
                      <a:pt x="1236" y="1201"/>
                      <a:pt x="1283" y="1212"/>
                    </a:cubicBezTo>
                  </a:path>
                </a:pathLst>
              </a:custGeom>
              <a:solidFill>
                <a:srgbClr val="99CCFF"/>
              </a:solidFill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1" name="Freeform 37"/>
              <p:cNvSpPr>
                <a:spLocks/>
              </p:cNvSpPr>
              <p:nvPr/>
            </p:nvSpPr>
            <p:spPr bwMode="auto">
              <a:xfrm>
                <a:off x="3341370" y="2705208"/>
                <a:ext cx="1130300" cy="384175"/>
              </a:xfrm>
              <a:custGeom>
                <a:avLst/>
                <a:gdLst>
                  <a:gd name="T0" fmla="*/ 0 w 726"/>
                  <a:gd name="T1" fmla="*/ 0 h 252"/>
                  <a:gd name="T2" fmla="*/ 2147483647 w 726"/>
                  <a:gd name="T3" fmla="*/ 2147483647 h 252"/>
                  <a:gd name="T4" fmla="*/ 0 60000 65536"/>
                  <a:gd name="T5" fmla="*/ 0 60000 65536"/>
                  <a:gd name="T6" fmla="*/ 0 w 726"/>
                  <a:gd name="T7" fmla="*/ 0 h 252"/>
                  <a:gd name="T8" fmla="*/ 726 w 726"/>
                  <a:gd name="T9" fmla="*/ 252 h 25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26" h="252">
                    <a:moveTo>
                      <a:pt x="0" y="0"/>
                    </a:moveTo>
                    <a:cubicBezTo>
                      <a:pt x="127" y="66"/>
                      <a:pt x="626" y="214"/>
                      <a:pt x="726" y="252"/>
                    </a:cubicBezTo>
                  </a:path>
                </a:pathLst>
              </a:custGeom>
              <a:noFill/>
              <a:ln w="127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2" name="Freeform 38"/>
              <p:cNvSpPr>
                <a:spLocks/>
              </p:cNvSpPr>
              <p:nvPr/>
            </p:nvSpPr>
            <p:spPr bwMode="auto">
              <a:xfrm>
                <a:off x="3428683" y="1654283"/>
                <a:ext cx="2552700" cy="788987"/>
              </a:xfrm>
              <a:custGeom>
                <a:avLst/>
                <a:gdLst>
                  <a:gd name="T0" fmla="*/ 0 w 1899"/>
                  <a:gd name="T1" fmla="*/ 0 h 560"/>
                  <a:gd name="T2" fmla="*/ 2147483647 w 1899"/>
                  <a:gd name="T3" fmla="*/ 2147483647 h 560"/>
                  <a:gd name="T4" fmla="*/ 2147483647 w 1899"/>
                  <a:gd name="T5" fmla="*/ 2147483647 h 560"/>
                  <a:gd name="T6" fmla="*/ 0 60000 65536"/>
                  <a:gd name="T7" fmla="*/ 0 60000 65536"/>
                  <a:gd name="T8" fmla="*/ 0 60000 65536"/>
                  <a:gd name="T9" fmla="*/ 0 w 1899"/>
                  <a:gd name="T10" fmla="*/ 0 h 560"/>
                  <a:gd name="T11" fmla="*/ 1899 w 1899"/>
                  <a:gd name="T12" fmla="*/ 560 h 56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899" h="560">
                    <a:moveTo>
                      <a:pt x="0" y="0"/>
                    </a:moveTo>
                    <a:cubicBezTo>
                      <a:pt x="165" y="67"/>
                      <a:pt x="599" y="184"/>
                      <a:pt x="915" y="277"/>
                    </a:cubicBezTo>
                    <a:cubicBezTo>
                      <a:pt x="1231" y="370"/>
                      <a:pt x="1694" y="501"/>
                      <a:pt x="1899" y="560"/>
                    </a:cubicBezTo>
                  </a:path>
                </a:pathLst>
              </a:custGeom>
              <a:noFill/>
              <a:ln w="127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3" name="Freeform 39"/>
              <p:cNvSpPr>
                <a:spLocks/>
              </p:cNvSpPr>
              <p:nvPr/>
            </p:nvSpPr>
            <p:spPr bwMode="auto">
              <a:xfrm>
                <a:off x="4625658" y="3114783"/>
                <a:ext cx="1333500" cy="422275"/>
              </a:xfrm>
              <a:custGeom>
                <a:avLst/>
                <a:gdLst>
                  <a:gd name="T0" fmla="*/ 0 w 816"/>
                  <a:gd name="T1" fmla="*/ 0 h 256"/>
                  <a:gd name="T2" fmla="*/ 2147483647 w 816"/>
                  <a:gd name="T3" fmla="*/ 2147483647 h 256"/>
                  <a:gd name="T4" fmla="*/ 0 60000 65536"/>
                  <a:gd name="T5" fmla="*/ 0 60000 65536"/>
                  <a:gd name="T6" fmla="*/ 0 w 816"/>
                  <a:gd name="T7" fmla="*/ 0 h 256"/>
                  <a:gd name="T8" fmla="*/ 816 w 816"/>
                  <a:gd name="T9" fmla="*/ 256 h 25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16" h="256">
                    <a:moveTo>
                      <a:pt x="0" y="0"/>
                    </a:moveTo>
                    <a:lnTo>
                      <a:pt x="816" y="256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4" name="Line 40"/>
              <p:cNvSpPr>
                <a:spLocks noChangeShapeType="1"/>
              </p:cNvSpPr>
              <p:nvPr/>
            </p:nvSpPr>
            <p:spPr bwMode="auto">
              <a:xfrm>
                <a:off x="4555808" y="3202095"/>
                <a:ext cx="1360487" cy="42227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5" name="Freeform 41"/>
              <p:cNvSpPr>
                <a:spLocks/>
              </p:cNvSpPr>
              <p:nvPr/>
            </p:nvSpPr>
            <p:spPr bwMode="auto">
              <a:xfrm>
                <a:off x="4470083" y="3278295"/>
                <a:ext cx="1357312" cy="404813"/>
              </a:xfrm>
              <a:custGeom>
                <a:avLst/>
                <a:gdLst>
                  <a:gd name="T0" fmla="*/ 0 w 855"/>
                  <a:gd name="T1" fmla="*/ 0 h 255"/>
                  <a:gd name="T2" fmla="*/ 2147483647 w 855"/>
                  <a:gd name="T3" fmla="*/ 2147483647 h 255"/>
                  <a:gd name="T4" fmla="*/ 2147483647 w 855"/>
                  <a:gd name="T5" fmla="*/ 2147483647 h 255"/>
                  <a:gd name="T6" fmla="*/ 2147483647 w 855"/>
                  <a:gd name="T7" fmla="*/ 2147483647 h 255"/>
                  <a:gd name="T8" fmla="*/ 2147483647 w 855"/>
                  <a:gd name="T9" fmla="*/ 2147483647 h 2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55"/>
                  <a:gd name="T16" fmla="*/ 0 h 255"/>
                  <a:gd name="T17" fmla="*/ 855 w 855"/>
                  <a:gd name="T18" fmla="*/ 255 h 2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55" h="255">
                    <a:moveTo>
                      <a:pt x="0" y="0"/>
                    </a:moveTo>
                    <a:lnTo>
                      <a:pt x="114" y="39"/>
                    </a:lnTo>
                    <a:lnTo>
                      <a:pt x="225" y="69"/>
                    </a:lnTo>
                    <a:lnTo>
                      <a:pt x="519" y="150"/>
                    </a:lnTo>
                    <a:lnTo>
                      <a:pt x="855" y="255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6" name="Freeform 42"/>
              <p:cNvSpPr>
                <a:spLocks/>
              </p:cNvSpPr>
              <p:nvPr/>
            </p:nvSpPr>
            <p:spPr bwMode="auto">
              <a:xfrm>
                <a:off x="3261995" y="2754420"/>
                <a:ext cx="1103313" cy="409575"/>
              </a:xfrm>
              <a:custGeom>
                <a:avLst/>
                <a:gdLst>
                  <a:gd name="T0" fmla="*/ 0 w 695"/>
                  <a:gd name="T1" fmla="*/ 0 h 258"/>
                  <a:gd name="T2" fmla="*/ 2147483647 w 695"/>
                  <a:gd name="T3" fmla="*/ 2147483647 h 258"/>
                  <a:gd name="T4" fmla="*/ 0 60000 65536"/>
                  <a:gd name="T5" fmla="*/ 0 60000 65536"/>
                  <a:gd name="T6" fmla="*/ 0 w 695"/>
                  <a:gd name="T7" fmla="*/ 0 h 258"/>
                  <a:gd name="T8" fmla="*/ 695 w 695"/>
                  <a:gd name="T9" fmla="*/ 258 h 25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95" h="258">
                    <a:moveTo>
                      <a:pt x="0" y="0"/>
                    </a:moveTo>
                    <a:cubicBezTo>
                      <a:pt x="127" y="65"/>
                      <a:pt x="595" y="220"/>
                      <a:pt x="695" y="258"/>
                    </a:cubicBez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7" name="Freeform 43"/>
              <p:cNvSpPr>
                <a:spLocks/>
              </p:cNvSpPr>
              <p:nvPr/>
            </p:nvSpPr>
            <p:spPr bwMode="auto">
              <a:xfrm>
                <a:off x="3179445" y="2803633"/>
                <a:ext cx="1104900" cy="407987"/>
              </a:xfrm>
              <a:custGeom>
                <a:avLst/>
                <a:gdLst>
                  <a:gd name="T0" fmla="*/ 0 w 696"/>
                  <a:gd name="T1" fmla="*/ 0 h 257"/>
                  <a:gd name="T2" fmla="*/ 2147483647 w 696"/>
                  <a:gd name="T3" fmla="*/ 2147483647 h 257"/>
                  <a:gd name="T4" fmla="*/ 2147483647 w 696"/>
                  <a:gd name="T5" fmla="*/ 2147483647 h 257"/>
                  <a:gd name="T6" fmla="*/ 2147483647 w 696"/>
                  <a:gd name="T7" fmla="*/ 2147483647 h 25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96"/>
                  <a:gd name="T13" fmla="*/ 0 h 257"/>
                  <a:gd name="T14" fmla="*/ 696 w 696"/>
                  <a:gd name="T15" fmla="*/ 257 h 25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96" h="257">
                    <a:moveTo>
                      <a:pt x="0" y="0"/>
                    </a:moveTo>
                    <a:cubicBezTo>
                      <a:pt x="51" y="19"/>
                      <a:pt x="210" y="90"/>
                      <a:pt x="297" y="122"/>
                    </a:cubicBezTo>
                    <a:cubicBezTo>
                      <a:pt x="384" y="154"/>
                      <a:pt x="456" y="169"/>
                      <a:pt x="522" y="191"/>
                    </a:cubicBezTo>
                    <a:cubicBezTo>
                      <a:pt x="588" y="213"/>
                      <a:pt x="660" y="243"/>
                      <a:pt x="696" y="257"/>
                    </a:cubicBez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8" name="Freeform 44"/>
              <p:cNvSpPr>
                <a:spLocks/>
              </p:cNvSpPr>
              <p:nvPr/>
            </p:nvSpPr>
            <p:spPr bwMode="auto">
              <a:xfrm>
                <a:off x="4460558" y="2608370"/>
                <a:ext cx="265112" cy="566738"/>
              </a:xfrm>
              <a:custGeom>
                <a:avLst/>
                <a:gdLst>
                  <a:gd name="T0" fmla="*/ 0 w 167"/>
                  <a:gd name="T1" fmla="*/ 2147483647 h 357"/>
                  <a:gd name="T2" fmla="*/ 2147483647 w 167"/>
                  <a:gd name="T3" fmla="*/ 2147483647 h 357"/>
                  <a:gd name="T4" fmla="*/ 2147483647 w 167"/>
                  <a:gd name="T5" fmla="*/ 2147483647 h 357"/>
                  <a:gd name="T6" fmla="*/ 2147483647 w 167"/>
                  <a:gd name="T7" fmla="*/ 2147483647 h 357"/>
                  <a:gd name="T8" fmla="*/ 2147483647 w 167"/>
                  <a:gd name="T9" fmla="*/ 2147483647 h 357"/>
                  <a:gd name="T10" fmla="*/ 2147483647 w 167"/>
                  <a:gd name="T11" fmla="*/ 2147483647 h 357"/>
                  <a:gd name="T12" fmla="*/ 2147483647 w 167"/>
                  <a:gd name="T13" fmla="*/ 2147483647 h 357"/>
                  <a:gd name="T14" fmla="*/ 2147483647 w 167"/>
                  <a:gd name="T15" fmla="*/ 2147483647 h 357"/>
                  <a:gd name="T16" fmla="*/ 2147483647 w 167"/>
                  <a:gd name="T17" fmla="*/ 2147483647 h 357"/>
                  <a:gd name="T18" fmla="*/ 2147483647 w 167"/>
                  <a:gd name="T19" fmla="*/ 2147483647 h 35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67"/>
                  <a:gd name="T31" fmla="*/ 0 h 357"/>
                  <a:gd name="T32" fmla="*/ 167 w 167"/>
                  <a:gd name="T33" fmla="*/ 357 h 35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67" h="357">
                    <a:moveTo>
                      <a:pt x="0" y="320"/>
                    </a:moveTo>
                    <a:cubicBezTo>
                      <a:pt x="11" y="303"/>
                      <a:pt x="59" y="252"/>
                      <a:pt x="66" y="206"/>
                    </a:cubicBezTo>
                    <a:cubicBezTo>
                      <a:pt x="73" y="160"/>
                      <a:pt x="37" y="74"/>
                      <a:pt x="45" y="41"/>
                    </a:cubicBezTo>
                    <a:cubicBezTo>
                      <a:pt x="53" y="8"/>
                      <a:pt x="95" y="0"/>
                      <a:pt x="114" y="5"/>
                    </a:cubicBezTo>
                    <a:cubicBezTo>
                      <a:pt x="133" y="10"/>
                      <a:pt x="151" y="51"/>
                      <a:pt x="159" y="74"/>
                    </a:cubicBezTo>
                    <a:cubicBezTo>
                      <a:pt x="167" y="97"/>
                      <a:pt x="163" y="127"/>
                      <a:pt x="162" y="146"/>
                    </a:cubicBezTo>
                    <a:cubicBezTo>
                      <a:pt x="161" y="165"/>
                      <a:pt x="154" y="175"/>
                      <a:pt x="153" y="191"/>
                    </a:cubicBezTo>
                    <a:lnTo>
                      <a:pt x="151" y="248"/>
                    </a:lnTo>
                    <a:lnTo>
                      <a:pt x="129" y="320"/>
                    </a:lnTo>
                    <a:lnTo>
                      <a:pt x="58" y="357"/>
                    </a:lnTo>
                  </a:path>
                </a:pathLst>
              </a:custGeom>
              <a:noFill/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9" name="Freeform 45" descr="Newsprint"/>
              <p:cNvSpPr>
                <a:spLocks/>
              </p:cNvSpPr>
              <p:nvPr/>
            </p:nvSpPr>
            <p:spPr bwMode="auto">
              <a:xfrm>
                <a:off x="5984558" y="2354370"/>
                <a:ext cx="192087" cy="1254125"/>
              </a:xfrm>
              <a:custGeom>
                <a:avLst/>
                <a:gdLst>
                  <a:gd name="T0" fmla="*/ 2147483647 w 121"/>
                  <a:gd name="T1" fmla="*/ 2147483647 h 790"/>
                  <a:gd name="T2" fmla="*/ 2147483647 w 121"/>
                  <a:gd name="T3" fmla="*/ 2147483647 h 790"/>
                  <a:gd name="T4" fmla="*/ 2147483647 w 121"/>
                  <a:gd name="T5" fmla="*/ 2147483647 h 790"/>
                  <a:gd name="T6" fmla="*/ 2147483647 w 121"/>
                  <a:gd name="T7" fmla="*/ 2147483647 h 790"/>
                  <a:gd name="T8" fmla="*/ 2147483647 w 121"/>
                  <a:gd name="T9" fmla="*/ 2147483647 h 790"/>
                  <a:gd name="T10" fmla="*/ 2147483647 w 121"/>
                  <a:gd name="T11" fmla="*/ 2147483647 h 790"/>
                  <a:gd name="T12" fmla="*/ 2147483647 w 121"/>
                  <a:gd name="T13" fmla="*/ 2147483647 h 790"/>
                  <a:gd name="T14" fmla="*/ 0 w 121"/>
                  <a:gd name="T15" fmla="*/ 2147483647 h 790"/>
                  <a:gd name="T16" fmla="*/ 2147483647 w 121"/>
                  <a:gd name="T17" fmla="*/ 2147483647 h 790"/>
                  <a:gd name="T18" fmla="*/ 2147483647 w 121"/>
                  <a:gd name="T19" fmla="*/ 2147483647 h 79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21"/>
                  <a:gd name="T31" fmla="*/ 0 h 790"/>
                  <a:gd name="T32" fmla="*/ 121 w 121"/>
                  <a:gd name="T33" fmla="*/ 790 h 79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21" h="790">
                    <a:moveTo>
                      <a:pt x="11" y="407"/>
                    </a:moveTo>
                    <a:cubicBezTo>
                      <a:pt x="11" y="295"/>
                      <a:pt x="6" y="148"/>
                      <a:pt x="8" y="85"/>
                    </a:cubicBezTo>
                    <a:cubicBezTo>
                      <a:pt x="10" y="22"/>
                      <a:pt x="16" y="40"/>
                      <a:pt x="26" y="29"/>
                    </a:cubicBezTo>
                    <a:cubicBezTo>
                      <a:pt x="36" y="18"/>
                      <a:pt x="60" y="5"/>
                      <a:pt x="67" y="17"/>
                    </a:cubicBezTo>
                    <a:cubicBezTo>
                      <a:pt x="74" y="29"/>
                      <a:pt x="67" y="0"/>
                      <a:pt x="68" y="104"/>
                    </a:cubicBezTo>
                    <a:lnTo>
                      <a:pt x="76" y="640"/>
                    </a:lnTo>
                    <a:cubicBezTo>
                      <a:pt x="83" y="743"/>
                      <a:pt x="121" y="695"/>
                      <a:pt x="108" y="720"/>
                    </a:cubicBezTo>
                    <a:lnTo>
                      <a:pt x="0" y="790"/>
                    </a:lnTo>
                    <a:lnTo>
                      <a:pt x="11" y="756"/>
                    </a:lnTo>
                    <a:lnTo>
                      <a:pt x="11" y="407"/>
                    </a:lnTo>
                    <a:close/>
                  </a:path>
                </a:pathLst>
              </a:custGeom>
              <a:blipFill dpi="0" rotWithShape="1">
                <a:blip r:embed="rId3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80" name="Freeform 46"/>
              <p:cNvSpPr>
                <a:spLocks/>
              </p:cNvSpPr>
              <p:nvPr/>
            </p:nvSpPr>
            <p:spPr bwMode="auto">
              <a:xfrm>
                <a:off x="5186045" y="5154720"/>
                <a:ext cx="1549400" cy="398463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81" name="Freeform 47"/>
              <p:cNvSpPr>
                <a:spLocks/>
              </p:cNvSpPr>
              <p:nvPr/>
            </p:nvSpPr>
            <p:spPr bwMode="auto">
              <a:xfrm>
                <a:off x="5168583" y="5221395"/>
                <a:ext cx="1549400" cy="398463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82" name="Freeform 48"/>
              <p:cNvSpPr>
                <a:spLocks/>
              </p:cNvSpPr>
              <p:nvPr/>
            </p:nvSpPr>
            <p:spPr bwMode="auto">
              <a:xfrm>
                <a:off x="6438583" y="4986445"/>
                <a:ext cx="762000" cy="195263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83" name="Freeform 49"/>
              <p:cNvSpPr>
                <a:spLocks/>
              </p:cNvSpPr>
              <p:nvPr/>
            </p:nvSpPr>
            <p:spPr bwMode="auto">
              <a:xfrm>
                <a:off x="6456045" y="5078520"/>
                <a:ext cx="727075" cy="169863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84" name="Freeform 50"/>
              <p:cNvSpPr>
                <a:spLocks/>
              </p:cNvSpPr>
              <p:nvPr/>
            </p:nvSpPr>
            <p:spPr bwMode="auto">
              <a:xfrm flipV="1">
                <a:off x="2992120" y="5623033"/>
                <a:ext cx="449263" cy="252412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85" name="Freeform 51"/>
              <p:cNvSpPr>
                <a:spLocks/>
              </p:cNvSpPr>
              <p:nvPr/>
            </p:nvSpPr>
            <p:spPr bwMode="auto">
              <a:xfrm flipV="1">
                <a:off x="3338195" y="5775433"/>
                <a:ext cx="423863" cy="252412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86" name="Freeform 52"/>
              <p:cNvSpPr>
                <a:spLocks/>
              </p:cNvSpPr>
              <p:nvPr/>
            </p:nvSpPr>
            <p:spPr bwMode="auto">
              <a:xfrm flipV="1">
                <a:off x="6124258" y="3718033"/>
                <a:ext cx="449262" cy="252412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87" name="Freeform 53"/>
              <p:cNvSpPr>
                <a:spLocks/>
              </p:cNvSpPr>
              <p:nvPr/>
            </p:nvSpPr>
            <p:spPr bwMode="auto">
              <a:xfrm flipV="1">
                <a:off x="6470333" y="3870433"/>
                <a:ext cx="423862" cy="252412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</p:grpSp>
        <p:sp>
          <p:nvSpPr>
            <p:cNvPr id="13" name="Freeform 66"/>
            <p:cNvSpPr>
              <a:spLocks noChangeAspect="1"/>
            </p:cNvSpPr>
            <p:nvPr/>
          </p:nvSpPr>
          <p:spPr bwMode="auto">
            <a:xfrm>
              <a:off x="3875622" y="2333276"/>
              <a:ext cx="194785" cy="212207"/>
            </a:xfrm>
            <a:custGeom>
              <a:avLst/>
              <a:gdLst>
                <a:gd name="T0" fmla="*/ 2147483647 w 351"/>
                <a:gd name="T1" fmla="*/ 2147483647 h 150"/>
                <a:gd name="T2" fmla="*/ 2147483647 w 351"/>
                <a:gd name="T3" fmla="*/ 0 h 150"/>
                <a:gd name="T4" fmla="*/ 0 w 351"/>
                <a:gd name="T5" fmla="*/ 0 h 150"/>
                <a:gd name="T6" fmla="*/ 0 60000 65536"/>
                <a:gd name="T7" fmla="*/ 0 60000 65536"/>
                <a:gd name="T8" fmla="*/ 0 60000 65536"/>
                <a:gd name="T9" fmla="*/ 0 w 351"/>
                <a:gd name="T10" fmla="*/ 0 h 150"/>
                <a:gd name="T11" fmla="*/ 351 w 351"/>
                <a:gd name="T12" fmla="*/ 150 h 15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51" h="150">
                  <a:moveTo>
                    <a:pt x="351" y="150"/>
                  </a:moveTo>
                  <a:lnTo>
                    <a:pt x="8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4" name="Text Box 67"/>
            <p:cNvSpPr txBox="1">
              <a:spLocks noChangeAspect="1" noChangeArrowheads="1"/>
            </p:cNvSpPr>
            <p:nvPr/>
          </p:nvSpPr>
          <p:spPr bwMode="auto">
            <a:xfrm>
              <a:off x="2709598" y="2161712"/>
              <a:ext cx="1263915" cy="498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Stitching </a:t>
              </a:r>
            </a:p>
          </p:txBody>
        </p:sp>
        <p:sp>
          <p:nvSpPr>
            <p:cNvPr id="17" name="Text Box 60"/>
            <p:cNvSpPr txBox="1">
              <a:spLocks noChangeAspect="1" noChangeArrowheads="1"/>
            </p:cNvSpPr>
            <p:nvPr/>
          </p:nvSpPr>
          <p:spPr bwMode="auto">
            <a:xfrm>
              <a:off x="5152900" y="1652158"/>
              <a:ext cx="1012849" cy="498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Frame </a:t>
              </a:r>
            </a:p>
          </p:txBody>
        </p:sp>
        <p:sp>
          <p:nvSpPr>
            <p:cNvPr id="18" name="Freeform 64"/>
            <p:cNvSpPr>
              <a:spLocks noChangeAspect="1"/>
            </p:cNvSpPr>
            <p:nvPr/>
          </p:nvSpPr>
          <p:spPr bwMode="auto">
            <a:xfrm>
              <a:off x="4950915" y="1799213"/>
              <a:ext cx="232252" cy="116681"/>
            </a:xfrm>
            <a:custGeom>
              <a:avLst/>
              <a:gdLst>
                <a:gd name="T0" fmla="*/ 0 w 134"/>
                <a:gd name="T1" fmla="*/ 2147483647 h 219"/>
                <a:gd name="T2" fmla="*/ 2147483647 w 134"/>
                <a:gd name="T3" fmla="*/ 2147483647 h 219"/>
                <a:gd name="T4" fmla="*/ 2147483647 w 134"/>
                <a:gd name="T5" fmla="*/ 0 h 219"/>
                <a:gd name="T6" fmla="*/ 0 60000 65536"/>
                <a:gd name="T7" fmla="*/ 0 60000 65536"/>
                <a:gd name="T8" fmla="*/ 0 60000 65536"/>
                <a:gd name="T9" fmla="*/ 0 w 134"/>
                <a:gd name="T10" fmla="*/ 0 h 219"/>
                <a:gd name="T11" fmla="*/ 134 w 134"/>
                <a:gd name="T12" fmla="*/ 219 h 21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4" h="219">
                  <a:moveTo>
                    <a:pt x="0" y="219"/>
                  </a:moveTo>
                  <a:lnTo>
                    <a:pt x="64" y="6"/>
                  </a:lnTo>
                  <a:lnTo>
                    <a:pt x="134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21" name="Freeform 71"/>
            <p:cNvSpPr>
              <a:spLocks noChangeAspect="1"/>
            </p:cNvSpPr>
            <p:nvPr/>
          </p:nvSpPr>
          <p:spPr bwMode="auto">
            <a:xfrm>
              <a:off x="6570525" y="3203853"/>
              <a:ext cx="652304" cy="148908"/>
            </a:xfrm>
            <a:custGeom>
              <a:avLst/>
              <a:gdLst>
                <a:gd name="T0" fmla="*/ 0 w 587"/>
                <a:gd name="T1" fmla="*/ 2147483647 h 134"/>
                <a:gd name="T2" fmla="*/ 2147483647 w 587"/>
                <a:gd name="T3" fmla="*/ 0 h 134"/>
                <a:gd name="T4" fmla="*/ 2147483647 w 587"/>
                <a:gd name="T5" fmla="*/ 0 h 134"/>
                <a:gd name="T6" fmla="*/ 0 60000 65536"/>
                <a:gd name="T7" fmla="*/ 0 60000 65536"/>
                <a:gd name="T8" fmla="*/ 0 60000 65536"/>
                <a:gd name="T9" fmla="*/ 0 w 587"/>
                <a:gd name="T10" fmla="*/ 0 h 134"/>
                <a:gd name="T11" fmla="*/ 587 w 587"/>
                <a:gd name="T12" fmla="*/ 134 h 13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87" h="134">
                  <a:moveTo>
                    <a:pt x="0" y="134"/>
                  </a:moveTo>
                  <a:lnTo>
                    <a:pt x="454" y="0"/>
                  </a:lnTo>
                  <a:lnTo>
                    <a:pt x="587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22" name="Text Box 72"/>
            <p:cNvSpPr txBox="1">
              <a:spLocks noChangeAspect="1" noChangeArrowheads="1"/>
            </p:cNvSpPr>
            <p:nvPr/>
          </p:nvSpPr>
          <p:spPr bwMode="auto">
            <a:xfrm>
              <a:off x="7167380" y="3068199"/>
              <a:ext cx="99899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Stitching</a:t>
              </a:r>
              <a:r>
                <a:rPr kumimoji="0" lang="en-US" sz="1400" b="1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 </a:t>
              </a:r>
            </a:p>
          </p:txBody>
        </p:sp>
        <p:sp>
          <p:nvSpPr>
            <p:cNvPr id="23" name="Text Box 76"/>
            <p:cNvSpPr txBox="1">
              <a:spLocks noChangeAspect="1" noChangeArrowheads="1"/>
            </p:cNvSpPr>
            <p:nvPr/>
          </p:nvSpPr>
          <p:spPr bwMode="auto">
            <a:xfrm>
              <a:off x="6622661" y="2246513"/>
              <a:ext cx="949299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Stitching</a:t>
              </a:r>
            </a:p>
          </p:txBody>
        </p:sp>
        <p:grpSp>
          <p:nvGrpSpPr>
            <p:cNvPr id="24" name="Group 23"/>
            <p:cNvGrpSpPr>
              <a:grpSpLocks noChangeAspect="1"/>
            </p:cNvGrpSpPr>
            <p:nvPr/>
          </p:nvGrpSpPr>
          <p:grpSpPr>
            <a:xfrm>
              <a:off x="6215109" y="2430473"/>
              <a:ext cx="467837" cy="266700"/>
              <a:chOff x="6657974" y="2125663"/>
              <a:chExt cx="668339" cy="381000"/>
            </a:xfrm>
          </p:grpSpPr>
          <p:sp>
            <p:nvSpPr>
              <p:cNvPr id="37" name="Freeform 78"/>
              <p:cNvSpPr>
                <a:spLocks/>
              </p:cNvSpPr>
              <p:nvPr/>
            </p:nvSpPr>
            <p:spPr bwMode="auto">
              <a:xfrm>
                <a:off x="6884988" y="2125663"/>
                <a:ext cx="441325" cy="381000"/>
              </a:xfrm>
              <a:custGeom>
                <a:avLst/>
                <a:gdLst>
                  <a:gd name="T0" fmla="*/ 0 w 262"/>
                  <a:gd name="T1" fmla="*/ 112 h 251"/>
                  <a:gd name="T2" fmla="*/ 402 w 262"/>
                  <a:gd name="T3" fmla="*/ 0 h 251"/>
                  <a:gd name="T4" fmla="*/ 762 w 262"/>
                  <a:gd name="T5" fmla="*/ 0 h 251"/>
                  <a:gd name="T6" fmla="*/ 0 60000 65536"/>
                  <a:gd name="T7" fmla="*/ 0 60000 65536"/>
                  <a:gd name="T8" fmla="*/ 0 60000 65536"/>
                  <a:gd name="T9" fmla="*/ 0 w 262"/>
                  <a:gd name="T10" fmla="*/ 0 h 251"/>
                  <a:gd name="T11" fmla="*/ 262 w 262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62" h="251">
                    <a:moveTo>
                      <a:pt x="0" y="251"/>
                    </a:moveTo>
                    <a:lnTo>
                      <a:pt x="139" y="0"/>
                    </a:lnTo>
                    <a:lnTo>
                      <a:pt x="262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 type="triangle" w="sm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38" name="Freeform 79"/>
              <p:cNvSpPr>
                <a:spLocks/>
              </p:cNvSpPr>
              <p:nvPr/>
            </p:nvSpPr>
            <p:spPr bwMode="auto">
              <a:xfrm>
                <a:off x="6657974" y="2126456"/>
                <a:ext cx="457201" cy="59532"/>
              </a:xfrm>
              <a:custGeom>
                <a:avLst/>
                <a:gdLst>
                  <a:gd name="T0" fmla="*/ 0 w 197"/>
                  <a:gd name="T1" fmla="*/ 0 h 267"/>
                  <a:gd name="T2" fmla="*/ 183057 w 197"/>
                  <a:gd name="T3" fmla="*/ 0 h 267"/>
                  <a:gd name="T4" fmla="*/ 0 60000 65536"/>
                  <a:gd name="T5" fmla="*/ 0 60000 65536"/>
                  <a:gd name="T6" fmla="*/ 0 w 197"/>
                  <a:gd name="T7" fmla="*/ 0 h 267"/>
                  <a:gd name="T8" fmla="*/ 197 w 197"/>
                  <a:gd name="T9" fmla="*/ 267 h 267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97" h="267">
                    <a:moveTo>
                      <a:pt x="0" y="267"/>
                    </a:moveTo>
                    <a:lnTo>
                      <a:pt x="197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 type="triangle" w="sm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</p:grpSp>
        <p:sp>
          <p:nvSpPr>
            <p:cNvPr id="25" name="Text Box 54"/>
            <p:cNvSpPr txBox="1">
              <a:spLocks noChangeAspect="1" noChangeArrowheads="1"/>
            </p:cNvSpPr>
            <p:nvPr/>
          </p:nvSpPr>
          <p:spPr bwMode="auto">
            <a:xfrm>
              <a:off x="1348110" y="3543421"/>
              <a:ext cx="2197561" cy="498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Precured</a:t>
              </a: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 Rods</a:t>
              </a:r>
            </a:p>
          </p:txBody>
        </p:sp>
        <p:sp>
          <p:nvSpPr>
            <p:cNvPr id="26" name="Freeform 55"/>
            <p:cNvSpPr>
              <a:spLocks noChangeAspect="1"/>
            </p:cNvSpPr>
            <p:nvPr/>
          </p:nvSpPr>
          <p:spPr bwMode="auto">
            <a:xfrm>
              <a:off x="6239863" y="4496808"/>
              <a:ext cx="237807" cy="455613"/>
            </a:xfrm>
            <a:custGeom>
              <a:avLst/>
              <a:gdLst>
                <a:gd name="T0" fmla="*/ 0 w 214"/>
                <a:gd name="T1" fmla="*/ 0 h 410"/>
                <a:gd name="T2" fmla="*/ 2147483647 w 214"/>
                <a:gd name="T3" fmla="*/ 2147483647 h 410"/>
                <a:gd name="T4" fmla="*/ 2147483647 w 214"/>
                <a:gd name="T5" fmla="*/ 2147483647 h 410"/>
                <a:gd name="T6" fmla="*/ 0 60000 65536"/>
                <a:gd name="T7" fmla="*/ 0 60000 65536"/>
                <a:gd name="T8" fmla="*/ 0 60000 65536"/>
                <a:gd name="T9" fmla="*/ 0 w 214"/>
                <a:gd name="T10" fmla="*/ 0 h 410"/>
                <a:gd name="T11" fmla="*/ 214 w 214"/>
                <a:gd name="T12" fmla="*/ 410 h 4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4" h="410">
                  <a:moveTo>
                    <a:pt x="0" y="0"/>
                  </a:moveTo>
                  <a:lnTo>
                    <a:pt x="116" y="405"/>
                  </a:lnTo>
                  <a:lnTo>
                    <a:pt x="214" y="41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27" name="Freeform 56"/>
            <p:cNvSpPr>
              <a:spLocks noChangeAspect="1"/>
            </p:cNvSpPr>
            <p:nvPr/>
          </p:nvSpPr>
          <p:spPr bwMode="auto">
            <a:xfrm flipH="1">
              <a:off x="3324030" y="3785998"/>
              <a:ext cx="293370" cy="223361"/>
            </a:xfrm>
            <a:custGeom>
              <a:avLst/>
              <a:gdLst>
                <a:gd name="T0" fmla="*/ 0 w 348"/>
                <a:gd name="T1" fmla="*/ 2147483647 h 198"/>
                <a:gd name="T2" fmla="*/ 2147483647 w 348"/>
                <a:gd name="T3" fmla="*/ 0 h 198"/>
                <a:gd name="T4" fmla="*/ 2147483647 w 348"/>
                <a:gd name="T5" fmla="*/ 0 h 198"/>
                <a:gd name="T6" fmla="*/ 0 60000 65536"/>
                <a:gd name="T7" fmla="*/ 0 60000 65536"/>
                <a:gd name="T8" fmla="*/ 0 60000 65536"/>
                <a:gd name="T9" fmla="*/ 0 w 348"/>
                <a:gd name="T10" fmla="*/ 0 h 198"/>
                <a:gd name="T11" fmla="*/ 348 w 348"/>
                <a:gd name="T12" fmla="*/ 198 h 19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48" h="198">
                  <a:moveTo>
                    <a:pt x="0" y="198"/>
                  </a:moveTo>
                  <a:lnTo>
                    <a:pt x="198" y="0"/>
                  </a:lnTo>
                  <a:lnTo>
                    <a:pt x="348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29" name="Text Box 61"/>
            <p:cNvSpPr txBox="1">
              <a:spLocks noChangeAspect="1" noChangeArrowheads="1"/>
            </p:cNvSpPr>
            <p:nvPr/>
          </p:nvSpPr>
          <p:spPr bwMode="auto">
            <a:xfrm>
              <a:off x="6425583" y="4805072"/>
              <a:ext cx="99899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Stitching </a:t>
              </a:r>
            </a:p>
          </p:txBody>
        </p:sp>
        <p:sp>
          <p:nvSpPr>
            <p:cNvPr id="33" name="Text Box 68"/>
            <p:cNvSpPr txBox="1">
              <a:spLocks noChangeAspect="1" noChangeArrowheads="1"/>
            </p:cNvSpPr>
            <p:nvPr/>
          </p:nvSpPr>
          <p:spPr bwMode="auto">
            <a:xfrm>
              <a:off x="4661351" y="4646969"/>
              <a:ext cx="737687" cy="498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Skin</a:t>
              </a:r>
              <a:endParaRPr kumimoji="0" lang="en-US" sz="1400" b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34" name="Text Box 73"/>
            <p:cNvSpPr txBox="1">
              <a:spLocks noChangeAspect="1" noChangeArrowheads="1"/>
            </p:cNvSpPr>
            <p:nvPr/>
          </p:nvSpPr>
          <p:spPr bwMode="auto">
            <a:xfrm>
              <a:off x="2262599" y="4402543"/>
              <a:ext cx="1208192" cy="498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Stringer </a:t>
              </a:r>
            </a:p>
          </p:txBody>
        </p:sp>
        <p:sp>
          <p:nvSpPr>
            <p:cNvPr id="35" name="Freeform 74"/>
            <p:cNvSpPr>
              <a:spLocks noChangeAspect="1"/>
            </p:cNvSpPr>
            <p:nvPr/>
          </p:nvSpPr>
          <p:spPr bwMode="auto">
            <a:xfrm>
              <a:off x="3256805" y="4083189"/>
              <a:ext cx="553403" cy="502285"/>
            </a:xfrm>
            <a:custGeom>
              <a:avLst/>
              <a:gdLst>
                <a:gd name="T0" fmla="*/ 2147483647 w 498"/>
                <a:gd name="T1" fmla="*/ 0 h 452"/>
                <a:gd name="T2" fmla="*/ 2147483647 w 498"/>
                <a:gd name="T3" fmla="*/ 2147483647 h 452"/>
                <a:gd name="T4" fmla="*/ 0 w 498"/>
                <a:gd name="T5" fmla="*/ 2147483647 h 452"/>
                <a:gd name="T6" fmla="*/ 0 60000 65536"/>
                <a:gd name="T7" fmla="*/ 0 60000 65536"/>
                <a:gd name="T8" fmla="*/ 0 60000 65536"/>
                <a:gd name="T9" fmla="*/ 0 w 498"/>
                <a:gd name="T10" fmla="*/ 0 h 452"/>
                <a:gd name="T11" fmla="*/ 498 w 498"/>
                <a:gd name="T12" fmla="*/ 452 h 45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98" h="452">
                  <a:moveTo>
                    <a:pt x="498" y="0"/>
                  </a:moveTo>
                  <a:lnTo>
                    <a:pt x="169" y="452"/>
                  </a:lnTo>
                  <a:lnTo>
                    <a:pt x="0" y="452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</p:grpSp>
      <p:sp>
        <p:nvSpPr>
          <p:cNvPr id="90" name="Rectangle 89"/>
          <p:cNvSpPr/>
          <p:nvPr/>
        </p:nvSpPr>
        <p:spPr>
          <a:xfrm>
            <a:off x="550187" y="4816183"/>
            <a:ext cx="30195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PRSEUS = Pultruded Rod Stitched Efficient Unitized Structure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1654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HWB Airframe Development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6</a:t>
            </a:fld>
            <a:endParaRPr lang="en-US" dirty="0"/>
          </a:p>
        </p:txBody>
      </p:sp>
      <p:sp>
        <p:nvSpPr>
          <p:cNvPr id="12" name="Text Box 77"/>
          <p:cNvSpPr txBox="1">
            <a:spLocks noChangeArrowheads="1"/>
          </p:cNvSpPr>
          <p:nvPr/>
        </p:nvSpPr>
        <p:spPr bwMode="auto">
          <a:xfrm>
            <a:off x="409090" y="2673351"/>
            <a:ext cx="776288" cy="46165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 </a:t>
            </a:r>
            <a:r>
              <a:rPr kumimoji="0" lang="en-US" sz="1200" b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Test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 Loads</a:t>
            </a:r>
          </a:p>
        </p:txBody>
      </p:sp>
      <p:sp>
        <p:nvSpPr>
          <p:cNvPr id="13" name="Text Box 20"/>
          <p:cNvSpPr txBox="1">
            <a:spLocks noChangeArrowheads="1"/>
          </p:cNvSpPr>
          <p:nvPr/>
        </p:nvSpPr>
        <p:spPr bwMode="auto">
          <a:xfrm>
            <a:off x="5670562" y="2041560"/>
            <a:ext cx="2074863" cy="27698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Coupons/Elements</a:t>
            </a:r>
          </a:p>
        </p:txBody>
      </p:sp>
      <p:pic>
        <p:nvPicPr>
          <p:cNvPr id="15" name="Picture 6" descr="fem te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8375" y="2274888"/>
            <a:ext cx="15748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790576" y="1989139"/>
            <a:ext cx="1598613" cy="30776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charset="0"/>
                <a:ea typeface="ＭＳ Ｐゴシック"/>
              </a:rPr>
              <a:t>Trade Studies</a:t>
            </a:r>
          </a:p>
        </p:txBody>
      </p:sp>
      <p:sp>
        <p:nvSpPr>
          <p:cNvPr id="17" name="Text Box 77"/>
          <p:cNvSpPr txBox="1">
            <a:spLocks noChangeArrowheads="1"/>
          </p:cNvSpPr>
          <p:nvPr/>
        </p:nvSpPr>
        <p:spPr bwMode="auto">
          <a:xfrm>
            <a:off x="769938" y="3403601"/>
            <a:ext cx="1538287" cy="276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 </a:t>
            </a:r>
            <a:r>
              <a:rPr kumimoji="0" lang="en-US" sz="1200" b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Panel Geometry</a:t>
            </a:r>
          </a:p>
        </p:txBody>
      </p:sp>
      <p:sp>
        <p:nvSpPr>
          <p:cNvPr id="18" name="Oval 48"/>
          <p:cNvSpPr>
            <a:spLocks noChangeArrowheads="1"/>
          </p:cNvSpPr>
          <p:nvPr/>
        </p:nvSpPr>
        <p:spPr bwMode="auto">
          <a:xfrm>
            <a:off x="434976" y="1793875"/>
            <a:ext cx="2251075" cy="2214563"/>
          </a:xfrm>
          <a:prstGeom prst="ellipse">
            <a:avLst/>
          </a:prstGeom>
          <a:noFill/>
          <a:ln w="28575" algn="ctr">
            <a:solidFill>
              <a:srgbClr val="333399"/>
            </a:solidFill>
            <a:round/>
            <a:headEnd/>
            <a:tailEnd/>
          </a:ln>
          <a:effectLst>
            <a:outerShdw blurRad="139700" dist="50800" dir="5400000" algn="ctr" rotWithShape="0">
              <a:srgbClr val="000000">
                <a:alpha val="80000"/>
              </a:srgbClr>
            </a:outerShdw>
          </a:effectLst>
        </p:spPr>
        <p:txBody>
          <a:bodyPr lIns="91432" tIns="45715" rIns="91432" bIns="45715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/>
            </a:endParaRPr>
          </a:p>
        </p:txBody>
      </p:sp>
      <p:sp>
        <p:nvSpPr>
          <p:cNvPr id="19" name="Text Box 20"/>
          <p:cNvSpPr txBox="1">
            <a:spLocks noChangeArrowheads="1"/>
          </p:cNvSpPr>
          <p:nvPr/>
        </p:nvSpPr>
        <p:spPr bwMode="auto">
          <a:xfrm>
            <a:off x="6979444" y="1315002"/>
            <a:ext cx="1241425" cy="64632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Result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PRSEUS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10.4% lighter. </a:t>
            </a:r>
          </a:p>
        </p:txBody>
      </p:sp>
      <p:sp>
        <p:nvSpPr>
          <p:cNvPr id="20" name="Text Box 20"/>
          <p:cNvSpPr txBox="1">
            <a:spLocks noChangeArrowheads="1"/>
          </p:cNvSpPr>
          <p:nvPr/>
        </p:nvSpPr>
        <p:spPr bwMode="auto">
          <a:xfrm>
            <a:off x="3540698" y="2100835"/>
            <a:ext cx="1614487" cy="461963"/>
          </a:xfrm>
          <a:prstGeom prst="rect">
            <a:avLst/>
          </a:prstGeom>
          <a:solidFill>
            <a:srgbClr val="FFFFFF"/>
          </a:solidFill>
          <a:ln w="19050">
            <a:solidFill>
              <a:srgbClr val="333399"/>
            </a:solidFill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…improved buckling </a:t>
            </a:r>
            <a:r>
              <a:rPr lang="en-US" sz="1200" kern="0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performance</a:t>
            </a: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.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/>
            </a:endParaRPr>
          </a:p>
        </p:txBody>
      </p:sp>
      <p:sp>
        <p:nvSpPr>
          <p:cNvPr id="21" name="Text Box 20"/>
          <p:cNvSpPr txBox="1">
            <a:spLocks noChangeArrowheads="1"/>
          </p:cNvSpPr>
          <p:nvPr/>
        </p:nvSpPr>
        <p:spPr bwMode="auto">
          <a:xfrm>
            <a:off x="4264822" y="5879789"/>
            <a:ext cx="1721642" cy="46165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Combined axial &amp; pressure loading</a:t>
            </a:r>
          </a:p>
        </p:txBody>
      </p:sp>
      <p:sp>
        <p:nvSpPr>
          <p:cNvPr id="22" name="Text Box 77"/>
          <p:cNvSpPr txBox="1">
            <a:spLocks noChangeArrowheads="1"/>
          </p:cNvSpPr>
          <p:nvPr/>
        </p:nvSpPr>
        <p:spPr bwMode="auto">
          <a:xfrm>
            <a:off x="1319214" y="2514601"/>
            <a:ext cx="1260475" cy="27698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1200" b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 Weight Goals</a:t>
            </a:r>
          </a:p>
        </p:txBody>
      </p:sp>
      <p:sp>
        <p:nvSpPr>
          <p:cNvPr id="23" name="Text Box 20"/>
          <p:cNvSpPr txBox="1">
            <a:spLocks noChangeArrowheads="1"/>
          </p:cNvSpPr>
          <p:nvPr/>
        </p:nvSpPr>
        <p:spPr bwMode="auto">
          <a:xfrm>
            <a:off x="3010694" y="1509713"/>
            <a:ext cx="2284412" cy="276225"/>
          </a:xfrm>
          <a:prstGeom prst="rect">
            <a:avLst/>
          </a:prstGeom>
          <a:solidFill>
            <a:srgbClr val="FFFFFF"/>
          </a:solidFill>
          <a:ln w="19050">
            <a:solidFill>
              <a:srgbClr val="333399"/>
            </a:solidFill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…10% better than sandwich.</a:t>
            </a:r>
          </a:p>
        </p:txBody>
      </p:sp>
      <p:cxnSp>
        <p:nvCxnSpPr>
          <p:cNvPr id="24" name="Straight Connector 64"/>
          <p:cNvCxnSpPr>
            <a:cxnSpLocks noChangeShapeType="1"/>
          </p:cNvCxnSpPr>
          <p:nvPr/>
        </p:nvCxnSpPr>
        <p:spPr bwMode="auto">
          <a:xfrm flipV="1">
            <a:off x="5362575" y="1578769"/>
            <a:ext cx="1616869" cy="48421"/>
          </a:xfrm>
          <a:prstGeom prst="line">
            <a:avLst/>
          </a:prstGeom>
          <a:noFill/>
          <a:ln w="28575" algn="ctr">
            <a:solidFill>
              <a:srgbClr val="2D2D8A"/>
            </a:solidFill>
            <a:round/>
            <a:headEnd/>
            <a:tailEnd type="triangle" w="med" len="med"/>
          </a:ln>
        </p:spPr>
      </p:cxnSp>
      <p:cxnSp>
        <p:nvCxnSpPr>
          <p:cNvPr id="25" name="Straight Connector 64"/>
          <p:cNvCxnSpPr>
            <a:cxnSpLocks noChangeShapeType="1"/>
            <a:stCxn id="18" idx="7"/>
          </p:cNvCxnSpPr>
          <p:nvPr/>
        </p:nvCxnSpPr>
        <p:spPr bwMode="auto">
          <a:xfrm rot="5400000" flipH="1" flipV="1">
            <a:off x="2455862" y="1614488"/>
            <a:ext cx="403225" cy="603250"/>
          </a:xfrm>
          <a:prstGeom prst="line">
            <a:avLst/>
          </a:prstGeom>
          <a:noFill/>
          <a:ln w="28575" algn="ctr">
            <a:solidFill>
              <a:srgbClr val="2D2D8A"/>
            </a:solidFill>
            <a:round/>
            <a:headEnd/>
            <a:tailEnd type="triangle" w="med" len="med"/>
          </a:ln>
        </p:spPr>
      </p:cxnSp>
      <p:sp>
        <p:nvSpPr>
          <p:cNvPr id="26" name="Text Box 20"/>
          <p:cNvSpPr txBox="1">
            <a:spLocks noChangeArrowheads="1"/>
          </p:cNvSpPr>
          <p:nvPr/>
        </p:nvSpPr>
        <p:spPr bwMode="auto">
          <a:xfrm>
            <a:off x="2703514" y="3751264"/>
            <a:ext cx="1774825" cy="461655"/>
          </a:xfrm>
          <a:prstGeom prst="rect">
            <a:avLst/>
          </a:prstGeom>
          <a:solidFill>
            <a:srgbClr val="FFFFFF"/>
          </a:solidFill>
          <a:ln w="19050">
            <a:solidFill>
              <a:srgbClr val="333399"/>
            </a:solidFill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…withstand 2P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(18.4 psi) load case. </a:t>
            </a:r>
          </a:p>
        </p:txBody>
      </p:sp>
      <p:sp>
        <p:nvSpPr>
          <p:cNvPr id="27" name="Text Box 20"/>
          <p:cNvSpPr txBox="1">
            <a:spLocks noChangeArrowheads="1"/>
          </p:cNvSpPr>
          <p:nvPr/>
        </p:nvSpPr>
        <p:spPr bwMode="auto">
          <a:xfrm>
            <a:off x="295032" y="4586288"/>
            <a:ext cx="1254125" cy="830262"/>
          </a:xfrm>
          <a:prstGeom prst="rect">
            <a:avLst/>
          </a:prstGeom>
          <a:solidFill>
            <a:srgbClr val="FFFFFF"/>
          </a:solidFill>
          <a:ln w="19050">
            <a:solidFill>
              <a:srgbClr val="333399"/>
            </a:solidFill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…arrested damage at 1.5 times initiation load. </a:t>
            </a:r>
          </a:p>
        </p:txBody>
      </p:sp>
      <p:cxnSp>
        <p:nvCxnSpPr>
          <p:cNvPr id="28" name="Straight Connector 64"/>
          <p:cNvCxnSpPr>
            <a:cxnSpLocks noChangeShapeType="1"/>
          </p:cNvCxnSpPr>
          <p:nvPr/>
        </p:nvCxnSpPr>
        <p:spPr bwMode="auto">
          <a:xfrm>
            <a:off x="2503488" y="3503613"/>
            <a:ext cx="265112" cy="192087"/>
          </a:xfrm>
          <a:prstGeom prst="line">
            <a:avLst/>
          </a:prstGeom>
          <a:noFill/>
          <a:ln w="28575" algn="ctr">
            <a:solidFill>
              <a:srgbClr val="2D2D8A"/>
            </a:solidFill>
            <a:round/>
            <a:headEnd/>
            <a:tailEnd type="triangle" w="med" len="med"/>
          </a:ln>
        </p:spPr>
      </p:cxnSp>
      <p:cxnSp>
        <p:nvCxnSpPr>
          <p:cNvPr id="29" name="Straight Connector 64"/>
          <p:cNvCxnSpPr>
            <a:cxnSpLocks noChangeShapeType="1"/>
            <a:stCxn id="18" idx="4"/>
          </p:cNvCxnSpPr>
          <p:nvPr/>
        </p:nvCxnSpPr>
        <p:spPr bwMode="auto">
          <a:xfrm rot="5400000">
            <a:off x="1220392" y="4227116"/>
            <a:ext cx="558801" cy="121444"/>
          </a:xfrm>
          <a:prstGeom prst="line">
            <a:avLst/>
          </a:prstGeom>
          <a:noFill/>
          <a:ln w="28575" algn="ctr">
            <a:solidFill>
              <a:srgbClr val="2D2D8A"/>
            </a:solidFill>
            <a:round/>
            <a:headEnd/>
            <a:tailEnd type="triangle" w="med" len="med"/>
          </a:ln>
        </p:spPr>
      </p:cxnSp>
      <p:cxnSp>
        <p:nvCxnSpPr>
          <p:cNvPr id="30" name="Straight Connector 64"/>
          <p:cNvCxnSpPr>
            <a:cxnSpLocks noChangeShapeType="1"/>
          </p:cNvCxnSpPr>
          <p:nvPr/>
        </p:nvCxnSpPr>
        <p:spPr bwMode="auto">
          <a:xfrm flipV="1">
            <a:off x="2571750" y="2400301"/>
            <a:ext cx="869950" cy="41275"/>
          </a:xfrm>
          <a:prstGeom prst="line">
            <a:avLst/>
          </a:prstGeom>
          <a:noFill/>
          <a:ln w="28575" algn="ctr">
            <a:solidFill>
              <a:srgbClr val="2D2D8A"/>
            </a:solidFill>
            <a:round/>
            <a:headEnd/>
            <a:tailEnd type="triangle" w="med" len="med"/>
          </a:ln>
        </p:spPr>
      </p:cxnSp>
      <p:cxnSp>
        <p:nvCxnSpPr>
          <p:cNvPr id="31" name="Straight Connector 64"/>
          <p:cNvCxnSpPr>
            <a:cxnSpLocks noChangeShapeType="1"/>
          </p:cNvCxnSpPr>
          <p:nvPr/>
        </p:nvCxnSpPr>
        <p:spPr bwMode="auto">
          <a:xfrm>
            <a:off x="2679700" y="3098800"/>
            <a:ext cx="954088" cy="128588"/>
          </a:xfrm>
          <a:prstGeom prst="line">
            <a:avLst/>
          </a:prstGeom>
          <a:noFill/>
          <a:ln w="28575" algn="ctr">
            <a:solidFill>
              <a:srgbClr val="2D2D8A"/>
            </a:solidFill>
            <a:round/>
            <a:headEnd/>
            <a:tailEnd type="triangle" w="med" len="med"/>
          </a:ln>
        </p:spPr>
      </p:cxnSp>
      <p:sp>
        <p:nvSpPr>
          <p:cNvPr id="32" name="Text Box 20"/>
          <p:cNvSpPr txBox="1">
            <a:spLocks noChangeArrowheads="1"/>
          </p:cNvSpPr>
          <p:nvPr/>
        </p:nvSpPr>
        <p:spPr bwMode="auto">
          <a:xfrm>
            <a:off x="3678238" y="2832470"/>
            <a:ext cx="1508125" cy="646321"/>
          </a:xfrm>
          <a:prstGeom prst="rect">
            <a:avLst/>
          </a:prstGeom>
          <a:solidFill>
            <a:srgbClr val="FFFFFF"/>
          </a:solidFill>
          <a:ln w="19050">
            <a:solidFill>
              <a:srgbClr val="333399"/>
            </a:solidFill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…within 5% of static results after 2 fatigue lives. </a:t>
            </a:r>
          </a:p>
        </p:txBody>
      </p:sp>
      <p:cxnSp>
        <p:nvCxnSpPr>
          <p:cNvPr id="35" name="Straight Connector 64"/>
          <p:cNvCxnSpPr>
            <a:cxnSpLocks noChangeShapeType="1"/>
          </p:cNvCxnSpPr>
          <p:nvPr/>
        </p:nvCxnSpPr>
        <p:spPr bwMode="auto">
          <a:xfrm rot="16200000" flipH="1">
            <a:off x="2080419" y="3909220"/>
            <a:ext cx="812800" cy="652462"/>
          </a:xfrm>
          <a:prstGeom prst="line">
            <a:avLst/>
          </a:prstGeom>
          <a:noFill/>
          <a:ln w="28575" algn="ctr">
            <a:solidFill>
              <a:srgbClr val="2D2D8A"/>
            </a:solidFill>
            <a:round/>
            <a:headEnd/>
            <a:tailEnd type="triangle" w="med" len="med"/>
          </a:ln>
        </p:spPr>
      </p:cxnSp>
      <p:sp>
        <p:nvSpPr>
          <p:cNvPr id="36" name="Text Box 20"/>
          <p:cNvSpPr txBox="1">
            <a:spLocks noChangeArrowheads="1"/>
          </p:cNvSpPr>
          <p:nvPr/>
        </p:nvSpPr>
        <p:spPr bwMode="auto">
          <a:xfrm>
            <a:off x="2278064" y="4646613"/>
            <a:ext cx="2028825" cy="461962"/>
          </a:xfrm>
          <a:prstGeom prst="rect">
            <a:avLst/>
          </a:prstGeom>
          <a:solidFill>
            <a:srgbClr val="FFFFFF"/>
          </a:solidFill>
          <a:ln w="19050">
            <a:solidFill>
              <a:srgbClr val="333399"/>
            </a:solidFill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…global panel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buckling </a:t>
            </a: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at</a:t>
            </a:r>
            <a:b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</a:b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-75 kips per frame.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/>
            </a:endParaRPr>
          </a:p>
        </p:txBody>
      </p:sp>
      <p:cxnSp>
        <p:nvCxnSpPr>
          <p:cNvPr id="37" name="Straight Connector 64"/>
          <p:cNvCxnSpPr>
            <a:cxnSpLocks noChangeShapeType="1"/>
          </p:cNvCxnSpPr>
          <p:nvPr/>
        </p:nvCxnSpPr>
        <p:spPr bwMode="auto">
          <a:xfrm>
            <a:off x="4254500" y="5880100"/>
            <a:ext cx="2590800" cy="12700"/>
          </a:xfrm>
          <a:prstGeom prst="line">
            <a:avLst/>
          </a:prstGeom>
          <a:noFill/>
          <a:ln w="28575" algn="ctr">
            <a:solidFill>
              <a:srgbClr val="2D2D8A"/>
            </a:solidFill>
            <a:round/>
            <a:headEnd/>
            <a:tailEnd type="triangle" w="med" len="med"/>
          </a:ln>
        </p:spPr>
      </p:cxnSp>
      <p:sp>
        <p:nvSpPr>
          <p:cNvPr id="38" name="Text Box 20"/>
          <p:cNvSpPr txBox="1">
            <a:spLocks noChangeArrowheads="1"/>
          </p:cNvSpPr>
          <p:nvPr/>
        </p:nvSpPr>
        <p:spPr bwMode="auto">
          <a:xfrm>
            <a:off x="3964767" y="5217759"/>
            <a:ext cx="1513029" cy="46165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Compression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 Panel</a:t>
            </a:r>
          </a:p>
        </p:txBody>
      </p:sp>
      <p:sp>
        <p:nvSpPr>
          <p:cNvPr id="39" name="Text Box 20"/>
          <p:cNvSpPr txBox="1">
            <a:spLocks noChangeArrowheads="1"/>
          </p:cNvSpPr>
          <p:nvPr/>
        </p:nvSpPr>
        <p:spPr bwMode="auto">
          <a:xfrm>
            <a:off x="5394343" y="1669885"/>
            <a:ext cx="1697323" cy="27698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Trades</a:t>
            </a:r>
          </a:p>
        </p:txBody>
      </p:sp>
      <p:sp>
        <p:nvSpPr>
          <p:cNvPr id="40" name="Text Box 20"/>
          <p:cNvSpPr txBox="1">
            <a:spLocks noChangeArrowheads="1"/>
          </p:cNvSpPr>
          <p:nvPr/>
        </p:nvSpPr>
        <p:spPr bwMode="auto">
          <a:xfrm>
            <a:off x="5753102" y="3349320"/>
            <a:ext cx="784025" cy="461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Rod-Stiffener</a:t>
            </a:r>
            <a:endParaRPr lang="en-US" sz="1200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  <p:sp>
        <p:nvSpPr>
          <p:cNvPr id="41" name="Text Box 20"/>
          <p:cNvSpPr txBox="1">
            <a:spLocks noChangeArrowheads="1"/>
          </p:cNvSpPr>
          <p:nvPr/>
        </p:nvSpPr>
        <p:spPr bwMode="auto">
          <a:xfrm>
            <a:off x="6755972" y="3427103"/>
            <a:ext cx="725487" cy="27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solidFill>
                  <a:srgbClr val="000000"/>
                </a:solidFill>
                <a:latin typeface="Arial" charset="0"/>
                <a:ea typeface="ＭＳ Ｐゴシック"/>
              </a:rPr>
              <a:t>Frame </a:t>
            </a:r>
          </a:p>
        </p:txBody>
      </p:sp>
      <p:sp>
        <p:nvSpPr>
          <p:cNvPr id="42" name="Text Box 20"/>
          <p:cNvSpPr txBox="1">
            <a:spLocks noChangeArrowheads="1"/>
          </p:cNvSpPr>
          <p:nvPr/>
        </p:nvSpPr>
        <p:spPr bwMode="auto">
          <a:xfrm>
            <a:off x="2080719" y="5552418"/>
            <a:ext cx="927099" cy="46165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Tension Panel</a:t>
            </a:r>
          </a:p>
        </p:txBody>
      </p:sp>
      <p:sp>
        <p:nvSpPr>
          <p:cNvPr id="43" name="Text Box 20"/>
          <p:cNvSpPr txBox="1">
            <a:spLocks noChangeArrowheads="1"/>
          </p:cNvSpPr>
          <p:nvPr/>
        </p:nvSpPr>
        <p:spPr bwMode="auto">
          <a:xfrm>
            <a:off x="4585361" y="3798597"/>
            <a:ext cx="1513029" cy="27698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Pressure Panel</a:t>
            </a:r>
          </a:p>
        </p:txBody>
      </p:sp>
      <p:sp>
        <p:nvSpPr>
          <p:cNvPr id="44" name="Text Box 20"/>
          <p:cNvSpPr txBox="1">
            <a:spLocks noChangeArrowheads="1"/>
          </p:cNvSpPr>
          <p:nvPr/>
        </p:nvSpPr>
        <p:spPr bwMode="auto">
          <a:xfrm>
            <a:off x="5925114" y="5217267"/>
            <a:ext cx="809767" cy="46165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Pressure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Cube</a:t>
            </a:r>
          </a:p>
        </p:txBody>
      </p:sp>
      <p:pic>
        <p:nvPicPr>
          <p:cNvPr id="45" name="Picture 4" descr="Panel_Installation_PIC 008"/>
          <p:cNvPicPr>
            <a:picLocks noChangeAspect="1" noChangeArrowheads="1"/>
          </p:cNvPicPr>
          <p:nvPr/>
        </p:nvPicPr>
        <p:blipFill rotWithShape="1">
          <a:blip r:embed="rId4" cstate="print"/>
          <a:srcRect r="37463"/>
          <a:stretch/>
        </p:blipFill>
        <p:spPr bwMode="auto">
          <a:xfrm>
            <a:off x="1577107" y="4673599"/>
            <a:ext cx="632693" cy="186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1"/>
          <p:cNvPicPr>
            <a:picLocks noChangeAspect="1" noChangeArrowheads="1"/>
          </p:cNvPicPr>
          <p:nvPr/>
        </p:nvPicPr>
        <p:blipFill rotWithShape="1">
          <a:blip r:embed="rId5"/>
          <a:srcRect l="24260" t="36305" r="44115" b="27347"/>
          <a:stretch/>
        </p:blipFill>
        <p:spPr bwMode="auto">
          <a:xfrm>
            <a:off x="3388523" y="5133393"/>
            <a:ext cx="764377" cy="1372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6" descr="DSC02001.JPG"/>
          <p:cNvPicPr>
            <a:picLocks noChangeAspect="1"/>
          </p:cNvPicPr>
          <p:nvPr/>
        </p:nvPicPr>
        <p:blipFill>
          <a:blip r:embed="rId6" cstate="print"/>
          <a:srcRect l="2149" r="1765"/>
          <a:stretch>
            <a:fillRect/>
          </a:stretch>
        </p:blipFill>
        <p:spPr>
          <a:xfrm>
            <a:off x="5983116" y="4597400"/>
            <a:ext cx="631595" cy="647700"/>
          </a:xfrm>
          <a:prstGeom prst="rect">
            <a:avLst/>
          </a:prstGeom>
        </p:spPr>
      </p:pic>
      <p:pic>
        <p:nvPicPr>
          <p:cNvPr id="48" name="Picture 47" descr="4 upright hanging in air copy.JPG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71" t="5492" r="39340" b="37536"/>
          <a:stretch/>
        </p:blipFill>
        <p:spPr>
          <a:xfrm>
            <a:off x="7157356" y="5238166"/>
            <a:ext cx="1034144" cy="1127560"/>
          </a:xfrm>
          <a:prstGeom prst="rect">
            <a:avLst/>
          </a:prstGeom>
        </p:spPr>
      </p:pic>
      <p:sp>
        <p:nvSpPr>
          <p:cNvPr id="49" name="Text Box 20"/>
          <p:cNvSpPr txBox="1">
            <a:spLocks noChangeArrowheads="1"/>
          </p:cNvSpPr>
          <p:nvPr/>
        </p:nvSpPr>
        <p:spPr bwMode="auto">
          <a:xfrm>
            <a:off x="6796896" y="4808067"/>
            <a:ext cx="1638444" cy="46165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0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HWB Center Section Test Article</a:t>
            </a:r>
            <a:endParaRPr kumimoji="0" 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/>
            </a:endParaRPr>
          </a:p>
        </p:txBody>
      </p:sp>
      <p:pic>
        <p:nvPicPr>
          <p:cNvPr id="50" name="Picture 49" descr="2010-L-01039 top view only.jpg"/>
          <p:cNvPicPr>
            <a:picLocks noChangeAspect="1"/>
          </p:cNvPicPr>
          <p:nvPr/>
        </p:nvPicPr>
        <p:blipFill>
          <a:blip r:embed="rId8"/>
          <a:srcRect l="4028" t="28151" r="4167" b="8984"/>
          <a:stretch>
            <a:fillRect/>
          </a:stretch>
        </p:blipFill>
        <p:spPr>
          <a:xfrm>
            <a:off x="4829053" y="4068150"/>
            <a:ext cx="1025647" cy="468213"/>
          </a:xfrm>
          <a:prstGeom prst="rect">
            <a:avLst/>
          </a:prstGeom>
        </p:spPr>
      </p:pic>
      <p:pic>
        <p:nvPicPr>
          <p:cNvPr id="51" name="Picture 8" descr="L-02086-rodangl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30889" y="2323462"/>
            <a:ext cx="583411" cy="105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2" descr="L-02087frame4angl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07994" y="2339976"/>
            <a:ext cx="833891" cy="1000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Oval 52"/>
          <p:cNvSpPr/>
          <p:nvPr/>
        </p:nvSpPr>
        <p:spPr bwMode="auto">
          <a:xfrm rot="17834636">
            <a:off x="6246956" y="3837322"/>
            <a:ext cx="2096023" cy="3131707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80" charset="-128"/>
            </a:endParaRPr>
          </a:p>
        </p:txBody>
      </p:sp>
      <p:cxnSp>
        <p:nvCxnSpPr>
          <p:cNvPr id="14" name="Straight Connector 64"/>
          <p:cNvCxnSpPr>
            <a:cxnSpLocks noChangeShapeType="1"/>
          </p:cNvCxnSpPr>
          <p:nvPr/>
        </p:nvCxnSpPr>
        <p:spPr bwMode="auto">
          <a:xfrm>
            <a:off x="6761164" y="5174452"/>
            <a:ext cx="314325" cy="180975"/>
          </a:xfrm>
          <a:prstGeom prst="line">
            <a:avLst/>
          </a:prstGeom>
          <a:noFill/>
          <a:ln w="28575" algn="ctr">
            <a:solidFill>
              <a:srgbClr val="2D2D8A"/>
            </a:solidFill>
            <a:round/>
            <a:headEnd/>
            <a:tailEnd type="triangle" w="med" len="med"/>
          </a:ln>
        </p:spPr>
      </p:cxnSp>
      <p:cxnSp>
        <p:nvCxnSpPr>
          <p:cNvPr id="33" name="Straight Connector 64"/>
          <p:cNvCxnSpPr>
            <a:cxnSpLocks noChangeShapeType="1"/>
          </p:cNvCxnSpPr>
          <p:nvPr/>
        </p:nvCxnSpPr>
        <p:spPr bwMode="auto">
          <a:xfrm>
            <a:off x="4581526" y="4015575"/>
            <a:ext cx="222250" cy="125413"/>
          </a:xfrm>
          <a:prstGeom prst="line">
            <a:avLst/>
          </a:prstGeom>
          <a:noFill/>
          <a:ln w="28575" algn="ctr">
            <a:solidFill>
              <a:srgbClr val="2D2D8A"/>
            </a:solidFill>
            <a:round/>
            <a:headEnd/>
            <a:tailEnd type="triangle" w="med" len="med"/>
          </a:ln>
        </p:spPr>
      </p:cxnSp>
      <p:cxnSp>
        <p:nvCxnSpPr>
          <p:cNvPr id="34" name="Straight Connector 64"/>
          <p:cNvCxnSpPr>
            <a:cxnSpLocks noChangeShapeType="1"/>
          </p:cNvCxnSpPr>
          <p:nvPr/>
        </p:nvCxnSpPr>
        <p:spPr bwMode="auto">
          <a:xfrm>
            <a:off x="5664994" y="4564856"/>
            <a:ext cx="271463" cy="147314"/>
          </a:xfrm>
          <a:prstGeom prst="line">
            <a:avLst/>
          </a:prstGeom>
          <a:noFill/>
          <a:ln w="28575" algn="ctr">
            <a:solidFill>
              <a:srgbClr val="2D2D8A"/>
            </a:solidFill>
            <a:round/>
            <a:headEnd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334645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Building Block Testing</a:t>
            </a:r>
            <a:endParaRPr lang="en-US" dirty="0"/>
          </a:p>
        </p:txBody>
      </p:sp>
      <p:sp>
        <p:nvSpPr>
          <p:cNvPr id="54" name="Curved Right Arrow 53"/>
          <p:cNvSpPr/>
          <p:nvPr/>
        </p:nvSpPr>
        <p:spPr bwMode="auto">
          <a:xfrm flipH="1">
            <a:off x="5790616" y="1853463"/>
            <a:ext cx="2691890" cy="4445776"/>
          </a:xfrm>
          <a:prstGeom prst="curvedRightArrow">
            <a:avLst>
              <a:gd name="adj1" fmla="val 34050"/>
              <a:gd name="adj2" fmla="val 49759"/>
              <a:gd name="adj3" fmla="val 23157"/>
            </a:avLst>
          </a:prstGeom>
          <a:solidFill>
            <a:srgbClr val="0070C0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/>
            </a:endParaRPr>
          </a:p>
        </p:txBody>
      </p:sp>
      <p:sp>
        <p:nvSpPr>
          <p:cNvPr id="55" name="Down Arrow Callout 54"/>
          <p:cNvSpPr/>
          <p:nvPr/>
        </p:nvSpPr>
        <p:spPr bwMode="auto">
          <a:xfrm>
            <a:off x="2214139" y="3488040"/>
            <a:ext cx="4772999" cy="1637584"/>
          </a:xfrm>
          <a:prstGeom prst="downArrowCallout">
            <a:avLst>
              <a:gd name="adj1" fmla="val 25131"/>
              <a:gd name="adj2" fmla="val 22693"/>
              <a:gd name="adj3" fmla="val 25000"/>
              <a:gd name="adj4" fmla="val 66900"/>
            </a:avLst>
          </a:prstGeom>
          <a:solidFill>
            <a:srgbClr val="0070C0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/>
            </a:endParaRPr>
          </a:p>
        </p:txBody>
      </p:sp>
      <p:sp>
        <p:nvSpPr>
          <p:cNvPr id="56" name="Curved Right Arrow 55"/>
          <p:cNvSpPr/>
          <p:nvPr/>
        </p:nvSpPr>
        <p:spPr bwMode="auto">
          <a:xfrm>
            <a:off x="608086" y="1842667"/>
            <a:ext cx="2691890" cy="4445776"/>
          </a:xfrm>
          <a:prstGeom prst="curvedRightArrow">
            <a:avLst>
              <a:gd name="adj1" fmla="val 34050"/>
              <a:gd name="adj2" fmla="val 49759"/>
              <a:gd name="adj3" fmla="val 23157"/>
            </a:avLst>
          </a:prstGeom>
          <a:solidFill>
            <a:srgbClr val="0070C0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/>
            </a:endParaRPr>
          </a:p>
        </p:txBody>
      </p:sp>
      <p:cxnSp>
        <p:nvCxnSpPr>
          <p:cNvPr id="57" name="Straight Connector 64"/>
          <p:cNvCxnSpPr>
            <a:cxnSpLocks noChangeShapeType="1"/>
          </p:cNvCxnSpPr>
          <p:nvPr/>
        </p:nvCxnSpPr>
        <p:spPr bwMode="auto">
          <a:xfrm>
            <a:off x="6890920" y="5318117"/>
            <a:ext cx="318460" cy="158890"/>
          </a:xfrm>
          <a:prstGeom prst="line">
            <a:avLst/>
          </a:prstGeom>
          <a:noFill/>
          <a:ln w="28575" algn="ctr">
            <a:solidFill>
              <a:srgbClr val="2D2D8A"/>
            </a:solidFill>
            <a:round/>
            <a:headEnd/>
            <a:tailEnd type="triangle" w="med" len="med"/>
          </a:ln>
        </p:spPr>
      </p:cxnSp>
      <p:pic>
        <p:nvPicPr>
          <p:cNvPr id="58" name="Picture 5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46282" y="3501569"/>
            <a:ext cx="1138643" cy="9064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\\sw\hbcdata\NASA_NRA\2_Technical_Data\2011_Multi-Bay_Box_Test_Article\Testing\Coupon_Testing_For_zj153351-1_Crown_Panel_Repair\March 15-13\IMG_763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5307" y="3561264"/>
            <a:ext cx="1653939" cy="7668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0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2059" b="-12684"/>
          <a:stretch>
            <a:fillRect/>
          </a:stretch>
        </p:blipFill>
        <p:spPr bwMode="auto">
          <a:xfrm>
            <a:off x="914433" y="4530990"/>
            <a:ext cx="639164" cy="1189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" name="Picture 3" descr="P101269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6394" y="2121556"/>
            <a:ext cx="585237" cy="914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2" name="Picture 61" descr="Macintosh HD:Users:djegley:Documents:06 aero programs:ERA:FAA panel test:photos of gaged panel:2011-L-01754-pretest IML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3600" y="5163242"/>
            <a:ext cx="1152771" cy="741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3" name="Picture 62" descr="Panel_Installation_PIC 008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626284" y="4490425"/>
            <a:ext cx="508042" cy="127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4" name="Picture 63" descr="2012-L-01469r.jpg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10748" y="2524268"/>
            <a:ext cx="508041" cy="13142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7967" y="2236865"/>
            <a:ext cx="352781" cy="1124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6" name="Picture 6" descr="fem temp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8580" y="1731027"/>
            <a:ext cx="1494250" cy="898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" name="Text Box 18"/>
          <p:cNvSpPr txBox="1">
            <a:spLocks noChangeArrowheads="1"/>
          </p:cNvSpPr>
          <p:nvPr/>
        </p:nvSpPr>
        <p:spPr bwMode="auto">
          <a:xfrm>
            <a:off x="3796642" y="1500819"/>
            <a:ext cx="1516845" cy="27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solidFill>
                  <a:srgbClr val="002060"/>
                </a:solidFill>
                <a:latin typeface="Arial" charset="0"/>
                <a:ea typeface="ＭＳ Ｐゴシック"/>
              </a:rPr>
              <a:t>Trades Studies</a:t>
            </a:r>
          </a:p>
        </p:txBody>
      </p:sp>
      <p:sp>
        <p:nvSpPr>
          <p:cNvPr id="68" name="Text Box 77"/>
          <p:cNvSpPr txBox="1">
            <a:spLocks noChangeArrowheads="1"/>
          </p:cNvSpPr>
          <p:nvPr/>
        </p:nvSpPr>
        <p:spPr bwMode="auto">
          <a:xfrm>
            <a:off x="3918534" y="2656219"/>
            <a:ext cx="1459604" cy="26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100" dirty="0">
                <a:solidFill>
                  <a:srgbClr val="000000"/>
                </a:solidFill>
                <a:latin typeface="Arial" charset="0"/>
                <a:ea typeface="ＭＳ Ｐゴシック"/>
              </a:rPr>
              <a:t> Panel Geometry</a:t>
            </a:r>
          </a:p>
        </p:txBody>
      </p:sp>
      <p:sp>
        <p:nvSpPr>
          <p:cNvPr id="69" name="Oval 48"/>
          <p:cNvSpPr>
            <a:spLocks noChangeArrowheads="1"/>
          </p:cNvSpPr>
          <p:nvPr/>
        </p:nvSpPr>
        <p:spPr bwMode="auto">
          <a:xfrm>
            <a:off x="3502464" y="1464771"/>
            <a:ext cx="2135934" cy="1640799"/>
          </a:xfrm>
          <a:prstGeom prst="ellipse">
            <a:avLst/>
          </a:prstGeom>
          <a:noFill/>
          <a:ln w="28575" algn="ctr">
            <a:solidFill>
              <a:srgbClr val="000000"/>
            </a:solidFill>
            <a:round/>
            <a:headEnd/>
            <a:tailEnd/>
          </a:ln>
          <a:effectLst>
            <a:outerShdw blurRad="139700" dist="50800" dir="5400000" algn="ctr" rotWithShape="0">
              <a:srgbClr val="000000">
                <a:alpha val="80000"/>
              </a:srgbClr>
            </a:outerShdw>
          </a:effectLst>
        </p:spPr>
        <p:txBody>
          <a:bodyPr lIns="91432" tIns="45715" rIns="91432" bIns="45715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/>
            </a:endParaRPr>
          </a:p>
        </p:txBody>
      </p:sp>
      <p:sp>
        <p:nvSpPr>
          <p:cNvPr id="70" name="Text Box 77"/>
          <p:cNvSpPr txBox="1">
            <a:spLocks noChangeArrowheads="1"/>
          </p:cNvSpPr>
          <p:nvPr/>
        </p:nvSpPr>
        <p:spPr bwMode="auto">
          <a:xfrm>
            <a:off x="4341474" y="1830413"/>
            <a:ext cx="1196002" cy="26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100" i="1" dirty="0">
                <a:solidFill>
                  <a:srgbClr val="000000"/>
                </a:solidFill>
                <a:latin typeface="Arial" charset="0"/>
                <a:ea typeface="ＭＳ Ｐゴシック"/>
              </a:rPr>
              <a:t> </a:t>
            </a:r>
            <a:r>
              <a:rPr lang="en-US" sz="1100" dirty="0">
                <a:solidFill>
                  <a:srgbClr val="000000"/>
                </a:solidFill>
                <a:latin typeface="Arial" charset="0"/>
                <a:ea typeface="ＭＳ Ｐゴシック"/>
              </a:rPr>
              <a:t>Weight Goals</a:t>
            </a:r>
          </a:p>
        </p:txBody>
      </p:sp>
      <p:sp>
        <p:nvSpPr>
          <p:cNvPr id="71" name="Text Box 77"/>
          <p:cNvSpPr txBox="1">
            <a:spLocks noChangeArrowheads="1"/>
          </p:cNvSpPr>
          <p:nvPr/>
        </p:nvSpPr>
        <p:spPr bwMode="auto">
          <a:xfrm>
            <a:off x="3544641" y="2024300"/>
            <a:ext cx="736581" cy="430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2" tIns="45715" rIns="91432" bIns="45715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100" dirty="0">
                <a:solidFill>
                  <a:srgbClr val="000000"/>
                </a:solidFill>
                <a:latin typeface="Arial" charset="0"/>
                <a:ea typeface="ＭＳ Ｐゴシック"/>
              </a:rPr>
              <a:t> Test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100" dirty="0">
                <a:solidFill>
                  <a:srgbClr val="000000"/>
                </a:solidFill>
                <a:latin typeface="Arial" charset="0"/>
                <a:ea typeface="ＭＳ Ｐゴシック"/>
              </a:rPr>
              <a:t> Loads</a:t>
            </a:r>
          </a:p>
        </p:txBody>
      </p:sp>
      <p:pic>
        <p:nvPicPr>
          <p:cNvPr id="72" name="Picture 2" descr="L-02087frame4angle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473" b="-8343"/>
          <a:stretch>
            <a:fillRect/>
          </a:stretch>
        </p:blipFill>
        <p:spPr bwMode="auto">
          <a:xfrm>
            <a:off x="1524381" y="2078524"/>
            <a:ext cx="806164" cy="9703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3" name="Picture 72" descr="IMG_1112.jpg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643" b="-9522"/>
          <a:stretch/>
        </p:blipFill>
        <p:spPr>
          <a:xfrm>
            <a:off x="768713" y="2799282"/>
            <a:ext cx="664937" cy="622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4" name="Picture 8" descr="L-02086-rodangle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639503" y="1840451"/>
            <a:ext cx="610697" cy="954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5" name="Text Box 18"/>
          <p:cNvSpPr txBox="1">
            <a:spLocks noChangeArrowheads="1"/>
          </p:cNvSpPr>
          <p:nvPr/>
        </p:nvSpPr>
        <p:spPr bwMode="auto">
          <a:xfrm>
            <a:off x="2173499" y="2867370"/>
            <a:ext cx="1345180" cy="27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 Stability</a:t>
            </a:r>
            <a:endParaRPr lang="en-US" sz="1200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  <p:sp>
        <p:nvSpPr>
          <p:cNvPr id="76" name="Text Box 18"/>
          <p:cNvSpPr txBox="1">
            <a:spLocks noChangeArrowheads="1"/>
          </p:cNvSpPr>
          <p:nvPr/>
        </p:nvSpPr>
        <p:spPr bwMode="auto">
          <a:xfrm>
            <a:off x="5582984" y="1650535"/>
            <a:ext cx="3260890" cy="30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Tension Loading</a:t>
            </a:r>
            <a:endParaRPr lang="en-US" sz="1400" b="1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  <p:sp>
        <p:nvSpPr>
          <p:cNvPr id="77" name="Text Box 18"/>
          <p:cNvSpPr txBox="1">
            <a:spLocks noChangeArrowheads="1"/>
          </p:cNvSpPr>
          <p:nvPr/>
        </p:nvSpPr>
        <p:spPr bwMode="auto">
          <a:xfrm>
            <a:off x="7083763" y="3677558"/>
            <a:ext cx="1296420" cy="45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 Damage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 Arrestment</a:t>
            </a:r>
            <a:endParaRPr lang="en-US" sz="1200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  <p:sp>
        <p:nvSpPr>
          <p:cNvPr id="78" name="Text Box 18"/>
          <p:cNvSpPr txBox="1">
            <a:spLocks noChangeArrowheads="1"/>
          </p:cNvSpPr>
          <p:nvPr/>
        </p:nvSpPr>
        <p:spPr bwMode="auto">
          <a:xfrm>
            <a:off x="6679152" y="3223202"/>
            <a:ext cx="1080835" cy="27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 Repair</a:t>
            </a:r>
            <a:endParaRPr lang="en-US" sz="1200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  <p:sp>
        <p:nvSpPr>
          <p:cNvPr id="79" name="Text Box 18"/>
          <p:cNvSpPr txBox="1">
            <a:spLocks noChangeArrowheads="1"/>
          </p:cNvSpPr>
          <p:nvPr/>
        </p:nvSpPr>
        <p:spPr bwMode="auto">
          <a:xfrm>
            <a:off x="2181857" y="4291373"/>
            <a:ext cx="1658427" cy="27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200" i="1" dirty="0" smtClean="0">
                <a:solidFill>
                  <a:srgbClr val="FFFFFF"/>
                </a:solidFill>
                <a:latin typeface="Arial" charset="0"/>
                <a:ea typeface="ＭＳ Ｐゴシック"/>
              </a:rPr>
              <a:t>Flexure Coupons</a:t>
            </a:r>
            <a:endParaRPr lang="en-US" sz="1200" i="1" dirty="0">
              <a:solidFill>
                <a:srgbClr val="FFFFFF"/>
              </a:solidFill>
              <a:latin typeface="Arial" charset="0"/>
              <a:ea typeface="ＭＳ Ｐゴシック"/>
            </a:endParaRPr>
          </a:p>
        </p:txBody>
      </p:sp>
      <p:sp>
        <p:nvSpPr>
          <p:cNvPr id="80" name="Text Box 18"/>
          <p:cNvSpPr txBox="1">
            <a:spLocks noChangeArrowheads="1"/>
          </p:cNvSpPr>
          <p:nvPr/>
        </p:nvSpPr>
        <p:spPr bwMode="auto">
          <a:xfrm>
            <a:off x="3945565" y="4291373"/>
            <a:ext cx="1620473" cy="27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200" i="1" dirty="0" smtClean="0">
                <a:solidFill>
                  <a:srgbClr val="FFFFFF"/>
                </a:solidFill>
                <a:latin typeface="Arial" charset="0"/>
                <a:ea typeface="ＭＳ Ｐゴシック"/>
              </a:rPr>
              <a:t>Pressure Panel</a:t>
            </a:r>
            <a:endParaRPr lang="en-US" sz="1200" i="1" dirty="0">
              <a:solidFill>
                <a:srgbClr val="FFFFFF"/>
              </a:solidFill>
              <a:latin typeface="Arial" charset="0"/>
              <a:ea typeface="ＭＳ Ｐゴシック"/>
            </a:endParaRPr>
          </a:p>
        </p:txBody>
      </p:sp>
      <p:sp>
        <p:nvSpPr>
          <p:cNvPr id="81" name="Text Box 18"/>
          <p:cNvSpPr txBox="1">
            <a:spLocks noChangeArrowheads="1"/>
          </p:cNvSpPr>
          <p:nvPr/>
        </p:nvSpPr>
        <p:spPr bwMode="auto">
          <a:xfrm>
            <a:off x="5571147" y="4297596"/>
            <a:ext cx="1494243" cy="27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200" i="1" dirty="0" smtClean="0">
                <a:solidFill>
                  <a:srgbClr val="FFFFFF"/>
                </a:solidFill>
                <a:latin typeface="Arial" charset="0"/>
                <a:ea typeface="ＭＳ Ｐゴシック"/>
              </a:rPr>
              <a:t>Pressure Cube</a:t>
            </a:r>
            <a:endParaRPr lang="en-US" sz="1200" i="1" dirty="0">
              <a:solidFill>
                <a:srgbClr val="FFFFFF"/>
              </a:solidFill>
              <a:latin typeface="Arial" charset="0"/>
              <a:ea typeface="ＭＳ Ｐゴシック"/>
            </a:endParaRPr>
          </a:p>
        </p:txBody>
      </p:sp>
      <p:sp>
        <p:nvSpPr>
          <p:cNvPr id="82" name="Text Box 18"/>
          <p:cNvSpPr txBox="1">
            <a:spLocks noChangeArrowheads="1"/>
          </p:cNvSpPr>
          <p:nvPr/>
        </p:nvSpPr>
        <p:spPr bwMode="auto">
          <a:xfrm>
            <a:off x="3474443" y="3143627"/>
            <a:ext cx="2147099" cy="30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Pressure Loading</a:t>
            </a:r>
            <a:endParaRPr lang="en-US" sz="1400" b="1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  <p:sp>
        <p:nvSpPr>
          <p:cNvPr id="83" name="Text Box 18"/>
          <p:cNvSpPr txBox="1">
            <a:spLocks noChangeArrowheads="1"/>
          </p:cNvSpPr>
          <p:nvPr/>
        </p:nvSpPr>
        <p:spPr bwMode="auto">
          <a:xfrm>
            <a:off x="1101182" y="4146785"/>
            <a:ext cx="1190776" cy="45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 Stringer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solidFill>
                  <a:srgbClr val="000000"/>
                </a:solidFill>
                <a:latin typeface="Arial" charset="0"/>
                <a:ea typeface="ＭＳ Ｐゴシック"/>
              </a:rPr>
              <a:t> </a:t>
            </a:r>
            <a:r>
              <a:rPr lang="en-US" sz="1200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 Stability</a:t>
            </a:r>
            <a:endParaRPr lang="en-US" sz="1200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  <p:sp>
        <p:nvSpPr>
          <p:cNvPr id="84" name="Text Box 18"/>
          <p:cNvSpPr txBox="1">
            <a:spLocks noChangeArrowheads="1"/>
          </p:cNvSpPr>
          <p:nvPr/>
        </p:nvSpPr>
        <p:spPr bwMode="auto">
          <a:xfrm>
            <a:off x="831096" y="3526714"/>
            <a:ext cx="1536439" cy="45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 Post-Buckled  Structures</a:t>
            </a:r>
            <a:endParaRPr lang="en-US" sz="1200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  <p:sp>
        <p:nvSpPr>
          <p:cNvPr id="85" name="Text Box 18"/>
          <p:cNvSpPr txBox="1">
            <a:spLocks noChangeArrowheads="1"/>
          </p:cNvSpPr>
          <p:nvPr/>
        </p:nvSpPr>
        <p:spPr bwMode="auto">
          <a:xfrm>
            <a:off x="5657692" y="2904423"/>
            <a:ext cx="1345180" cy="27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 Strength</a:t>
            </a:r>
            <a:endParaRPr lang="en-US" sz="1200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  <p:sp>
        <p:nvSpPr>
          <p:cNvPr id="86" name="Text Box 18"/>
          <p:cNvSpPr txBox="1">
            <a:spLocks noChangeArrowheads="1"/>
          </p:cNvSpPr>
          <p:nvPr/>
        </p:nvSpPr>
        <p:spPr bwMode="auto">
          <a:xfrm>
            <a:off x="250299" y="1646744"/>
            <a:ext cx="2535700" cy="30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Compression Loading</a:t>
            </a:r>
            <a:endParaRPr lang="en-US" sz="1400" b="1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  <p:pic>
        <p:nvPicPr>
          <p:cNvPr id="87" name="Picture 41" descr="2010-L-00977-IML-full-angle.JPG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152" t="-3966" r="-3879" b="-4362"/>
          <a:stretch>
            <a:fillRect/>
          </a:stretch>
        </p:blipFill>
        <p:spPr bwMode="auto">
          <a:xfrm>
            <a:off x="1777042" y="4912529"/>
            <a:ext cx="792913" cy="12948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8" name="Picture 2" descr="\\sw\hbcdata\NASA_NRA\2_Technical_Data\2009_Internal_Pressure_Panel\Testing\Results\Photos\DSC_0371.JPG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9474" y="3549181"/>
            <a:ext cx="1688626" cy="8121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9" name="Picture 88" descr="DSCN1272.JPG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0638" y="1952871"/>
            <a:ext cx="1184086" cy="769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0" name="Text Box 18"/>
          <p:cNvSpPr txBox="1">
            <a:spLocks noChangeArrowheads="1"/>
          </p:cNvSpPr>
          <p:nvPr/>
        </p:nvSpPr>
        <p:spPr bwMode="auto">
          <a:xfrm>
            <a:off x="5994787" y="4635540"/>
            <a:ext cx="1535327" cy="27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 Biaxial Loading</a:t>
            </a:r>
            <a:endParaRPr lang="en-US" sz="1200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  <p:sp>
        <p:nvSpPr>
          <p:cNvPr id="91" name="Text Box 18"/>
          <p:cNvSpPr txBox="1">
            <a:spLocks noChangeArrowheads="1"/>
          </p:cNvSpPr>
          <p:nvPr/>
        </p:nvSpPr>
        <p:spPr bwMode="auto">
          <a:xfrm>
            <a:off x="1376674" y="3144359"/>
            <a:ext cx="1345180" cy="27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 Adhesion</a:t>
            </a:r>
            <a:endParaRPr lang="en-US" sz="1200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  <p:sp>
        <p:nvSpPr>
          <p:cNvPr id="92" name="Text Box 18"/>
          <p:cNvSpPr txBox="1">
            <a:spLocks noChangeArrowheads="1"/>
          </p:cNvSpPr>
          <p:nvPr/>
        </p:nvSpPr>
        <p:spPr bwMode="auto">
          <a:xfrm>
            <a:off x="1954031" y="4640547"/>
            <a:ext cx="1684603" cy="27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 Frame Stability</a:t>
            </a:r>
            <a:endParaRPr lang="en-US" sz="1200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  <p:sp>
        <p:nvSpPr>
          <p:cNvPr id="93" name="Text Box 18"/>
          <p:cNvSpPr txBox="1">
            <a:spLocks noChangeArrowheads="1"/>
          </p:cNvSpPr>
          <p:nvPr/>
        </p:nvSpPr>
        <p:spPr bwMode="auto">
          <a:xfrm>
            <a:off x="6848555" y="4266753"/>
            <a:ext cx="1213561" cy="27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 Fail-Safe</a:t>
            </a:r>
            <a:endParaRPr lang="en-US" sz="1200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  <p:sp>
        <p:nvSpPr>
          <p:cNvPr id="94" name="Text Box 18"/>
          <p:cNvSpPr txBox="1">
            <a:spLocks noChangeArrowheads="1"/>
          </p:cNvSpPr>
          <p:nvPr/>
        </p:nvSpPr>
        <p:spPr bwMode="auto">
          <a:xfrm>
            <a:off x="5353607" y="6222503"/>
            <a:ext cx="2330683" cy="646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Pressure and Bending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Test in Combined Loads Test System (COLTS) Facility</a:t>
            </a:r>
            <a:endParaRPr lang="en-US" sz="1200" b="1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  <p:sp>
        <p:nvSpPr>
          <p:cNvPr id="95" name="Text Box 18"/>
          <p:cNvSpPr txBox="1">
            <a:spLocks noChangeArrowheads="1"/>
          </p:cNvSpPr>
          <p:nvPr/>
        </p:nvSpPr>
        <p:spPr bwMode="auto">
          <a:xfrm>
            <a:off x="2155378" y="6298515"/>
            <a:ext cx="1885944" cy="461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2" tIns="45715" rIns="91432" bIns="45715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dirty="0" smtClean="0">
                <a:solidFill>
                  <a:srgbClr val="000000"/>
                </a:solidFill>
                <a:latin typeface="Arial"/>
                <a:ea typeface="ＭＳ Ｐゴシック"/>
              </a:rPr>
              <a:t>HWB Center Section Test Article</a:t>
            </a:r>
            <a:endParaRPr lang="en-US" sz="1200" b="1" dirty="0">
              <a:solidFill>
                <a:srgbClr val="000000"/>
              </a:solidFill>
              <a:latin typeface="Arial"/>
              <a:ea typeface="ＭＳ Ｐゴシック"/>
            </a:endParaRPr>
          </a:p>
        </p:txBody>
      </p:sp>
      <p:pic>
        <p:nvPicPr>
          <p:cNvPr id="96" name="Picture 95" descr="4 upright hanging in air copy.JPG"/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71" t="5492" r="39340" b="37536"/>
          <a:stretch/>
        </p:blipFill>
        <p:spPr>
          <a:xfrm>
            <a:off x="3918856" y="5081532"/>
            <a:ext cx="1505857" cy="1641883"/>
          </a:xfrm>
          <a:prstGeom prst="rect">
            <a:avLst/>
          </a:prstGeom>
        </p:spPr>
      </p:pic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/>
              <a:t>7</a:t>
            </a:r>
          </a:p>
        </p:txBody>
      </p:sp>
      <p:sp>
        <p:nvSpPr>
          <p:cNvPr id="99" name="Oval 98"/>
          <p:cNvSpPr/>
          <p:nvPr/>
        </p:nvSpPr>
        <p:spPr bwMode="auto">
          <a:xfrm rot="2545249">
            <a:off x="4554295" y="2836672"/>
            <a:ext cx="1889182" cy="4411986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8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01742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HWB Configuration of Interest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/>
              <a:t>8</a:t>
            </a:r>
          </a:p>
        </p:txBody>
      </p:sp>
      <p:grpSp>
        <p:nvGrpSpPr>
          <p:cNvPr id="48" name="Group 47"/>
          <p:cNvGrpSpPr>
            <a:grpSpLocks noChangeAspect="1"/>
          </p:cNvGrpSpPr>
          <p:nvPr/>
        </p:nvGrpSpPr>
        <p:grpSpPr>
          <a:xfrm>
            <a:off x="107706" y="2397396"/>
            <a:ext cx="8686800" cy="4281965"/>
            <a:chOff x="5416062" y="1610201"/>
            <a:chExt cx="3552263" cy="1713291"/>
          </a:xfrm>
        </p:grpSpPr>
        <p:grpSp>
          <p:nvGrpSpPr>
            <p:cNvPr id="49" name="Group 48"/>
            <p:cNvGrpSpPr/>
            <p:nvPr/>
          </p:nvGrpSpPr>
          <p:grpSpPr>
            <a:xfrm>
              <a:off x="5607587" y="1610201"/>
              <a:ext cx="3360738" cy="1506537"/>
              <a:chOff x="5534482" y="3186360"/>
              <a:chExt cx="3360738" cy="1506537"/>
            </a:xfrm>
            <a:solidFill>
              <a:schemeClr val="bg1"/>
            </a:solidFill>
          </p:grpSpPr>
          <p:grpSp>
            <p:nvGrpSpPr>
              <p:cNvPr id="53" name="Group 52"/>
              <p:cNvGrpSpPr/>
              <p:nvPr/>
            </p:nvGrpSpPr>
            <p:grpSpPr>
              <a:xfrm>
                <a:off x="5534482" y="3186360"/>
                <a:ext cx="3360738" cy="1506537"/>
                <a:chOff x="5162250" y="2757484"/>
                <a:chExt cx="3360738" cy="1506537"/>
              </a:xfrm>
              <a:grpFill/>
            </p:grpSpPr>
            <p:pic>
              <p:nvPicPr>
                <p:cNvPr id="107" name="Picture 9" descr="bwb-4bay-iso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</a:blip>
                <a:srcRect l="1735" t="21907" r="2112" b="27406"/>
                <a:stretch>
                  <a:fillRect/>
                </a:stretch>
              </p:blipFill>
              <p:spPr bwMode="auto">
                <a:xfrm>
                  <a:off x="5162250" y="2757484"/>
                  <a:ext cx="3360738" cy="1506537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108" name="Straight Connector 107"/>
                <p:cNvCxnSpPr/>
                <p:nvPr/>
              </p:nvCxnSpPr>
              <p:spPr bwMode="auto">
                <a:xfrm>
                  <a:off x="5806822" y="3691846"/>
                  <a:ext cx="431608" cy="87290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9" name="Straight Connector 108"/>
                <p:cNvCxnSpPr/>
                <p:nvPr/>
              </p:nvCxnSpPr>
              <p:spPr bwMode="auto">
                <a:xfrm>
                  <a:off x="5952079" y="3611123"/>
                  <a:ext cx="431608" cy="87290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10" name="Straight Connector 109"/>
                <p:cNvCxnSpPr/>
                <p:nvPr/>
              </p:nvCxnSpPr>
              <p:spPr bwMode="auto">
                <a:xfrm flipV="1">
                  <a:off x="5806822" y="3607328"/>
                  <a:ext cx="152400" cy="84519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11" name="Straight Connector 110"/>
                <p:cNvCxnSpPr/>
                <p:nvPr/>
              </p:nvCxnSpPr>
              <p:spPr bwMode="auto">
                <a:xfrm flipV="1">
                  <a:off x="6235418" y="3695441"/>
                  <a:ext cx="152400" cy="84519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7" name="Group 96"/>
              <p:cNvGrpSpPr/>
              <p:nvPr/>
            </p:nvGrpSpPr>
            <p:grpSpPr>
              <a:xfrm>
                <a:off x="6179054" y="4120723"/>
                <a:ext cx="577248" cy="278564"/>
                <a:chOff x="6179054" y="4120723"/>
                <a:chExt cx="577248" cy="278564"/>
              </a:xfrm>
              <a:grpFill/>
            </p:grpSpPr>
            <p:cxnSp>
              <p:nvCxnSpPr>
                <p:cNvPr id="100" name="Straight Connector 99"/>
                <p:cNvCxnSpPr/>
                <p:nvPr/>
              </p:nvCxnSpPr>
              <p:spPr bwMode="auto">
                <a:xfrm>
                  <a:off x="6255254" y="4355642"/>
                  <a:ext cx="215804" cy="43645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1" name="Straight Connector 100"/>
                <p:cNvCxnSpPr/>
                <p:nvPr/>
              </p:nvCxnSpPr>
              <p:spPr bwMode="auto">
                <a:xfrm>
                  <a:off x="6756302" y="4129219"/>
                  <a:ext cx="0" cy="152400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2" name="Straight Connector 101"/>
                <p:cNvCxnSpPr/>
                <p:nvPr/>
              </p:nvCxnSpPr>
              <p:spPr bwMode="auto">
                <a:xfrm>
                  <a:off x="6610662" y="4208836"/>
                  <a:ext cx="0" cy="152400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3" name="Straight Connector 102"/>
                <p:cNvCxnSpPr/>
                <p:nvPr/>
              </p:nvCxnSpPr>
              <p:spPr bwMode="auto">
                <a:xfrm>
                  <a:off x="6179054" y="4120723"/>
                  <a:ext cx="0" cy="152400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4" name="Straight Connector 103"/>
                <p:cNvCxnSpPr/>
                <p:nvPr/>
              </p:nvCxnSpPr>
              <p:spPr bwMode="auto">
                <a:xfrm flipV="1">
                  <a:off x="6607650" y="4281620"/>
                  <a:ext cx="148269" cy="79616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5" name="Straight Connector 104"/>
                <p:cNvCxnSpPr/>
                <p:nvPr/>
              </p:nvCxnSpPr>
              <p:spPr bwMode="auto">
                <a:xfrm flipV="1">
                  <a:off x="6471058" y="4359479"/>
                  <a:ext cx="136592" cy="39808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6" name="Straight Connector 105"/>
                <p:cNvCxnSpPr/>
                <p:nvPr/>
              </p:nvCxnSpPr>
              <p:spPr bwMode="auto">
                <a:xfrm>
                  <a:off x="6179054" y="4273123"/>
                  <a:ext cx="76200" cy="86356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cxnSp>
          <p:nvCxnSpPr>
            <p:cNvPr id="50" name="Straight Arrow Connector 49"/>
            <p:cNvCxnSpPr/>
            <p:nvPr/>
          </p:nvCxnSpPr>
          <p:spPr>
            <a:xfrm flipH="1">
              <a:off x="6557387" y="1947448"/>
              <a:ext cx="311820" cy="599340"/>
            </a:xfrm>
            <a:prstGeom prst="straightConnector1">
              <a:avLst/>
            </a:prstGeom>
            <a:ln w="254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 Box 610"/>
            <p:cNvSpPr txBox="1">
              <a:spLocks noChangeArrowheads="1"/>
            </p:cNvSpPr>
            <p:nvPr/>
          </p:nvSpPr>
          <p:spPr bwMode="auto">
            <a:xfrm>
              <a:off x="5970564" y="1787639"/>
              <a:ext cx="2065020" cy="30760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1262" tIns="45633" rIns="91262" bIns="45633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i="1" dirty="0" smtClean="0">
                  <a:solidFill>
                    <a:srgbClr val="0070C0"/>
                  </a:solidFill>
                </a:rPr>
                <a:t>HWB Center Section</a:t>
              </a:r>
              <a:endParaRPr lang="en-US" sz="1400" b="1" i="1" dirty="0">
                <a:solidFill>
                  <a:srgbClr val="0070C0"/>
                </a:solidFill>
              </a:endParaRPr>
            </a:p>
          </p:txBody>
        </p:sp>
        <p:sp>
          <p:nvSpPr>
            <p:cNvPr id="52" name="Rectangle 51"/>
            <p:cNvSpPr/>
            <p:nvPr/>
          </p:nvSpPr>
          <p:spPr bwMode="auto">
            <a:xfrm>
              <a:off x="5416062" y="3116738"/>
              <a:ext cx="3174023" cy="206754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0" charset="-128"/>
              </a:endParaRPr>
            </a:p>
          </p:txBody>
        </p:sp>
      </p:grpSp>
      <p:sp>
        <p:nvSpPr>
          <p:cNvPr id="112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4878010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Structural challenge: performance and manufacturability of the pressurized non-circular center section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372115" y="2286918"/>
            <a:ext cx="251712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u="sng" dirty="0" smtClean="0">
                <a:latin typeface="Arial-BoldItalicMT"/>
              </a:rPr>
              <a:t>Design Characteristics</a:t>
            </a:r>
            <a:endParaRPr lang="en-US" sz="1400" u="sng" dirty="0">
              <a:latin typeface="Arial-BoldItalicMT"/>
            </a:endParaRPr>
          </a:p>
          <a:p>
            <a:r>
              <a:rPr lang="en-US" sz="1400" dirty="0">
                <a:latin typeface="ArialMT"/>
              </a:rPr>
              <a:t>• </a:t>
            </a:r>
            <a:r>
              <a:rPr lang="en-US" sz="1400" dirty="0">
                <a:latin typeface="Arial-BoldItalicMT"/>
              </a:rPr>
              <a:t>Wing Area (trap) = 4,003 ft</a:t>
            </a:r>
            <a:r>
              <a:rPr lang="en-US" sz="1400" baseline="30000" dirty="0">
                <a:latin typeface="Arial-BoldItalicMT"/>
              </a:rPr>
              <a:t>2</a:t>
            </a:r>
          </a:p>
          <a:p>
            <a:r>
              <a:rPr lang="en-US" sz="1400" dirty="0">
                <a:latin typeface="ArialMT"/>
              </a:rPr>
              <a:t>• </a:t>
            </a:r>
            <a:r>
              <a:rPr lang="en-US" sz="1400" dirty="0">
                <a:latin typeface="Arial-BoldItalicMT"/>
              </a:rPr>
              <a:t>Wing Span = 185.7 </a:t>
            </a:r>
            <a:r>
              <a:rPr lang="en-US" sz="1400" dirty="0" err="1">
                <a:latin typeface="Arial-BoldItalicMT"/>
              </a:rPr>
              <a:t>ft</a:t>
            </a:r>
            <a:endParaRPr lang="en-US" sz="1400" dirty="0">
              <a:latin typeface="Arial-BoldItalicMT"/>
            </a:endParaRPr>
          </a:p>
          <a:p>
            <a:r>
              <a:rPr lang="en-US" sz="1400" dirty="0">
                <a:latin typeface="ArialMT"/>
              </a:rPr>
              <a:t>• </a:t>
            </a:r>
            <a:r>
              <a:rPr lang="en-US" sz="1400" dirty="0">
                <a:latin typeface="Arial-BoldItalicMT"/>
              </a:rPr>
              <a:t>Wing Sweep = 35.5º</a:t>
            </a:r>
          </a:p>
          <a:p>
            <a:r>
              <a:rPr lang="en-US" sz="1400" dirty="0">
                <a:latin typeface="ArialMT"/>
              </a:rPr>
              <a:t>• </a:t>
            </a:r>
            <a:r>
              <a:rPr lang="en-US" sz="1400" dirty="0">
                <a:latin typeface="Arial-BoldItalicMT"/>
              </a:rPr>
              <a:t>Cruise = .85 Mach</a:t>
            </a:r>
          </a:p>
          <a:p>
            <a:r>
              <a:rPr lang="en-US" sz="1400" dirty="0">
                <a:latin typeface="ArialMT"/>
              </a:rPr>
              <a:t>• </a:t>
            </a:r>
            <a:r>
              <a:rPr lang="en-US" sz="1400" dirty="0">
                <a:latin typeface="Arial-BoldItalicMT"/>
              </a:rPr>
              <a:t>Range = 7,500 </a:t>
            </a:r>
            <a:r>
              <a:rPr lang="en-US" sz="1400" dirty="0" smtClean="0">
                <a:latin typeface="Arial-BoldItalicMT"/>
              </a:rPr>
              <a:t>nm</a:t>
            </a:r>
          </a:p>
          <a:p>
            <a:r>
              <a:rPr lang="en-US" sz="1400" dirty="0"/>
              <a:t>• </a:t>
            </a:r>
            <a:r>
              <a:rPr lang="en-US" sz="1400" dirty="0" smtClean="0"/>
              <a:t>MTOW </a:t>
            </a:r>
            <a:r>
              <a:rPr lang="en-US" sz="1400" dirty="0"/>
              <a:t>= 408,700 </a:t>
            </a:r>
            <a:r>
              <a:rPr lang="en-US" sz="1400" dirty="0" err="1"/>
              <a:t>lbs</a:t>
            </a:r>
            <a:endParaRPr lang="en-US" sz="1400" dirty="0"/>
          </a:p>
          <a:p>
            <a:r>
              <a:rPr lang="en-US" sz="1400" dirty="0"/>
              <a:t>• MLW = 289,100 </a:t>
            </a:r>
            <a:r>
              <a:rPr lang="en-US" sz="1400" dirty="0" err="1"/>
              <a:t>lbs</a:t>
            </a:r>
            <a:endParaRPr lang="en-US" sz="1400" dirty="0"/>
          </a:p>
          <a:p>
            <a:r>
              <a:rPr lang="en-US" sz="1400" dirty="0"/>
              <a:t>• MZFW = 273,100 </a:t>
            </a:r>
            <a:r>
              <a:rPr lang="en-US" sz="1400" dirty="0" err="1" smtClean="0"/>
              <a:t>lbs</a:t>
            </a:r>
            <a:endParaRPr lang="en-US" sz="1400" dirty="0" smtClean="0"/>
          </a:p>
          <a:p>
            <a:r>
              <a:rPr lang="en-US" sz="1400" dirty="0" smtClean="0"/>
              <a:t>• Payload = 44,310 </a:t>
            </a:r>
            <a:r>
              <a:rPr lang="en-US" sz="1400" dirty="0" err="1" smtClean="0"/>
              <a:t>lbs</a:t>
            </a:r>
            <a:endParaRPr lang="en-US" sz="1400" dirty="0"/>
          </a:p>
        </p:txBody>
      </p:sp>
      <p:sp>
        <p:nvSpPr>
          <p:cNvPr id="25" name="Rectangle 24"/>
          <p:cNvSpPr/>
          <p:nvPr/>
        </p:nvSpPr>
        <p:spPr>
          <a:xfrm>
            <a:off x="2488227" y="2868521"/>
            <a:ext cx="2517125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  <a:latin typeface="Arial-BoldItalicMT"/>
              </a:rPr>
              <a:t>HWB Center Section</a:t>
            </a:r>
            <a:endParaRPr lang="en-US" b="1" dirty="0">
              <a:solidFill>
                <a:srgbClr val="0070C0"/>
              </a:solidFill>
              <a:latin typeface="Arial-BoldItalicMT"/>
            </a:endParaRPr>
          </a:p>
        </p:txBody>
      </p:sp>
    </p:spTree>
    <p:extLst>
      <p:ext uri="{BB962C8B-B14F-4D97-AF65-F5344CB8AC3E}">
        <p14:creationId xmlns:p14="http://schemas.microsoft.com/office/powerpoint/2010/main" val="170423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2248" y="2716180"/>
            <a:ext cx="8686800" cy="3935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HWB Vehicle Center Section Loads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/>
              <a:t>9</a:t>
            </a:r>
          </a:p>
        </p:txBody>
      </p:sp>
      <p:sp>
        <p:nvSpPr>
          <p:cNvPr id="112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4878010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Span-wise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Stream-wise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Pressure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3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Pressure Cube Test Objectives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10</a:t>
            </a:r>
            <a:endParaRPr lang="en-US" dirty="0"/>
          </a:p>
        </p:txBody>
      </p:sp>
      <p:sp>
        <p:nvSpPr>
          <p:cNvPr id="112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4878010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Design and verify integral joint concept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Picture 2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9910" y="1748278"/>
            <a:ext cx="7534275" cy="5065395"/>
          </a:xfrm>
          <a:prstGeom prst="rect">
            <a:avLst/>
          </a:prstGeom>
          <a:noFill/>
        </p:spPr>
      </p:pic>
      <p:sp>
        <p:nvSpPr>
          <p:cNvPr id="27" name="Text Box 6"/>
          <p:cNvSpPr txBox="1">
            <a:spLocks noChangeArrowheads="1"/>
          </p:cNvSpPr>
          <p:nvPr/>
        </p:nvSpPr>
        <p:spPr bwMode="auto">
          <a:xfrm>
            <a:off x="1577339" y="5900976"/>
            <a:ext cx="2608327" cy="646331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 smtClean="0"/>
              <a:t>Pressurized Cube Design</a:t>
            </a:r>
          </a:p>
          <a:p>
            <a:pPr algn="ctr" eaLnBrk="0" hangingPunct="0"/>
            <a:r>
              <a:rPr lang="en-US" b="1" dirty="0" smtClean="0"/>
              <a:t>52-in. by 48-in. by 56-in.</a:t>
            </a:r>
            <a:endParaRPr lang="en-US" b="1" dirty="0"/>
          </a:p>
        </p:txBody>
      </p:sp>
      <p:sp>
        <p:nvSpPr>
          <p:cNvPr id="8" name="Text Box 124"/>
          <p:cNvSpPr txBox="1">
            <a:spLocks noChangeArrowheads="1"/>
          </p:cNvSpPr>
          <p:nvPr/>
        </p:nvSpPr>
        <p:spPr bwMode="auto">
          <a:xfrm>
            <a:off x="1243225" y="3461078"/>
            <a:ext cx="1256947" cy="89255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/>
              <a:t>Large-Scale</a:t>
            </a:r>
            <a:br>
              <a:rPr lang="en-US" b="1" dirty="0" smtClean="0"/>
            </a:br>
            <a:r>
              <a:rPr lang="en-US" b="1" dirty="0" smtClean="0"/>
              <a:t>Test Article</a:t>
            </a:r>
            <a:r>
              <a:rPr lang="en-US" sz="1600" b="1" dirty="0" smtClean="0"/>
              <a:t/>
            </a:r>
            <a:br>
              <a:rPr lang="en-US" sz="1600" b="1" dirty="0" smtClean="0"/>
            </a:br>
            <a:endParaRPr lang="en-US" sz="1600" b="1" dirty="0"/>
          </a:p>
        </p:txBody>
      </p:sp>
      <p:sp>
        <p:nvSpPr>
          <p:cNvPr id="26" name="Text Box 124"/>
          <p:cNvSpPr txBox="1">
            <a:spLocks noChangeArrowheads="1"/>
          </p:cNvSpPr>
          <p:nvPr/>
        </p:nvSpPr>
        <p:spPr bwMode="auto">
          <a:xfrm>
            <a:off x="1253230" y="4483032"/>
            <a:ext cx="258532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/>
              <a:t>P</a:t>
            </a:r>
            <a:r>
              <a:rPr lang="en-US" b="1" dirty="0" smtClean="0"/>
              <a:t>ressure cube loads </a:t>
            </a:r>
          </a:p>
          <a:p>
            <a:pPr algn="ctr" eaLnBrk="0" hangingPunct="0"/>
            <a:r>
              <a:rPr lang="en-US" b="1" dirty="0" smtClean="0"/>
              <a:t>scaled up to match  HWB</a:t>
            </a:r>
            <a:br>
              <a:rPr lang="en-US" b="1" dirty="0" smtClean="0"/>
            </a:br>
            <a:r>
              <a:rPr lang="en-US" b="1" dirty="0" smtClean="0"/>
              <a:t>center section joint loads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66723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975" y="164592"/>
            <a:ext cx="7938897" cy="69494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Pultruded Rod Stitched Efficient Unitized Structure (PRSEUS) Concept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11</a:t>
            </a:r>
            <a:endParaRPr lang="en-US" dirty="0"/>
          </a:p>
        </p:txBody>
      </p:sp>
      <p:sp>
        <p:nvSpPr>
          <p:cNvPr id="112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Highly integrated and light-weight (fewer joints)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Damage tolerant (delamination- and crack-arresting capabilities)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Cost effective (made of stitched dry fabric preforms, resin infused, no metal inner moldline tools and no autoclave required)</a:t>
            </a:r>
          </a:p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923162" y="3050257"/>
            <a:ext cx="6127124" cy="3622456"/>
            <a:chOff x="2405671" y="1652158"/>
            <a:chExt cx="6127124" cy="3622456"/>
          </a:xfrm>
        </p:grpSpPr>
        <p:grpSp>
          <p:nvGrpSpPr>
            <p:cNvPr id="7" name="Group 6"/>
            <p:cNvGrpSpPr>
              <a:grpSpLocks noChangeAspect="1"/>
            </p:cNvGrpSpPr>
            <p:nvPr/>
          </p:nvGrpSpPr>
          <p:grpSpPr>
            <a:xfrm>
              <a:off x="3238875" y="1731049"/>
              <a:ext cx="3958272" cy="3471545"/>
              <a:chOff x="2055495" y="1587608"/>
              <a:chExt cx="5654675" cy="4959350"/>
            </a:xfrm>
          </p:grpSpPr>
          <p:sp>
            <p:nvSpPr>
              <p:cNvPr id="34" name="Freeform 3"/>
              <p:cNvSpPr>
                <a:spLocks/>
              </p:cNvSpPr>
              <p:nvPr/>
            </p:nvSpPr>
            <p:spPr bwMode="auto">
              <a:xfrm>
                <a:off x="2055495" y="3400533"/>
                <a:ext cx="5649913" cy="3146425"/>
              </a:xfrm>
              <a:custGeom>
                <a:avLst/>
                <a:gdLst>
                  <a:gd name="T0" fmla="*/ 2147483647 w 3984"/>
                  <a:gd name="T1" fmla="*/ 2147483647 h 2310"/>
                  <a:gd name="T2" fmla="*/ 2147483647 w 3984"/>
                  <a:gd name="T3" fmla="*/ 2147483647 h 2310"/>
                  <a:gd name="T4" fmla="*/ 2147483647 w 3984"/>
                  <a:gd name="T5" fmla="*/ 2147483647 h 2310"/>
                  <a:gd name="T6" fmla="*/ 2147483647 w 3984"/>
                  <a:gd name="T7" fmla="*/ 2147483647 h 2310"/>
                  <a:gd name="T8" fmla="*/ 2147483647 w 3984"/>
                  <a:gd name="T9" fmla="*/ 2147483647 h 2310"/>
                  <a:gd name="T10" fmla="*/ 2147483647 w 3984"/>
                  <a:gd name="T11" fmla="*/ 2147483647 h 2310"/>
                  <a:gd name="T12" fmla="*/ 2147483647 w 3984"/>
                  <a:gd name="T13" fmla="*/ 2147483647 h 2310"/>
                  <a:gd name="T14" fmla="*/ 2147483647 w 3984"/>
                  <a:gd name="T15" fmla="*/ 2147483647 h 2310"/>
                  <a:gd name="T16" fmla="*/ 2147483647 w 3984"/>
                  <a:gd name="T17" fmla="*/ 2147483647 h 2310"/>
                  <a:gd name="T18" fmla="*/ 2147483647 w 3984"/>
                  <a:gd name="T19" fmla="*/ 2147483647 h 2310"/>
                  <a:gd name="T20" fmla="*/ 2147483647 w 3984"/>
                  <a:gd name="T21" fmla="*/ 2147483647 h 2310"/>
                  <a:gd name="T22" fmla="*/ 2147483647 w 3984"/>
                  <a:gd name="T23" fmla="*/ 2147483647 h 2310"/>
                  <a:gd name="T24" fmla="*/ 2147483647 w 3984"/>
                  <a:gd name="T25" fmla="*/ 2147483647 h 2310"/>
                  <a:gd name="T26" fmla="*/ 2147483647 w 3984"/>
                  <a:gd name="T27" fmla="*/ 2147483647 h 2310"/>
                  <a:gd name="T28" fmla="*/ 2147483647 w 3984"/>
                  <a:gd name="T29" fmla="*/ 2147483647 h 2310"/>
                  <a:gd name="T30" fmla="*/ 2147483647 w 3984"/>
                  <a:gd name="T31" fmla="*/ 2147483647 h 2310"/>
                  <a:gd name="T32" fmla="*/ 2147483647 w 3984"/>
                  <a:gd name="T33" fmla="*/ 2147483647 h 2310"/>
                  <a:gd name="T34" fmla="*/ 2147483647 w 3984"/>
                  <a:gd name="T35" fmla="*/ 2147483647 h 231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3984"/>
                  <a:gd name="T55" fmla="*/ 0 h 2310"/>
                  <a:gd name="T56" fmla="*/ 3984 w 3984"/>
                  <a:gd name="T57" fmla="*/ 2310 h 2310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3984" h="2310">
                    <a:moveTo>
                      <a:pt x="1052" y="848"/>
                    </a:moveTo>
                    <a:cubicBezTo>
                      <a:pt x="964" y="864"/>
                      <a:pt x="684" y="860"/>
                      <a:pt x="519" y="944"/>
                    </a:cubicBezTo>
                    <a:cubicBezTo>
                      <a:pt x="354" y="1028"/>
                      <a:pt x="118" y="1232"/>
                      <a:pt x="59" y="1351"/>
                    </a:cubicBezTo>
                    <a:cubicBezTo>
                      <a:pt x="0" y="1470"/>
                      <a:pt x="138" y="1578"/>
                      <a:pt x="167" y="1659"/>
                    </a:cubicBezTo>
                    <a:cubicBezTo>
                      <a:pt x="196" y="1740"/>
                      <a:pt x="197" y="1781"/>
                      <a:pt x="231" y="1835"/>
                    </a:cubicBezTo>
                    <a:cubicBezTo>
                      <a:pt x="265" y="1889"/>
                      <a:pt x="302" y="1952"/>
                      <a:pt x="370" y="1984"/>
                    </a:cubicBezTo>
                    <a:cubicBezTo>
                      <a:pt x="438" y="2016"/>
                      <a:pt x="529" y="1993"/>
                      <a:pt x="642" y="2027"/>
                    </a:cubicBezTo>
                    <a:cubicBezTo>
                      <a:pt x="755" y="2061"/>
                      <a:pt x="870" y="2140"/>
                      <a:pt x="1047" y="2187"/>
                    </a:cubicBezTo>
                    <a:cubicBezTo>
                      <a:pt x="1224" y="2234"/>
                      <a:pt x="1497" y="2310"/>
                      <a:pt x="1702" y="2309"/>
                    </a:cubicBezTo>
                    <a:cubicBezTo>
                      <a:pt x="1907" y="2308"/>
                      <a:pt x="2090" y="2285"/>
                      <a:pt x="2279" y="2183"/>
                    </a:cubicBezTo>
                    <a:cubicBezTo>
                      <a:pt x="2468" y="2081"/>
                      <a:pt x="2650" y="1829"/>
                      <a:pt x="2836" y="1696"/>
                    </a:cubicBezTo>
                    <a:lnTo>
                      <a:pt x="3394" y="1384"/>
                    </a:lnTo>
                    <a:cubicBezTo>
                      <a:pt x="3575" y="1251"/>
                      <a:pt x="3860" y="1040"/>
                      <a:pt x="3922" y="896"/>
                    </a:cubicBezTo>
                    <a:cubicBezTo>
                      <a:pt x="3984" y="752"/>
                      <a:pt x="3840" y="615"/>
                      <a:pt x="3765" y="522"/>
                    </a:cubicBezTo>
                    <a:cubicBezTo>
                      <a:pt x="3690" y="429"/>
                      <a:pt x="3566" y="417"/>
                      <a:pt x="3474" y="336"/>
                    </a:cubicBezTo>
                    <a:cubicBezTo>
                      <a:pt x="3382" y="255"/>
                      <a:pt x="3392" y="76"/>
                      <a:pt x="3212" y="38"/>
                    </a:cubicBezTo>
                    <a:cubicBezTo>
                      <a:pt x="3032" y="0"/>
                      <a:pt x="2605" y="63"/>
                      <a:pt x="2391" y="107"/>
                    </a:cubicBezTo>
                    <a:cubicBezTo>
                      <a:pt x="2177" y="151"/>
                      <a:pt x="2024" y="259"/>
                      <a:pt x="1927" y="299"/>
                    </a:cubicBezTo>
                  </a:path>
                </a:pathLst>
              </a:custGeom>
              <a:solidFill>
                <a:srgbClr val="808080"/>
              </a:solidFill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35" name="Freeform 4"/>
              <p:cNvSpPr>
                <a:spLocks/>
              </p:cNvSpPr>
              <p:nvPr/>
            </p:nvSpPr>
            <p:spPr bwMode="auto">
              <a:xfrm>
                <a:off x="2060258" y="3352908"/>
                <a:ext cx="5649912" cy="3143250"/>
              </a:xfrm>
              <a:custGeom>
                <a:avLst/>
                <a:gdLst>
                  <a:gd name="T0" fmla="*/ 2147483647 w 3984"/>
                  <a:gd name="T1" fmla="*/ 2147483647 h 2310"/>
                  <a:gd name="T2" fmla="*/ 2147483647 w 3984"/>
                  <a:gd name="T3" fmla="*/ 2147483647 h 2310"/>
                  <a:gd name="T4" fmla="*/ 2147483647 w 3984"/>
                  <a:gd name="T5" fmla="*/ 2147483647 h 2310"/>
                  <a:gd name="T6" fmla="*/ 2147483647 w 3984"/>
                  <a:gd name="T7" fmla="*/ 2147483647 h 2310"/>
                  <a:gd name="T8" fmla="*/ 2147483647 w 3984"/>
                  <a:gd name="T9" fmla="*/ 2147483647 h 2310"/>
                  <a:gd name="T10" fmla="*/ 2147483647 w 3984"/>
                  <a:gd name="T11" fmla="*/ 2147483647 h 2310"/>
                  <a:gd name="T12" fmla="*/ 2147483647 w 3984"/>
                  <a:gd name="T13" fmla="*/ 2147483647 h 2310"/>
                  <a:gd name="T14" fmla="*/ 2147483647 w 3984"/>
                  <a:gd name="T15" fmla="*/ 2147483647 h 2310"/>
                  <a:gd name="T16" fmla="*/ 2147483647 w 3984"/>
                  <a:gd name="T17" fmla="*/ 2147483647 h 2310"/>
                  <a:gd name="T18" fmla="*/ 2147483647 w 3984"/>
                  <a:gd name="T19" fmla="*/ 2147483647 h 2310"/>
                  <a:gd name="T20" fmla="*/ 2147483647 w 3984"/>
                  <a:gd name="T21" fmla="*/ 2147483647 h 2310"/>
                  <a:gd name="T22" fmla="*/ 2147483647 w 3984"/>
                  <a:gd name="T23" fmla="*/ 2147483647 h 2310"/>
                  <a:gd name="T24" fmla="*/ 2147483647 w 3984"/>
                  <a:gd name="T25" fmla="*/ 2147483647 h 2310"/>
                  <a:gd name="T26" fmla="*/ 2147483647 w 3984"/>
                  <a:gd name="T27" fmla="*/ 2147483647 h 2310"/>
                  <a:gd name="T28" fmla="*/ 2147483647 w 3984"/>
                  <a:gd name="T29" fmla="*/ 2147483647 h 2310"/>
                  <a:gd name="T30" fmla="*/ 2147483647 w 3984"/>
                  <a:gd name="T31" fmla="*/ 2147483647 h 2310"/>
                  <a:gd name="T32" fmla="*/ 2147483647 w 3984"/>
                  <a:gd name="T33" fmla="*/ 2147483647 h 2310"/>
                  <a:gd name="T34" fmla="*/ 2147483647 w 3984"/>
                  <a:gd name="T35" fmla="*/ 2147483647 h 231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3984"/>
                  <a:gd name="T55" fmla="*/ 0 h 2310"/>
                  <a:gd name="T56" fmla="*/ 3984 w 3984"/>
                  <a:gd name="T57" fmla="*/ 2310 h 2310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3984" h="2310">
                    <a:moveTo>
                      <a:pt x="1052" y="848"/>
                    </a:moveTo>
                    <a:cubicBezTo>
                      <a:pt x="964" y="864"/>
                      <a:pt x="684" y="860"/>
                      <a:pt x="519" y="944"/>
                    </a:cubicBezTo>
                    <a:cubicBezTo>
                      <a:pt x="354" y="1028"/>
                      <a:pt x="118" y="1232"/>
                      <a:pt x="59" y="1351"/>
                    </a:cubicBezTo>
                    <a:cubicBezTo>
                      <a:pt x="0" y="1470"/>
                      <a:pt x="138" y="1578"/>
                      <a:pt x="167" y="1659"/>
                    </a:cubicBezTo>
                    <a:cubicBezTo>
                      <a:pt x="196" y="1740"/>
                      <a:pt x="197" y="1781"/>
                      <a:pt x="231" y="1835"/>
                    </a:cubicBezTo>
                    <a:cubicBezTo>
                      <a:pt x="265" y="1889"/>
                      <a:pt x="302" y="1952"/>
                      <a:pt x="370" y="1984"/>
                    </a:cubicBezTo>
                    <a:cubicBezTo>
                      <a:pt x="438" y="2016"/>
                      <a:pt x="529" y="1993"/>
                      <a:pt x="642" y="2027"/>
                    </a:cubicBezTo>
                    <a:cubicBezTo>
                      <a:pt x="755" y="2061"/>
                      <a:pt x="870" y="2140"/>
                      <a:pt x="1047" y="2187"/>
                    </a:cubicBezTo>
                    <a:cubicBezTo>
                      <a:pt x="1224" y="2234"/>
                      <a:pt x="1497" y="2310"/>
                      <a:pt x="1702" y="2309"/>
                    </a:cubicBezTo>
                    <a:cubicBezTo>
                      <a:pt x="1907" y="2308"/>
                      <a:pt x="2090" y="2285"/>
                      <a:pt x="2279" y="2183"/>
                    </a:cubicBezTo>
                    <a:cubicBezTo>
                      <a:pt x="2468" y="2081"/>
                      <a:pt x="2650" y="1829"/>
                      <a:pt x="2836" y="1696"/>
                    </a:cubicBezTo>
                    <a:lnTo>
                      <a:pt x="3394" y="1384"/>
                    </a:lnTo>
                    <a:cubicBezTo>
                      <a:pt x="3575" y="1251"/>
                      <a:pt x="3860" y="1040"/>
                      <a:pt x="3922" y="896"/>
                    </a:cubicBezTo>
                    <a:cubicBezTo>
                      <a:pt x="3984" y="752"/>
                      <a:pt x="3840" y="615"/>
                      <a:pt x="3765" y="522"/>
                    </a:cubicBezTo>
                    <a:cubicBezTo>
                      <a:pt x="3690" y="429"/>
                      <a:pt x="3566" y="417"/>
                      <a:pt x="3474" y="336"/>
                    </a:cubicBezTo>
                    <a:cubicBezTo>
                      <a:pt x="3382" y="255"/>
                      <a:pt x="3392" y="76"/>
                      <a:pt x="3212" y="38"/>
                    </a:cubicBezTo>
                    <a:cubicBezTo>
                      <a:pt x="3032" y="0"/>
                      <a:pt x="2605" y="63"/>
                      <a:pt x="2391" y="107"/>
                    </a:cubicBezTo>
                    <a:cubicBezTo>
                      <a:pt x="2177" y="151"/>
                      <a:pt x="2024" y="259"/>
                      <a:pt x="1927" y="299"/>
                    </a:cubicBezTo>
                  </a:path>
                </a:pathLst>
              </a:custGeom>
              <a:solidFill>
                <a:srgbClr val="808080"/>
              </a:solidFill>
              <a:ln w="127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>
                <a:off x="2058670" y="3305283"/>
                <a:ext cx="5648325" cy="3146425"/>
              </a:xfrm>
              <a:custGeom>
                <a:avLst/>
                <a:gdLst>
                  <a:gd name="T0" fmla="*/ 2147483647 w 3558"/>
                  <a:gd name="T1" fmla="*/ 2147483647 h 1982"/>
                  <a:gd name="T2" fmla="*/ 2147483647 w 3558"/>
                  <a:gd name="T3" fmla="*/ 2147483647 h 1982"/>
                  <a:gd name="T4" fmla="*/ 2147483647 w 3558"/>
                  <a:gd name="T5" fmla="*/ 2147483647 h 1982"/>
                  <a:gd name="T6" fmla="*/ 2147483647 w 3558"/>
                  <a:gd name="T7" fmla="*/ 2147483647 h 1982"/>
                  <a:gd name="T8" fmla="*/ 2147483647 w 3558"/>
                  <a:gd name="T9" fmla="*/ 2147483647 h 1982"/>
                  <a:gd name="T10" fmla="*/ 2147483647 w 3558"/>
                  <a:gd name="T11" fmla="*/ 2147483647 h 1982"/>
                  <a:gd name="T12" fmla="*/ 2147483647 w 3558"/>
                  <a:gd name="T13" fmla="*/ 2147483647 h 1982"/>
                  <a:gd name="T14" fmla="*/ 2147483647 w 3558"/>
                  <a:gd name="T15" fmla="*/ 2147483647 h 1982"/>
                  <a:gd name="T16" fmla="*/ 2147483647 w 3558"/>
                  <a:gd name="T17" fmla="*/ 2147483647 h 1982"/>
                  <a:gd name="T18" fmla="*/ 2147483647 w 3558"/>
                  <a:gd name="T19" fmla="*/ 2147483647 h 1982"/>
                  <a:gd name="T20" fmla="*/ 2147483647 w 3558"/>
                  <a:gd name="T21" fmla="*/ 2147483647 h 1982"/>
                  <a:gd name="T22" fmla="*/ 2147483647 w 3558"/>
                  <a:gd name="T23" fmla="*/ 2147483647 h 1982"/>
                  <a:gd name="T24" fmla="*/ 2147483647 w 3558"/>
                  <a:gd name="T25" fmla="*/ 2147483647 h 1982"/>
                  <a:gd name="T26" fmla="*/ 2147483647 w 3558"/>
                  <a:gd name="T27" fmla="*/ 2147483647 h 1982"/>
                  <a:gd name="T28" fmla="*/ 2147483647 w 3558"/>
                  <a:gd name="T29" fmla="*/ 2147483647 h 1982"/>
                  <a:gd name="T30" fmla="*/ 2147483647 w 3558"/>
                  <a:gd name="T31" fmla="*/ 2147483647 h 1982"/>
                  <a:gd name="T32" fmla="*/ 2147483647 w 3558"/>
                  <a:gd name="T33" fmla="*/ 2147483647 h 1982"/>
                  <a:gd name="T34" fmla="*/ 2147483647 w 3558"/>
                  <a:gd name="T35" fmla="*/ 2147483647 h 1982"/>
                  <a:gd name="T36" fmla="*/ 2147483647 w 3558"/>
                  <a:gd name="T37" fmla="*/ 2147483647 h 1982"/>
                  <a:gd name="T38" fmla="*/ 2147483647 w 3558"/>
                  <a:gd name="T39" fmla="*/ 2147483647 h 1982"/>
                  <a:gd name="T40" fmla="*/ 2147483647 w 3558"/>
                  <a:gd name="T41" fmla="*/ 2147483647 h 198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3558"/>
                  <a:gd name="T64" fmla="*/ 0 h 1982"/>
                  <a:gd name="T65" fmla="*/ 3558 w 3558"/>
                  <a:gd name="T66" fmla="*/ 1982 h 198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3558" h="1982">
                    <a:moveTo>
                      <a:pt x="1734" y="263"/>
                    </a:moveTo>
                    <a:cubicBezTo>
                      <a:pt x="1661" y="295"/>
                      <a:pt x="1427" y="387"/>
                      <a:pt x="1296" y="455"/>
                    </a:cubicBezTo>
                    <a:cubicBezTo>
                      <a:pt x="1165" y="523"/>
                      <a:pt x="1041" y="617"/>
                      <a:pt x="950" y="668"/>
                    </a:cubicBezTo>
                    <a:cubicBezTo>
                      <a:pt x="859" y="719"/>
                      <a:pt x="828" y="735"/>
                      <a:pt x="747" y="759"/>
                    </a:cubicBezTo>
                    <a:cubicBezTo>
                      <a:pt x="666" y="783"/>
                      <a:pt x="580" y="743"/>
                      <a:pt x="464" y="810"/>
                    </a:cubicBezTo>
                    <a:cubicBezTo>
                      <a:pt x="348" y="877"/>
                      <a:pt x="105" y="1057"/>
                      <a:pt x="53" y="1159"/>
                    </a:cubicBezTo>
                    <a:cubicBezTo>
                      <a:pt x="0" y="1261"/>
                      <a:pt x="123" y="1354"/>
                      <a:pt x="149" y="1423"/>
                    </a:cubicBezTo>
                    <a:cubicBezTo>
                      <a:pt x="175" y="1493"/>
                      <a:pt x="176" y="1528"/>
                      <a:pt x="206" y="1574"/>
                    </a:cubicBezTo>
                    <a:cubicBezTo>
                      <a:pt x="237" y="1621"/>
                      <a:pt x="270" y="1675"/>
                      <a:pt x="330" y="1702"/>
                    </a:cubicBezTo>
                    <a:cubicBezTo>
                      <a:pt x="391" y="1730"/>
                      <a:pt x="472" y="1710"/>
                      <a:pt x="573" y="1739"/>
                    </a:cubicBezTo>
                    <a:cubicBezTo>
                      <a:pt x="674" y="1768"/>
                      <a:pt x="777" y="1836"/>
                      <a:pt x="935" y="1876"/>
                    </a:cubicBezTo>
                    <a:cubicBezTo>
                      <a:pt x="1093" y="1917"/>
                      <a:pt x="1337" y="1982"/>
                      <a:pt x="1520" y="1981"/>
                    </a:cubicBezTo>
                    <a:cubicBezTo>
                      <a:pt x="1703" y="1980"/>
                      <a:pt x="1867" y="1961"/>
                      <a:pt x="2035" y="1873"/>
                    </a:cubicBezTo>
                    <a:cubicBezTo>
                      <a:pt x="2204" y="1786"/>
                      <a:pt x="2367" y="1569"/>
                      <a:pt x="2533" y="1455"/>
                    </a:cubicBezTo>
                    <a:lnTo>
                      <a:pt x="3031" y="1187"/>
                    </a:lnTo>
                    <a:cubicBezTo>
                      <a:pt x="3193" y="1073"/>
                      <a:pt x="3447" y="892"/>
                      <a:pt x="3503" y="769"/>
                    </a:cubicBezTo>
                    <a:cubicBezTo>
                      <a:pt x="3558" y="645"/>
                      <a:pt x="3429" y="528"/>
                      <a:pt x="3362" y="448"/>
                    </a:cubicBezTo>
                    <a:cubicBezTo>
                      <a:pt x="3295" y="368"/>
                      <a:pt x="3185" y="358"/>
                      <a:pt x="3103" y="288"/>
                    </a:cubicBezTo>
                    <a:cubicBezTo>
                      <a:pt x="3020" y="219"/>
                      <a:pt x="3029" y="65"/>
                      <a:pt x="2869" y="33"/>
                    </a:cubicBezTo>
                    <a:cubicBezTo>
                      <a:pt x="2708" y="0"/>
                      <a:pt x="2326" y="54"/>
                      <a:pt x="2135" y="92"/>
                    </a:cubicBezTo>
                    <a:cubicBezTo>
                      <a:pt x="1944" y="130"/>
                      <a:pt x="1808" y="222"/>
                      <a:pt x="1721" y="257"/>
                    </a:cubicBezTo>
                  </a:path>
                </a:pathLst>
              </a:custGeom>
              <a:solidFill>
                <a:srgbClr val="C0C0C0"/>
              </a:solidFill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37" name="Line 6"/>
              <p:cNvSpPr>
                <a:spLocks noChangeShapeType="1"/>
              </p:cNvSpPr>
              <p:nvPr/>
            </p:nvSpPr>
            <p:spPr bwMode="auto">
              <a:xfrm flipV="1">
                <a:off x="2738120" y="3397358"/>
                <a:ext cx="4616450" cy="287337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lgDashDot"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38" name="Freeform 7"/>
              <p:cNvSpPr>
                <a:spLocks/>
              </p:cNvSpPr>
              <p:nvPr/>
            </p:nvSpPr>
            <p:spPr bwMode="auto">
              <a:xfrm>
                <a:off x="3387408" y="4146658"/>
                <a:ext cx="4038600" cy="1603375"/>
              </a:xfrm>
              <a:custGeom>
                <a:avLst/>
                <a:gdLst>
                  <a:gd name="T0" fmla="*/ 0 w 2379"/>
                  <a:gd name="T1" fmla="*/ 2147483647 h 1010"/>
                  <a:gd name="T2" fmla="*/ 2147483647 w 2379"/>
                  <a:gd name="T3" fmla="*/ 2147483647 h 1010"/>
                  <a:gd name="T4" fmla="*/ 2147483647 w 2379"/>
                  <a:gd name="T5" fmla="*/ 2147483647 h 1010"/>
                  <a:gd name="T6" fmla="*/ 2147483647 w 2379"/>
                  <a:gd name="T7" fmla="*/ 2147483647 h 1010"/>
                  <a:gd name="T8" fmla="*/ 2147483647 w 2379"/>
                  <a:gd name="T9" fmla="*/ 2147483647 h 1010"/>
                  <a:gd name="T10" fmla="*/ 2147483647 w 2379"/>
                  <a:gd name="T11" fmla="*/ 2147483647 h 1010"/>
                  <a:gd name="T12" fmla="*/ 2147483647 w 2379"/>
                  <a:gd name="T13" fmla="*/ 2147483647 h 1010"/>
                  <a:gd name="T14" fmla="*/ 2147483647 w 2379"/>
                  <a:gd name="T15" fmla="*/ 2147483647 h 1010"/>
                  <a:gd name="T16" fmla="*/ 2147483647 w 2379"/>
                  <a:gd name="T17" fmla="*/ 2147483647 h 1010"/>
                  <a:gd name="T18" fmla="*/ 2147483647 w 2379"/>
                  <a:gd name="T19" fmla="*/ 2147483647 h 1010"/>
                  <a:gd name="T20" fmla="*/ 2147483647 w 2379"/>
                  <a:gd name="T21" fmla="*/ 2147483647 h 1010"/>
                  <a:gd name="T22" fmla="*/ 2147483647 w 2379"/>
                  <a:gd name="T23" fmla="*/ 2147483647 h 1010"/>
                  <a:gd name="T24" fmla="*/ 2147483647 w 2379"/>
                  <a:gd name="T25" fmla="*/ 2147483647 h 1010"/>
                  <a:gd name="T26" fmla="*/ 2147483647 w 2379"/>
                  <a:gd name="T27" fmla="*/ 2147483647 h 1010"/>
                  <a:gd name="T28" fmla="*/ 2147483647 w 2379"/>
                  <a:gd name="T29" fmla="*/ 2147483647 h 1010"/>
                  <a:gd name="T30" fmla="*/ 2147483647 w 2379"/>
                  <a:gd name="T31" fmla="*/ 2147483647 h 1010"/>
                  <a:gd name="T32" fmla="*/ 0 w 2379"/>
                  <a:gd name="T33" fmla="*/ 2147483647 h 101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379"/>
                  <a:gd name="T52" fmla="*/ 0 h 1010"/>
                  <a:gd name="T53" fmla="*/ 2379 w 2379"/>
                  <a:gd name="T54" fmla="*/ 1010 h 1010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379" h="1010">
                    <a:moveTo>
                      <a:pt x="0" y="354"/>
                    </a:moveTo>
                    <a:cubicBezTo>
                      <a:pt x="50" y="401"/>
                      <a:pt x="307" y="485"/>
                      <a:pt x="448" y="540"/>
                    </a:cubicBezTo>
                    <a:cubicBezTo>
                      <a:pt x="589" y="595"/>
                      <a:pt x="677" y="629"/>
                      <a:pt x="848" y="684"/>
                    </a:cubicBezTo>
                    <a:cubicBezTo>
                      <a:pt x="1019" y="739"/>
                      <a:pt x="1278" y="817"/>
                      <a:pt x="1472" y="871"/>
                    </a:cubicBezTo>
                    <a:cubicBezTo>
                      <a:pt x="1666" y="925"/>
                      <a:pt x="1907" y="1005"/>
                      <a:pt x="2011" y="1010"/>
                    </a:cubicBezTo>
                    <a:lnTo>
                      <a:pt x="2097" y="899"/>
                    </a:lnTo>
                    <a:cubicBezTo>
                      <a:pt x="2135" y="866"/>
                      <a:pt x="2204" y="844"/>
                      <a:pt x="2241" y="809"/>
                    </a:cubicBezTo>
                    <a:cubicBezTo>
                      <a:pt x="2278" y="774"/>
                      <a:pt x="2298" y="715"/>
                      <a:pt x="2321" y="686"/>
                    </a:cubicBezTo>
                    <a:lnTo>
                      <a:pt x="2379" y="633"/>
                    </a:lnTo>
                    <a:cubicBezTo>
                      <a:pt x="2251" y="601"/>
                      <a:pt x="1830" y="515"/>
                      <a:pt x="1595" y="446"/>
                    </a:cubicBezTo>
                    <a:cubicBezTo>
                      <a:pt x="1360" y="377"/>
                      <a:pt x="1111" y="270"/>
                      <a:pt x="966" y="217"/>
                    </a:cubicBezTo>
                    <a:cubicBezTo>
                      <a:pt x="821" y="164"/>
                      <a:pt x="810" y="162"/>
                      <a:pt x="726" y="126"/>
                    </a:cubicBezTo>
                    <a:cubicBezTo>
                      <a:pt x="642" y="90"/>
                      <a:pt x="527" y="0"/>
                      <a:pt x="459" y="3"/>
                    </a:cubicBezTo>
                    <a:cubicBezTo>
                      <a:pt x="391" y="6"/>
                      <a:pt x="355" y="112"/>
                      <a:pt x="315" y="142"/>
                    </a:cubicBezTo>
                    <a:cubicBezTo>
                      <a:pt x="275" y="172"/>
                      <a:pt x="246" y="164"/>
                      <a:pt x="219" y="183"/>
                    </a:cubicBezTo>
                    <a:cubicBezTo>
                      <a:pt x="192" y="202"/>
                      <a:pt x="186" y="230"/>
                      <a:pt x="150" y="258"/>
                    </a:cubicBezTo>
                    <a:cubicBezTo>
                      <a:pt x="114" y="286"/>
                      <a:pt x="31" y="334"/>
                      <a:pt x="0" y="354"/>
                    </a:cubicBezTo>
                    <a:close/>
                  </a:path>
                </a:pathLst>
              </a:custGeom>
              <a:solidFill>
                <a:srgbClr val="99CCFF"/>
              </a:solidFill>
              <a:ln w="12700" cmpd="sng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39" name="Freeform 8"/>
              <p:cNvSpPr>
                <a:spLocks/>
              </p:cNvSpPr>
              <p:nvPr/>
            </p:nvSpPr>
            <p:spPr bwMode="auto">
              <a:xfrm>
                <a:off x="3377882" y="4108558"/>
                <a:ext cx="4038601" cy="1603376"/>
              </a:xfrm>
              <a:custGeom>
                <a:avLst/>
                <a:gdLst>
                  <a:gd name="T0" fmla="*/ 0 w 2379"/>
                  <a:gd name="T1" fmla="*/ 2147483647 h 1010"/>
                  <a:gd name="T2" fmla="*/ 2147483647 w 2379"/>
                  <a:gd name="T3" fmla="*/ 2147483647 h 1010"/>
                  <a:gd name="T4" fmla="*/ 2147483647 w 2379"/>
                  <a:gd name="T5" fmla="*/ 2147483647 h 1010"/>
                  <a:gd name="T6" fmla="*/ 2147483647 w 2379"/>
                  <a:gd name="T7" fmla="*/ 2147483647 h 1010"/>
                  <a:gd name="T8" fmla="*/ 2147483647 w 2379"/>
                  <a:gd name="T9" fmla="*/ 2147483647 h 1010"/>
                  <a:gd name="T10" fmla="*/ 2147483647 w 2379"/>
                  <a:gd name="T11" fmla="*/ 2147483647 h 1010"/>
                  <a:gd name="T12" fmla="*/ 2147483647 w 2379"/>
                  <a:gd name="T13" fmla="*/ 2147483647 h 1010"/>
                  <a:gd name="T14" fmla="*/ 2147483647 w 2379"/>
                  <a:gd name="T15" fmla="*/ 2147483647 h 1010"/>
                  <a:gd name="T16" fmla="*/ 2147483647 w 2379"/>
                  <a:gd name="T17" fmla="*/ 2147483647 h 1010"/>
                  <a:gd name="T18" fmla="*/ 2147483647 w 2379"/>
                  <a:gd name="T19" fmla="*/ 2147483647 h 1010"/>
                  <a:gd name="T20" fmla="*/ 2147483647 w 2379"/>
                  <a:gd name="T21" fmla="*/ 2147483647 h 1010"/>
                  <a:gd name="T22" fmla="*/ 2147483647 w 2379"/>
                  <a:gd name="T23" fmla="*/ 2147483647 h 1010"/>
                  <a:gd name="T24" fmla="*/ 2147483647 w 2379"/>
                  <a:gd name="T25" fmla="*/ 2147483647 h 1010"/>
                  <a:gd name="T26" fmla="*/ 2147483647 w 2379"/>
                  <a:gd name="T27" fmla="*/ 2147483647 h 1010"/>
                  <a:gd name="T28" fmla="*/ 2147483647 w 2379"/>
                  <a:gd name="T29" fmla="*/ 2147483647 h 1010"/>
                  <a:gd name="T30" fmla="*/ 2147483647 w 2379"/>
                  <a:gd name="T31" fmla="*/ 2147483647 h 1010"/>
                  <a:gd name="T32" fmla="*/ 0 w 2379"/>
                  <a:gd name="T33" fmla="*/ 2147483647 h 101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379"/>
                  <a:gd name="T52" fmla="*/ 0 h 1010"/>
                  <a:gd name="T53" fmla="*/ 2379 w 2379"/>
                  <a:gd name="T54" fmla="*/ 1010 h 1010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379" h="1010">
                    <a:moveTo>
                      <a:pt x="0" y="354"/>
                    </a:moveTo>
                    <a:cubicBezTo>
                      <a:pt x="50" y="401"/>
                      <a:pt x="307" y="485"/>
                      <a:pt x="448" y="540"/>
                    </a:cubicBezTo>
                    <a:cubicBezTo>
                      <a:pt x="589" y="595"/>
                      <a:pt x="677" y="629"/>
                      <a:pt x="848" y="684"/>
                    </a:cubicBezTo>
                    <a:cubicBezTo>
                      <a:pt x="1019" y="739"/>
                      <a:pt x="1278" y="817"/>
                      <a:pt x="1472" y="871"/>
                    </a:cubicBezTo>
                    <a:cubicBezTo>
                      <a:pt x="1666" y="925"/>
                      <a:pt x="1907" y="1005"/>
                      <a:pt x="2011" y="1010"/>
                    </a:cubicBezTo>
                    <a:lnTo>
                      <a:pt x="2097" y="899"/>
                    </a:lnTo>
                    <a:cubicBezTo>
                      <a:pt x="2135" y="866"/>
                      <a:pt x="2204" y="844"/>
                      <a:pt x="2241" y="809"/>
                    </a:cubicBezTo>
                    <a:cubicBezTo>
                      <a:pt x="2278" y="774"/>
                      <a:pt x="2298" y="715"/>
                      <a:pt x="2321" y="686"/>
                    </a:cubicBezTo>
                    <a:lnTo>
                      <a:pt x="2379" y="633"/>
                    </a:lnTo>
                    <a:cubicBezTo>
                      <a:pt x="2251" y="601"/>
                      <a:pt x="1830" y="515"/>
                      <a:pt x="1595" y="446"/>
                    </a:cubicBezTo>
                    <a:cubicBezTo>
                      <a:pt x="1360" y="377"/>
                      <a:pt x="1111" y="270"/>
                      <a:pt x="966" y="217"/>
                    </a:cubicBezTo>
                    <a:cubicBezTo>
                      <a:pt x="821" y="164"/>
                      <a:pt x="810" y="162"/>
                      <a:pt x="726" y="126"/>
                    </a:cubicBezTo>
                    <a:cubicBezTo>
                      <a:pt x="642" y="90"/>
                      <a:pt x="527" y="0"/>
                      <a:pt x="459" y="3"/>
                    </a:cubicBezTo>
                    <a:cubicBezTo>
                      <a:pt x="391" y="6"/>
                      <a:pt x="355" y="112"/>
                      <a:pt x="315" y="142"/>
                    </a:cubicBezTo>
                    <a:cubicBezTo>
                      <a:pt x="275" y="172"/>
                      <a:pt x="246" y="164"/>
                      <a:pt x="219" y="183"/>
                    </a:cubicBezTo>
                    <a:cubicBezTo>
                      <a:pt x="192" y="202"/>
                      <a:pt x="186" y="230"/>
                      <a:pt x="150" y="258"/>
                    </a:cubicBezTo>
                    <a:cubicBezTo>
                      <a:pt x="114" y="286"/>
                      <a:pt x="31" y="334"/>
                      <a:pt x="0" y="354"/>
                    </a:cubicBezTo>
                    <a:close/>
                  </a:path>
                </a:pathLst>
              </a:custGeom>
              <a:solidFill>
                <a:srgbClr val="99CCFF"/>
              </a:solidFill>
              <a:ln w="12700" cmpd="sng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0" name="Freeform 9"/>
              <p:cNvSpPr>
                <a:spLocks/>
              </p:cNvSpPr>
              <p:nvPr/>
            </p:nvSpPr>
            <p:spPr bwMode="auto">
              <a:xfrm>
                <a:off x="2747645" y="3608495"/>
                <a:ext cx="4384675" cy="2520950"/>
              </a:xfrm>
              <a:custGeom>
                <a:avLst/>
                <a:gdLst>
                  <a:gd name="T0" fmla="*/ 2147483647 w 2762"/>
                  <a:gd name="T1" fmla="*/ 2147483647 h 1588"/>
                  <a:gd name="T2" fmla="*/ 2147483647 w 2762"/>
                  <a:gd name="T3" fmla="*/ 2147483647 h 1588"/>
                  <a:gd name="T4" fmla="*/ 2147483647 w 2762"/>
                  <a:gd name="T5" fmla="*/ 2147483647 h 1588"/>
                  <a:gd name="T6" fmla="*/ 2147483647 w 2762"/>
                  <a:gd name="T7" fmla="*/ 2147483647 h 1588"/>
                  <a:gd name="T8" fmla="*/ 2147483647 w 2762"/>
                  <a:gd name="T9" fmla="*/ 2147483647 h 1588"/>
                  <a:gd name="T10" fmla="*/ 2147483647 w 2762"/>
                  <a:gd name="T11" fmla="*/ 2147483647 h 1588"/>
                  <a:gd name="T12" fmla="*/ 2147483647 w 2762"/>
                  <a:gd name="T13" fmla="*/ 2147483647 h 1588"/>
                  <a:gd name="T14" fmla="*/ 2147483647 w 2762"/>
                  <a:gd name="T15" fmla="*/ 2147483647 h 1588"/>
                  <a:gd name="T16" fmla="*/ 2147483647 w 2762"/>
                  <a:gd name="T17" fmla="*/ 2147483647 h 1588"/>
                  <a:gd name="T18" fmla="*/ 2147483647 w 2762"/>
                  <a:gd name="T19" fmla="*/ 2147483647 h 1588"/>
                  <a:gd name="T20" fmla="*/ 2147483647 w 2762"/>
                  <a:gd name="T21" fmla="*/ 2147483647 h 1588"/>
                  <a:gd name="T22" fmla="*/ 0 w 2762"/>
                  <a:gd name="T23" fmla="*/ 2147483647 h 1588"/>
                  <a:gd name="T24" fmla="*/ 2147483647 w 2762"/>
                  <a:gd name="T25" fmla="*/ 2147483647 h 1588"/>
                  <a:gd name="T26" fmla="*/ 2147483647 w 2762"/>
                  <a:gd name="T27" fmla="*/ 2147483647 h 1588"/>
                  <a:gd name="T28" fmla="*/ 2147483647 w 2762"/>
                  <a:gd name="T29" fmla="*/ 2147483647 h 1588"/>
                  <a:gd name="T30" fmla="*/ 2147483647 w 2762"/>
                  <a:gd name="T31" fmla="*/ 2147483647 h 1588"/>
                  <a:gd name="T32" fmla="*/ 2147483647 w 2762"/>
                  <a:gd name="T33" fmla="*/ 0 h 1588"/>
                  <a:gd name="T34" fmla="*/ 2147483647 w 2762"/>
                  <a:gd name="T35" fmla="*/ 2147483647 h 1588"/>
                  <a:gd name="T36" fmla="*/ 2147483647 w 2762"/>
                  <a:gd name="T37" fmla="*/ 2147483647 h 1588"/>
                  <a:gd name="T38" fmla="*/ 2147483647 w 2762"/>
                  <a:gd name="T39" fmla="*/ 2147483647 h 1588"/>
                  <a:gd name="T40" fmla="*/ 2147483647 w 2762"/>
                  <a:gd name="T41" fmla="*/ 2147483647 h 158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762"/>
                  <a:gd name="T64" fmla="*/ 0 h 1588"/>
                  <a:gd name="T65" fmla="*/ 2762 w 2762"/>
                  <a:gd name="T66" fmla="*/ 1588 h 158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762" h="1588">
                    <a:moveTo>
                      <a:pt x="2759" y="164"/>
                    </a:moveTo>
                    <a:lnTo>
                      <a:pt x="1916" y="640"/>
                    </a:lnTo>
                    <a:lnTo>
                      <a:pt x="1829" y="652"/>
                    </a:lnTo>
                    <a:lnTo>
                      <a:pt x="1338" y="968"/>
                    </a:lnTo>
                    <a:lnTo>
                      <a:pt x="1247" y="1065"/>
                    </a:lnTo>
                    <a:lnTo>
                      <a:pt x="407" y="1588"/>
                    </a:lnTo>
                    <a:lnTo>
                      <a:pt x="364" y="1586"/>
                    </a:lnTo>
                    <a:cubicBezTo>
                      <a:pt x="342" y="1576"/>
                      <a:pt x="303" y="1539"/>
                      <a:pt x="274" y="1528"/>
                    </a:cubicBezTo>
                    <a:cubicBezTo>
                      <a:pt x="246" y="1516"/>
                      <a:pt x="213" y="1527"/>
                      <a:pt x="190" y="1519"/>
                    </a:cubicBezTo>
                    <a:cubicBezTo>
                      <a:pt x="167" y="1511"/>
                      <a:pt x="163" y="1485"/>
                      <a:pt x="137" y="1478"/>
                    </a:cubicBezTo>
                    <a:cubicBezTo>
                      <a:pt x="112" y="1471"/>
                      <a:pt x="62" y="1480"/>
                      <a:pt x="39" y="1476"/>
                    </a:cubicBezTo>
                    <a:lnTo>
                      <a:pt x="0" y="1458"/>
                    </a:lnTo>
                    <a:lnTo>
                      <a:pt x="858" y="936"/>
                    </a:lnTo>
                    <a:lnTo>
                      <a:pt x="941" y="856"/>
                    </a:lnTo>
                    <a:lnTo>
                      <a:pt x="1444" y="552"/>
                    </a:lnTo>
                    <a:lnTo>
                      <a:pt x="1547" y="523"/>
                    </a:lnTo>
                    <a:lnTo>
                      <a:pt x="2352" y="0"/>
                    </a:lnTo>
                    <a:lnTo>
                      <a:pt x="2411" y="43"/>
                    </a:lnTo>
                    <a:cubicBezTo>
                      <a:pt x="2455" y="53"/>
                      <a:pt x="2571" y="45"/>
                      <a:pt x="2614" y="59"/>
                    </a:cubicBezTo>
                    <a:cubicBezTo>
                      <a:pt x="2657" y="73"/>
                      <a:pt x="2647" y="111"/>
                      <a:pt x="2672" y="129"/>
                    </a:cubicBezTo>
                    <a:lnTo>
                      <a:pt x="2762" y="169"/>
                    </a:lnTo>
                  </a:path>
                </a:pathLst>
              </a:custGeom>
              <a:solidFill>
                <a:srgbClr val="FFC000"/>
              </a:solidFill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1" name="Line 10"/>
              <p:cNvSpPr>
                <a:spLocks noChangeShapeType="1"/>
              </p:cNvSpPr>
              <p:nvPr/>
            </p:nvSpPr>
            <p:spPr bwMode="auto">
              <a:xfrm flipH="1" flipV="1">
                <a:off x="4227195" y="4983270"/>
                <a:ext cx="604838" cy="166688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lgDashDot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2" name="Line 11"/>
              <p:cNvSpPr>
                <a:spLocks noChangeShapeType="1"/>
              </p:cNvSpPr>
              <p:nvPr/>
            </p:nvSpPr>
            <p:spPr bwMode="auto">
              <a:xfrm flipH="1" flipV="1">
                <a:off x="4125595" y="5092808"/>
                <a:ext cx="619125" cy="18097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lgDashDot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3" name="Line 12"/>
              <p:cNvSpPr>
                <a:spLocks noChangeShapeType="1"/>
              </p:cNvSpPr>
              <p:nvPr/>
            </p:nvSpPr>
            <p:spPr bwMode="auto">
              <a:xfrm flipH="1" flipV="1">
                <a:off x="5038408" y="4478445"/>
                <a:ext cx="609600" cy="166688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lgDashDot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4" name="Line 13"/>
              <p:cNvSpPr>
                <a:spLocks noChangeShapeType="1"/>
              </p:cNvSpPr>
              <p:nvPr/>
            </p:nvSpPr>
            <p:spPr bwMode="auto">
              <a:xfrm flipH="1" flipV="1">
                <a:off x="5176520" y="4449870"/>
                <a:ext cx="600075" cy="166688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lgDashDot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5" name="Freeform 14"/>
              <p:cNvSpPr>
                <a:spLocks/>
              </p:cNvSpPr>
              <p:nvPr/>
            </p:nvSpPr>
            <p:spPr bwMode="auto">
              <a:xfrm>
                <a:off x="6319520" y="2235308"/>
                <a:ext cx="374650" cy="260350"/>
              </a:xfrm>
              <a:custGeom>
                <a:avLst/>
                <a:gdLst>
                  <a:gd name="T0" fmla="*/ 2147483647 w 280"/>
                  <a:gd name="T1" fmla="*/ 2147483647 h 186"/>
                  <a:gd name="T2" fmla="*/ 2147483647 w 280"/>
                  <a:gd name="T3" fmla="*/ 2147483647 h 186"/>
                  <a:gd name="T4" fmla="*/ 2147483647 w 280"/>
                  <a:gd name="T5" fmla="*/ 2147483647 h 186"/>
                  <a:gd name="T6" fmla="*/ 2147483647 w 280"/>
                  <a:gd name="T7" fmla="*/ 2147483647 h 186"/>
                  <a:gd name="T8" fmla="*/ 2147483647 w 280"/>
                  <a:gd name="T9" fmla="*/ 2147483647 h 186"/>
                  <a:gd name="T10" fmla="*/ 2147483647 w 280"/>
                  <a:gd name="T11" fmla="*/ 0 h 186"/>
                  <a:gd name="T12" fmla="*/ 2147483647 w 280"/>
                  <a:gd name="T13" fmla="*/ 2147483647 h 186"/>
                  <a:gd name="T14" fmla="*/ 2147483647 w 280"/>
                  <a:gd name="T15" fmla="*/ 2147483647 h 186"/>
                  <a:gd name="T16" fmla="*/ 2147483647 w 280"/>
                  <a:gd name="T17" fmla="*/ 2147483647 h 18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80"/>
                  <a:gd name="T28" fmla="*/ 0 h 186"/>
                  <a:gd name="T29" fmla="*/ 280 w 280"/>
                  <a:gd name="T30" fmla="*/ 186 h 18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80" h="186">
                    <a:moveTo>
                      <a:pt x="40" y="186"/>
                    </a:moveTo>
                    <a:lnTo>
                      <a:pt x="266" y="60"/>
                    </a:lnTo>
                    <a:lnTo>
                      <a:pt x="280" y="32"/>
                    </a:lnTo>
                    <a:lnTo>
                      <a:pt x="278" y="12"/>
                    </a:lnTo>
                    <a:lnTo>
                      <a:pt x="266" y="2"/>
                    </a:lnTo>
                    <a:lnTo>
                      <a:pt x="240" y="0"/>
                    </a:lnTo>
                    <a:lnTo>
                      <a:pt x="8" y="128"/>
                    </a:lnTo>
                    <a:cubicBezTo>
                      <a:pt x="9" y="152"/>
                      <a:pt x="0" y="158"/>
                      <a:pt x="10" y="164"/>
                    </a:cubicBezTo>
                    <a:cubicBezTo>
                      <a:pt x="20" y="170"/>
                      <a:pt x="40" y="186"/>
                      <a:pt x="40" y="186"/>
                    </a:cubicBezTo>
                    <a:close/>
                  </a:path>
                </a:pathLst>
              </a:custGeom>
              <a:solidFill>
                <a:srgbClr val="808080"/>
              </a:solidFill>
              <a:ln w="127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6" name="Freeform 15"/>
              <p:cNvSpPr>
                <a:spLocks/>
              </p:cNvSpPr>
              <p:nvPr/>
            </p:nvSpPr>
            <p:spPr bwMode="auto">
              <a:xfrm>
                <a:off x="2650808" y="2314683"/>
                <a:ext cx="4243387" cy="2819400"/>
              </a:xfrm>
              <a:custGeom>
                <a:avLst/>
                <a:gdLst>
                  <a:gd name="T0" fmla="*/ 2147483647 w 2673"/>
                  <a:gd name="T1" fmla="*/ 2147483647 h 1776"/>
                  <a:gd name="T2" fmla="*/ 2147483647 w 2673"/>
                  <a:gd name="T3" fmla="*/ 2147483647 h 1776"/>
                  <a:gd name="T4" fmla="*/ 2147483647 w 2673"/>
                  <a:gd name="T5" fmla="*/ 2147483647 h 1776"/>
                  <a:gd name="T6" fmla="*/ 2147483647 w 2673"/>
                  <a:gd name="T7" fmla="*/ 2147483647 h 1776"/>
                  <a:gd name="T8" fmla="*/ 2147483647 w 2673"/>
                  <a:gd name="T9" fmla="*/ 2147483647 h 1776"/>
                  <a:gd name="T10" fmla="*/ 2147483647 w 2673"/>
                  <a:gd name="T11" fmla="*/ 2147483647 h 1776"/>
                  <a:gd name="T12" fmla="*/ 2147483647 w 2673"/>
                  <a:gd name="T13" fmla="*/ 2147483647 h 1776"/>
                  <a:gd name="T14" fmla="*/ 2147483647 w 2673"/>
                  <a:gd name="T15" fmla="*/ 0 h 1776"/>
                  <a:gd name="T16" fmla="*/ 2147483647 w 2673"/>
                  <a:gd name="T17" fmla="*/ 2147483647 h 1776"/>
                  <a:gd name="T18" fmla="*/ 2147483647 w 2673"/>
                  <a:gd name="T19" fmla="*/ 2147483647 h 1776"/>
                  <a:gd name="T20" fmla="*/ 2147483647 w 2673"/>
                  <a:gd name="T21" fmla="*/ 2147483647 h 1776"/>
                  <a:gd name="T22" fmla="*/ 2147483647 w 2673"/>
                  <a:gd name="T23" fmla="*/ 2147483647 h 1776"/>
                  <a:gd name="T24" fmla="*/ 2147483647 w 2673"/>
                  <a:gd name="T25" fmla="*/ 2147483647 h 1776"/>
                  <a:gd name="T26" fmla="*/ 0 w 2673"/>
                  <a:gd name="T27" fmla="*/ 2147483647 h 1776"/>
                  <a:gd name="T28" fmla="*/ 2147483647 w 2673"/>
                  <a:gd name="T29" fmla="*/ 2147483647 h 1776"/>
                  <a:gd name="T30" fmla="*/ 2147483647 w 2673"/>
                  <a:gd name="T31" fmla="*/ 2147483647 h 1776"/>
                  <a:gd name="T32" fmla="*/ 2147483647 w 2673"/>
                  <a:gd name="T33" fmla="*/ 2147483647 h 1776"/>
                  <a:gd name="T34" fmla="*/ 2147483647 w 2673"/>
                  <a:gd name="T35" fmla="*/ 2147483647 h 1776"/>
                  <a:gd name="T36" fmla="*/ 2147483647 w 2673"/>
                  <a:gd name="T37" fmla="*/ 2147483647 h 1776"/>
                  <a:gd name="T38" fmla="*/ 2147483647 w 2673"/>
                  <a:gd name="T39" fmla="*/ 2147483647 h 1776"/>
                  <a:gd name="T40" fmla="*/ 2147483647 w 2673"/>
                  <a:gd name="T41" fmla="*/ 2147483647 h 1776"/>
                  <a:gd name="T42" fmla="*/ 2147483647 w 2673"/>
                  <a:gd name="T43" fmla="*/ 2147483647 h 1776"/>
                  <a:gd name="T44" fmla="*/ 2147483647 w 2673"/>
                  <a:gd name="T45" fmla="*/ 2147483647 h 1776"/>
                  <a:gd name="T46" fmla="*/ 2147483647 w 2673"/>
                  <a:gd name="T47" fmla="*/ 2147483647 h 1776"/>
                  <a:gd name="T48" fmla="*/ 2147483647 w 2673"/>
                  <a:gd name="T49" fmla="*/ 2147483647 h 1776"/>
                  <a:gd name="T50" fmla="*/ 2147483647 w 2673"/>
                  <a:gd name="T51" fmla="*/ 2147483647 h 1776"/>
                  <a:gd name="T52" fmla="*/ 2147483647 w 2673"/>
                  <a:gd name="T53" fmla="*/ 2147483647 h 1776"/>
                  <a:gd name="T54" fmla="*/ 2147483647 w 2673"/>
                  <a:gd name="T55" fmla="*/ 2147483647 h 1776"/>
                  <a:gd name="T56" fmla="*/ 2147483647 w 2673"/>
                  <a:gd name="T57" fmla="*/ 2147483647 h 177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673"/>
                  <a:gd name="T88" fmla="*/ 0 h 1776"/>
                  <a:gd name="T89" fmla="*/ 2673 w 2673"/>
                  <a:gd name="T90" fmla="*/ 1776 h 177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673" h="1776">
                    <a:moveTo>
                      <a:pt x="2631" y="366"/>
                    </a:moveTo>
                    <a:lnTo>
                      <a:pt x="2526" y="366"/>
                    </a:lnTo>
                    <a:lnTo>
                      <a:pt x="2460" y="351"/>
                    </a:lnTo>
                    <a:cubicBezTo>
                      <a:pt x="2444" y="340"/>
                      <a:pt x="2433" y="337"/>
                      <a:pt x="2427" y="300"/>
                    </a:cubicBezTo>
                    <a:lnTo>
                      <a:pt x="2421" y="126"/>
                    </a:lnTo>
                    <a:cubicBezTo>
                      <a:pt x="2425" y="87"/>
                      <a:pt x="2448" y="82"/>
                      <a:pt x="2451" y="66"/>
                    </a:cubicBezTo>
                    <a:lnTo>
                      <a:pt x="2442" y="27"/>
                    </a:lnTo>
                    <a:lnTo>
                      <a:pt x="2406" y="0"/>
                    </a:lnTo>
                    <a:lnTo>
                      <a:pt x="2391" y="6"/>
                    </a:lnTo>
                    <a:lnTo>
                      <a:pt x="2001" y="261"/>
                    </a:lnTo>
                    <a:lnTo>
                      <a:pt x="210" y="1371"/>
                    </a:lnTo>
                    <a:lnTo>
                      <a:pt x="216" y="1431"/>
                    </a:lnTo>
                    <a:lnTo>
                      <a:pt x="240" y="1491"/>
                    </a:lnTo>
                    <a:lnTo>
                      <a:pt x="0" y="1626"/>
                    </a:lnTo>
                    <a:lnTo>
                      <a:pt x="51" y="1635"/>
                    </a:lnTo>
                    <a:lnTo>
                      <a:pt x="126" y="1656"/>
                    </a:lnTo>
                    <a:lnTo>
                      <a:pt x="231" y="1686"/>
                    </a:lnTo>
                    <a:lnTo>
                      <a:pt x="255" y="1605"/>
                    </a:lnTo>
                    <a:lnTo>
                      <a:pt x="276" y="1701"/>
                    </a:lnTo>
                    <a:lnTo>
                      <a:pt x="438" y="1746"/>
                    </a:lnTo>
                    <a:lnTo>
                      <a:pt x="492" y="1776"/>
                    </a:lnTo>
                    <a:lnTo>
                      <a:pt x="869" y="1553"/>
                    </a:lnTo>
                    <a:lnTo>
                      <a:pt x="986" y="1481"/>
                    </a:lnTo>
                    <a:lnTo>
                      <a:pt x="1031" y="1419"/>
                    </a:lnTo>
                    <a:lnTo>
                      <a:pt x="1425" y="1173"/>
                    </a:lnTo>
                    <a:lnTo>
                      <a:pt x="1500" y="1158"/>
                    </a:lnTo>
                    <a:lnTo>
                      <a:pt x="2673" y="408"/>
                    </a:lnTo>
                    <a:lnTo>
                      <a:pt x="2628" y="372"/>
                    </a:lnTo>
                  </a:path>
                </a:pathLst>
              </a:custGeom>
              <a:solidFill>
                <a:srgbClr val="FFC000"/>
              </a:solidFill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7" name="Freeform 16"/>
              <p:cNvSpPr>
                <a:spLocks/>
              </p:cNvSpPr>
              <p:nvPr/>
            </p:nvSpPr>
            <p:spPr bwMode="auto">
              <a:xfrm>
                <a:off x="2644458" y="4453045"/>
                <a:ext cx="796925" cy="692150"/>
              </a:xfrm>
              <a:custGeom>
                <a:avLst/>
                <a:gdLst>
                  <a:gd name="T0" fmla="*/ 2147483647 w 595"/>
                  <a:gd name="T1" fmla="*/ 2147483647 h 494"/>
                  <a:gd name="T2" fmla="*/ 2147483647 w 595"/>
                  <a:gd name="T3" fmla="*/ 2147483647 h 494"/>
                  <a:gd name="T4" fmla="*/ 2147483647 w 595"/>
                  <a:gd name="T5" fmla="*/ 2147483647 h 494"/>
                  <a:gd name="T6" fmla="*/ 2147483647 w 595"/>
                  <a:gd name="T7" fmla="*/ 2147483647 h 494"/>
                  <a:gd name="T8" fmla="*/ 2147483647 w 595"/>
                  <a:gd name="T9" fmla="*/ 2147483647 h 494"/>
                  <a:gd name="T10" fmla="*/ 2147483647 w 595"/>
                  <a:gd name="T11" fmla="*/ 2147483647 h 494"/>
                  <a:gd name="T12" fmla="*/ 2147483647 w 595"/>
                  <a:gd name="T13" fmla="*/ 2147483647 h 494"/>
                  <a:gd name="T14" fmla="*/ 2147483647 w 595"/>
                  <a:gd name="T15" fmla="*/ 2147483647 h 494"/>
                  <a:gd name="T16" fmla="*/ 2147483647 w 595"/>
                  <a:gd name="T17" fmla="*/ 2147483647 h 494"/>
                  <a:gd name="T18" fmla="*/ 2147483647 w 595"/>
                  <a:gd name="T19" fmla="*/ 2147483647 h 494"/>
                  <a:gd name="T20" fmla="*/ 2147483647 w 595"/>
                  <a:gd name="T21" fmla="*/ 2147483647 h 494"/>
                  <a:gd name="T22" fmla="*/ 2147483647 w 595"/>
                  <a:gd name="T23" fmla="*/ 2147483647 h 494"/>
                  <a:gd name="T24" fmla="*/ 2147483647 w 595"/>
                  <a:gd name="T25" fmla="*/ 2147483647 h 494"/>
                  <a:gd name="T26" fmla="*/ 2147483647 w 595"/>
                  <a:gd name="T27" fmla="*/ 2147483647 h 494"/>
                  <a:gd name="T28" fmla="*/ 0 w 595"/>
                  <a:gd name="T29" fmla="*/ 2147483647 h 494"/>
                  <a:gd name="T30" fmla="*/ 2147483647 w 595"/>
                  <a:gd name="T31" fmla="*/ 2147483647 h 494"/>
                  <a:gd name="T32" fmla="*/ 2147483647 w 595"/>
                  <a:gd name="T33" fmla="*/ 2147483647 h 494"/>
                  <a:gd name="T34" fmla="*/ 2147483647 w 595"/>
                  <a:gd name="T35" fmla="*/ 2147483647 h 494"/>
                  <a:gd name="T36" fmla="*/ 2147483647 w 595"/>
                  <a:gd name="T37" fmla="*/ 2147483647 h 494"/>
                  <a:gd name="T38" fmla="*/ 2147483647 w 595"/>
                  <a:gd name="T39" fmla="*/ 2147483647 h 494"/>
                  <a:gd name="T40" fmla="*/ 2147483647 w 595"/>
                  <a:gd name="T41" fmla="*/ 2147483647 h 494"/>
                  <a:gd name="T42" fmla="*/ 2147483647 w 595"/>
                  <a:gd name="T43" fmla="*/ 2147483647 h 494"/>
                  <a:gd name="T44" fmla="*/ 2147483647 w 595"/>
                  <a:gd name="T45" fmla="*/ 2147483647 h 494"/>
                  <a:gd name="T46" fmla="*/ 2147483647 w 595"/>
                  <a:gd name="T47" fmla="*/ 2147483647 h 494"/>
                  <a:gd name="T48" fmla="*/ 2147483647 w 595"/>
                  <a:gd name="T49" fmla="*/ 2147483647 h 494"/>
                  <a:gd name="T50" fmla="*/ 2147483647 w 595"/>
                  <a:gd name="T51" fmla="*/ 2147483647 h 494"/>
                  <a:gd name="T52" fmla="*/ 2147483647 w 595"/>
                  <a:gd name="T53" fmla="*/ 2147483647 h 494"/>
                  <a:gd name="T54" fmla="*/ 2147483647 w 595"/>
                  <a:gd name="T55" fmla="*/ 2147483647 h 494"/>
                  <a:gd name="T56" fmla="*/ 2147483647 w 595"/>
                  <a:gd name="T57" fmla="*/ 2147483647 h 494"/>
                  <a:gd name="T58" fmla="*/ 2147483647 w 595"/>
                  <a:gd name="T59" fmla="*/ 2147483647 h 494"/>
                  <a:gd name="T60" fmla="*/ 2147483647 w 595"/>
                  <a:gd name="T61" fmla="*/ 2147483647 h 494"/>
                  <a:gd name="T62" fmla="*/ 2147483647 w 595"/>
                  <a:gd name="T63" fmla="*/ 2147483647 h 494"/>
                  <a:gd name="T64" fmla="*/ 2147483647 w 595"/>
                  <a:gd name="T65" fmla="*/ 2147483647 h 494"/>
                  <a:gd name="T66" fmla="*/ 2147483647 w 595"/>
                  <a:gd name="T67" fmla="*/ 2147483647 h 494"/>
                  <a:gd name="T68" fmla="*/ 2147483647 w 595"/>
                  <a:gd name="T69" fmla="*/ 2147483647 h 494"/>
                  <a:gd name="T70" fmla="*/ 2147483647 w 595"/>
                  <a:gd name="T71" fmla="*/ 2147483647 h 494"/>
                  <a:gd name="T72" fmla="*/ 2147483647 w 595"/>
                  <a:gd name="T73" fmla="*/ 2147483647 h 494"/>
                  <a:gd name="T74" fmla="*/ 2147483647 w 595"/>
                  <a:gd name="T75" fmla="*/ 2147483647 h 494"/>
                  <a:gd name="T76" fmla="*/ 2147483647 w 595"/>
                  <a:gd name="T77" fmla="*/ 2147483647 h 494"/>
                  <a:gd name="T78" fmla="*/ 2147483647 w 595"/>
                  <a:gd name="T79" fmla="*/ 2147483647 h 494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595"/>
                  <a:gd name="T121" fmla="*/ 0 h 494"/>
                  <a:gd name="T122" fmla="*/ 595 w 595"/>
                  <a:gd name="T123" fmla="*/ 494 h 494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595" h="494">
                    <a:moveTo>
                      <a:pt x="312" y="130"/>
                    </a:moveTo>
                    <a:lnTo>
                      <a:pt x="328" y="114"/>
                    </a:lnTo>
                    <a:cubicBezTo>
                      <a:pt x="335" y="104"/>
                      <a:pt x="350" y="84"/>
                      <a:pt x="352" y="70"/>
                    </a:cubicBezTo>
                    <a:cubicBezTo>
                      <a:pt x="354" y="56"/>
                      <a:pt x="347" y="40"/>
                      <a:pt x="338" y="32"/>
                    </a:cubicBezTo>
                    <a:cubicBezTo>
                      <a:pt x="329" y="24"/>
                      <a:pt x="312" y="21"/>
                      <a:pt x="300" y="22"/>
                    </a:cubicBezTo>
                    <a:cubicBezTo>
                      <a:pt x="288" y="23"/>
                      <a:pt x="271" y="28"/>
                      <a:pt x="264" y="40"/>
                    </a:cubicBezTo>
                    <a:cubicBezTo>
                      <a:pt x="251" y="54"/>
                      <a:pt x="252" y="76"/>
                      <a:pt x="258" y="92"/>
                    </a:cubicBezTo>
                    <a:cubicBezTo>
                      <a:pt x="264" y="108"/>
                      <a:pt x="294" y="93"/>
                      <a:pt x="302" y="136"/>
                    </a:cubicBezTo>
                    <a:lnTo>
                      <a:pt x="306" y="350"/>
                    </a:lnTo>
                    <a:lnTo>
                      <a:pt x="280" y="376"/>
                    </a:lnTo>
                    <a:lnTo>
                      <a:pt x="271" y="385"/>
                    </a:lnTo>
                    <a:lnTo>
                      <a:pt x="250" y="387"/>
                    </a:lnTo>
                    <a:lnTo>
                      <a:pt x="55" y="335"/>
                    </a:lnTo>
                    <a:lnTo>
                      <a:pt x="9" y="348"/>
                    </a:lnTo>
                    <a:lnTo>
                      <a:pt x="0" y="330"/>
                    </a:lnTo>
                    <a:lnTo>
                      <a:pt x="58" y="319"/>
                    </a:lnTo>
                    <a:lnTo>
                      <a:pt x="242" y="368"/>
                    </a:lnTo>
                    <a:cubicBezTo>
                      <a:pt x="264" y="369"/>
                      <a:pt x="271" y="365"/>
                      <a:pt x="282" y="340"/>
                    </a:cubicBezTo>
                    <a:lnTo>
                      <a:pt x="280" y="144"/>
                    </a:lnTo>
                    <a:lnTo>
                      <a:pt x="258" y="108"/>
                    </a:lnTo>
                    <a:cubicBezTo>
                      <a:pt x="251" y="93"/>
                      <a:pt x="233" y="73"/>
                      <a:pt x="236" y="56"/>
                    </a:cubicBezTo>
                    <a:cubicBezTo>
                      <a:pt x="239" y="39"/>
                      <a:pt x="261" y="16"/>
                      <a:pt x="278" y="8"/>
                    </a:cubicBezTo>
                    <a:cubicBezTo>
                      <a:pt x="295" y="0"/>
                      <a:pt x="324" y="1"/>
                      <a:pt x="340" y="10"/>
                    </a:cubicBezTo>
                    <a:cubicBezTo>
                      <a:pt x="356" y="19"/>
                      <a:pt x="368" y="48"/>
                      <a:pt x="372" y="62"/>
                    </a:cubicBezTo>
                    <a:cubicBezTo>
                      <a:pt x="376" y="76"/>
                      <a:pt x="370" y="84"/>
                      <a:pt x="364" y="96"/>
                    </a:cubicBezTo>
                    <a:lnTo>
                      <a:pt x="334" y="134"/>
                    </a:lnTo>
                    <a:lnTo>
                      <a:pt x="338" y="360"/>
                    </a:lnTo>
                    <a:lnTo>
                      <a:pt x="344" y="378"/>
                    </a:lnTo>
                    <a:lnTo>
                      <a:pt x="355" y="390"/>
                    </a:lnTo>
                    <a:lnTo>
                      <a:pt x="367" y="402"/>
                    </a:lnTo>
                    <a:lnTo>
                      <a:pt x="381" y="408"/>
                    </a:lnTo>
                    <a:lnTo>
                      <a:pt x="547" y="448"/>
                    </a:lnTo>
                    <a:lnTo>
                      <a:pt x="595" y="487"/>
                    </a:lnTo>
                    <a:lnTo>
                      <a:pt x="576" y="494"/>
                    </a:lnTo>
                    <a:lnTo>
                      <a:pt x="544" y="469"/>
                    </a:lnTo>
                    <a:cubicBezTo>
                      <a:pt x="544" y="469"/>
                      <a:pt x="401" y="432"/>
                      <a:pt x="366" y="421"/>
                    </a:cubicBezTo>
                    <a:cubicBezTo>
                      <a:pt x="346" y="408"/>
                      <a:pt x="345" y="414"/>
                      <a:pt x="339" y="405"/>
                    </a:cubicBezTo>
                    <a:cubicBezTo>
                      <a:pt x="330" y="394"/>
                      <a:pt x="315" y="400"/>
                      <a:pt x="310" y="358"/>
                    </a:cubicBezTo>
                    <a:lnTo>
                      <a:pt x="310" y="154"/>
                    </a:lnTo>
                    <a:lnTo>
                      <a:pt x="318" y="130"/>
                    </a:lnTo>
                  </a:path>
                </a:pathLst>
              </a:custGeom>
              <a:solidFill>
                <a:srgbClr val="FFC000"/>
              </a:solidFill>
              <a:ln w="12700" cmpd="sng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8" name="Line 17"/>
              <p:cNvSpPr>
                <a:spLocks noChangeShapeType="1"/>
              </p:cNvSpPr>
              <p:nvPr/>
            </p:nvSpPr>
            <p:spPr bwMode="auto">
              <a:xfrm rot="900000" flipV="1">
                <a:off x="3012758" y="4943583"/>
                <a:ext cx="85725" cy="1111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49" name="Line 18"/>
              <p:cNvSpPr>
                <a:spLocks noChangeShapeType="1"/>
              </p:cNvSpPr>
              <p:nvPr/>
            </p:nvSpPr>
            <p:spPr bwMode="auto">
              <a:xfrm rot="900000" flipV="1">
                <a:off x="3019108" y="4649895"/>
                <a:ext cx="66675" cy="95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0" name="Freeform 19"/>
              <p:cNvSpPr>
                <a:spLocks/>
              </p:cNvSpPr>
              <p:nvPr/>
            </p:nvSpPr>
            <p:spPr bwMode="auto">
              <a:xfrm>
                <a:off x="3171508" y="2905233"/>
                <a:ext cx="3436937" cy="2117725"/>
              </a:xfrm>
              <a:custGeom>
                <a:avLst/>
                <a:gdLst>
                  <a:gd name="T0" fmla="*/ 0 w 2165"/>
                  <a:gd name="T1" fmla="*/ 2147483647 h 1334"/>
                  <a:gd name="T2" fmla="*/ 2147483647 w 2165"/>
                  <a:gd name="T3" fmla="*/ 2147483647 h 1334"/>
                  <a:gd name="T4" fmla="*/ 2147483647 w 2165"/>
                  <a:gd name="T5" fmla="*/ 2147483647 h 1334"/>
                  <a:gd name="T6" fmla="*/ 2147483647 w 2165"/>
                  <a:gd name="T7" fmla="*/ 2147483647 h 1334"/>
                  <a:gd name="T8" fmla="*/ 2147483647 w 2165"/>
                  <a:gd name="T9" fmla="*/ 2147483647 h 1334"/>
                  <a:gd name="T10" fmla="*/ 2147483647 w 2165"/>
                  <a:gd name="T11" fmla="*/ 0 h 133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165"/>
                  <a:gd name="T19" fmla="*/ 0 h 1334"/>
                  <a:gd name="T20" fmla="*/ 2165 w 2165"/>
                  <a:gd name="T21" fmla="*/ 1334 h 133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65" h="1334">
                    <a:moveTo>
                      <a:pt x="0" y="1334"/>
                    </a:moveTo>
                    <a:lnTo>
                      <a:pt x="527" y="1035"/>
                    </a:lnTo>
                    <a:lnTo>
                      <a:pt x="593" y="969"/>
                    </a:lnTo>
                    <a:lnTo>
                      <a:pt x="959" y="750"/>
                    </a:lnTo>
                    <a:lnTo>
                      <a:pt x="1019" y="732"/>
                    </a:lnTo>
                    <a:lnTo>
                      <a:pt x="2165" y="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1" name="Freeform 20"/>
              <p:cNvSpPr>
                <a:spLocks/>
              </p:cNvSpPr>
              <p:nvPr/>
            </p:nvSpPr>
            <p:spPr bwMode="auto">
              <a:xfrm>
                <a:off x="3103245" y="2881420"/>
                <a:ext cx="3414713" cy="2074863"/>
              </a:xfrm>
              <a:custGeom>
                <a:avLst/>
                <a:gdLst>
                  <a:gd name="T0" fmla="*/ 0 w 2151"/>
                  <a:gd name="T1" fmla="*/ 2147483647 h 1307"/>
                  <a:gd name="T2" fmla="*/ 2147483647 w 2151"/>
                  <a:gd name="T3" fmla="*/ 2147483647 h 1307"/>
                  <a:gd name="T4" fmla="*/ 2147483647 w 2151"/>
                  <a:gd name="T5" fmla="*/ 2147483647 h 1307"/>
                  <a:gd name="T6" fmla="*/ 2147483647 w 2151"/>
                  <a:gd name="T7" fmla="*/ 2147483647 h 1307"/>
                  <a:gd name="T8" fmla="*/ 2147483647 w 2151"/>
                  <a:gd name="T9" fmla="*/ 2147483647 h 1307"/>
                  <a:gd name="T10" fmla="*/ 2147483647 w 2151"/>
                  <a:gd name="T11" fmla="*/ 0 h 130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151"/>
                  <a:gd name="T19" fmla="*/ 0 h 1307"/>
                  <a:gd name="T20" fmla="*/ 2151 w 2151"/>
                  <a:gd name="T21" fmla="*/ 1307 h 130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51" h="1307">
                    <a:moveTo>
                      <a:pt x="0" y="1307"/>
                    </a:moveTo>
                    <a:lnTo>
                      <a:pt x="522" y="1005"/>
                    </a:lnTo>
                    <a:lnTo>
                      <a:pt x="570" y="960"/>
                    </a:lnTo>
                    <a:lnTo>
                      <a:pt x="948" y="735"/>
                    </a:lnTo>
                    <a:lnTo>
                      <a:pt x="1017" y="726"/>
                    </a:lnTo>
                    <a:lnTo>
                      <a:pt x="2151" y="0"/>
                    </a:lnTo>
                  </a:path>
                </a:pathLst>
              </a:custGeom>
              <a:noFill/>
              <a:ln w="3175" cap="flat" cmpd="sng">
                <a:solidFill>
                  <a:srgbClr val="000000"/>
                </a:solidFill>
                <a:prstDash val="lgDashDotDot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2" name="Line 21"/>
              <p:cNvSpPr>
                <a:spLocks noChangeShapeType="1"/>
              </p:cNvSpPr>
              <p:nvPr/>
            </p:nvSpPr>
            <p:spPr bwMode="auto">
              <a:xfrm flipV="1">
                <a:off x="2633345" y="4700695"/>
                <a:ext cx="366713" cy="214313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3" name="Freeform 22"/>
              <p:cNvSpPr>
                <a:spLocks/>
              </p:cNvSpPr>
              <p:nvPr/>
            </p:nvSpPr>
            <p:spPr bwMode="auto">
              <a:xfrm>
                <a:off x="3328670" y="2919520"/>
                <a:ext cx="3375025" cy="2135188"/>
              </a:xfrm>
              <a:custGeom>
                <a:avLst/>
                <a:gdLst>
                  <a:gd name="T0" fmla="*/ 0 w 2126"/>
                  <a:gd name="T1" fmla="*/ 2147483647 h 1345"/>
                  <a:gd name="T2" fmla="*/ 2147483647 w 2126"/>
                  <a:gd name="T3" fmla="*/ 2147483647 h 1345"/>
                  <a:gd name="T4" fmla="*/ 2147483647 w 2126"/>
                  <a:gd name="T5" fmla="*/ 2147483647 h 1345"/>
                  <a:gd name="T6" fmla="*/ 2147483647 w 2126"/>
                  <a:gd name="T7" fmla="*/ 2147483647 h 1345"/>
                  <a:gd name="T8" fmla="*/ 2147483647 w 2126"/>
                  <a:gd name="T9" fmla="*/ 2147483647 h 1345"/>
                  <a:gd name="T10" fmla="*/ 2147483647 w 2126"/>
                  <a:gd name="T11" fmla="*/ 0 h 13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126"/>
                  <a:gd name="T19" fmla="*/ 0 h 1345"/>
                  <a:gd name="T20" fmla="*/ 2126 w 2126"/>
                  <a:gd name="T21" fmla="*/ 1345 h 13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26" h="1345">
                    <a:moveTo>
                      <a:pt x="0" y="1345"/>
                    </a:moveTo>
                    <a:lnTo>
                      <a:pt x="488" y="1041"/>
                    </a:lnTo>
                    <a:lnTo>
                      <a:pt x="545" y="987"/>
                    </a:lnTo>
                    <a:lnTo>
                      <a:pt x="914" y="756"/>
                    </a:lnTo>
                    <a:lnTo>
                      <a:pt x="971" y="738"/>
                    </a:lnTo>
                    <a:lnTo>
                      <a:pt x="2126" y="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grpSp>
            <p:nvGrpSpPr>
              <p:cNvPr id="54" name="Group 23"/>
              <p:cNvGrpSpPr>
                <a:grpSpLocks/>
              </p:cNvGrpSpPr>
              <p:nvPr/>
            </p:nvGrpSpPr>
            <p:grpSpPr bwMode="auto">
              <a:xfrm>
                <a:off x="2309495" y="4492733"/>
                <a:ext cx="803275" cy="512762"/>
                <a:chOff x="1903" y="2156"/>
                <a:chExt cx="596" cy="365"/>
              </a:xfrm>
            </p:grpSpPr>
            <p:sp>
              <p:nvSpPr>
                <p:cNvPr id="83" name="Freeform 24"/>
                <p:cNvSpPr>
                  <a:spLocks/>
                </p:cNvSpPr>
                <p:nvPr/>
              </p:nvSpPr>
              <p:spPr bwMode="auto">
                <a:xfrm>
                  <a:off x="1910" y="2156"/>
                  <a:ext cx="589" cy="364"/>
                </a:xfrm>
                <a:custGeom>
                  <a:avLst/>
                  <a:gdLst>
                    <a:gd name="T0" fmla="*/ 528 w 589"/>
                    <a:gd name="T1" fmla="*/ 10 h 364"/>
                    <a:gd name="T2" fmla="*/ 0 w 589"/>
                    <a:gd name="T3" fmla="*/ 314 h 364"/>
                    <a:gd name="T4" fmla="*/ 38 w 589"/>
                    <a:gd name="T5" fmla="*/ 364 h 364"/>
                    <a:gd name="T6" fmla="*/ 589 w 589"/>
                    <a:gd name="T7" fmla="*/ 46 h 364"/>
                    <a:gd name="T8" fmla="*/ 570 w 589"/>
                    <a:gd name="T9" fmla="*/ 6 h 364"/>
                    <a:gd name="T10" fmla="*/ 528 w 589"/>
                    <a:gd name="T11" fmla="*/ 10 h 36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89"/>
                    <a:gd name="T19" fmla="*/ 0 h 364"/>
                    <a:gd name="T20" fmla="*/ 589 w 589"/>
                    <a:gd name="T21" fmla="*/ 364 h 36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89" h="364">
                      <a:moveTo>
                        <a:pt x="528" y="10"/>
                      </a:moveTo>
                      <a:lnTo>
                        <a:pt x="0" y="314"/>
                      </a:lnTo>
                      <a:lnTo>
                        <a:pt x="38" y="364"/>
                      </a:lnTo>
                      <a:lnTo>
                        <a:pt x="589" y="46"/>
                      </a:lnTo>
                      <a:cubicBezTo>
                        <a:pt x="588" y="22"/>
                        <a:pt x="580" y="12"/>
                        <a:pt x="570" y="6"/>
                      </a:cubicBezTo>
                      <a:cubicBezTo>
                        <a:pt x="560" y="0"/>
                        <a:pt x="538" y="11"/>
                        <a:pt x="528" y="10"/>
                      </a:cubicBezTo>
                      <a:close/>
                    </a:path>
                  </a:pathLst>
                </a:custGeom>
                <a:solidFill>
                  <a:srgbClr val="80808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charset="0"/>
                    <a:ea typeface="ＭＳ Ｐゴシック"/>
                  </a:endParaRPr>
                </a:p>
              </p:txBody>
            </p:sp>
            <p:sp>
              <p:nvSpPr>
                <p:cNvPr id="84" name="Oval 25"/>
                <p:cNvSpPr>
                  <a:spLocks noChangeArrowheads="1"/>
                </p:cNvSpPr>
                <p:nvPr/>
              </p:nvSpPr>
              <p:spPr bwMode="auto">
                <a:xfrm rot="1817665">
                  <a:off x="1903" y="2464"/>
                  <a:ext cx="68" cy="57"/>
                </a:xfrm>
                <a:prstGeom prst="ellipse">
                  <a:avLst/>
                </a:prstGeom>
                <a:solidFill>
                  <a:srgbClr val="808080"/>
                </a:solidFill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charset="0"/>
                    <a:ea typeface="ＭＳ Ｐゴシック"/>
                  </a:endParaRPr>
                </a:p>
              </p:txBody>
            </p:sp>
          </p:grpSp>
          <p:sp>
            <p:nvSpPr>
              <p:cNvPr id="55" name="Line 26"/>
              <p:cNvSpPr>
                <a:spLocks noChangeShapeType="1"/>
              </p:cNvSpPr>
              <p:nvPr/>
            </p:nvSpPr>
            <p:spPr bwMode="auto">
              <a:xfrm flipV="1">
                <a:off x="2722245" y="4735620"/>
                <a:ext cx="263525" cy="157163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prstDash val="lgDashDotDot"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6" name="Line 27"/>
              <p:cNvSpPr>
                <a:spLocks noChangeShapeType="1"/>
              </p:cNvSpPr>
              <p:nvPr/>
            </p:nvSpPr>
            <p:spPr bwMode="auto">
              <a:xfrm flipV="1">
                <a:off x="3085783" y="2509945"/>
                <a:ext cx="3419475" cy="214630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7" name="Line 28"/>
              <p:cNvSpPr>
                <a:spLocks noChangeShapeType="1"/>
              </p:cNvSpPr>
              <p:nvPr/>
            </p:nvSpPr>
            <p:spPr bwMode="auto">
              <a:xfrm flipV="1">
                <a:off x="2933383" y="4905483"/>
                <a:ext cx="79375" cy="46037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lg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8" name="Line 29"/>
              <p:cNvSpPr>
                <a:spLocks noChangeShapeType="1"/>
              </p:cNvSpPr>
              <p:nvPr/>
            </p:nvSpPr>
            <p:spPr bwMode="auto">
              <a:xfrm flipV="1">
                <a:off x="2780983" y="4772133"/>
                <a:ext cx="219075" cy="13335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lg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59" name="Freeform 30"/>
              <p:cNvSpPr>
                <a:spLocks/>
              </p:cNvSpPr>
              <p:nvPr/>
            </p:nvSpPr>
            <p:spPr bwMode="auto">
              <a:xfrm>
                <a:off x="3922395" y="4500670"/>
                <a:ext cx="295275" cy="157163"/>
              </a:xfrm>
              <a:custGeom>
                <a:avLst/>
                <a:gdLst>
                  <a:gd name="T0" fmla="*/ 0 w 186"/>
                  <a:gd name="T1" fmla="*/ 0 h 99"/>
                  <a:gd name="T2" fmla="*/ 2147483647 w 186"/>
                  <a:gd name="T3" fmla="*/ 2147483647 h 99"/>
                  <a:gd name="T4" fmla="*/ 2147483647 w 186"/>
                  <a:gd name="T5" fmla="*/ 2147483647 h 99"/>
                  <a:gd name="T6" fmla="*/ 0 60000 65536"/>
                  <a:gd name="T7" fmla="*/ 0 60000 65536"/>
                  <a:gd name="T8" fmla="*/ 0 60000 65536"/>
                  <a:gd name="T9" fmla="*/ 0 w 186"/>
                  <a:gd name="T10" fmla="*/ 0 h 99"/>
                  <a:gd name="T11" fmla="*/ 186 w 186"/>
                  <a:gd name="T12" fmla="*/ 99 h 9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86" h="99">
                    <a:moveTo>
                      <a:pt x="0" y="0"/>
                    </a:moveTo>
                    <a:cubicBezTo>
                      <a:pt x="25" y="13"/>
                      <a:pt x="131" y="53"/>
                      <a:pt x="162" y="69"/>
                    </a:cubicBezTo>
                    <a:lnTo>
                      <a:pt x="186" y="99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lgDashDot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0" name="Freeform 31"/>
              <p:cNvSpPr>
                <a:spLocks/>
              </p:cNvSpPr>
              <p:nvPr/>
            </p:nvSpPr>
            <p:spPr bwMode="auto">
              <a:xfrm>
                <a:off x="3384233" y="2924283"/>
                <a:ext cx="3452812" cy="2157412"/>
              </a:xfrm>
              <a:custGeom>
                <a:avLst/>
                <a:gdLst>
                  <a:gd name="T0" fmla="*/ 0 w 2175"/>
                  <a:gd name="T1" fmla="*/ 2147483647 h 1359"/>
                  <a:gd name="T2" fmla="*/ 2147483647 w 2175"/>
                  <a:gd name="T3" fmla="*/ 2147483647 h 1359"/>
                  <a:gd name="T4" fmla="*/ 2147483647 w 2175"/>
                  <a:gd name="T5" fmla="*/ 2147483647 h 1359"/>
                  <a:gd name="T6" fmla="*/ 2147483647 w 2175"/>
                  <a:gd name="T7" fmla="*/ 2147483647 h 1359"/>
                  <a:gd name="T8" fmla="*/ 2147483647 w 2175"/>
                  <a:gd name="T9" fmla="*/ 2147483647 h 1359"/>
                  <a:gd name="T10" fmla="*/ 2147483647 w 2175"/>
                  <a:gd name="T11" fmla="*/ 0 h 13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175"/>
                  <a:gd name="T19" fmla="*/ 0 h 1359"/>
                  <a:gd name="T20" fmla="*/ 2175 w 2175"/>
                  <a:gd name="T21" fmla="*/ 1359 h 135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75" h="1359">
                    <a:moveTo>
                      <a:pt x="0" y="1359"/>
                    </a:moveTo>
                    <a:lnTo>
                      <a:pt x="504" y="1068"/>
                    </a:lnTo>
                    <a:lnTo>
                      <a:pt x="558" y="999"/>
                    </a:lnTo>
                    <a:lnTo>
                      <a:pt x="915" y="774"/>
                    </a:lnTo>
                    <a:lnTo>
                      <a:pt x="1029" y="729"/>
                    </a:lnTo>
                    <a:lnTo>
                      <a:pt x="2175" y="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1" name="Freeform 32"/>
              <p:cNvSpPr>
                <a:spLocks/>
              </p:cNvSpPr>
              <p:nvPr/>
            </p:nvSpPr>
            <p:spPr bwMode="auto">
              <a:xfrm>
                <a:off x="4008120" y="4414945"/>
                <a:ext cx="290513" cy="142875"/>
              </a:xfrm>
              <a:custGeom>
                <a:avLst/>
                <a:gdLst>
                  <a:gd name="T0" fmla="*/ 0 w 183"/>
                  <a:gd name="T1" fmla="*/ 0 h 90"/>
                  <a:gd name="T2" fmla="*/ 2147483647 w 183"/>
                  <a:gd name="T3" fmla="*/ 2147483647 h 90"/>
                  <a:gd name="T4" fmla="*/ 2147483647 w 183"/>
                  <a:gd name="T5" fmla="*/ 2147483647 h 90"/>
                  <a:gd name="T6" fmla="*/ 0 60000 65536"/>
                  <a:gd name="T7" fmla="*/ 0 60000 65536"/>
                  <a:gd name="T8" fmla="*/ 0 60000 65536"/>
                  <a:gd name="T9" fmla="*/ 0 w 183"/>
                  <a:gd name="T10" fmla="*/ 0 h 90"/>
                  <a:gd name="T11" fmla="*/ 183 w 183"/>
                  <a:gd name="T12" fmla="*/ 90 h 9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83" h="90">
                    <a:moveTo>
                      <a:pt x="0" y="0"/>
                    </a:moveTo>
                    <a:cubicBezTo>
                      <a:pt x="27" y="11"/>
                      <a:pt x="137" y="51"/>
                      <a:pt x="168" y="66"/>
                    </a:cubicBezTo>
                    <a:lnTo>
                      <a:pt x="183" y="9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lgDashDot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2" name="Freeform 33"/>
              <p:cNvSpPr>
                <a:spLocks/>
              </p:cNvSpPr>
              <p:nvPr/>
            </p:nvSpPr>
            <p:spPr bwMode="auto">
              <a:xfrm>
                <a:off x="4603433" y="4057758"/>
                <a:ext cx="320675" cy="114300"/>
              </a:xfrm>
              <a:custGeom>
                <a:avLst/>
                <a:gdLst>
                  <a:gd name="T0" fmla="*/ 0 w 202"/>
                  <a:gd name="T1" fmla="*/ 0 h 72"/>
                  <a:gd name="T2" fmla="*/ 2147483647 w 202"/>
                  <a:gd name="T3" fmla="*/ 2147483647 h 72"/>
                  <a:gd name="T4" fmla="*/ 2147483647 w 202"/>
                  <a:gd name="T5" fmla="*/ 2147483647 h 72"/>
                  <a:gd name="T6" fmla="*/ 0 60000 65536"/>
                  <a:gd name="T7" fmla="*/ 0 60000 65536"/>
                  <a:gd name="T8" fmla="*/ 0 60000 65536"/>
                  <a:gd name="T9" fmla="*/ 0 w 202"/>
                  <a:gd name="T10" fmla="*/ 0 h 72"/>
                  <a:gd name="T11" fmla="*/ 202 w 202"/>
                  <a:gd name="T12" fmla="*/ 72 h 7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02" h="72">
                    <a:moveTo>
                      <a:pt x="0" y="0"/>
                    </a:moveTo>
                    <a:cubicBezTo>
                      <a:pt x="27" y="9"/>
                      <a:pt x="128" y="40"/>
                      <a:pt x="162" y="52"/>
                    </a:cubicBezTo>
                    <a:lnTo>
                      <a:pt x="202" y="72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3" name="Freeform 34"/>
              <p:cNvSpPr>
                <a:spLocks/>
              </p:cNvSpPr>
              <p:nvPr/>
            </p:nvSpPr>
            <p:spPr bwMode="auto">
              <a:xfrm>
                <a:off x="4743133" y="4022833"/>
                <a:ext cx="307975" cy="120650"/>
              </a:xfrm>
              <a:custGeom>
                <a:avLst/>
                <a:gdLst>
                  <a:gd name="T0" fmla="*/ 0 w 194"/>
                  <a:gd name="T1" fmla="*/ 0 h 76"/>
                  <a:gd name="T2" fmla="*/ 2147483647 w 194"/>
                  <a:gd name="T3" fmla="*/ 2147483647 h 76"/>
                  <a:gd name="T4" fmla="*/ 2147483647 w 194"/>
                  <a:gd name="T5" fmla="*/ 2147483647 h 76"/>
                  <a:gd name="T6" fmla="*/ 0 60000 65536"/>
                  <a:gd name="T7" fmla="*/ 0 60000 65536"/>
                  <a:gd name="T8" fmla="*/ 0 60000 65536"/>
                  <a:gd name="T9" fmla="*/ 0 w 194"/>
                  <a:gd name="T10" fmla="*/ 0 h 76"/>
                  <a:gd name="T11" fmla="*/ 194 w 194"/>
                  <a:gd name="T12" fmla="*/ 76 h 7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4" h="76">
                    <a:moveTo>
                      <a:pt x="0" y="0"/>
                    </a:moveTo>
                    <a:cubicBezTo>
                      <a:pt x="26" y="9"/>
                      <a:pt x="122" y="33"/>
                      <a:pt x="154" y="46"/>
                    </a:cubicBezTo>
                    <a:lnTo>
                      <a:pt x="194" y="76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lgDashDot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4" name="Line 35"/>
              <p:cNvSpPr>
                <a:spLocks noChangeShapeType="1"/>
              </p:cNvSpPr>
              <p:nvPr/>
            </p:nvSpPr>
            <p:spPr bwMode="auto">
              <a:xfrm flipH="1" flipV="1">
                <a:off x="6106795" y="3341795"/>
                <a:ext cx="134938" cy="36513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5" name="Freeform 36"/>
              <p:cNvSpPr>
                <a:spLocks/>
              </p:cNvSpPr>
              <p:nvPr/>
            </p:nvSpPr>
            <p:spPr bwMode="auto">
              <a:xfrm>
                <a:off x="2965133" y="1587608"/>
                <a:ext cx="3411537" cy="2143125"/>
              </a:xfrm>
              <a:custGeom>
                <a:avLst/>
                <a:gdLst>
                  <a:gd name="T0" fmla="*/ 2147483647 w 2149"/>
                  <a:gd name="T1" fmla="*/ 2147483647 h 1350"/>
                  <a:gd name="T2" fmla="*/ 2147483647 w 2149"/>
                  <a:gd name="T3" fmla="*/ 2147483647 h 1350"/>
                  <a:gd name="T4" fmla="*/ 2147483647 w 2149"/>
                  <a:gd name="T5" fmla="*/ 2147483647 h 1350"/>
                  <a:gd name="T6" fmla="*/ 2147483647 w 2149"/>
                  <a:gd name="T7" fmla="*/ 2147483647 h 1350"/>
                  <a:gd name="T8" fmla="*/ 2147483647 w 2149"/>
                  <a:gd name="T9" fmla="*/ 2147483647 h 1350"/>
                  <a:gd name="T10" fmla="*/ 2147483647 w 2149"/>
                  <a:gd name="T11" fmla="*/ 2147483647 h 1350"/>
                  <a:gd name="T12" fmla="*/ 2147483647 w 2149"/>
                  <a:gd name="T13" fmla="*/ 2147483647 h 1350"/>
                  <a:gd name="T14" fmla="*/ 2147483647 w 2149"/>
                  <a:gd name="T15" fmla="*/ 2147483647 h 1350"/>
                  <a:gd name="T16" fmla="*/ 2147483647 w 2149"/>
                  <a:gd name="T17" fmla="*/ 2147483647 h 1350"/>
                  <a:gd name="T18" fmla="*/ 2147483647 w 2149"/>
                  <a:gd name="T19" fmla="*/ 2147483647 h 1350"/>
                  <a:gd name="T20" fmla="*/ 2147483647 w 2149"/>
                  <a:gd name="T21" fmla="*/ 2147483647 h 1350"/>
                  <a:gd name="T22" fmla="*/ 2147483647 w 2149"/>
                  <a:gd name="T23" fmla="*/ 2147483647 h 1350"/>
                  <a:gd name="T24" fmla="*/ 2147483647 w 2149"/>
                  <a:gd name="T25" fmla="*/ 2147483647 h 1350"/>
                  <a:gd name="T26" fmla="*/ 2147483647 w 2149"/>
                  <a:gd name="T27" fmla="*/ 2147483647 h 1350"/>
                  <a:gd name="T28" fmla="*/ 2147483647 w 2149"/>
                  <a:gd name="T29" fmla="*/ 2147483647 h 1350"/>
                  <a:gd name="T30" fmla="*/ 2147483647 w 2149"/>
                  <a:gd name="T31" fmla="*/ 0 h 1350"/>
                  <a:gd name="T32" fmla="*/ 2147483647 w 2149"/>
                  <a:gd name="T33" fmla="*/ 2147483647 h 1350"/>
                  <a:gd name="T34" fmla="*/ 2147483647 w 2149"/>
                  <a:gd name="T35" fmla="*/ 2147483647 h 1350"/>
                  <a:gd name="T36" fmla="*/ 2147483647 w 2149"/>
                  <a:gd name="T37" fmla="*/ 2147483647 h 1350"/>
                  <a:gd name="T38" fmla="*/ 0 w 2149"/>
                  <a:gd name="T39" fmla="*/ 2147483647 h 1350"/>
                  <a:gd name="T40" fmla="*/ 2147483647 w 2149"/>
                  <a:gd name="T41" fmla="*/ 2147483647 h 1350"/>
                  <a:gd name="T42" fmla="*/ 2147483647 w 2149"/>
                  <a:gd name="T43" fmla="*/ 2147483647 h 1350"/>
                  <a:gd name="T44" fmla="*/ 2147483647 w 2149"/>
                  <a:gd name="T45" fmla="*/ 2147483647 h 1350"/>
                  <a:gd name="T46" fmla="*/ 2147483647 w 2149"/>
                  <a:gd name="T47" fmla="*/ 2147483647 h 1350"/>
                  <a:gd name="T48" fmla="*/ 2147483647 w 2149"/>
                  <a:gd name="T49" fmla="*/ 2147483647 h 1350"/>
                  <a:gd name="T50" fmla="*/ 2147483647 w 2149"/>
                  <a:gd name="T51" fmla="*/ 2147483647 h 1350"/>
                  <a:gd name="T52" fmla="*/ 2147483647 w 2149"/>
                  <a:gd name="T53" fmla="*/ 2147483647 h 1350"/>
                  <a:gd name="T54" fmla="*/ 2147483647 w 2149"/>
                  <a:gd name="T55" fmla="*/ 2147483647 h 1350"/>
                  <a:gd name="T56" fmla="*/ 2147483647 w 2149"/>
                  <a:gd name="T57" fmla="*/ 2147483647 h 1350"/>
                  <a:gd name="T58" fmla="*/ 2147483647 w 2149"/>
                  <a:gd name="T59" fmla="*/ 2147483647 h 1350"/>
                  <a:gd name="T60" fmla="*/ 2147483647 w 2149"/>
                  <a:gd name="T61" fmla="*/ 2147483647 h 1350"/>
                  <a:gd name="T62" fmla="*/ 2147483647 w 2149"/>
                  <a:gd name="T63" fmla="*/ 2147483647 h 1350"/>
                  <a:gd name="T64" fmla="*/ 2147483647 w 2149"/>
                  <a:gd name="T65" fmla="*/ 2147483647 h 1350"/>
                  <a:gd name="T66" fmla="*/ 2147483647 w 2149"/>
                  <a:gd name="T67" fmla="*/ 2147483647 h 1350"/>
                  <a:gd name="T68" fmla="*/ 2147483647 w 2149"/>
                  <a:gd name="T69" fmla="*/ 2147483647 h 1350"/>
                  <a:gd name="T70" fmla="*/ 2147483647 w 2149"/>
                  <a:gd name="T71" fmla="*/ 2147483647 h 1350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2149"/>
                  <a:gd name="T109" fmla="*/ 0 h 1350"/>
                  <a:gd name="T110" fmla="*/ 2149 w 2149"/>
                  <a:gd name="T111" fmla="*/ 1350 h 1350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2149" h="1350">
                    <a:moveTo>
                      <a:pt x="1283" y="1212"/>
                    </a:moveTo>
                    <a:cubicBezTo>
                      <a:pt x="1361" y="1235"/>
                      <a:pt x="1663" y="1336"/>
                      <a:pt x="1760" y="1350"/>
                    </a:cubicBezTo>
                    <a:lnTo>
                      <a:pt x="1865" y="1298"/>
                    </a:lnTo>
                    <a:cubicBezTo>
                      <a:pt x="1890" y="1266"/>
                      <a:pt x="1900" y="1287"/>
                      <a:pt x="1907" y="1161"/>
                    </a:cubicBezTo>
                    <a:lnTo>
                      <a:pt x="1907" y="542"/>
                    </a:lnTo>
                    <a:lnTo>
                      <a:pt x="1928" y="500"/>
                    </a:lnTo>
                    <a:lnTo>
                      <a:pt x="1956" y="483"/>
                    </a:lnTo>
                    <a:lnTo>
                      <a:pt x="1976" y="496"/>
                    </a:lnTo>
                    <a:lnTo>
                      <a:pt x="1984" y="1110"/>
                    </a:lnTo>
                    <a:cubicBezTo>
                      <a:pt x="1998" y="1224"/>
                      <a:pt x="2024" y="1180"/>
                      <a:pt x="2051" y="1182"/>
                    </a:cubicBezTo>
                    <a:lnTo>
                      <a:pt x="2149" y="1120"/>
                    </a:lnTo>
                    <a:lnTo>
                      <a:pt x="1990" y="1074"/>
                    </a:lnTo>
                    <a:lnTo>
                      <a:pt x="1976" y="495"/>
                    </a:lnTo>
                    <a:lnTo>
                      <a:pt x="1769" y="423"/>
                    </a:lnTo>
                    <a:cubicBezTo>
                      <a:pt x="1532" y="351"/>
                      <a:pt x="785" y="134"/>
                      <a:pt x="549" y="63"/>
                    </a:cubicBezTo>
                    <a:lnTo>
                      <a:pt x="348" y="0"/>
                    </a:lnTo>
                    <a:lnTo>
                      <a:pt x="294" y="26"/>
                    </a:lnTo>
                    <a:lnTo>
                      <a:pt x="282" y="59"/>
                    </a:lnTo>
                    <a:lnTo>
                      <a:pt x="228" y="703"/>
                    </a:lnTo>
                    <a:lnTo>
                      <a:pt x="0" y="778"/>
                    </a:lnTo>
                    <a:cubicBezTo>
                      <a:pt x="11" y="814"/>
                      <a:pt x="226" y="887"/>
                      <a:pt x="298" y="919"/>
                    </a:cubicBezTo>
                    <a:cubicBezTo>
                      <a:pt x="370" y="951"/>
                      <a:pt x="394" y="959"/>
                      <a:pt x="430" y="972"/>
                    </a:cubicBezTo>
                    <a:cubicBezTo>
                      <a:pt x="481" y="988"/>
                      <a:pt x="548" y="1002"/>
                      <a:pt x="606" y="1017"/>
                    </a:cubicBezTo>
                    <a:cubicBezTo>
                      <a:pt x="664" y="1032"/>
                      <a:pt x="741" y="1057"/>
                      <a:pt x="780" y="1062"/>
                    </a:cubicBezTo>
                    <a:cubicBezTo>
                      <a:pt x="819" y="1067"/>
                      <a:pt x="812" y="1065"/>
                      <a:pt x="840" y="1046"/>
                    </a:cubicBezTo>
                    <a:cubicBezTo>
                      <a:pt x="868" y="1027"/>
                      <a:pt x="928" y="982"/>
                      <a:pt x="951" y="948"/>
                    </a:cubicBezTo>
                    <a:lnTo>
                      <a:pt x="979" y="839"/>
                    </a:lnTo>
                    <a:cubicBezTo>
                      <a:pt x="981" y="803"/>
                      <a:pt x="957" y="761"/>
                      <a:pt x="963" y="732"/>
                    </a:cubicBezTo>
                    <a:cubicBezTo>
                      <a:pt x="969" y="703"/>
                      <a:pt x="999" y="665"/>
                      <a:pt x="1017" y="663"/>
                    </a:cubicBezTo>
                    <a:cubicBezTo>
                      <a:pt x="1035" y="661"/>
                      <a:pt x="1063" y="687"/>
                      <a:pt x="1070" y="721"/>
                    </a:cubicBezTo>
                    <a:cubicBezTo>
                      <a:pt x="1077" y="755"/>
                      <a:pt x="1063" y="826"/>
                      <a:pt x="1059" y="865"/>
                    </a:cubicBezTo>
                    <a:lnTo>
                      <a:pt x="1043" y="956"/>
                    </a:lnTo>
                    <a:cubicBezTo>
                      <a:pt x="1014" y="989"/>
                      <a:pt x="910" y="1041"/>
                      <a:pt x="886" y="1066"/>
                    </a:cubicBezTo>
                    <a:cubicBezTo>
                      <a:pt x="862" y="1091"/>
                      <a:pt x="870" y="1090"/>
                      <a:pt x="899" y="1105"/>
                    </a:cubicBezTo>
                    <a:cubicBezTo>
                      <a:pt x="928" y="1120"/>
                      <a:pt x="995" y="1141"/>
                      <a:pt x="1059" y="1159"/>
                    </a:cubicBezTo>
                    <a:cubicBezTo>
                      <a:pt x="1123" y="1177"/>
                      <a:pt x="1236" y="1201"/>
                      <a:pt x="1283" y="1212"/>
                    </a:cubicBezTo>
                  </a:path>
                </a:pathLst>
              </a:custGeom>
              <a:solidFill>
                <a:srgbClr val="99CCFF"/>
              </a:solidFill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6" name="Freeform 37"/>
              <p:cNvSpPr>
                <a:spLocks/>
              </p:cNvSpPr>
              <p:nvPr/>
            </p:nvSpPr>
            <p:spPr bwMode="auto">
              <a:xfrm>
                <a:off x="3341370" y="2705208"/>
                <a:ext cx="1130300" cy="384175"/>
              </a:xfrm>
              <a:custGeom>
                <a:avLst/>
                <a:gdLst>
                  <a:gd name="T0" fmla="*/ 0 w 726"/>
                  <a:gd name="T1" fmla="*/ 0 h 252"/>
                  <a:gd name="T2" fmla="*/ 2147483647 w 726"/>
                  <a:gd name="T3" fmla="*/ 2147483647 h 252"/>
                  <a:gd name="T4" fmla="*/ 0 60000 65536"/>
                  <a:gd name="T5" fmla="*/ 0 60000 65536"/>
                  <a:gd name="T6" fmla="*/ 0 w 726"/>
                  <a:gd name="T7" fmla="*/ 0 h 252"/>
                  <a:gd name="T8" fmla="*/ 726 w 726"/>
                  <a:gd name="T9" fmla="*/ 252 h 25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26" h="252">
                    <a:moveTo>
                      <a:pt x="0" y="0"/>
                    </a:moveTo>
                    <a:cubicBezTo>
                      <a:pt x="127" y="66"/>
                      <a:pt x="626" y="214"/>
                      <a:pt x="726" y="252"/>
                    </a:cubicBezTo>
                  </a:path>
                </a:pathLst>
              </a:custGeom>
              <a:noFill/>
              <a:ln w="127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7" name="Freeform 38"/>
              <p:cNvSpPr>
                <a:spLocks/>
              </p:cNvSpPr>
              <p:nvPr/>
            </p:nvSpPr>
            <p:spPr bwMode="auto">
              <a:xfrm>
                <a:off x="3428683" y="1654283"/>
                <a:ext cx="2552700" cy="788987"/>
              </a:xfrm>
              <a:custGeom>
                <a:avLst/>
                <a:gdLst>
                  <a:gd name="T0" fmla="*/ 0 w 1899"/>
                  <a:gd name="T1" fmla="*/ 0 h 560"/>
                  <a:gd name="T2" fmla="*/ 2147483647 w 1899"/>
                  <a:gd name="T3" fmla="*/ 2147483647 h 560"/>
                  <a:gd name="T4" fmla="*/ 2147483647 w 1899"/>
                  <a:gd name="T5" fmla="*/ 2147483647 h 560"/>
                  <a:gd name="T6" fmla="*/ 0 60000 65536"/>
                  <a:gd name="T7" fmla="*/ 0 60000 65536"/>
                  <a:gd name="T8" fmla="*/ 0 60000 65536"/>
                  <a:gd name="T9" fmla="*/ 0 w 1899"/>
                  <a:gd name="T10" fmla="*/ 0 h 560"/>
                  <a:gd name="T11" fmla="*/ 1899 w 1899"/>
                  <a:gd name="T12" fmla="*/ 560 h 56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899" h="560">
                    <a:moveTo>
                      <a:pt x="0" y="0"/>
                    </a:moveTo>
                    <a:cubicBezTo>
                      <a:pt x="165" y="67"/>
                      <a:pt x="599" y="184"/>
                      <a:pt x="915" y="277"/>
                    </a:cubicBezTo>
                    <a:cubicBezTo>
                      <a:pt x="1231" y="370"/>
                      <a:pt x="1694" y="501"/>
                      <a:pt x="1899" y="560"/>
                    </a:cubicBezTo>
                  </a:path>
                </a:pathLst>
              </a:custGeom>
              <a:noFill/>
              <a:ln w="127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8" name="Freeform 39"/>
              <p:cNvSpPr>
                <a:spLocks/>
              </p:cNvSpPr>
              <p:nvPr/>
            </p:nvSpPr>
            <p:spPr bwMode="auto">
              <a:xfrm>
                <a:off x="4625658" y="3114783"/>
                <a:ext cx="1333500" cy="422275"/>
              </a:xfrm>
              <a:custGeom>
                <a:avLst/>
                <a:gdLst>
                  <a:gd name="T0" fmla="*/ 0 w 816"/>
                  <a:gd name="T1" fmla="*/ 0 h 256"/>
                  <a:gd name="T2" fmla="*/ 2147483647 w 816"/>
                  <a:gd name="T3" fmla="*/ 2147483647 h 256"/>
                  <a:gd name="T4" fmla="*/ 0 60000 65536"/>
                  <a:gd name="T5" fmla="*/ 0 60000 65536"/>
                  <a:gd name="T6" fmla="*/ 0 w 816"/>
                  <a:gd name="T7" fmla="*/ 0 h 256"/>
                  <a:gd name="T8" fmla="*/ 816 w 816"/>
                  <a:gd name="T9" fmla="*/ 256 h 25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16" h="256">
                    <a:moveTo>
                      <a:pt x="0" y="0"/>
                    </a:moveTo>
                    <a:lnTo>
                      <a:pt x="816" y="256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69" name="Line 40"/>
              <p:cNvSpPr>
                <a:spLocks noChangeShapeType="1"/>
              </p:cNvSpPr>
              <p:nvPr/>
            </p:nvSpPr>
            <p:spPr bwMode="auto">
              <a:xfrm>
                <a:off x="4555808" y="3202095"/>
                <a:ext cx="1360487" cy="42227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0" name="Freeform 41"/>
              <p:cNvSpPr>
                <a:spLocks/>
              </p:cNvSpPr>
              <p:nvPr/>
            </p:nvSpPr>
            <p:spPr bwMode="auto">
              <a:xfrm>
                <a:off x="4470083" y="3278295"/>
                <a:ext cx="1357312" cy="404813"/>
              </a:xfrm>
              <a:custGeom>
                <a:avLst/>
                <a:gdLst>
                  <a:gd name="T0" fmla="*/ 0 w 855"/>
                  <a:gd name="T1" fmla="*/ 0 h 255"/>
                  <a:gd name="T2" fmla="*/ 2147483647 w 855"/>
                  <a:gd name="T3" fmla="*/ 2147483647 h 255"/>
                  <a:gd name="T4" fmla="*/ 2147483647 w 855"/>
                  <a:gd name="T5" fmla="*/ 2147483647 h 255"/>
                  <a:gd name="T6" fmla="*/ 2147483647 w 855"/>
                  <a:gd name="T7" fmla="*/ 2147483647 h 255"/>
                  <a:gd name="T8" fmla="*/ 2147483647 w 855"/>
                  <a:gd name="T9" fmla="*/ 2147483647 h 2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55"/>
                  <a:gd name="T16" fmla="*/ 0 h 255"/>
                  <a:gd name="T17" fmla="*/ 855 w 855"/>
                  <a:gd name="T18" fmla="*/ 255 h 2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55" h="255">
                    <a:moveTo>
                      <a:pt x="0" y="0"/>
                    </a:moveTo>
                    <a:lnTo>
                      <a:pt x="114" y="39"/>
                    </a:lnTo>
                    <a:lnTo>
                      <a:pt x="225" y="69"/>
                    </a:lnTo>
                    <a:lnTo>
                      <a:pt x="519" y="150"/>
                    </a:lnTo>
                    <a:lnTo>
                      <a:pt x="855" y="255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1" name="Freeform 42"/>
              <p:cNvSpPr>
                <a:spLocks/>
              </p:cNvSpPr>
              <p:nvPr/>
            </p:nvSpPr>
            <p:spPr bwMode="auto">
              <a:xfrm>
                <a:off x="3261995" y="2754420"/>
                <a:ext cx="1103313" cy="409575"/>
              </a:xfrm>
              <a:custGeom>
                <a:avLst/>
                <a:gdLst>
                  <a:gd name="T0" fmla="*/ 0 w 695"/>
                  <a:gd name="T1" fmla="*/ 0 h 258"/>
                  <a:gd name="T2" fmla="*/ 2147483647 w 695"/>
                  <a:gd name="T3" fmla="*/ 2147483647 h 258"/>
                  <a:gd name="T4" fmla="*/ 0 60000 65536"/>
                  <a:gd name="T5" fmla="*/ 0 60000 65536"/>
                  <a:gd name="T6" fmla="*/ 0 w 695"/>
                  <a:gd name="T7" fmla="*/ 0 h 258"/>
                  <a:gd name="T8" fmla="*/ 695 w 695"/>
                  <a:gd name="T9" fmla="*/ 258 h 25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95" h="258">
                    <a:moveTo>
                      <a:pt x="0" y="0"/>
                    </a:moveTo>
                    <a:cubicBezTo>
                      <a:pt x="127" y="65"/>
                      <a:pt x="595" y="220"/>
                      <a:pt x="695" y="258"/>
                    </a:cubicBez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2" name="Freeform 43"/>
              <p:cNvSpPr>
                <a:spLocks/>
              </p:cNvSpPr>
              <p:nvPr/>
            </p:nvSpPr>
            <p:spPr bwMode="auto">
              <a:xfrm>
                <a:off x="3179445" y="2803633"/>
                <a:ext cx="1104900" cy="407987"/>
              </a:xfrm>
              <a:custGeom>
                <a:avLst/>
                <a:gdLst>
                  <a:gd name="T0" fmla="*/ 0 w 696"/>
                  <a:gd name="T1" fmla="*/ 0 h 257"/>
                  <a:gd name="T2" fmla="*/ 2147483647 w 696"/>
                  <a:gd name="T3" fmla="*/ 2147483647 h 257"/>
                  <a:gd name="T4" fmla="*/ 2147483647 w 696"/>
                  <a:gd name="T5" fmla="*/ 2147483647 h 257"/>
                  <a:gd name="T6" fmla="*/ 2147483647 w 696"/>
                  <a:gd name="T7" fmla="*/ 2147483647 h 25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96"/>
                  <a:gd name="T13" fmla="*/ 0 h 257"/>
                  <a:gd name="T14" fmla="*/ 696 w 696"/>
                  <a:gd name="T15" fmla="*/ 257 h 25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96" h="257">
                    <a:moveTo>
                      <a:pt x="0" y="0"/>
                    </a:moveTo>
                    <a:cubicBezTo>
                      <a:pt x="51" y="19"/>
                      <a:pt x="210" y="90"/>
                      <a:pt x="297" y="122"/>
                    </a:cubicBezTo>
                    <a:cubicBezTo>
                      <a:pt x="384" y="154"/>
                      <a:pt x="456" y="169"/>
                      <a:pt x="522" y="191"/>
                    </a:cubicBezTo>
                    <a:cubicBezTo>
                      <a:pt x="588" y="213"/>
                      <a:pt x="660" y="243"/>
                      <a:pt x="696" y="257"/>
                    </a:cubicBez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3" name="Freeform 44"/>
              <p:cNvSpPr>
                <a:spLocks/>
              </p:cNvSpPr>
              <p:nvPr/>
            </p:nvSpPr>
            <p:spPr bwMode="auto">
              <a:xfrm>
                <a:off x="4460558" y="2608370"/>
                <a:ext cx="265112" cy="566738"/>
              </a:xfrm>
              <a:custGeom>
                <a:avLst/>
                <a:gdLst>
                  <a:gd name="T0" fmla="*/ 0 w 167"/>
                  <a:gd name="T1" fmla="*/ 2147483647 h 357"/>
                  <a:gd name="T2" fmla="*/ 2147483647 w 167"/>
                  <a:gd name="T3" fmla="*/ 2147483647 h 357"/>
                  <a:gd name="T4" fmla="*/ 2147483647 w 167"/>
                  <a:gd name="T5" fmla="*/ 2147483647 h 357"/>
                  <a:gd name="T6" fmla="*/ 2147483647 w 167"/>
                  <a:gd name="T7" fmla="*/ 2147483647 h 357"/>
                  <a:gd name="T8" fmla="*/ 2147483647 w 167"/>
                  <a:gd name="T9" fmla="*/ 2147483647 h 357"/>
                  <a:gd name="T10" fmla="*/ 2147483647 w 167"/>
                  <a:gd name="T11" fmla="*/ 2147483647 h 357"/>
                  <a:gd name="T12" fmla="*/ 2147483647 w 167"/>
                  <a:gd name="T13" fmla="*/ 2147483647 h 357"/>
                  <a:gd name="T14" fmla="*/ 2147483647 w 167"/>
                  <a:gd name="T15" fmla="*/ 2147483647 h 357"/>
                  <a:gd name="T16" fmla="*/ 2147483647 w 167"/>
                  <a:gd name="T17" fmla="*/ 2147483647 h 357"/>
                  <a:gd name="T18" fmla="*/ 2147483647 w 167"/>
                  <a:gd name="T19" fmla="*/ 2147483647 h 35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67"/>
                  <a:gd name="T31" fmla="*/ 0 h 357"/>
                  <a:gd name="T32" fmla="*/ 167 w 167"/>
                  <a:gd name="T33" fmla="*/ 357 h 35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67" h="357">
                    <a:moveTo>
                      <a:pt x="0" y="320"/>
                    </a:moveTo>
                    <a:cubicBezTo>
                      <a:pt x="11" y="303"/>
                      <a:pt x="59" y="252"/>
                      <a:pt x="66" y="206"/>
                    </a:cubicBezTo>
                    <a:cubicBezTo>
                      <a:pt x="73" y="160"/>
                      <a:pt x="37" y="74"/>
                      <a:pt x="45" y="41"/>
                    </a:cubicBezTo>
                    <a:cubicBezTo>
                      <a:pt x="53" y="8"/>
                      <a:pt x="95" y="0"/>
                      <a:pt x="114" y="5"/>
                    </a:cubicBezTo>
                    <a:cubicBezTo>
                      <a:pt x="133" y="10"/>
                      <a:pt x="151" y="51"/>
                      <a:pt x="159" y="74"/>
                    </a:cubicBezTo>
                    <a:cubicBezTo>
                      <a:pt x="167" y="97"/>
                      <a:pt x="163" y="127"/>
                      <a:pt x="162" y="146"/>
                    </a:cubicBezTo>
                    <a:cubicBezTo>
                      <a:pt x="161" y="165"/>
                      <a:pt x="154" y="175"/>
                      <a:pt x="153" y="191"/>
                    </a:cubicBezTo>
                    <a:lnTo>
                      <a:pt x="151" y="248"/>
                    </a:lnTo>
                    <a:lnTo>
                      <a:pt x="129" y="320"/>
                    </a:lnTo>
                    <a:lnTo>
                      <a:pt x="58" y="357"/>
                    </a:lnTo>
                  </a:path>
                </a:pathLst>
              </a:custGeom>
              <a:noFill/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4" name="Freeform 45" descr="Newsprint"/>
              <p:cNvSpPr>
                <a:spLocks/>
              </p:cNvSpPr>
              <p:nvPr/>
            </p:nvSpPr>
            <p:spPr bwMode="auto">
              <a:xfrm>
                <a:off x="5984558" y="2354370"/>
                <a:ext cx="192087" cy="1254125"/>
              </a:xfrm>
              <a:custGeom>
                <a:avLst/>
                <a:gdLst>
                  <a:gd name="T0" fmla="*/ 2147483647 w 121"/>
                  <a:gd name="T1" fmla="*/ 2147483647 h 790"/>
                  <a:gd name="T2" fmla="*/ 2147483647 w 121"/>
                  <a:gd name="T3" fmla="*/ 2147483647 h 790"/>
                  <a:gd name="T4" fmla="*/ 2147483647 w 121"/>
                  <a:gd name="T5" fmla="*/ 2147483647 h 790"/>
                  <a:gd name="T6" fmla="*/ 2147483647 w 121"/>
                  <a:gd name="T7" fmla="*/ 2147483647 h 790"/>
                  <a:gd name="T8" fmla="*/ 2147483647 w 121"/>
                  <a:gd name="T9" fmla="*/ 2147483647 h 790"/>
                  <a:gd name="T10" fmla="*/ 2147483647 w 121"/>
                  <a:gd name="T11" fmla="*/ 2147483647 h 790"/>
                  <a:gd name="T12" fmla="*/ 2147483647 w 121"/>
                  <a:gd name="T13" fmla="*/ 2147483647 h 790"/>
                  <a:gd name="T14" fmla="*/ 0 w 121"/>
                  <a:gd name="T15" fmla="*/ 2147483647 h 790"/>
                  <a:gd name="T16" fmla="*/ 2147483647 w 121"/>
                  <a:gd name="T17" fmla="*/ 2147483647 h 790"/>
                  <a:gd name="T18" fmla="*/ 2147483647 w 121"/>
                  <a:gd name="T19" fmla="*/ 2147483647 h 79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21"/>
                  <a:gd name="T31" fmla="*/ 0 h 790"/>
                  <a:gd name="T32" fmla="*/ 121 w 121"/>
                  <a:gd name="T33" fmla="*/ 790 h 79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21" h="790">
                    <a:moveTo>
                      <a:pt x="11" y="407"/>
                    </a:moveTo>
                    <a:cubicBezTo>
                      <a:pt x="11" y="295"/>
                      <a:pt x="6" y="148"/>
                      <a:pt x="8" y="85"/>
                    </a:cubicBezTo>
                    <a:cubicBezTo>
                      <a:pt x="10" y="22"/>
                      <a:pt x="16" y="40"/>
                      <a:pt x="26" y="29"/>
                    </a:cubicBezTo>
                    <a:cubicBezTo>
                      <a:pt x="36" y="18"/>
                      <a:pt x="60" y="5"/>
                      <a:pt x="67" y="17"/>
                    </a:cubicBezTo>
                    <a:cubicBezTo>
                      <a:pt x="74" y="29"/>
                      <a:pt x="67" y="0"/>
                      <a:pt x="68" y="104"/>
                    </a:cubicBezTo>
                    <a:lnTo>
                      <a:pt x="76" y="640"/>
                    </a:lnTo>
                    <a:cubicBezTo>
                      <a:pt x="83" y="743"/>
                      <a:pt x="121" y="695"/>
                      <a:pt x="108" y="720"/>
                    </a:cubicBezTo>
                    <a:lnTo>
                      <a:pt x="0" y="790"/>
                    </a:lnTo>
                    <a:lnTo>
                      <a:pt x="11" y="756"/>
                    </a:lnTo>
                    <a:lnTo>
                      <a:pt x="11" y="407"/>
                    </a:lnTo>
                    <a:close/>
                  </a:path>
                </a:pathLst>
              </a:custGeom>
              <a:blipFill dpi="0" rotWithShape="1">
                <a:blip r:embed="rId3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5" name="Freeform 46"/>
              <p:cNvSpPr>
                <a:spLocks/>
              </p:cNvSpPr>
              <p:nvPr/>
            </p:nvSpPr>
            <p:spPr bwMode="auto">
              <a:xfrm>
                <a:off x="5186045" y="5154720"/>
                <a:ext cx="1549400" cy="398463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6" name="Freeform 47"/>
              <p:cNvSpPr>
                <a:spLocks/>
              </p:cNvSpPr>
              <p:nvPr/>
            </p:nvSpPr>
            <p:spPr bwMode="auto">
              <a:xfrm>
                <a:off x="5168583" y="5221395"/>
                <a:ext cx="1549400" cy="398463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7" name="Freeform 48"/>
              <p:cNvSpPr>
                <a:spLocks/>
              </p:cNvSpPr>
              <p:nvPr/>
            </p:nvSpPr>
            <p:spPr bwMode="auto">
              <a:xfrm>
                <a:off x="6438583" y="4986445"/>
                <a:ext cx="762000" cy="195263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8" name="Freeform 49"/>
              <p:cNvSpPr>
                <a:spLocks/>
              </p:cNvSpPr>
              <p:nvPr/>
            </p:nvSpPr>
            <p:spPr bwMode="auto">
              <a:xfrm>
                <a:off x="6456045" y="5078520"/>
                <a:ext cx="727075" cy="169863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79" name="Freeform 50"/>
              <p:cNvSpPr>
                <a:spLocks/>
              </p:cNvSpPr>
              <p:nvPr/>
            </p:nvSpPr>
            <p:spPr bwMode="auto">
              <a:xfrm flipV="1">
                <a:off x="2992120" y="5623033"/>
                <a:ext cx="449263" cy="252412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80" name="Freeform 51"/>
              <p:cNvSpPr>
                <a:spLocks/>
              </p:cNvSpPr>
              <p:nvPr/>
            </p:nvSpPr>
            <p:spPr bwMode="auto">
              <a:xfrm flipV="1">
                <a:off x="3338195" y="5775433"/>
                <a:ext cx="423863" cy="252412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81" name="Freeform 52"/>
              <p:cNvSpPr>
                <a:spLocks/>
              </p:cNvSpPr>
              <p:nvPr/>
            </p:nvSpPr>
            <p:spPr bwMode="auto">
              <a:xfrm flipV="1">
                <a:off x="6124258" y="3718033"/>
                <a:ext cx="449262" cy="252412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82" name="Freeform 53"/>
              <p:cNvSpPr>
                <a:spLocks/>
              </p:cNvSpPr>
              <p:nvPr/>
            </p:nvSpPr>
            <p:spPr bwMode="auto">
              <a:xfrm flipV="1">
                <a:off x="6470333" y="3870433"/>
                <a:ext cx="423862" cy="252412"/>
              </a:xfrm>
              <a:custGeom>
                <a:avLst/>
                <a:gdLst>
                  <a:gd name="T0" fmla="*/ 0 w 976"/>
                  <a:gd name="T1" fmla="*/ 0 h 251"/>
                  <a:gd name="T2" fmla="*/ 2147483647 w 976"/>
                  <a:gd name="T3" fmla="*/ 2147483647 h 251"/>
                  <a:gd name="T4" fmla="*/ 2147483647 w 976"/>
                  <a:gd name="T5" fmla="*/ 2147483647 h 251"/>
                  <a:gd name="T6" fmla="*/ 0 60000 65536"/>
                  <a:gd name="T7" fmla="*/ 0 60000 65536"/>
                  <a:gd name="T8" fmla="*/ 0 60000 65536"/>
                  <a:gd name="T9" fmla="*/ 0 w 976"/>
                  <a:gd name="T10" fmla="*/ 0 h 251"/>
                  <a:gd name="T11" fmla="*/ 976 w 976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6" h="251">
                    <a:moveTo>
                      <a:pt x="0" y="0"/>
                    </a:moveTo>
                    <a:cubicBezTo>
                      <a:pt x="137" y="40"/>
                      <a:pt x="274" y="81"/>
                      <a:pt x="437" y="123"/>
                    </a:cubicBezTo>
                    <a:cubicBezTo>
                      <a:pt x="600" y="165"/>
                      <a:pt x="788" y="208"/>
                      <a:pt x="976" y="251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</p:grpSp>
        <p:sp>
          <p:nvSpPr>
            <p:cNvPr id="8" name="Freeform 66"/>
            <p:cNvSpPr>
              <a:spLocks noChangeAspect="1"/>
            </p:cNvSpPr>
            <p:nvPr/>
          </p:nvSpPr>
          <p:spPr bwMode="auto">
            <a:xfrm>
              <a:off x="3875622" y="2333276"/>
              <a:ext cx="194785" cy="212207"/>
            </a:xfrm>
            <a:custGeom>
              <a:avLst/>
              <a:gdLst>
                <a:gd name="T0" fmla="*/ 2147483647 w 351"/>
                <a:gd name="T1" fmla="*/ 2147483647 h 150"/>
                <a:gd name="T2" fmla="*/ 2147483647 w 351"/>
                <a:gd name="T3" fmla="*/ 0 h 150"/>
                <a:gd name="T4" fmla="*/ 0 w 351"/>
                <a:gd name="T5" fmla="*/ 0 h 150"/>
                <a:gd name="T6" fmla="*/ 0 60000 65536"/>
                <a:gd name="T7" fmla="*/ 0 60000 65536"/>
                <a:gd name="T8" fmla="*/ 0 60000 65536"/>
                <a:gd name="T9" fmla="*/ 0 w 351"/>
                <a:gd name="T10" fmla="*/ 0 h 150"/>
                <a:gd name="T11" fmla="*/ 351 w 351"/>
                <a:gd name="T12" fmla="*/ 150 h 15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51" h="150">
                  <a:moveTo>
                    <a:pt x="351" y="150"/>
                  </a:moveTo>
                  <a:lnTo>
                    <a:pt x="8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9" name="Text Box 67"/>
            <p:cNvSpPr txBox="1">
              <a:spLocks noChangeAspect="1" noChangeArrowheads="1"/>
            </p:cNvSpPr>
            <p:nvPr/>
          </p:nvSpPr>
          <p:spPr bwMode="auto">
            <a:xfrm>
              <a:off x="2974522" y="2161712"/>
              <a:ext cx="99899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Stitching </a:t>
              </a:r>
            </a:p>
          </p:txBody>
        </p:sp>
        <p:sp>
          <p:nvSpPr>
            <p:cNvPr id="10" name="Text Box 58"/>
            <p:cNvSpPr txBox="1">
              <a:spLocks noChangeAspect="1" noChangeArrowheads="1"/>
            </p:cNvSpPr>
            <p:nvPr/>
          </p:nvSpPr>
          <p:spPr bwMode="auto">
            <a:xfrm>
              <a:off x="6322505" y="1918189"/>
              <a:ext cx="112082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Foam Core</a:t>
              </a:r>
            </a:p>
          </p:txBody>
        </p:sp>
        <p:sp>
          <p:nvSpPr>
            <p:cNvPr id="11" name="Freeform 59"/>
            <p:cNvSpPr>
              <a:spLocks noChangeAspect="1"/>
            </p:cNvSpPr>
            <p:nvPr/>
          </p:nvSpPr>
          <p:spPr bwMode="auto">
            <a:xfrm>
              <a:off x="6036945" y="2078146"/>
              <a:ext cx="305594" cy="298927"/>
            </a:xfrm>
            <a:custGeom>
              <a:avLst/>
              <a:gdLst>
                <a:gd name="T0" fmla="*/ 0 w 348"/>
                <a:gd name="T1" fmla="*/ 2147483647 h 198"/>
                <a:gd name="T2" fmla="*/ 2147483647 w 348"/>
                <a:gd name="T3" fmla="*/ 0 h 198"/>
                <a:gd name="T4" fmla="*/ 2147483647 w 348"/>
                <a:gd name="T5" fmla="*/ 0 h 198"/>
                <a:gd name="T6" fmla="*/ 0 60000 65536"/>
                <a:gd name="T7" fmla="*/ 0 60000 65536"/>
                <a:gd name="T8" fmla="*/ 0 60000 65536"/>
                <a:gd name="T9" fmla="*/ 0 w 348"/>
                <a:gd name="T10" fmla="*/ 0 h 198"/>
                <a:gd name="T11" fmla="*/ 348 w 348"/>
                <a:gd name="T12" fmla="*/ 198 h 19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48" h="198">
                  <a:moveTo>
                    <a:pt x="0" y="198"/>
                  </a:moveTo>
                  <a:lnTo>
                    <a:pt x="198" y="0"/>
                  </a:lnTo>
                  <a:lnTo>
                    <a:pt x="348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2" name="Text Box 60"/>
            <p:cNvSpPr txBox="1">
              <a:spLocks noChangeAspect="1" noChangeArrowheads="1"/>
            </p:cNvSpPr>
            <p:nvPr/>
          </p:nvSpPr>
          <p:spPr bwMode="auto">
            <a:xfrm>
              <a:off x="5152899" y="1652158"/>
              <a:ext cx="135005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Frame Stacks</a:t>
              </a:r>
            </a:p>
          </p:txBody>
        </p:sp>
        <p:sp>
          <p:nvSpPr>
            <p:cNvPr id="13" name="Freeform 64"/>
            <p:cNvSpPr>
              <a:spLocks noChangeAspect="1"/>
            </p:cNvSpPr>
            <p:nvPr/>
          </p:nvSpPr>
          <p:spPr bwMode="auto">
            <a:xfrm>
              <a:off x="4950915" y="1799213"/>
              <a:ext cx="232252" cy="116681"/>
            </a:xfrm>
            <a:custGeom>
              <a:avLst/>
              <a:gdLst>
                <a:gd name="T0" fmla="*/ 0 w 134"/>
                <a:gd name="T1" fmla="*/ 2147483647 h 219"/>
                <a:gd name="T2" fmla="*/ 2147483647 w 134"/>
                <a:gd name="T3" fmla="*/ 2147483647 h 219"/>
                <a:gd name="T4" fmla="*/ 2147483647 w 134"/>
                <a:gd name="T5" fmla="*/ 0 h 219"/>
                <a:gd name="T6" fmla="*/ 0 60000 65536"/>
                <a:gd name="T7" fmla="*/ 0 60000 65536"/>
                <a:gd name="T8" fmla="*/ 0 60000 65536"/>
                <a:gd name="T9" fmla="*/ 0 w 134"/>
                <a:gd name="T10" fmla="*/ 0 h 219"/>
                <a:gd name="T11" fmla="*/ 134 w 134"/>
                <a:gd name="T12" fmla="*/ 219 h 21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4" h="219">
                  <a:moveTo>
                    <a:pt x="0" y="219"/>
                  </a:moveTo>
                  <a:lnTo>
                    <a:pt x="64" y="6"/>
                  </a:lnTo>
                  <a:lnTo>
                    <a:pt x="134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4" name="Text Box 69"/>
            <p:cNvSpPr txBox="1">
              <a:spLocks noChangeAspect="1" noChangeArrowheads="1"/>
            </p:cNvSpPr>
            <p:nvPr/>
          </p:nvSpPr>
          <p:spPr bwMode="auto">
            <a:xfrm>
              <a:off x="6730955" y="2761078"/>
              <a:ext cx="1801840" cy="30777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Stringer Tear Strap</a:t>
              </a:r>
            </a:p>
          </p:txBody>
        </p:sp>
        <p:sp>
          <p:nvSpPr>
            <p:cNvPr id="15" name="Freeform 70"/>
            <p:cNvSpPr>
              <a:spLocks noChangeAspect="1"/>
            </p:cNvSpPr>
            <p:nvPr/>
          </p:nvSpPr>
          <p:spPr bwMode="auto">
            <a:xfrm>
              <a:off x="6528505" y="2909050"/>
              <a:ext cx="234474" cy="303372"/>
            </a:xfrm>
            <a:custGeom>
              <a:avLst/>
              <a:gdLst>
                <a:gd name="T0" fmla="*/ 0 w 348"/>
                <a:gd name="T1" fmla="*/ 2147483647 h 198"/>
                <a:gd name="T2" fmla="*/ 2147483647 w 348"/>
                <a:gd name="T3" fmla="*/ 0 h 198"/>
                <a:gd name="T4" fmla="*/ 2147483647 w 348"/>
                <a:gd name="T5" fmla="*/ 0 h 198"/>
                <a:gd name="T6" fmla="*/ 0 60000 65536"/>
                <a:gd name="T7" fmla="*/ 0 60000 65536"/>
                <a:gd name="T8" fmla="*/ 0 60000 65536"/>
                <a:gd name="T9" fmla="*/ 0 w 348"/>
                <a:gd name="T10" fmla="*/ 0 h 198"/>
                <a:gd name="T11" fmla="*/ 348 w 348"/>
                <a:gd name="T12" fmla="*/ 198 h 19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48" h="198">
                  <a:moveTo>
                    <a:pt x="0" y="198"/>
                  </a:moveTo>
                  <a:lnTo>
                    <a:pt x="198" y="0"/>
                  </a:lnTo>
                  <a:lnTo>
                    <a:pt x="348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6" name="Freeform 71"/>
            <p:cNvSpPr>
              <a:spLocks noChangeAspect="1"/>
            </p:cNvSpPr>
            <p:nvPr/>
          </p:nvSpPr>
          <p:spPr bwMode="auto">
            <a:xfrm>
              <a:off x="6570525" y="3203853"/>
              <a:ext cx="652304" cy="148908"/>
            </a:xfrm>
            <a:custGeom>
              <a:avLst/>
              <a:gdLst>
                <a:gd name="T0" fmla="*/ 0 w 587"/>
                <a:gd name="T1" fmla="*/ 2147483647 h 134"/>
                <a:gd name="T2" fmla="*/ 2147483647 w 587"/>
                <a:gd name="T3" fmla="*/ 0 h 134"/>
                <a:gd name="T4" fmla="*/ 2147483647 w 587"/>
                <a:gd name="T5" fmla="*/ 0 h 134"/>
                <a:gd name="T6" fmla="*/ 0 60000 65536"/>
                <a:gd name="T7" fmla="*/ 0 60000 65536"/>
                <a:gd name="T8" fmla="*/ 0 60000 65536"/>
                <a:gd name="T9" fmla="*/ 0 w 587"/>
                <a:gd name="T10" fmla="*/ 0 h 134"/>
                <a:gd name="T11" fmla="*/ 587 w 587"/>
                <a:gd name="T12" fmla="*/ 134 h 13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87" h="134">
                  <a:moveTo>
                    <a:pt x="0" y="134"/>
                  </a:moveTo>
                  <a:lnTo>
                    <a:pt x="454" y="0"/>
                  </a:lnTo>
                  <a:lnTo>
                    <a:pt x="587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7" name="Text Box 72"/>
            <p:cNvSpPr txBox="1">
              <a:spLocks noChangeAspect="1" noChangeArrowheads="1"/>
            </p:cNvSpPr>
            <p:nvPr/>
          </p:nvSpPr>
          <p:spPr bwMode="auto">
            <a:xfrm>
              <a:off x="7167380" y="3068199"/>
              <a:ext cx="99899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Stitching</a:t>
              </a:r>
              <a:r>
                <a:rPr kumimoji="0" lang="en-US" sz="1400" b="1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 </a:t>
              </a:r>
            </a:p>
          </p:txBody>
        </p:sp>
        <p:sp>
          <p:nvSpPr>
            <p:cNvPr id="18" name="Text Box 76"/>
            <p:cNvSpPr txBox="1">
              <a:spLocks noChangeAspect="1" noChangeArrowheads="1"/>
            </p:cNvSpPr>
            <p:nvPr/>
          </p:nvSpPr>
          <p:spPr bwMode="auto">
            <a:xfrm>
              <a:off x="6622661" y="2246513"/>
              <a:ext cx="949299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Stitching</a:t>
              </a:r>
            </a:p>
          </p:txBody>
        </p:sp>
        <p:grpSp>
          <p:nvGrpSpPr>
            <p:cNvPr id="19" name="Group 18"/>
            <p:cNvGrpSpPr>
              <a:grpSpLocks noChangeAspect="1"/>
            </p:cNvGrpSpPr>
            <p:nvPr/>
          </p:nvGrpSpPr>
          <p:grpSpPr>
            <a:xfrm>
              <a:off x="6215109" y="2430473"/>
              <a:ext cx="467837" cy="266700"/>
              <a:chOff x="6657974" y="2125663"/>
              <a:chExt cx="668339" cy="381000"/>
            </a:xfrm>
          </p:grpSpPr>
          <p:sp>
            <p:nvSpPr>
              <p:cNvPr id="32" name="Freeform 78"/>
              <p:cNvSpPr>
                <a:spLocks/>
              </p:cNvSpPr>
              <p:nvPr/>
            </p:nvSpPr>
            <p:spPr bwMode="auto">
              <a:xfrm>
                <a:off x="6884988" y="2125663"/>
                <a:ext cx="441325" cy="381000"/>
              </a:xfrm>
              <a:custGeom>
                <a:avLst/>
                <a:gdLst>
                  <a:gd name="T0" fmla="*/ 0 w 262"/>
                  <a:gd name="T1" fmla="*/ 112 h 251"/>
                  <a:gd name="T2" fmla="*/ 402 w 262"/>
                  <a:gd name="T3" fmla="*/ 0 h 251"/>
                  <a:gd name="T4" fmla="*/ 762 w 262"/>
                  <a:gd name="T5" fmla="*/ 0 h 251"/>
                  <a:gd name="T6" fmla="*/ 0 60000 65536"/>
                  <a:gd name="T7" fmla="*/ 0 60000 65536"/>
                  <a:gd name="T8" fmla="*/ 0 60000 65536"/>
                  <a:gd name="T9" fmla="*/ 0 w 262"/>
                  <a:gd name="T10" fmla="*/ 0 h 251"/>
                  <a:gd name="T11" fmla="*/ 262 w 262"/>
                  <a:gd name="T12" fmla="*/ 251 h 25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62" h="251">
                    <a:moveTo>
                      <a:pt x="0" y="251"/>
                    </a:moveTo>
                    <a:lnTo>
                      <a:pt x="139" y="0"/>
                    </a:lnTo>
                    <a:lnTo>
                      <a:pt x="262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 type="triangle" w="sm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33" name="Freeform 79"/>
              <p:cNvSpPr>
                <a:spLocks/>
              </p:cNvSpPr>
              <p:nvPr/>
            </p:nvSpPr>
            <p:spPr bwMode="auto">
              <a:xfrm>
                <a:off x="6657974" y="2126456"/>
                <a:ext cx="457201" cy="59532"/>
              </a:xfrm>
              <a:custGeom>
                <a:avLst/>
                <a:gdLst>
                  <a:gd name="T0" fmla="*/ 0 w 197"/>
                  <a:gd name="T1" fmla="*/ 0 h 267"/>
                  <a:gd name="T2" fmla="*/ 183057 w 197"/>
                  <a:gd name="T3" fmla="*/ 0 h 267"/>
                  <a:gd name="T4" fmla="*/ 0 60000 65536"/>
                  <a:gd name="T5" fmla="*/ 0 60000 65536"/>
                  <a:gd name="T6" fmla="*/ 0 w 197"/>
                  <a:gd name="T7" fmla="*/ 0 h 267"/>
                  <a:gd name="T8" fmla="*/ 197 w 197"/>
                  <a:gd name="T9" fmla="*/ 267 h 267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97" h="267">
                    <a:moveTo>
                      <a:pt x="0" y="267"/>
                    </a:moveTo>
                    <a:lnTo>
                      <a:pt x="197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 type="triangle" w="sm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</p:grpSp>
        <p:sp>
          <p:nvSpPr>
            <p:cNvPr id="20" name="Text Box 54"/>
            <p:cNvSpPr txBox="1">
              <a:spLocks noChangeAspect="1" noChangeArrowheads="1"/>
            </p:cNvSpPr>
            <p:nvPr/>
          </p:nvSpPr>
          <p:spPr bwMode="auto">
            <a:xfrm>
              <a:off x="2411735" y="3611650"/>
              <a:ext cx="101181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Precured </a:t>
              </a:r>
            </a:p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Rods</a:t>
              </a:r>
            </a:p>
          </p:txBody>
        </p:sp>
        <p:sp>
          <p:nvSpPr>
            <p:cNvPr id="21" name="Freeform 55"/>
            <p:cNvSpPr>
              <a:spLocks noChangeAspect="1"/>
            </p:cNvSpPr>
            <p:nvPr/>
          </p:nvSpPr>
          <p:spPr bwMode="auto">
            <a:xfrm>
              <a:off x="6239863" y="4496808"/>
              <a:ext cx="237807" cy="455613"/>
            </a:xfrm>
            <a:custGeom>
              <a:avLst/>
              <a:gdLst>
                <a:gd name="T0" fmla="*/ 0 w 214"/>
                <a:gd name="T1" fmla="*/ 0 h 410"/>
                <a:gd name="T2" fmla="*/ 2147483647 w 214"/>
                <a:gd name="T3" fmla="*/ 2147483647 h 410"/>
                <a:gd name="T4" fmla="*/ 2147483647 w 214"/>
                <a:gd name="T5" fmla="*/ 2147483647 h 410"/>
                <a:gd name="T6" fmla="*/ 0 60000 65536"/>
                <a:gd name="T7" fmla="*/ 0 60000 65536"/>
                <a:gd name="T8" fmla="*/ 0 60000 65536"/>
                <a:gd name="T9" fmla="*/ 0 w 214"/>
                <a:gd name="T10" fmla="*/ 0 h 410"/>
                <a:gd name="T11" fmla="*/ 214 w 214"/>
                <a:gd name="T12" fmla="*/ 410 h 4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4" h="410">
                  <a:moveTo>
                    <a:pt x="0" y="0"/>
                  </a:moveTo>
                  <a:lnTo>
                    <a:pt x="116" y="405"/>
                  </a:lnTo>
                  <a:lnTo>
                    <a:pt x="214" y="41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22" name="Freeform 56"/>
            <p:cNvSpPr>
              <a:spLocks noChangeAspect="1"/>
            </p:cNvSpPr>
            <p:nvPr/>
          </p:nvSpPr>
          <p:spPr bwMode="auto">
            <a:xfrm flipH="1">
              <a:off x="3324030" y="3785998"/>
              <a:ext cx="293370" cy="223361"/>
            </a:xfrm>
            <a:custGeom>
              <a:avLst/>
              <a:gdLst>
                <a:gd name="T0" fmla="*/ 0 w 348"/>
                <a:gd name="T1" fmla="*/ 2147483647 h 198"/>
                <a:gd name="T2" fmla="*/ 2147483647 w 348"/>
                <a:gd name="T3" fmla="*/ 0 h 198"/>
                <a:gd name="T4" fmla="*/ 2147483647 w 348"/>
                <a:gd name="T5" fmla="*/ 0 h 198"/>
                <a:gd name="T6" fmla="*/ 0 60000 65536"/>
                <a:gd name="T7" fmla="*/ 0 60000 65536"/>
                <a:gd name="T8" fmla="*/ 0 60000 65536"/>
                <a:gd name="T9" fmla="*/ 0 w 348"/>
                <a:gd name="T10" fmla="*/ 0 h 198"/>
                <a:gd name="T11" fmla="*/ 348 w 348"/>
                <a:gd name="T12" fmla="*/ 198 h 19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48" h="198">
                  <a:moveTo>
                    <a:pt x="0" y="198"/>
                  </a:moveTo>
                  <a:lnTo>
                    <a:pt x="198" y="0"/>
                  </a:lnTo>
                  <a:lnTo>
                    <a:pt x="348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23" name="Text Box 57"/>
            <p:cNvSpPr txBox="1">
              <a:spLocks noChangeAspect="1" noChangeArrowheads="1"/>
            </p:cNvSpPr>
            <p:nvPr/>
          </p:nvSpPr>
          <p:spPr bwMode="auto">
            <a:xfrm>
              <a:off x="2575816" y="2794093"/>
              <a:ext cx="174759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Keyhole for</a:t>
              </a:r>
              <a:b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</a:b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Stringer Pass-thru</a:t>
              </a:r>
            </a:p>
          </p:txBody>
        </p:sp>
        <p:sp>
          <p:nvSpPr>
            <p:cNvPr id="24" name="Text Box 61"/>
            <p:cNvSpPr txBox="1">
              <a:spLocks noChangeAspect="1" noChangeArrowheads="1"/>
            </p:cNvSpPr>
            <p:nvPr/>
          </p:nvSpPr>
          <p:spPr bwMode="auto">
            <a:xfrm>
              <a:off x="6425583" y="4805072"/>
              <a:ext cx="99899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Stitching </a:t>
              </a:r>
            </a:p>
          </p:txBody>
        </p:sp>
        <p:sp>
          <p:nvSpPr>
            <p:cNvPr id="25" name="Freeform 62"/>
            <p:cNvSpPr>
              <a:spLocks noChangeAspect="1"/>
            </p:cNvSpPr>
            <p:nvPr/>
          </p:nvSpPr>
          <p:spPr bwMode="auto">
            <a:xfrm flipV="1">
              <a:off x="6864126" y="4354580"/>
              <a:ext cx="370047" cy="195580"/>
            </a:xfrm>
            <a:custGeom>
              <a:avLst/>
              <a:gdLst>
                <a:gd name="T0" fmla="*/ 0 w 348"/>
                <a:gd name="T1" fmla="*/ 2147483647 h 198"/>
                <a:gd name="T2" fmla="*/ 2147483647 w 348"/>
                <a:gd name="T3" fmla="*/ 0 h 198"/>
                <a:gd name="T4" fmla="*/ 2147483647 w 348"/>
                <a:gd name="T5" fmla="*/ 0 h 198"/>
                <a:gd name="T6" fmla="*/ 0 60000 65536"/>
                <a:gd name="T7" fmla="*/ 0 60000 65536"/>
                <a:gd name="T8" fmla="*/ 0 60000 65536"/>
                <a:gd name="T9" fmla="*/ 0 w 348"/>
                <a:gd name="T10" fmla="*/ 0 h 198"/>
                <a:gd name="T11" fmla="*/ 348 w 348"/>
                <a:gd name="T12" fmla="*/ 198 h 19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48" h="198">
                  <a:moveTo>
                    <a:pt x="0" y="198"/>
                  </a:moveTo>
                  <a:lnTo>
                    <a:pt x="198" y="0"/>
                  </a:lnTo>
                  <a:lnTo>
                    <a:pt x="348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26" name="Text Box 63"/>
            <p:cNvSpPr txBox="1">
              <a:spLocks noChangeAspect="1" noChangeArrowheads="1"/>
            </p:cNvSpPr>
            <p:nvPr/>
          </p:nvSpPr>
          <p:spPr bwMode="auto">
            <a:xfrm>
              <a:off x="7184432" y="4395330"/>
              <a:ext cx="1160895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Frame Cap </a:t>
              </a:r>
            </a:p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Stacks</a:t>
              </a:r>
            </a:p>
          </p:txBody>
        </p:sp>
        <p:sp>
          <p:nvSpPr>
            <p:cNvPr id="27" name="Freeform 65"/>
            <p:cNvSpPr>
              <a:spLocks noChangeAspect="1"/>
            </p:cNvSpPr>
            <p:nvPr/>
          </p:nvSpPr>
          <p:spPr bwMode="auto">
            <a:xfrm>
              <a:off x="4412356" y="2873039"/>
              <a:ext cx="440682" cy="309251"/>
            </a:xfrm>
            <a:custGeom>
              <a:avLst/>
              <a:gdLst>
                <a:gd name="T0" fmla="*/ 2147483647 w 228"/>
                <a:gd name="T1" fmla="*/ 0 h 160"/>
                <a:gd name="T2" fmla="*/ 2147483647 w 228"/>
                <a:gd name="T3" fmla="*/ 2147483647 h 160"/>
                <a:gd name="T4" fmla="*/ 0 w 228"/>
                <a:gd name="T5" fmla="*/ 2147483647 h 160"/>
                <a:gd name="T6" fmla="*/ 0 60000 65536"/>
                <a:gd name="T7" fmla="*/ 0 60000 65536"/>
                <a:gd name="T8" fmla="*/ 0 60000 65536"/>
                <a:gd name="T9" fmla="*/ 0 w 228"/>
                <a:gd name="T10" fmla="*/ 0 h 160"/>
                <a:gd name="T11" fmla="*/ 228 w 228"/>
                <a:gd name="T12" fmla="*/ 160 h 1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8" h="160">
                  <a:moveTo>
                    <a:pt x="228" y="0"/>
                  </a:moveTo>
                  <a:lnTo>
                    <a:pt x="96" y="160"/>
                  </a:lnTo>
                  <a:lnTo>
                    <a:pt x="0" y="16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28" name="Text Box 68"/>
            <p:cNvSpPr txBox="1">
              <a:spLocks noChangeAspect="1" noChangeArrowheads="1"/>
            </p:cNvSpPr>
            <p:nvPr/>
          </p:nvSpPr>
          <p:spPr bwMode="auto">
            <a:xfrm>
              <a:off x="4454451" y="4662508"/>
              <a:ext cx="1189749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Skin Stacks</a:t>
              </a:r>
            </a:p>
          </p:txBody>
        </p:sp>
        <p:sp>
          <p:nvSpPr>
            <p:cNvPr id="29" name="Text Box 73"/>
            <p:cNvSpPr txBox="1">
              <a:spLocks noChangeAspect="1" noChangeArrowheads="1"/>
            </p:cNvSpPr>
            <p:nvPr/>
          </p:nvSpPr>
          <p:spPr bwMode="auto">
            <a:xfrm>
              <a:off x="2405671" y="4402542"/>
              <a:ext cx="922047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Stringer </a:t>
              </a:r>
            </a:p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Stacks</a:t>
              </a:r>
            </a:p>
          </p:txBody>
        </p:sp>
        <p:sp>
          <p:nvSpPr>
            <p:cNvPr id="30" name="Freeform 74"/>
            <p:cNvSpPr>
              <a:spLocks noChangeAspect="1"/>
            </p:cNvSpPr>
            <p:nvPr/>
          </p:nvSpPr>
          <p:spPr bwMode="auto">
            <a:xfrm>
              <a:off x="3256805" y="4083189"/>
              <a:ext cx="553403" cy="502285"/>
            </a:xfrm>
            <a:custGeom>
              <a:avLst/>
              <a:gdLst>
                <a:gd name="T0" fmla="*/ 2147483647 w 498"/>
                <a:gd name="T1" fmla="*/ 0 h 452"/>
                <a:gd name="T2" fmla="*/ 2147483647 w 498"/>
                <a:gd name="T3" fmla="*/ 2147483647 h 452"/>
                <a:gd name="T4" fmla="*/ 0 w 498"/>
                <a:gd name="T5" fmla="*/ 2147483647 h 452"/>
                <a:gd name="T6" fmla="*/ 0 60000 65536"/>
                <a:gd name="T7" fmla="*/ 0 60000 65536"/>
                <a:gd name="T8" fmla="*/ 0 60000 65536"/>
                <a:gd name="T9" fmla="*/ 0 w 498"/>
                <a:gd name="T10" fmla="*/ 0 h 452"/>
                <a:gd name="T11" fmla="*/ 498 w 498"/>
                <a:gd name="T12" fmla="*/ 452 h 45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98" h="452">
                  <a:moveTo>
                    <a:pt x="498" y="0"/>
                  </a:moveTo>
                  <a:lnTo>
                    <a:pt x="169" y="452"/>
                  </a:lnTo>
                  <a:lnTo>
                    <a:pt x="0" y="452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31" name="Text Box 75"/>
            <p:cNvSpPr txBox="1">
              <a:spLocks noChangeAspect="1" noChangeArrowheads="1"/>
            </p:cNvSpPr>
            <p:nvPr/>
          </p:nvSpPr>
          <p:spPr bwMode="auto">
            <a:xfrm>
              <a:off x="3005281" y="4966837"/>
              <a:ext cx="116089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rPr>
                <a:t>Stringer CL</a:t>
              </a: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255646" y="4865800"/>
            <a:ext cx="1749426" cy="1095375"/>
            <a:chOff x="301525" y="2213033"/>
            <a:chExt cx="1749426" cy="1095375"/>
          </a:xfrm>
        </p:grpSpPr>
        <p:sp>
          <p:nvSpPr>
            <p:cNvPr id="86" name="Freeform 81"/>
            <p:cNvSpPr>
              <a:spLocks/>
            </p:cNvSpPr>
            <p:nvPr/>
          </p:nvSpPr>
          <p:spPr bwMode="auto">
            <a:xfrm>
              <a:off x="301525" y="2244783"/>
              <a:ext cx="1747838" cy="1063625"/>
            </a:xfrm>
            <a:custGeom>
              <a:avLst/>
              <a:gdLst>
                <a:gd name="T0" fmla="*/ 0 w 3984"/>
                <a:gd name="T1" fmla="*/ 0 h 2310"/>
                <a:gd name="T2" fmla="*/ 0 w 3984"/>
                <a:gd name="T3" fmla="*/ 0 h 2310"/>
                <a:gd name="T4" fmla="*/ 0 w 3984"/>
                <a:gd name="T5" fmla="*/ 0 h 2310"/>
                <a:gd name="T6" fmla="*/ 0 w 3984"/>
                <a:gd name="T7" fmla="*/ 0 h 2310"/>
                <a:gd name="T8" fmla="*/ 0 w 3984"/>
                <a:gd name="T9" fmla="*/ 0 h 2310"/>
                <a:gd name="T10" fmla="*/ 0 w 3984"/>
                <a:gd name="T11" fmla="*/ 0 h 2310"/>
                <a:gd name="T12" fmla="*/ 0 w 3984"/>
                <a:gd name="T13" fmla="*/ 0 h 2310"/>
                <a:gd name="T14" fmla="*/ 0 w 3984"/>
                <a:gd name="T15" fmla="*/ 0 h 2310"/>
                <a:gd name="T16" fmla="*/ 0 w 3984"/>
                <a:gd name="T17" fmla="*/ 0 h 2310"/>
                <a:gd name="T18" fmla="*/ 0 w 3984"/>
                <a:gd name="T19" fmla="*/ 0 h 2310"/>
                <a:gd name="T20" fmla="*/ 0 w 3984"/>
                <a:gd name="T21" fmla="*/ 0 h 2310"/>
                <a:gd name="T22" fmla="*/ 0 w 3984"/>
                <a:gd name="T23" fmla="*/ 0 h 2310"/>
                <a:gd name="T24" fmla="*/ 0 w 3984"/>
                <a:gd name="T25" fmla="*/ 0 h 2310"/>
                <a:gd name="T26" fmla="*/ 0 w 3984"/>
                <a:gd name="T27" fmla="*/ 0 h 2310"/>
                <a:gd name="T28" fmla="*/ 0 w 3984"/>
                <a:gd name="T29" fmla="*/ 0 h 2310"/>
                <a:gd name="T30" fmla="*/ 0 w 3984"/>
                <a:gd name="T31" fmla="*/ 0 h 2310"/>
                <a:gd name="T32" fmla="*/ 0 w 3984"/>
                <a:gd name="T33" fmla="*/ 0 h 2310"/>
                <a:gd name="T34" fmla="*/ 0 w 3984"/>
                <a:gd name="T35" fmla="*/ 0 h 231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984"/>
                <a:gd name="T55" fmla="*/ 0 h 2310"/>
                <a:gd name="T56" fmla="*/ 3984 w 3984"/>
                <a:gd name="T57" fmla="*/ 2310 h 231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984" h="2310">
                  <a:moveTo>
                    <a:pt x="1052" y="848"/>
                  </a:moveTo>
                  <a:cubicBezTo>
                    <a:pt x="964" y="864"/>
                    <a:pt x="684" y="860"/>
                    <a:pt x="519" y="944"/>
                  </a:cubicBezTo>
                  <a:cubicBezTo>
                    <a:pt x="354" y="1028"/>
                    <a:pt x="118" y="1232"/>
                    <a:pt x="59" y="1351"/>
                  </a:cubicBezTo>
                  <a:cubicBezTo>
                    <a:pt x="0" y="1470"/>
                    <a:pt x="138" y="1578"/>
                    <a:pt x="167" y="1659"/>
                  </a:cubicBezTo>
                  <a:cubicBezTo>
                    <a:pt x="196" y="1740"/>
                    <a:pt x="197" y="1781"/>
                    <a:pt x="231" y="1835"/>
                  </a:cubicBezTo>
                  <a:cubicBezTo>
                    <a:pt x="265" y="1889"/>
                    <a:pt x="302" y="1952"/>
                    <a:pt x="370" y="1984"/>
                  </a:cubicBezTo>
                  <a:cubicBezTo>
                    <a:pt x="438" y="2016"/>
                    <a:pt x="529" y="1993"/>
                    <a:pt x="642" y="2027"/>
                  </a:cubicBezTo>
                  <a:cubicBezTo>
                    <a:pt x="755" y="2061"/>
                    <a:pt x="870" y="2140"/>
                    <a:pt x="1047" y="2187"/>
                  </a:cubicBezTo>
                  <a:cubicBezTo>
                    <a:pt x="1224" y="2234"/>
                    <a:pt x="1497" y="2310"/>
                    <a:pt x="1702" y="2309"/>
                  </a:cubicBezTo>
                  <a:cubicBezTo>
                    <a:pt x="1907" y="2308"/>
                    <a:pt x="2090" y="2285"/>
                    <a:pt x="2279" y="2183"/>
                  </a:cubicBezTo>
                  <a:cubicBezTo>
                    <a:pt x="2468" y="2081"/>
                    <a:pt x="2650" y="1829"/>
                    <a:pt x="2836" y="1696"/>
                  </a:cubicBezTo>
                  <a:lnTo>
                    <a:pt x="3394" y="1384"/>
                  </a:lnTo>
                  <a:cubicBezTo>
                    <a:pt x="3575" y="1251"/>
                    <a:pt x="3860" y="1040"/>
                    <a:pt x="3922" y="896"/>
                  </a:cubicBezTo>
                  <a:cubicBezTo>
                    <a:pt x="3984" y="752"/>
                    <a:pt x="3840" y="615"/>
                    <a:pt x="3765" y="522"/>
                  </a:cubicBezTo>
                  <a:cubicBezTo>
                    <a:pt x="3690" y="429"/>
                    <a:pt x="3566" y="417"/>
                    <a:pt x="3474" y="336"/>
                  </a:cubicBezTo>
                  <a:cubicBezTo>
                    <a:pt x="3382" y="255"/>
                    <a:pt x="3392" y="76"/>
                    <a:pt x="3212" y="38"/>
                  </a:cubicBezTo>
                  <a:cubicBezTo>
                    <a:pt x="3032" y="0"/>
                    <a:pt x="2605" y="63"/>
                    <a:pt x="2391" y="107"/>
                  </a:cubicBezTo>
                  <a:cubicBezTo>
                    <a:pt x="2177" y="151"/>
                    <a:pt x="2024" y="259"/>
                    <a:pt x="1927" y="299"/>
                  </a:cubicBezTo>
                </a:path>
              </a:pathLst>
            </a:custGeom>
            <a:solidFill>
              <a:srgbClr val="FFFFFF"/>
            </a:solidFill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87" name="Freeform 82"/>
            <p:cNvSpPr>
              <a:spLocks/>
            </p:cNvSpPr>
            <p:nvPr/>
          </p:nvSpPr>
          <p:spPr bwMode="auto">
            <a:xfrm>
              <a:off x="303113" y="2228908"/>
              <a:ext cx="1747838" cy="1062038"/>
            </a:xfrm>
            <a:custGeom>
              <a:avLst/>
              <a:gdLst>
                <a:gd name="T0" fmla="*/ 0 w 3984"/>
                <a:gd name="T1" fmla="*/ 0 h 2310"/>
                <a:gd name="T2" fmla="*/ 0 w 3984"/>
                <a:gd name="T3" fmla="*/ 0 h 2310"/>
                <a:gd name="T4" fmla="*/ 0 w 3984"/>
                <a:gd name="T5" fmla="*/ 0 h 2310"/>
                <a:gd name="T6" fmla="*/ 0 w 3984"/>
                <a:gd name="T7" fmla="*/ 0 h 2310"/>
                <a:gd name="T8" fmla="*/ 0 w 3984"/>
                <a:gd name="T9" fmla="*/ 0 h 2310"/>
                <a:gd name="T10" fmla="*/ 0 w 3984"/>
                <a:gd name="T11" fmla="*/ 0 h 2310"/>
                <a:gd name="T12" fmla="*/ 0 w 3984"/>
                <a:gd name="T13" fmla="*/ 0 h 2310"/>
                <a:gd name="T14" fmla="*/ 0 w 3984"/>
                <a:gd name="T15" fmla="*/ 0 h 2310"/>
                <a:gd name="T16" fmla="*/ 0 w 3984"/>
                <a:gd name="T17" fmla="*/ 0 h 2310"/>
                <a:gd name="T18" fmla="*/ 0 w 3984"/>
                <a:gd name="T19" fmla="*/ 0 h 2310"/>
                <a:gd name="T20" fmla="*/ 0 w 3984"/>
                <a:gd name="T21" fmla="*/ 0 h 2310"/>
                <a:gd name="T22" fmla="*/ 0 w 3984"/>
                <a:gd name="T23" fmla="*/ 0 h 2310"/>
                <a:gd name="T24" fmla="*/ 0 w 3984"/>
                <a:gd name="T25" fmla="*/ 0 h 2310"/>
                <a:gd name="T26" fmla="*/ 0 w 3984"/>
                <a:gd name="T27" fmla="*/ 0 h 2310"/>
                <a:gd name="T28" fmla="*/ 0 w 3984"/>
                <a:gd name="T29" fmla="*/ 0 h 2310"/>
                <a:gd name="T30" fmla="*/ 0 w 3984"/>
                <a:gd name="T31" fmla="*/ 0 h 2310"/>
                <a:gd name="T32" fmla="*/ 0 w 3984"/>
                <a:gd name="T33" fmla="*/ 0 h 2310"/>
                <a:gd name="T34" fmla="*/ 0 w 3984"/>
                <a:gd name="T35" fmla="*/ 0 h 231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984"/>
                <a:gd name="T55" fmla="*/ 0 h 2310"/>
                <a:gd name="T56" fmla="*/ 3984 w 3984"/>
                <a:gd name="T57" fmla="*/ 2310 h 231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984" h="2310">
                  <a:moveTo>
                    <a:pt x="1052" y="848"/>
                  </a:moveTo>
                  <a:cubicBezTo>
                    <a:pt x="964" y="864"/>
                    <a:pt x="684" y="860"/>
                    <a:pt x="519" y="944"/>
                  </a:cubicBezTo>
                  <a:cubicBezTo>
                    <a:pt x="354" y="1028"/>
                    <a:pt x="118" y="1232"/>
                    <a:pt x="59" y="1351"/>
                  </a:cubicBezTo>
                  <a:cubicBezTo>
                    <a:pt x="0" y="1470"/>
                    <a:pt x="138" y="1578"/>
                    <a:pt x="167" y="1659"/>
                  </a:cubicBezTo>
                  <a:cubicBezTo>
                    <a:pt x="196" y="1740"/>
                    <a:pt x="197" y="1781"/>
                    <a:pt x="231" y="1835"/>
                  </a:cubicBezTo>
                  <a:cubicBezTo>
                    <a:pt x="265" y="1889"/>
                    <a:pt x="302" y="1952"/>
                    <a:pt x="370" y="1984"/>
                  </a:cubicBezTo>
                  <a:cubicBezTo>
                    <a:pt x="438" y="2016"/>
                    <a:pt x="529" y="1993"/>
                    <a:pt x="642" y="2027"/>
                  </a:cubicBezTo>
                  <a:cubicBezTo>
                    <a:pt x="755" y="2061"/>
                    <a:pt x="870" y="2140"/>
                    <a:pt x="1047" y="2187"/>
                  </a:cubicBezTo>
                  <a:cubicBezTo>
                    <a:pt x="1224" y="2234"/>
                    <a:pt x="1497" y="2310"/>
                    <a:pt x="1702" y="2309"/>
                  </a:cubicBezTo>
                  <a:cubicBezTo>
                    <a:pt x="1907" y="2308"/>
                    <a:pt x="2090" y="2285"/>
                    <a:pt x="2279" y="2183"/>
                  </a:cubicBezTo>
                  <a:cubicBezTo>
                    <a:pt x="2468" y="2081"/>
                    <a:pt x="2650" y="1829"/>
                    <a:pt x="2836" y="1696"/>
                  </a:cubicBezTo>
                  <a:lnTo>
                    <a:pt x="3394" y="1384"/>
                  </a:lnTo>
                  <a:cubicBezTo>
                    <a:pt x="3575" y="1251"/>
                    <a:pt x="3860" y="1040"/>
                    <a:pt x="3922" y="896"/>
                  </a:cubicBezTo>
                  <a:cubicBezTo>
                    <a:pt x="3984" y="752"/>
                    <a:pt x="3840" y="615"/>
                    <a:pt x="3765" y="522"/>
                  </a:cubicBezTo>
                  <a:cubicBezTo>
                    <a:pt x="3690" y="429"/>
                    <a:pt x="3566" y="417"/>
                    <a:pt x="3474" y="336"/>
                  </a:cubicBezTo>
                  <a:cubicBezTo>
                    <a:pt x="3382" y="255"/>
                    <a:pt x="3392" y="76"/>
                    <a:pt x="3212" y="38"/>
                  </a:cubicBezTo>
                  <a:cubicBezTo>
                    <a:pt x="3032" y="0"/>
                    <a:pt x="2605" y="63"/>
                    <a:pt x="2391" y="107"/>
                  </a:cubicBezTo>
                  <a:cubicBezTo>
                    <a:pt x="2177" y="151"/>
                    <a:pt x="2024" y="259"/>
                    <a:pt x="1927" y="299"/>
                  </a:cubicBezTo>
                </a:path>
              </a:pathLst>
            </a:custGeom>
            <a:solidFill>
              <a:srgbClr val="FFFFFF"/>
            </a:solidFill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88" name="Freeform 83"/>
            <p:cNvSpPr>
              <a:spLocks/>
            </p:cNvSpPr>
            <p:nvPr/>
          </p:nvSpPr>
          <p:spPr bwMode="auto">
            <a:xfrm>
              <a:off x="303113" y="2213033"/>
              <a:ext cx="1747838" cy="1063625"/>
            </a:xfrm>
            <a:custGeom>
              <a:avLst/>
              <a:gdLst>
                <a:gd name="T0" fmla="*/ 0 w 3984"/>
                <a:gd name="T1" fmla="*/ 0 h 2310"/>
                <a:gd name="T2" fmla="*/ 0 w 3984"/>
                <a:gd name="T3" fmla="*/ 0 h 2310"/>
                <a:gd name="T4" fmla="*/ 0 w 3984"/>
                <a:gd name="T5" fmla="*/ 0 h 2310"/>
                <a:gd name="T6" fmla="*/ 0 w 3984"/>
                <a:gd name="T7" fmla="*/ 0 h 2310"/>
                <a:gd name="T8" fmla="*/ 0 w 3984"/>
                <a:gd name="T9" fmla="*/ 0 h 2310"/>
                <a:gd name="T10" fmla="*/ 0 w 3984"/>
                <a:gd name="T11" fmla="*/ 0 h 2310"/>
                <a:gd name="T12" fmla="*/ 0 w 3984"/>
                <a:gd name="T13" fmla="*/ 0 h 2310"/>
                <a:gd name="T14" fmla="*/ 0 w 3984"/>
                <a:gd name="T15" fmla="*/ 0 h 2310"/>
                <a:gd name="T16" fmla="*/ 0 w 3984"/>
                <a:gd name="T17" fmla="*/ 0 h 2310"/>
                <a:gd name="T18" fmla="*/ 0 w 3984"/>
                <a:gd name="T19" fmla="*/ 0 h 2310"/>
                <a:gd name="T20" fmla="*/ 0 w 3984"/>
                <a:gd name="T21" fmla="*/ 0 h 2310"/>
                <a:gd name="T22" fmla="*/ 0 w 3984"/>
                <a:gd name="T23" fmla="*/ 0 h 2310"/>
                <a:gd name="T24" fmla="*/ 0 w 3984"/>
                <a:gd name="T25" fmla="*/ 0 h 2310"/>
                <a:gd name="T26" fmla="*/ 0 w 3984"/>
                <a:gd name="T27" fmla="*/ 0 h 2310"/>
                <a:gd name="T28" fmla="*/ 0 w 3984"/>
                <a:gd name="T29" fmla="*/ 0 h 2310"/>
                <a:gd name="T30" fmla="*/ 0 w 3984"/>
                <a:gd name="T31" fmla="*/ 0 h 2310"/>
                <a:gd name="T32" fmla="*/ 0 w 3984"/>
                <a:gd name="T33" fmla="*/ 0 h 2310"/>
                <a:gd name="T34" fmla="*/ 0 w 3984"/>
                <a:gd name="T35" fmla="*/ 0 h 231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984"/>
                <a:gd name="T55" fmla="*/ 0 h 2310"/>
                <a:gd name="T56" fmla="*/ 3984 w 3984"/>
                <a:gd name="T57" fmla="*/ 2310 h 231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984" h="2310">
                  <a:moveTo>
                    <a:pt x="1052" y="848"/>
                  </a:moveTo>
                  <a:cubicBezTo>
                    <a:pt x="964" y="864"/>
                    <a:pt x="684" y="860"/>
                    <a:pt x="519" y="944"/>
                  </a:cubicBezTo>
                  <a:cubicBezTo>
                    <a:pt x="354" y="1028"/>
                    <a:pt x="118" y="1232"/>
                    <a:pt x="59" y="1351"/>
                  </a:cubicBezTo>
                  <a:cubicBezTo>
                    <a:pt x="0" y="1470"/>
                    <a:pt x="138" y="1578"/>
                    <a:pt x="167" y="1659"/>
                  </a:cubicBezTo>
                  <a:cubicBezTo>
                    <a:pt x="196" y="1740"/>
                    <a:pt x="197" y="1781"/>
                    <a:pt x="231" y="1835"/>
                  </a:cubicBezTo>
                  <a:cubicBezTo>
                    <a:pt x="265" y="1889"/>
                    <a:pt x="302" y="1952"/>
                    <a:pt x="370" y="1984"/>
                  </a:cubicBezTo>
                  <a:cubicBezTo>
                    <a:pt x="438" y="2016"/>
                    <a:pt x="529" y="1993"/>
                    <a:pt x="642" y="2027"/>
                  </a:cubicBezTo>
                  <a:cubicBezTo>
                    <a:pt x="755" y="2061"/>
                    <a:pt x="870" y="2140"/>
                    <a:pt x="1047" y="2187"/>
                  </a:cubicBezTo>
                  <a:cubicBezTo>
                    <a:pt x="1224" y="2234"/>
                    <a:pt x="1497" y="2310"/>
                    <a:pt x="1702" y="2309"/>
                  </a:cubicBezTo>
                  <a:cubicBezTo>
                    <a:pt x="1907" y="2308"/>
                    <a:pt x="2090" y="2285"/>
                    <a:pt x="2279" y="2183"/>
                  </a:cubicBezTo>
                  <a:cubicBezTo>
                    <a:pt x="2468" y="2081"/>
                    <a:pt x="2650" y="1829"/>
                    <a:pt x="2836" y="1696"/>
                  </a:cubicBezTo>
                  <a:lnTo>
                    <a:pt x="3394" y="1384"/>
                  </a:lnTo>
                  <a:cubicBezTo>
                    <a:pt x="3575" y="1251"/>
                    <a:pt x="3860" y="1040"/>
                    <a:pt x="3922" y="896"/>
                  </a:cubicBezTo>
                  <a:cubicBezTo>
                    <a:pt x="3984" y="752"/>
                    <a:pt x="3840" y="615"/>
                    <a:pt x="3765" y="522"/>
                  </a:cubicBezTo>
                  <a:cubicBezTo>
                    <a:pt x="3690" y="429"/>
                    <a:pt x="3566" y="417"/>
                    <a:pt x="3474" y="336"/>
                  </a:cubicBezTo>
                  <a:cubicBezTo>
                    <a:pt x="3382" y="255"/>
                    <a:pt x="3392" y="76"/>
                    <a:pt x="3212" y="38"/>
                  </a:cubicBezTo>
                  <a:cubicBezTo>
                    <a:pt x="3032" y="0"/>
                    <a:pt x="2605" y="63"/>
                    <a:pt x="2391" y="107"/>
                  </a:cubicBezTo>
                  <a:cubicBezTo>
                    <a:pt x="2177" y="151"/>
                    <a:pt x="2024" y="259"/>
                    <a:pt x="1927" y="299"/>
                  </a:cubicBezTo>
                </a:path>
              </a:pathLst>
            </a:custGeom>
            <a:solidFill>
              <a:srgbClr val="FFFFFF"/>
            </a:solidFill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89" name="Freeform 84"/>
            <p:cNvSpPr>
              <a:spLocks/>
            </p:cNvSpPr>
            <p:nvPr/>
          </p:nvSpPr>
          <p:spPr bwMode="auto">
            <a:xfrm>
              <a:off x="1639788" y="2298758"/>
              <a:ext cx="122238" cy="85725"/>
            </a:xfrm>
            <a:custGeom>
              <a:avLst/>
              <a:gdLst>
                <a:gd name="T0" fmla="*/ 0 w 280"/>
                <a:gd name="T1" fmla="*/ 0 h 186"/>
                <a:gd name="T2" fmla="*/ 0 w 280"/>
                <a:gd name="T3" fmla="*/ 0 h 186"/>
                <a:gd name="T4" fmla="*/ 0 w 280"/>
                <a:gd name="T5" fmla="*/ 0 h 186"/>
                <a:gd name="T6" fmla="*/ 0 w 280"/>
                <a:gd name="T7" fmla="*/ 0 h 186"/>
                <a:gd name="T8" fmla="*/ 0 w 280"/>
                <a:gd name="T9" fmla="*/ 0 h 186"/>
                <a:gd name="T10" fmla="*/ 0 w 280"/>
                <a:gd name="T11" fmla="*/ 0 h 186"/>
                <a:gd name="T12" fmla="*/ 0 w 280"/>
                <a:gd name="T13" fmla="*/ 0 h 186"/>
                <a:gd name="T14" fmla="*/ 0 w 280"/>
                <a:gd name="T15" fmla="*/ 0 h 186"/>
                <a:gd name="T16" fmla="*/ 0 w 280"/>
                <a:gd name="T17" fmla="*/ 0 h 1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80"/>
                <a:gd name="T28" fmla="*/ 0 h 186"/>
                <a:gd name="T29" fmla="*/ 280 w 280"/>
                <a:gd name="T30" fmla="*/ 186 h 18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80" h="186">
                  <a:moveTo>
                    <a:pt x="40" y="186"/>
                  </a:moveTo>
                  <a:lnTo>
                    <a:pt x="266" y="60"/>
                  </a:lnTo>
                  <a:lnTo>
                    <a:pt x="280" y="32"/>
                  </a:lnTo>
                  <a:lnTo>
                    <a:pt x="278" y="12"/>
                  </a:lnTo>
                  <a:lnTo>
                    <a:pt x="266" y="2"/>
                  </a:lnTo>
                  <a:lnTo>
                    <a:pt x="240" y="0"/>
                  </a:lnTo>
                  <a:lnTo>
                    <a:pt x="8" y="128"/>
                  </a:lnTo>
                  <a:cubicBezTo>
                    <a:pt x="9" y="152"/>
                    <a:pt x="0" y="158"/>
                    <a:pt x="10" y="164"/>
                  </a:cubicBezTo>
                  <a:cubicBezTo>
                    <a:pt x="20" y="170"/>
                    <a:pt x="40" y="186"/>
                    <a:pt x="40" y="186"/>
                  </a:cubicBezTo>
                  <a:close/>
                </a:path>
              </a:pathLst>
            </a:custGeom>
            <a:solidFill>
              <a:srgbClr val="808080"/>
            </a:solidFill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90" name="Freeform 85"/>
            <p:cNvSpPr>
              <a:spLocks/>
            </p:cNvSpPr>
            <p:nvPr/>
          </p:nvSpPr>
          <p:spPr bwMode="auto">
            <a:xfrm>
              <a:off x="1485800" y="2320983"/>
              <a:ext cx="342900" cy="292100"/>
            </a:xfrm>
            <a:custGeom>
              <a:avLst/>
              <a:gdLst>
                <a:gd name="T0" fmla="*/ 0 w 783"/>
                <a:gd name="T1" fmla="*/ 0 h 637"/>
                <a:gd name="T2" fmla="*/ 0 w 783"/>
                <a:gd name="T3" fmla="*/ 0 h 637"/>
                <a:gd name="T4" fmla="*/ 0 w 783"/>
                <a:gd name="T5" fmla="*/ 0 h 637"/>
                <a:gd name="T6" fmla="*/ 0 w 783"/>
                <a:gd name="T7" fmla="*/ 0 h 637"/>
                <a:gd name="T8" fmla="*/ 0 w 783"/>
                <a:gd name="T9" fmla="*/ 0 h 637"/>
                <a:gd name="T10" fmla="*/ 0 w 783"/>
                <a:gd name="T11" fmla="*/ 0 h 637"/>
                <a:gd name="T12" fmla="*/ 0 w 783"/>
                <a:gd name="T13" fmla="*/ 0 h 637"/>
                <a:gd name="T14" fmla="*/ 0 w 783"/>
                <a:gd name="T15" fmla="*/ 0 h 637"/>
                <a:gd name="T16" fmla="*/ 0 w 783"/>
                <a:gd name="T17" fmla="*/ 0 h 637"/>
                <a:gd name="T18" fmla="*/ 0 w 783"/>
                <a:gd name="T19" fmla="*/ 0 h 637"/>
                <a:gd name="T20" fmla="*/ 0 w 783"/>
                <a:gd name="T21" fmla="*/ 0 h 637"/>
                <a:gd name="T22" fmla="*/ 0 w 783"/>
                <a:gd name="T23" fmla="*/ 0 h 637"/>
                <a:gd name="T24" fmla="*/ 0 w 783"/>
                <a:gd name="T25" fmla="*/ 0 h 637"/>
                <a:gd name="T26" fmla="*/ 0 w 783"/>
                <a:gd name="T27" fmla="*/ 0 h 637"/>
                <a:gd name="T28" fmla="*/ 0 w 783"/>
                <a:gd name="T29" fmla="*/ 0 h 637"/>
                <a:gd name="T30" fmla="*/ 0 w 783"/>
                <a:gd name="T31" fmla="*/ 0 h 637"/>
                <a:gd name="T32" fmla="*/ 0 w 783"/>
                <a:gd name="T33" fmla="*/ 0 h 637"/>
                <a:gd name="T34" fmla="*/ 0 w 783"/>
                <a:gd name="T35" fmla="*/ 0 h 63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783"/>
                <a:gd name="T55" fmla="*/ 0 h 637"/>
                <a:gd name="T56" fmla="*/ 783 w 783"/>
                <a:gd name="T57" fmla="*/ 637 h 63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783" h="637">
                  <a:moveTo>
                    <a:pt x="783" y="474"/>
                  </a:moveTo>
                  <a:lnTo>
                    <a:pt x="466" y="637"/>
                  </a:lnTo>
                  <a:lnTo>
                    <a:pt x="468" y="457"/>
                  </a:lnTo>
                  <a:lnTo>
                    <a:pt x="458" y="429"/>
                  </a:lnTo>
                  <a:lnTo>
                    <a:pt x="455" y="399"/>
                  </a:lnTo>
                  <a:lnTo>
                    <a:pt x="0" y="260"/>
                  </a:lnTo>
                  <a:lnTo>
                    <a:pt x="180" y="162"/>
                  </a:lnTo>
                  <a:lnTo>
                    <a:pt x="444" y="23"/>
                  </a:lnTo>
                  <a:cubicBezTo>
                    <a:pt x="496" y="0"/>
                    <a:pt x="480" y="19"/>
                    <a:pt x="490" y="26"/>
                  </a:cubicBezTo>
                  <a:cubicBezTo>
                    <a:pt x="500" y="33"/>
                    <a:pt x="503" y="53"/>
                    <a:pt x="503" y="67"/>
                  </a:cubicBezTo>
                  <a:cubicBezTo>
                    <a:pt x="503" y="81"/>
                    <a:pt x="496" y="94"/>
                    <a:pt x="492" y="110"/>
                  </a:cubicBezTo>
                  <a:cubicBezTo>
                    <a:pt x="488" y="126"/>
                    <a:pt x="484" y="139"/>
                    <a:pt x="481" y="161"/>
                  </a:cubicBezTo>
                  <a:lnTo>
                    <a:pt x="474" y="242"/>
                  </a:lnTo>
                  <a:lnTo>
                    <a:pt x="514" y="333"/>
                  </a:lnTo>
                  <a:cubicBezTo>
                    <a:pt x="534" y="358"/>
                    <a:pt x="568" y="379"/>
                    <a:pt x="594" y="391"/>
                  </a:cubicBezTo>
                  <a:cubicBezTo>
                    <a:pt x="620" y="403"/>
                    <a:pt x="649" y="397"/>
                    <a:pt x="672" y="403"/>
                  </a:cubicBezTo>
                  <a:cubicBezTo>
                    <a:pt x="695" y="409"/>
                    <a:pt x="717" y="418"/>
                    <a:pt x="735" y="429"/>
                  </a:cubicBezTo>
                  <a:lnTo>
                    <a:pt x="778" y="469"/>
                  </a:lnTo>
                </a:path>
              </a:pathLst>
            </a:custGeom>
            <a:solidFill>
              <a:srgbClr val="FFFFFF"/>
            </a:solidFill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91" name="Freeform 86"/>
            <p:cNvSpPr>
              <a:spLocks/>
            </p:cNvSpPr>
            <p:nvPr/>
          </p:nvSpPr>
          <p:spPr bwMode="auto">
            <a:xfrm>
              <a:off x="734913" y="2819458"/>
              <a:ext cx="260350" cy="227013"/>
            </a:xfrm>
            <a:custGeom>
              <a:avLst/>
              <a:gdLst>
                <a:gd name="T0" fmla="*/ 0 w 595"/>
                <a:gd name="T1" fmla="*/ 0 h 494"/>
                <a:gd name="T2" fmla="*/ 0 w 595"/>
                <a:gd name="T3" fmla="*/ 0 h 494"/>
                <a:gd name="T4" fmla="*/ 0 w 595"/>
                <a:gd name="T5" fmla="*/ 0 h 494"/>
                <a:gd name="T6" fmla="*/ 0 w 595"/>
                <a:gd name="T7" fmla="*/ 0 h 494"/>
                <a:gd name="T8" fmla="*/ 0 w 595"/>
                <a:gd name="T9" fmla="*/ 0 h 494"/>
                <a:gd name="T10" fmla="*/ 0 w 595"/>
                <a:gd name="T11" fmla="*/ 0 h 494"/>
                <a:gd name="T12" fmla="*/ 0 w 595"/>
                <a:gd name="T13" fmla="*/ 0 h 494"/>
                <a:gd name="T14" fmla="*/ 0 w 595"/>
                <a:gd name="T15" fmla="*/ 0 h 494"/>
                <a:gd name="T16" fmla="*/ 0 w 595"/>
                <a:gd name="T17" fmla="*/ 0 h 494"/>
                <a:gd name="T18" fmla="*/ 0 w 595"/>
                <a:gd name="T19" fmla="*/ 0 h 494"/>
                <a:gd name="T20" fmla="*/ 0 w 595"/>
                <a:gd name="T21" fmla="*/ 0 h 494"/>
                <a:gd name="T22" fmla="*/ 0 w 595"/>
                <a:gd name="T23" fmla="*/ 0 h 494"/>
                <a:gd name="T24" fmla="*/ 0 w 595"/>
                <a:gd name="T25" fmla="*/ 0 h 494"/>
                <a:gd name="T26" fmla="*/ 0 w 595"/>
                <a:gd name="T27" fmla="*/ 0 h 494"/>
                <a:gd name="T28" fmla="*/ 0 w 595"/>
                <a:gd name="T29" fmla="*/ 0 h 494"/>
                <a:gd name="T30" fmla="*/ 0 w 595"/>
                <a:gd name="T31" fmla="*/ 0 h 494"/>
                <a:gd name="T32" fmla="*/ 0 w 595"/>
                <a:gd name="T33" fmla="*/ 0 h 494"/>
                <a:gd name="T34" fmla="*/ 0 w 595"/>
                <a:gd name="T35" fmla="*/ 0 h 494"/>
                <a:gd name="T36" fmla="*/ 0 w 595"/>
                <a:gd name="T37" fmla="*/ 0 h 494"/>
                <a:gd name="T38" fmla="*/ 0 w 595"/>
                <a:gd name="T39" fmla="*/ 0 h 494"/>
                <a:gd name="T40" fmla="*/ 0 w 595"/>
                <a:gd name="T41" fmla="*/ 0 h 494"/>
                <a:gd name="T42" fmla="*/ 0 w 595"/>
                <a:gd name="T43" fmla="*/ 0 h 494"/>
                <a:gd name="T44" fmla="*/ 0 w 595"/>
                <a:gd name="T45" fmla="*/ 0 h 494"/>
                <a:gd name="T46" fmla="*/ 0 w 595"/>
                <a:gd name="T47" fmla="*/ 0 h 494"/>
                <a:gd name="T48" fmla="*/ 0 w 595"/>
                <a:gd name="T49" fmla="*/ 0 h 494"/>
                <a:gd name="T50" fmla="*/ 0 w 595"/>
                <a:gd name="T51" fmla="*/ 0 h 494"/>
                <a:gd name="T52" fmla="*/ 0 w 595"/>
                <a:gd name="T53" fmla="*/ 0 h 494"/>
                <a:gd name="T54" fmla="*/ 0 w 595"/>
                <a:gd name="T55" fmla="*/ 0 h 494"/>
                <a:gd name="T56" fmla="*/ 0 w 595"/>
                <a:gd name="T57" fmla="*/ 0 h 494"/>
                <a:gd name="T58" fmla="*/ 0 w 595"/>
                <a:gd name="T59" fmla="*/ 0 h 494"/>
                <a:gd name="T60" fmla="*/ 0 w 595"/>
                <a:gd name="T61" fmla="*/ 0 h 494"/>
                <a:gd name="T62" fmla="*/ 0 w 595"/>
                <a:gd name="T63" fmla="*/ 0 h 494"/>
                <a:gd name="T64" fmla="*/ 0 w 595"/>
                <a:gd name="T65" fmla="*/ 0 h 494"/>
                <a:gd name="T66" fmla="*/ 0 w 595"/>
                <a:gd name="T67" fmla="*/ 0 h 494"/>
                <a:gd name="T68" fmla="*/ 0 w 595"/>
                <a:gd name="T69" fmla="*/ 0 h 494"/>
                <a:gd name="T70" fmla="*/ 0 w 595"/>
                <a:gd name="T71" fmla="*/ 0 h 494"/>
                <a:gd name="T72" fmla="*/ 0 w 595"/>
                <a:gd name="T73" fmla="*/ 0 h 494"/>
                <a:gd name="T74" fmla="*/ 0 w 595"/>
                <a:gd name="T75" fmla="*/ 0 h 494"/>
                <a:gd name="T76" fmla="*/ 0 w 595"/>
                <a:gd name="T77" fmla="*/ 0 h 494"/>
                <a:gd name="T78" fmla="*/ 0 w 595"/>
                <a:gd name="T79" fmla="*/ 0 h 49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95"/>
                <a:gd name="T121" fmla="*/ 0 h 494"/>
                <a:gd name="T122" fmla="*/ 595 w 595"/>
                <a:gd name="T123" fmla="*/ 494 h 49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95" h="494">
                  <a:moveTo>
                    <a:pt x="312" y="130"/>
                  </a:moveTo>
                  <a:lnTo>
                    <a:pt x="328" y="114"/>
                  </a:lnTo>
                  <a:cubicBezTo>
                    <a:pt x="335" y="104"/>
                    <a:pt x="350" y="84"/>
                    <a:pt x="352" y="70"/>
                  </a:cubicBezTo>
                  <a:cubicBezTo>
                    <a:pt x="354" y="56"/>
                    <a:pt x="347" y="40"/>
                    <a:pt x="338" y="32"/>
                  </a:cubicBezTo>
                  <a:cubicBezTo>
                    <a:pt x="329" y="24"/>
                    <a:pt x="312" y="21"/>
                    <a:pt x="300" y="22"/>
                  </a:cubicBezTo>
                  <a:cubicBezTo>
                    <a:pt x="288" y="23"/>
                    <a:pt x="271" y="28"/>
                    <a:pt x="264" y="40"/>
                  </a:cubicBezTo>
                  <a:cubicBezTo>
                    <a:pt x="251" y="54"/>
                    <a:pt x="252" y="76"/>
                    <a:pt x="258" y="92"/>
                  </a:cubicBezTo>
                  <a:cubicBezTo>
                    <a:pt x="264" y="108"/>
                    <a:pt x="294" y="93"/>
                    <a:pt x="302" y="136"/>
                  </a:cubicBezTo>
                  <a:lnTo>
                    <a:pt x="306" y="350"/>
                  </a:lnTo>
                  <a:lnTo>
                    <a:pt x="280" y="376"/>
                  </a:lnTo>
                  <a:lnTo>
                    <a:pt x="271" y="385"/>
                  </a:lnTo>
                  <a:lnTo>
                    <a:pt x="250" y="387"/>
                  </a:lnTo>
                  <a:lnTo>
                    <a:pt x="55" y="335"/>
                  </a:lnTo>
                  <a:lnTo>
                    <a:pt x="9" y="348"/>
                  </a:lnTo>
                  <a:lnTo>
                    <a:pt x="0" y="330"/>
                  </a:lnTo>
                  <a:lnTo>
                    <a:pt x="58" y="319"/>
                  </a:lnTo>
                  <a:lnTo>
                    <a:pt x="242" y="368"/>
                  </a:lnTo>
                  <a:cubicBezTo>
                    <a:pt x="264" y="369"/>
                    <a:pt x="271" y="365"/>
                    <a:pt x="282" y="340"/>
                  </a:cubicBezTo>
                  <a:lnTo>
                    <a:pt x="280" y="144"/>
                  </a:lnTo>
                  <a:lnTo>
                    <a:pt x="258" y="108"/>
                  </a:lnTo>
                  <a:cubicBezTo>
                    <a:pt x="251" y="93"/>
                    <a:pt x="233" y="73"/>
                    <a:pt x="236" y="56"/>
                  </a:cubicBezTo>
                  <a:cubicBezTo>
                    <a:pt x="239" y="39"/>
                    <a:pt x="261" y="16"/>
                    <a:pt x="278" y="8"/>
                  </a:cubicBezTo>
                  <a:cubicBezTo>
                    <a:pt x="295" y="0"/>
                    <a:pt x="324" y="1"/>
                    <a:pt x="340" y="10"/>
                  </a:cubicBezTo>
                  <a:cubicBezTo>
                    <a:pt x="356" y="19"/>
                    <a:pt x="368" y="48"/>
                    <a:pt x="372" y="62"/>
                  </a:cubicBezTo>
                  <a:cubicBezTo>
                    <a:pt x="376" y="76"/>
                    <a:pt x="370" y="84"/>
                    <a:pt x="364" y="96"/>
                  </a:cubicBezTo>
                  <a:lnTo>
                    <a:pt x="334" y="134"/>
                  </a:lnTo>
                  <a:lnTo>
                    <a:pt x="338" y="360"/>
                  </a:lnTo>
                  <a:lnTo>
                    <a:pt x="344" y="378"/>
                  </a:lnTo>
                  <a:lnTo>
                    <a:pt x="355" y="390"/>
                  </a:lnTo>
                  <a:lnTo>
                    <a:pt x="367" y="402"/>
                  </a:lnTo>
                  <a:lnTo>
                    <a:pt x="381" y="408"/>
                  </a:lnTo>
                  <a:lnTo>
                    <a:pt x="547" y="448"/>
                  </a:lnTo>
                  <a:lnTo>
                    <a:pt x="595" y="487"/>
                  </a:lnTo>
                  <a:lnTo>
                    <a:pt x="576" y="494"/>
                  </a:lnTo>
                  <a:lnTo>
                    <a:pt x="544" y="469"/>
                  </a:lnTo>
                  <a:cubicBezTo>
                    <a:pt x="544" y="469"/>
                    <a:pt x="401" y="432"/>
                    <a:pt x="366" y="421"/>
                  </a:cubicBezTo>
                  <a:cubicBezTo>
                    <a:pt x="346" y="408"/>
                    <a:pt x="345" y="414"/>
                    <a:pt x="339" y="405"/>
                  </a:cubicBezTo>
                  <a:cubicBezTo>
                    <a:pt x="330" y="394"/>
                    <a:pt x="315" y="400"/>
                    <a:pt x="310" y="358"/>
                  </a:cubicBezTo>
                  <a:lnTo>
                    <a:pt x="310" y="154"/>
                  </a:lnTo>
                  <a:lnTo>
                    <a:pt x="318" y="130"/>
                  </a:lnTo>
                </a:path>
              </a:pathLst>
            </a:custGeom>
            <a:solidFill>
              <a:srgbClr val="99CC00"/>
            </a:solidFill>
            <a:ln w="12700" cmpd="sng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92" name="Line 87"/>
            <p:cNvSpPr>
              <a:spLocks noChangeShapeType="1"/>
            </p:cNvSpPr>
            <p:nvPr/>
          </p:nvSpPr>
          <p:spPr bwMode="auto">
            <a:xfrm rot="900000" flipV="1">
              <a:off x="855563" y="2981383"/>
              <a:ext cx="26988" cy="317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93" name="Line 88"/>
            <p:cNvSpPr>
              <a:spLocks noChangeShapeType="1"/>
            </p:cNvSpPr>
            <p:nvPr/>
          </p:nvSpPr>
          <p:spPr bwMode="auto">
            <a:xfrm rot="900000" flipV="1">
              <a:off x="858738" y="2884546"/>
              <a:ext cx="20638" cy="317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94" name="Freeform 89"/>
            <p:cNvSpPr>
              <a:spLocks/>
            </p:cNvSpPr>
            <p:nvPr/>
          </p:nvSpPr>
          <p:spPr bwMode="auto">
            <a:xfrm>
              <a:off x="907950" y="2773421"/>
              <a:ext cx="388938" cy="233363"/>
            </a:xfrm>
            <a:custGeom>
              <a:avLst/>
              <a:gdLst>
                <a:gd name="T0" fmla="*/ 0 w 723"/>
                <a:gd name="T1" fmla="*/ 0 h 429"/>
                <a:gd name="T2" fmla="*/ 0 w 723"/>
                <a:gd name="T3" fmla="*/ 0 h 429"/>
                <a:gd name="T4" fmla="*/ 0 w 723"/>
                <a:gd name="T5" fmla="*/ 0 h 429"/>
                <a:gd name="T6" fmla="*/ 0 w 723"/>
                <a:gd name="T7" fmla="*/ 0 h 42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23"/>
                <a:gd name="T13" fmla="*/ 0 h 429"/>
                <a:gd name="T14" fmla="*/ 723 w 723"/>
                <a:gd name="T15" fmla="*/ 429 h 42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23" h="429">
                  <a:moveTo>
                    <a:pt x="0" y="429"/>
                  </a:moveTo>
                  <a:lnTo>
                    <a:pt x="541" y="119"/>
                  </a:lnTo>
                  <a:lnTo>
                    <a:pt x="591" y="77"/>
                  </a:lnTo>
                  <a:lnTo>
                    <a:pt x="723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95" name="Freeform 90"/>
            <p:cNvSpPr>
              <a:spLocks/>
            </p:cNvSpPr>
            <p:nvPr/>
          </p:nvSpPr>
          <p:spPr bwMode="auto">
            <a:xfrm>
              <a:off x="992088" y="2808346"/>
              <a:ext cx="379413" cy="238125"/>
            </a:xfrm>
            <a:custGeom>
              <a:avLst/>
              <a:gdLst>
                <a:gd name="T0" fmla="*/ 0 w 704"/>
                <a:gd name="T1" fmla="*/ 0 h 439"/>
                <a:gd name="T2" fmla="*/ 0 w 704"/>
                <a:gd name="T3" fmla="*/ 0 h 439"/>
                <a:gd name="T4" fmla="*/ 0 w 704"/>
                <a:gd name="T5" fmla="*/ 0 h 439"/>
                <a:gd name="T6" fmla="*/ 0 w 704"/>
                <a:gd name="T7" fmla="*/ 0 h 439"/>
                <a:gd name="T8" fmla="*/ 0 w 704"/>
                <a:gd name="T9" fmla="*/ 0 h 439"/>
                <a:gd name="T10" fmla="*/ 0 w 704"/>
                <a:gd name="T11" fmla="*/ 0 h 43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04"/>
                <a:gd name="T19" fmla="*/ 0 h 439"/>
                <a:gd name="T20" fmla="*/ 704 w 704"/>
                <a:gd name="T21" fmla="*/ 439 h 43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04" h="439">
                  <a:moveTo>
                    <a:pt x="0" y="439"/>
                  </a:moveTo>
                  <a:lnTo>
                    <a:pt x="364" y="219"/>
                  </a:lnTo>
                  <a:lnTo>
                    <a:pt x="476" y="150"/>
                  </a:lnTo>
                  <a:lnTo>
                    <a:pt x="520" y="90"/>
                  </a:lnTo>
                  <a:lnTo>
                    <a:pt x="704" y="0"/>
                  </a:ln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96" name="Freeform 91"/>
            <p:cNvSpPr>
              <a:spLocks/>
            </p:cNvSpPr>
            <p:nvPr/>
          </p:nvSpPr>
          <p:spPr bwMode="auto">
            <a:xfrm>
              <a:off x="885725" y="2751196"/>
              <a:ext cx="401638" cy="233363"/>
            </a:xfrm>
            <a:custGeom>
              <a:avLst/>
              <a:gdLst>
                <a:gd name="T0" fmla="*/ 0 w 745"/>
                <a:gd name="T1" fmla="*/ 0 h 431"/>
                <a:gd name="T2" fmla="*/ 0 w 745"/>
                <a:gd name="T3" fmla="*/ 0 h 431"/>
                <a:gd name="T4" fmla="*/ 0 w 745"/>
                <a:gd name="T5" fmla="*/ 0 h 431"/>
                <a:gd name="T6" fmla="*/ 0 w 745"/>
                <a:gd name="T7" fmla="*/ 0 h 43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45"/>
                <a:gd name="T13" fmla="*/ 0 h 431"/>
                <a:gd name="T14" fmla="*/ 745 w 745"/>
                <a:gd name="T15" fmla="*/ 431 h 43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45" h="431">
                  <a:moveTo>
                    <a:pt x="0" y="431"/>
                  </a:moveTo>
                  <a:lnTo>
                    <a:pt x="559" y="124"/>
                  </a:lnTo>
                  <a:lnTo>
                    <a:pt x="603" y="78"/>
                  </a:lnTo>
                  <a:lnTo>
                    <a:pt x="745" y="0"/>
                  </a:lnTo>
                </a:path>
              </a:pathLst>
            </a:custGeom>
            <a:noFill/>
            <a:ln w="3175" cap="flat" cmpd="sng">
              <a:solidFill>
                <a:srgbClr val="000000"/>
              </a:solidFill>
              <a:prstDash val="lgDashDotDot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97" name="Line 92"/>
            <p:cNvSpPr>
              <a:spLocks noChangeShapeType="1"/>
            </p:cNvSpPr>
            <p:nvPr/>
          </p:nvSpPr>
          <p:spPr bwMode="auto">
            <a:xfrm flipV="1">
              <a:off x="731738" y="2900421"/>
              <a:ext cx="119063" cy="6985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99" name="Freeform 93" descr="Wave"/>
            <p:cNvSpPr>
              <a:spLocks/>
            </p:cNvSpPr>
            <p:nvPr/>
          </p:nvSpPr>
          <p:spPr bwMode="auto">
            <a:xfrm>
              <a:off x="665063" y="2979796"/>
              <a:ext cx="309563" cy="127000"/>
            </a:xfrm>
            <a:custGeom>
              <a:avLst/>
              <a:gdLst>
                <a:gd name="T0" fmla="*/ 0 w 706"/>
                <a:gd name="T1" fmla="*/ 0 h 276"/>
                <a:gd name="T2" fmla="*/ 0 w 706"/>
                <a:gd name="T3" fmla="*/ 0 h 276"/>
                <a:gd name="T4" fmla="*/ 0 w 706"/>
                <a:gd name="T5" fmla="*/ 0 h 276"/>
                <a:gd name="T6" fmla="*/ 0 w 706"/>
                <a:gd name="T7" fmla="*/ 0 h 276"/>
                <a:gd name="T8" fmla="*/ 0 w 706"/>
                <a:gd name="T9" fmla="*/ 0 h 276"/>
                <a:gd name="T10" fmla="*/ 0 w 706"/>
                <a:gd name="T11" fmla="*/ 0 h 276"/>
                <a:gd name="T12" fmla="*/ 0 w 706"/>
                <a:gd name="T13" fmla="*/ 0 h 276"/>
                <a:gd name="T14" fmla="*/ 0 w 706"/>
                <a:gd name="T15" fmla="*/ 0 h 276"/>
                <a:gd name="T16" fmla="*/ 0 w 706"/>
                <a:gd name="T17" fmla="*/ 0 h 2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6"/>
                <a:gd name="T28" fmla="*/ 0 h 276"/>
                <a:gd name="T29" fmla="*/ 706 w 706"/>
                <a:gd name="T30" fmla="*/ 276 h 27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6" h="276">
                  <a:moveTo>
                    <a:pt x="706" y="134"/>
                  </a:moveTo>
                  <a:lnTo>
                    <a:pt x="480" y="276"/>
                  </a:lnTo>
                  <a:lnTo>
                    <a:pt x="430" y="274"/>
                  </a:lnTo>
                  <a:cubicBezTo>
                    <a:pt x="404" y="263"/>
                    <a:pt x="358" y="221"/>
                    <a:pt x="324" y="208"/>
                  </a:cubicBezTo>
                  <a:cubicBezTo>
                    <a:pt x="290" y="195"/>
                    <a:pt x="251" y="207"/>
                    <a:pt x="224" y="198"/>
                  </a:cubicBezTo>
                  <a:cubicBezTo>
                    <a:pt x="197" y="189"/>
                    <a:pt x="192" y="160"/>
                    <a:pt x="162" y="152"/>
                  </a:cubicBezTo>
                  <a:cubicBezTo>
                    <a:pt x="132" y="144"/>
                    <a:pt x="73" y="154"/>
                    <a:pt x="46" y="150"/>
                  </a:cubicBezTo>
                  <a:lnTo>
                    <a:pt x="0" y="130"/>
                  </a:lnTo>
                  <a:lnTo>
                    <a:pt x="224" y="0"/>
                  </a:lnTo>
                </a:path>
              </a:pathLst>
            </a:custGeom>
            <a:pattFill prst="wave">
              <a:fgClr>
                <a:srgbClr val="99CC00"/>
              </a:fgClr>
              <a:bgClr>
                <a:srgbClr val="FFFFFF"/>
              </a:bgClr>
            </a:pattFill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00" name="Freeform 94"/>
            <p:cNvSpPr>
              <a:spLocks/>
            </p:cNvSpPr>
            <p:nvPr/>
          </p:nvSpPr>
          <p:spPr bwMode="auto">
            <a:xfrm>
              <a:off x="958750" y="2782946"/>
              <a:ext cx="361950" cy="233363"/>
            </a:xfrm>
            <a:custGeom>
              <a:avLst/>
              <a:gdLst>
                <a:gd name="T0" fmla="*/ 0 w 671"/>
                <a:gd name="T1" fmla="*/ 0 h 430"/>
                <a:gd name="T2" fmla="*/ 0 w 671"/>
                <a:gd name="T3" fmla="*/ 0 h 430"/>
                <a:gd name="T4" fmla="*/ 0 w 671"/>
                <a:gd name="T5" fmla="*/ 0 h 430"/>
                <a:gd name="T6" fmla="*/ 0 w 671"/>
                <a:gd name="T7" fmla="*/ 0 h 43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71"/>
                <a:gd name="T13" fmla="*/ 0 h 430"/>
                <a:gd name="T14" fmla="*/ 671 w 671"/>
                <a:gd name="T15" fmla="*/ 430 h 43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71" h="430">
                  <a:moveTo>
                    <a:pt x="0" y="430"/>
                  </a:moveTo>
                  <a:lnTo>
                    <a:pt x="501" y="116"/>
                  </a:lnTo>
                  <a:lnTo>
                    <a:pt x="537" y="77"/>
                  </a:lnTo>
                  <a:lnTo>
                    <a:pt x="67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01" name="Freeform 95"/>
            <p:cNvSpPr>
              <a:spLocks/>
            </p:cNvSpPr>
            <p:nvPr/>
          </p:nvSpPr>
          <p:spPr bwMode="auto">
            <a:xfrm>
              <a:off x="853975" y="2579746"/>
              <a:ext cx="411163" cy="244475"/>
            </a:xfrm>
            <a:custGeom>
              <a:avLst/>
              <a:gdLst>
                <a:gd name="T0" fmla="*/ 0 w 910"/>
                <a:gd name="T1" fmla="*/ 0 h 516"/>
                <a:gd name="T2" fmla="*/ 0 w 910"/>
                <a:gd name="T3" fmla="*/ 0 h 516"/>
                <a:gd name="T4" fmla="*/ 0 w 910"/>
                <a:gd name="T5" fmla="*/ 0 h 516"/>
                <a:gd name="T6" fmla="*/ 0 60000 65536"/>
                <a:gd name="T7" fmla="*/ 0 60000 65536"/>
                <a:gd name="T8" fmla="*/ 0 60000 65536"/>
                <a:gd name="T9" fmla="*/ 0 w 910"/>
                <a:gd name="T10" fmla="*/ 0 h 516"/>
                <a:gd name="T11" fmla="*/ 910 w 910"/>
                <a:gd name="T12" fmla="*/ 516 h 51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10" h="516">
                  <a:moveTo>
                    <a:pt x="0" y="516"/>
                  </a:moveTo>
                  <a:lnTo>
                    <a:pt x="26" y="501"/>
                  </a:lnTo>
                  <a:lnTo>
                    <a:pt x="910" y="0"/>
                  </a:ln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grpSp>
          <p:nvGrpSpPr>
            <p:cNvPr id="102" name="Group 96"/>
            <p:cNvGrpSpPr>
              <a:grpSpLocks/>
            </p:cNvGrpSpPr>
            <p:nvPr/>
          </p:nvGrpSpPr>
          <p:grpSpPr bwMode="auto">
            <a:xfrm>
              <a:off x="626963" y="2832158"/>
              <a:ext cx="261938" cy="168275"/>
              <a:chOff x="1903" y="2156"/>
              <a:chExt cx="596" cy="365"/>
            </a:xfrm>
          </p:grpSpPr>
          <p:sp>
            <p:nvSpPr>
              <p:cNvPr id="127" name="Freeform 97"/>
              <p:cNvSpPr>
                <a:spLocks/>
              </p:cNvSpPr>
              <p:nvPr/>
            </p:nvSpPr>
            <p:spPr bwMode="auto">
              <a:xfrm>
                <a:off x="1910" y="2156"/>
                <a:ext cx="589" cy="364"/>
              </a:xfrm>
              <a:custGeom>
                <a:avLst/>
                <a:gdLst>
                  <a:gd name="T0" fmla="*/ 528 w 589"/>
                  <a:gd name="T1" fmla="*/ 10 h 364"/>
                  <a:gd name="T2" fmla="*/ 0 w 589"/>
                  <a:gd name="T3" fmla="*/ 314 h 364"/>
                  <a:gd name="T4" fmla="*/ 38 w 589"/>
                  <a:gd name="T5" fmla="*/ 364 h 364"/>
                  <a:gd name="T6" fmla="*/ 589 w 589"/>
                  <a:gd name="T7" fmla="*/ 46 h 364"/>
                  <a:gd name="T8" fmla="*/ 570 w 589"/>
                  <a:gd name="T9" fmla="*/ 6 h 364"/>
                  <a:gd name="T10" fmla="*/ 528 w 589"/>
                  <a:gd name="T11" fmla="*/ 10 h 36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89"/>
                  <a:gd name="T19" fmla="*/ 0 h 364"/>
                  <a:gd name="T20" fmla="*/ 589 w 589"/>
                  <a:gd name="T21" fmla="*/ 364 h 36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89" h="364">
                    <a:moveTo>
                      <a:pt x="528" y="10"/>
                    </a:moveTo>
                    <a:lnTo>
                      <a:pt x="0" y="314"/>
                    </a:lnTo>
                    <a:lnTo>
                      <a:pt x="38" y="364"/>
                    </a:lnTo>
                    <a:lnTo>
                      <a:pt x="589" y="46"/>
                    </a:lnTo>
                    <a:cubicBezTo>
                      <a:pt x="588" y="22"/>
                      <a:pt x="580" y="12"/>
                      <a:pt x="570" y="6"/>
                    </a:cubicBezTo>
                    <a:cubicBezTo>
                      <a:pt x="560" y="0"/>
                      <a:pt x="538" y="11"/>
                      <a:pt x="528" y="10"/>
                    </a:cubicBezTo>
                    <a:close/>
                  </a:path>
                </a:pathLst>
              </a:custGeom>
              <a:solidFill>
                <a:srgbClr val="808080"/>
              </a:solidFill>
              <a:ln w="127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  <p:sp>
            <p:nvSpPr>
              <p:cNvPr id="128" name="Oval 98"/>
              <p:cNvSpPr>
                <a:spLocks noChangeArrowheads="1"/>
              </p:cNvSpPr>
              <p:nvPr/>
            </p:nvSpPr>
            <p:spPr bwMode="auto">
              <a:xfrm rot="1817665">
                <a:off x="1903" y="2464"/>
                <a:ext cx="68" cy="57"/>
              </a:xfrm>
              <a:prstGeom prst="ellipse">
                <a:avLst/>
              </a:prstGeom>
              <a:solidFill>
                <a:srgbClr val="808080"/>
              </a:solidFill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/>
                </a:endParaRPr>
              </a:p>
            </p:txBody>
          </p:sp>
        </p:grpSp>
        <p:sp>
          <p:nvSpPr>
            <p:cNvPr id="103" name="Line 99"/>
            <p:cNvSpPr>
              <a:spLocks noChangeShapeType="1"/>
            </p:cNvSpPr>
            <p:nvPr/>
          </p:nvSpPr>
          <p:spPr bwMode="auto">
            <a:xfrm flipV="1">
              <a:off x="761900" y="2913121"/>
              <a:ext cx="85725" cy="50800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prstDash val="lgDashDotDot"/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04" name="Line 100"/>
            <p:cNvSpPr>
              <a:spLocks noChangeShapeType="1"/>
            </p:cNvSpPr>
            <p:nvPr/>
          </p:nvSpPr>
          <p:spPr bwMode="auto">
            <a:xfrm flipV="1">
              <a:off x="879375" y="2643246"/>
              <a:ext cx="393700" cy="242888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05" name="Line 101"/>
            <p:cNvSpPr>
              <a:spLocks noChangeShapeType="1"/>
            </p:cNvSpPr>
            <p:nvPr/>
          </p:nvSpPr>
          <p:spPr bwMode="auto">
            <a:xfrm flipV="1">
              <a:off x="830163" y="2967096"/>
              <a:ext cx="25400" cy="15875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06" name="Line 102"/>
            <p:cNvSpPr>
              <a:spLocks noChangeShapeType="1"/>
            </p:cNvSpPr>
            <p:nvPr/>
          </p:nvSpPr>
          <p:spPr bwMode="auto">
            <a:xfrm flipV="1">
              <a:off x="779363" y="2924233"/>
              <a:ext cx="71438" cy="42863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07" name="Freeform 103"/>
            <p:cNvSpPr>
              <a:spLocks/>
            </p:cNvSpPr>
            <p:nvPr/>
          </p:nvSpPr>
          <p:spPr bwMode="auto">
            <a:xfrm>
              <a:off x="1261963" y="2571808"/>
              <a:ext cx="114300" cy="241300"/>
            </a:xfrm>
            <a:custGeom>
              <a:avLst/>
              <a:gdLst>
                <a:gd name="T0" fmla="*/ 0 w 212"/>
                <a:gd name="T1" fmla="*/ 0 h 444"/>
                <a:gd name="T2" fmla="*/ 0 w 212"/>
                <a:gd name="T3" fmla="*/ 0 h 444"/>
                <a:gd name="T4" fmla="*/ 0 w 212"/>
                <a:gd name="T5" fmla="*/ 0 h 444"/>
                <a:gd name="T6" fmla="*/ 0 w 212"/>
                <a:gd name="T7" fmla="*/ 0 h 444"/>
                <a:gd name="T8" fmla="*/ 0 w 212"/>
                <a:gd name="T9" fmla="*/ 0 h 444"/>
                <a:gd name="T10" fmla="*/ 0 w 212"/>
                <a:gd name="T11" fmla="*/ 0 h 444"/>
                <a:gd name="T12" fmla="*/ 0 w 212"/>
                <a:gd name="T13" fmla="*/ 0 h 444"/>
                <a:gd name="T14" fmla="*/ 0 w 212"/>
                <a:gd name="T15" fmla="*/ 0 h 444"/>
                <a:gd name="T16" fmla="*/ 0 w 212"/>
                <a:gd name="T17" fmla="*/ 0 h 444"/>
                <a:gd name="T18" fmla="*/ 0 w 212"/>
                <a:gd name="T19" fmla="*/ 0 h 4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12"/>
                <a:gd name="T31" fmla="*/ 0 h 444"/>
                <a:gd name="T32" fmla="*/ 212 w 212"/>
                <a:gd name="T33" fmla="*/ 444 h 4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2" h="444">
                  <a:moveTo>
                    <a:pt x="0" y="14"/>
                  </a:moveTo>
                  <a:cubicBezTo>
                    <a:pt x="8" y="14"/>
                    <a:pt x="37" y="0"/>
                    <a:pt x="50" y="5"/>
                  </a:cubicBezTo>
                  <a:cubicBezTo>
                    <a:pt x="63" y="10"/>
                    <a:pt x="75" y="31"/>
                    <a:pt x="78" y="43"/>
                  </a:cubicBezTo>
                  <a:cubicBezTo>
                    <a:pt x="81" y="56"/>
                    <a:pt x="72" y="66"/>
                    <a:pt x="69" y="80"/>
                  </a:cubicBezTo>
                  <a:cubicBezTo>
                    <a:pt x="66" y="93"/>
                    <a:pt x="62" y="107"/>
                    <a:pt x="60" y="123"/>
                  </a:cubicBezTo>
                  <a:lnTo>
                    <a:pt x="59" y="177"/>
                  </a:lnTo>
                  <a:lnTo>
                    <a:pt x="56" y="294"/>
                  </a:lnTo>
                  <a:lnTo>
                    <a:pt x="63" y="334"/>
                  </a:lnTo>
                  <a:cubicBezTo>
                    <a:pt x="83" y="351"/>
                    <a:pt x="152" y="378"/>
                    <a:pt x="177" y="396"/>
                  </a:cubicBezTo>
                  <a:lnTo>
                    <a:pt x="212" y="444"/>
                  </a:ln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08" name="Freeform 104"/>
            <p:cNvSpPr>
              <a:spLocks/>
            </p:cNvSpPr>
            <p:nvPr/>
          </p:nvSpPr>
          <p:spPr bwMode="auto">
            <a:xfrm>
              <a:off x="658713" y="2252721"/>
              <a:ext cx="1112838" cy="703263"/>
            </a:xfrm>
            <a:custGeom>
              <a:avLst/>
              <a:gdLst>
                <a:gd name="T0" fmla="*/ 0 w 2064"/>
                <a:gd name="T1" fmla="*/ 0 h 1297"/>
                <a:gd name="T2" fmla="*/ 0 w 2064"/>
                <a:gd name="T3" fmla="*/ 0 h 1297"/>
                <a:gd name="T4" fmla="*/ 0 w 2064"/>
                <a:gd name="T5" fmla="*/ 0 h 1297"/>
                <a:gd name="T6" fmla="*/ 0 w 2064"/>
                <a:gd name="T7" fmla="*/ 0 h 1297"/>
                <a:gd name="T8" fmla="*/ 0 w 2064"/>
                <a:gd name="T9" fmla="*/ 0 h 1297"/>
                <a:gd name="T10" fmla="*/ 0 w 2064"/>
                <a:gd name="T11" fmla="*/ 0 h 1297"/>
                <a:gd name="T12" fmla="*/ 0 w 2064"/>
                <a:gd name="T13" fmla="*/ 0 h 1297"/>
                <a:gd name="T14" fmla="*/ 0 w 2064"/>
                <a:gd name="T15" fmla="*/ 0 h 1297"/>
                <a:gd name="T16" fmla="*/ 0 w 2064"/>
                <a:gd name="T17" fmla="*/ 0 h 1297"/>
                <a:gd name="T18" fmla="*/ 0 w 2064"/>
                <a:gd name="T19" fmla="*/ 0 h 1297"/>
                <a:gd name="T20" fmla="*/ 0 w 2064"/>
                <a:gd name="T21" fmla="*/ 0 h 1297"/>
                <a:gd name="T22" fmla="*/ 0 w 2064"/>
                <a:gd name="T23" fmla="*/ 0 h 1297"/>
                <a:gd name="T24" fmla="*/ 0 w 2064"/>
                <a:gd name="T25" fmla="*/ 0 h 1297"/>
                <a:gd name="T26" fmla="*/ 0 w 2064"/>
                <a:gd name="T27" fmla="*/ 0 h 1297"/>
                <a:gd name="T28" fmla="*/ 0 w 2064"/>
                <a:gd name="T29" fmla="*/ 0 h 1297"/>
                <a:gd name="T30" fmla="*/ 0 w 2064"/>
                <a:gd name="T31" fmla="*/ 0 h 1297"/>
                <a:gd name="T32" fmla="*/ 0 w 2064"/>
                <a:gd name="T33" fmla="*/ 0 h 1297"/>
                <a:gd name="T34" fmla="*/ 0 w 2064"/>
                <a:gd name="T35" fmla="*/ 0 h 1297"/>
                <a:gd name="T36" fmla="*/ 0 w 2064"/>
                <a:gd name="T37" fmla="*/ 0 h 1297"/>
                <a:gd name="T38" fmla="*/ 0 w 2064"/>
                <a:gd name="T39" fmla="*/ 0 h 1297"/>
                <a:gd name="T40" fmla="*/ 0 w 2064"/>
                <a:gd name="T41" fmla="*/ 0 h 1297"/>
                <a:gd name="T42" fmla="*/ 0 w 2064"/>
                <a:gd name="T43" fmla="*/ 0 h 129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64"/>
                <a:gd name="T67" fmla="*/ 0 h 1297"/>
                <a:gd name="T68" fmla="*/ 2064 w 2064"/>
                <a:gd name="T69" fmla="*/ 1297 h 129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64" h="1297">
                  <a:moveTo>
                    <a:pt x="1135" y="1133"/>
                  </a:moveTo>
                  <a:cubicBezTo>
                    <a:pt x="1227" y="1160"/>
                    <a:pt x="1581" y="1278"/>
                    <a:pt x="1690" y="1297"/>
                  </a:cubicBezTo>
                  <a:lnTo>
                    <a:pt x="1791" y="1247"/>
                  </a:lnTo>
                  <a:cubicBezTo>
                    <a:pt x="1815" y="1216"/>
                    <a:pt x="1825" y="1236"/>
                    <a:pt x="1832" y="1115"/>
                  </a:cubicBezTo>
                  <a:lnTo>
                    <a:pt x="1832" y="521"/>
                  </a:lnTo>
                  <a:lnTo>
                    <a:pt x="1852" y="480"/>
                  </a:lnTo>
                  <a:lnTo>
                    <a:pt x="1879" y="464"/>
                  </a:lnTo>
                  <a:lnTo>
                    <a:pt x="1898" y="477"/>
                  </a:lnTo>
                  <a:lnTo>
                    <a:pt x="1906" y="1066"/>
                  </a:lnTo>
                  <a:cubicBezTo>
                    <a:pt x="1919" y="1176"/>
                    <a:pt x="1944" y="1134"/>
                    <a:pt x="1970" y="1136"/>
                  </a:cubicBezTo>
                  <a:lnTo>
                    <a:pt x="2064" y="1076"/>
                  </a:lnTo>
                  <a:lnTo>
                    <a:pt x="1911" y="1032"/>
                  </a:lnTo>
                  <a:lnTo>
                    <a:pt x="1898" y="476"/>
                  </a:lnTo>
                  <a:lnTo>
                    <a:pt x="1699" y="406"/>
                  </a:lnTo>
                  <a:cubicBezTo>
                    <a:pt x="1471" y="337"/>
                    <a:pt x="754" y="129"/>
                    <a:pt x="527" y="61"/>
                  </a:cubicBezTo>
                  <a:lnTo>
                    <a:pt x="334" y="0"/>
                  </a:lnTo>
                  <a:lnTo>
                    <a:pt x="282" y="25"/>
                  </a:lnTo>
                  <a:lnTo>
                    <a:pt x="271" y="57"/>
                  </a:lnTo>
                  <a:lnTo>
                    <a:pt x="219" y="675"/>
                  </a:lnTo>
                  <a:lnTo>
                    <a:pt x="0" y="747"/>
                  </a:lnTo>
                  <a:cubicBezTo>
                    <a:pt x="11" y="782"/>
                    <a:pt x="204" y="848"/>
                    <a:pt x="286" y="883"/>
                  </a:cubicBezTo>
                  <a:cubicBezTo>
                    <a:pt x="392" y="927"/>
                    <a:pt x="450" y="941"/>
                    <a:pt x="493" y="956"/>
                  </a:cubicBezTo>
                </a:path>
              </a:pathLst>
            </a:cu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09" name="Freeform 105"/>
            <p:cNvSpPr>
              <a:spLocks/>
            </p:cNvSpPr>
            <p:nvPr/>
          </p:nvSpPr>
          <p:spPr bwMode="auto">
            <a:xfrm>
              <a:off x="780950" y="2619433"/>
              <a:ext cx="247650" cy="95250"/>
            </a:xfrm>
            <a:custGeom>
              <a:avLst/>
              <a:gdLst>
                <a:gd name="T0" fmla="*/ 0 w 565"/>
                <a:gd name="T1" fmla="*/ 0 h 207"/>
                <a:gd name="T2" fmla="*/ 0 w 565"/>
                <a:gd name="T3" fmla="*/ 0 h 207"/>
                <a:gd name="T4" fmla="*/ 0 60000 65536"/>
                <a:gd name="T5" fmla="*/ 0 60000 65536"/>
                <a:gd name="T6" fmla="*/ 0 w 565"/>
                <a:gd name="T7" fmla="*/ 0 h 207"/>
                <a:gd name="T8" fmla="*/ 565 w 565"/>
                <a:gd name="T9" fmla="*/ 207 h 20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65" h="207">
                  <a:moveTo>
                    <a:pt x="0" y="0"/>
                  </a:moveTo>
                  <a:cubicBezTo>
                    <a:pt x="150" y="74"/>
                    <a:pt x="447" y="164"/>
                    <a:pt x="565" y="207"/>
                  </a:cubicBez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10" name="Line 106"/>
            <p:cNvSpPr>
              <a:spLocks noChangeShapeType="1"/>
            </p:cNvSpPr>
            <p:nvPr/>
          </p:nvSpPr>
          <p:spPr bwMode="auto">
            <a:xfrm flipV="1">
              <a:off x="1562000" y="2389246"/>
              <a:ext cx="133350" cy="7620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11" name="Freeform 107"/>
            <p:cNvSpPr>
              <a:spLocks/>
            </p:cNvSpPr>
            <p:nvPr/>
          </p:nvSpPr>
          <p:spPr bwMode="auto">
            <a:xfrm>
              <a:off x="809525" y="2274946"/>
              <a:ext cx="833438" cy="258763"/>
            </a:xfrm>
            <a:custGeom>
              <a:avLst/>
              <a:gdLst>
                <a:gd name="T0" fmla="*/ 0 w 1899"/>
                <a:gd name="T1" fmla="*/ 0 h 560"/>
                <a:gd name="T2" fmla="*/ 0 w 1899"/>
                <a:gd name="T3" fmla="*/ 0 h 560"/>
                <a:gd name="T4" fmla="*/ 0 w 1899"/>
                <a:gd name="T5" fmla="*/ 0 h 560"/>
                <a:gd name="T6" fmla="*/ 0 60000 65536"/>
                <a:gd name="T7" fmla="*/ 0 60000 65536"/>
                <a:gd name="T8" fmla="*/ 0 60000 65536"/>
                <a:gd name="T9" fmla="*/ 0 w 1899"/>
                <a:gd name="T10" fmla="*/ 0 h 560"/>
                <a:gd name="T11" fmla="*/ 1899 w 1899"/>
                <a:gd name="T12" fmla="*/ 560 h 5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99" h="560">
                  <a:moveTo>
                    <a:pt x="0" y="0"/>
                  </a:moveTo>
                  <a:cubicBezTo>
                    <a:pt x="165" y="67"/>
                    <a:pt x="599" y="184"/>
                    <a:pt x="915" y="277"/>
                  </a:cubicBezTo>
                  <a:cubicBezTo>
                    <a:pt x="1231" y="370"/>
                    <a:pt x="1694" y="501"/>
                    <a:pt x="1899" y="560"/>
                  </a:cubicBez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13" name="Freeform 108"/>
            <p:cNvSpPr>
              <a:spLocks/>
            </p:cNvSpPr>
            <p:nvPr/>
          </p:nvSpPr>
          <p:spPr bwMode="auto">
            <a:xfrm>
              <a:off x="971450" y="2794058"/>
              <a:ext cx="376238" cy="233363"/>
            </a:xfrm>
            <a:custGeom>
              <a:avLst/>
              <a:gdLst>
                <a:gd name="T0" fmla="*/ 0 w 698"/>
                <a:gd name="T1" fmla="*/ 0 h 431"/>
                <a:gd name="T2" fmla="*/ 0 w 698"/>
                <a:gd name="T3" fmla="*/ 0 h 431"/>
                <a:gd name="T4" fmla="*/ 0 w 698"/>
                <a:gd name="T5" fmla="*/ 0 h 431"/>
                <a:gd name="T6" fmla="*/ 0 w 698"/>
                <a:gd name="T7" fmla="*/ 0 h 431"/>
                <a:gd name="T8" fmla="*/ 0 w 698"/>
                <a:gd name="T9" fmla="*/ 0 h 4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98"/>
                <a:gd name="T16" fmla="*/ 0 h 431"/>
                <a:gd name="T17" fmla="*/ 698 w 698"/>
                <a:gd name="T18" fmla="*/ 431 h 4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98" h="431">
                  <a:moveTo>
                    <a:pt x="0" y="431"/>
                  </a:moveTo>
                  <a:lnTo>
                    <a:pt x="288" y="260"/>
                  </a:lnTo>
                  <a:lnTo>
                    <a:pt x="484" y="152"/>
                  </a:lnTo>
                  <a:lnTo>
                    <a:pt x="538" y="84"/>
                  </a:lnTo>
                  <a:lnTo>
                    <a:pt x="698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14" name="Freeform 109"/>
            <p:cNvSpPr>
              <a:spLocks/>
            </p:cNvSpPr>
            <p:nvPr/>
          </p:nvSpPr>
          <p:spPr bwMode="auto">
            <a:xfrm>
              <a:off x="1258788" y="2579746"/>
              <a:ext cx="109538" cy="228600"/>
            </a:xfrm>
            <a:custGeom>
              <a:avLst/>
              <a:gdLst>
                <a:gd name="T0" fmla="*/ 0 w 206"/>
                <a:gd name="T1" fmla="*/ 0 h 421"/>
                <a:gd name="T2" fmla="*/ 0 w 206"/>
                <a:gd name="T3" fmla="*/ 0 h 421"/>
                <a:gd name="T4" fmla="*/ 0 w 206"/>
                <a:gd name="T5" fmla="*/ 0 h 421"/>
                <a:gd name="T6" fmla="*/ 0 w 206"/>
                <a:gd name="T7" fmla="*/ 0 h 421"/>
                <a:gd name="T8" fmla="*/ 0 w 206"/>
                <a:gd name="T9" fmla="*/ 0 h 421"/>
                <a:gd name="T10" fmla="*/ 0 w 206"/>
                <a:gd name="T11" fmla="*/ 0 h 421"/>
                <a:gd name="T12" fmla="*/ 0 w 206"/>
                <a:gd name="T13" fmla="*/ 0 h 421"/>
                <a:gd name="T14" fmla="*/ 0 w 206"/>
                <a:gd name="T15" fmla="*/ 0 h 421"/>
                <a:gd name="T16" fmla="*/ 0 w 206"/>
                <a:gd name="T17" fmla="*/ 0 h 421"/>
                <a:gd name="T18" fmla="*/ 0 w 206"/>
                <a:gd name="T19" fmla="*/ 0 h 421"/>
                <a:gd name="T20" fmla="*/ 0 w 206"/>
                <a:gd name="T21" fmla="*/ 0 h 4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06"/>
                <a:gd name="T34" fmla="*/ 0 h 421"/>
                <a:gd name="T35" fmla="*/ 206 w 206"/>
                <a:gd name="T36" fmla="*/ 421 h 4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06" h="421">
                  <a:moveTo>
                    <a:pt x="0" y="9"/>
                  </a:moveTo>
                  <a:cubicBezTo>
                    <a:pt x="5" y="9"/>
                    <a:pt x="15" y="0"/>
                    <a:pt x="24" y="6"/>
                  </a:cubicBezTo>
                  <a:cubicBezTo>
                    <a:pt x="33" y="12"/>
                    <a:pt x="49" y="31"/>
                    <a:pt x="53" y="44"/>
                  </a:cubicBezTo>
                  <a:cubicBezTo>
                    <a:pt x="56" y="57"/>
                    <a:pt x="47" y="67"/>
                    <a:pt x="44" y="81"/>
                  </a:cubicBezTo>
                  <a:cubicBezTo>
                    <a:pt x="41" y="94"/>
                    <a:pt x="36" y="108"/>
                    <a:pt x="35" y="124"/>
                  </a:cubicBezTo>
                  <a:lnTo>
                    <a:pt x="33" y="178"/>
                  </a:lnTo>
                  <a:lnTo>
                    <a:pt x="25" y="284"/>
                  </a:lnTo>
                  <a:lnTo>
                    <a:pt x="34" y="337"/>
                  </a:lnTo>
                  <a:lnTo>
                    <a:pt x="68" y="359"/>
                  </a:lnTo>
                  <a:lnTo>
                    <a:pt x="154" y="399"/>
                  </a:lnTo>
                  <a:lnTo>
                    <a:pt x="206" y="421"/>
                  </a:lnTo>
                </a:path>
              </a:pathLst>
            </a:cu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15" name="Line 110"/>
            <p:cNvSpPr>
              <a:spLocks noChangeShapeType="1"/>
            </p:cNvSpPr>
            <p:nvPr/>
          </p:nvSpPr>
          <p:spPr bwMode="auto">
            <a:xfrm flipH="1" flipV="1">
              <a:off x="1652488" y="2863908"/>
              <a:ext cx="42863" cy="1270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16" name="Freeform 111"/>
            <p:cNvSpPr>
              <a:spLocks/>
            </p:cNvSpPr>
            <p:nvPr/>
          </p:nvSpPr>
          <p:spPr bwMode="auto">
            <a:xfrm>
              <a:off x="1693763" y="2519421"/>
              <a:ext cx="112713" cy="63500"/>
            </a:xfrm>
            <a:custGeom>
              <a:avLst/>
              <a:gdLst>
                <a:gd name="T0" fmla="*/ 0 w 256"/>
                <a:gd name="T1" fmla="*/ 0 h 138"/>
                <a:gd name="T2" fmla="*/ 0 w 256"/>
                <a:gd name="T3" fmla="*/ 0 h 138"/>
                <a:gd name="T4" fmla="*/ 0 60000 65536"/>
                <a:gd name="T5" fmla="*/ 0 60000 65536"/>
                <a:gd name="T6" fmla="*/ 0 w 256"/>
                <a:gd name="T7" fmla="*/ 0 h 138"/>
                <a:gd name="T8" fmla="*/ 256 w 256"/>
                <a:gd name="T9" fmla="*/ 138 h 138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56" h="138">
                  <a:moveTo>
                    <a:pt x="0" y="138"/>
                  </a:moveTo>
                  <a:lnTo>
                    <a:pt x="256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17" name="Freeform 112"/>
            <p:cNvSpPr>
              <a:spLocks/>
            </p:cNvSpPr>
            <p:nvPr/>
          </p:nvSpPr>
          <p:spPr bwMode="auto">
            <a:xfrm>
              <a:off x="1673125" y="2478146"/>
              <a:ext cx="47625" cy="23813"/>
            </a:xfrm>
            <a:custGeom>
              <a:avLst/>
              <a:gdLst>
                <a:gd name="T0" fmla="*/ 0 w 915"/>
                <a:gd name="T1" fmla="*/ 0 h 509"/>
                <a:gd name="T2" fmla="*/ 0 w 915"/>
                <a:gd name="T3" fmla="*/ 0 h 509"/>
                <a:gd name="T4" fmla="*/ 0 60000 65536"/>
                <a:gd name="T5" fmla="*/ 0 60000 65536"/>
                <a:gd name="T6" fmla="*/ 0 w 915"/>
                <a:gd name="T7" fmla="*/ 0 h 509"/>
                <a:gd name="T8" fmla="*/ 915 w 915"/>
                <a:gd name="T9" fmla="*/ 509 h 50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915" h="509">
                  <a:moveTo>
                    <a:pt x="0" y="509"/>
                  </a:moveTo>
                  <a:lnTo>
                    <a:pt x="915" y="0"/>
                  </a:lnTo>
                </a:path>
              </a:pathLst>
            </a:custGeom>
            <a:noFill/>
            <a:ln w="3175" cap="flat" cmpd="sng">
              <a:solidFill>
                <a:srgbClr val="000000"/>
              </a:solidFill>
              <a:prstDash val="lgDashDotDot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18" name="Line 113"/>
            <p:cNvSpPr>
              <a:spLocks noChangeShapeType="1"/>
            </p:cNvSpPr>
            <p:nvPr/>
          </p:nvSpPr>
          <p:spPr bwMode="auto">
            <a:xfrm>
              <a:off x="1665188" y="2530533"/>
              <a:ext cx="3175" cy="373063"/>
            </a:xfrm>
            <a:prstGeom prst="line">
              <a:avLst/>
            </a:prstGeom>
            <a:noFill/>
            <a:ln w="38100">
              <a:solidFill>
                <a:srgbClr val="FFFFFF">
                  <a:lumMod val="7500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19" name="Line 114"/>
            <p:cNvSpPr>
              <a:spLocks noChangeShapeType="1"/>
            </p:cNvSpPr>
            <p:nvPr/>
          </p:nvSpPr>
          <p:spPr bwMode="auto">
            <a:xfrm>
              <a:off x="1376263" y="2808346"/>
              <a:ext cx="260350" cy="8413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20" name="Line 115"/>
            <p:cNvSpPr>
              <a:spLocks noChangeShapeType="1"/>
            </p:cNvSpPr>
            <p:nvPr/>
          </p:nvSpPr>
          <p:spPr bwMode="auto">
            <a:xfrm>
              <a:off x="1360388" y="2824221"/>
              <a:ext cx="269875" cy="87313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21" name="Line 116"/>
            <p:cNvSpPr>
              <a:spLocks noChangeShapeType="1"/>
            </p:cNvSpPr>
            <p:nvPr/>
          </p:nvSpPr>
          <p:spPr bwMode="auto">
            <a:xfrm>
              <a:off x="1328638" y="2843271"/>
              <a:ext cx="268288" cy="85725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22" name="Freeform 117"/>
            <p:cNvSpPr>
              <a:spLocks/>
            </p:cNvSpPr>
            <p:nvPr/>
          </p:nvSpPr>
          <p:spPr bwMode="auto">
            <a:xfrm>
              <a:off x="755550" y="2635308"/>
              <a:ext cx="247650" cy="95250"/>
            </a:xfrm>
            <a:custGeom>
              <a:avLst/>
              <a:gdLst>
                <a:gd name="T0" fmla="*/ 0 w 565"/>
                <a:gd name="T1" fmla="*/ 0 h 207"/>
                <a:gd name="T2" fmla="*/ 0 w 565"/>
                <a:gd name="T3" fmla="*/ 0 h 207"/>
                <a:gd name="T4" fmla="*/ 0 60000 65536"/>
                <a:gd name="T5" fmla="*/ 0 60000 65536"/>
                <a:gd name="T6" fmla="*/ 0 w 565"/>
                <a:gd name="T7" fmla="*/ 0 h 207"/>
                <a:gd name="T8" fmla="*/ 565 w 565"/>
                <a:gd name="T9" fmla="*/ 207 h 20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65" h="207">
                  <a:moveTo>
                    <a:pt x="0" y="0"/>
                  </a:moveTo>
                  <a:cubicBezTo>
                    <a:pt x="150" y="74"/>
                    <a:pt x="447" y="164"/>
                    <a:pt x="565" y="207"/>
                  </a:cubicBez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23" name="Freeform 118"/>
            <p:cNvSpPr>
              <a:spLocks/>
            </p:cNvSpPr>
            <p:nvPr/>
          </p:nvSpPr>
          <p:spPr bwMode="auto">
            <a:xfrm>
              <a:off x="728563" y="2651183"/>
              <a:ext cx="246063" cy="95250"/>
            </a:xfrm>
            <a:custGeom>
              <a:avLst/>
              <a:gdLst>
                <a:gd name="T0" fmla="*/ 0 w 565"/>
                <a:gd name="T1" fmla="*/ 0 h 207"/>
                <a:gd name="T2" fmla="*/ 0 w 565"/>
                <a:gd name="T3" fmla="*/ 0 h 207"/>
                <a:gd name="T4" fmla="*/ 0 60000 65536"/>
                <a:gd name="T5" fmla="*/ 0 60000 65536"/>
                <a:gd name="T6" fmla="*/ 0 w 565"/>
                <a:gd name="T7" fmla="*/ 0 h 207"/>
                <a:gd name="T8" fmla="*/ 565 w 565"/>
                <a:gd name="T9" fmla="*/ 207 h 20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65" h="207">
                  <a:moveTo>
                    <a:pt x="0" y="0"/>
                  </a:moveTo>
                  <a:cubicBezTo>
                    <a:pt x="150" y="74"/>
                    <a:pt x="447" y="164"/>
                    <a:pt x="565" y="207"/>
                  </a:cubicBez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24" name="Line 119"/>
            <p:cNvSpPr>
              <a:spLocks noChangeShapeType="1"/>
            </p:cNvSpPr>
            <p:nvPr/>
          </p:nvSpPr>
          <p:spPr bwMode="auto">
            <a:xfrm flipV="1">
              <a:off x="512663" y="3009958"/>
              <a:ext cx="352425" cy="204788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prstDash val="lgDashDot"/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25" name="Line 120"/>
            <p:cNvSpPr>
              <a:spLocks noChangeShapeType="1"/>
            </p:cNvSpPr>
            <p:nvPr/>
          </p:nvSpPr>
          <p:spPr bwMode="auto">
            <a:xfrm flipV="1">
              <a:off x="1693763" y="2505133"/>
              <a:ext cx="80963" cy="46038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  <p:sp>
          <p:nvSpPr>
            <p:cNvPr id="126" name="Line 121"/>
            <p:cNvSpPr>
              <a:spLocks noChangeShapeType="1"/>
            </p:cNvSpPr>
            <p:nvPr/>
          </p:nvSpPr>
          <p:spPr bwMode="auto">
            <a:xfrm flipV="1">
              <a:off x="1693763" y="2500371"/>
              <a:ext cx="28575" cy="17463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/>
              </a:endParaRPr>
            </a:p>
          </p:txBody>
        </p:sp>
      </p:grpSp>
      <p:sp>
        <p:nvSpPr>
          <p:cNvPr id="129" name="Freeform 123"/>
          <p:cNvSpPr>
            <a:spLocks/>
          </p:cNvSpPr>
          <p:nvPr/>
        </p:nvSpPr>
        <p:spPr bwMode="auto">
          <a:xfrm rot="21545741" flipH="1" flipV="1">
            <a:off x="1792202" y="5107870"/>
            <a:ext cx="991460" cy="406185"/>
          </a:xfrm>
          <a:custGeom>
            <a:avLst/>
            <a:gdLst>
              <a:gd name="T0" fmla="*/ 2147483647 w 525"/>
              <a:gd name="T1" fmla="*/ 2147483647 h 429"/>
              <a:gd name="T2" fmla="*/ 2147483647 w 525"/>
              <a:gd name="T3" fmla="*/ 2147483647 h 429"/>
              <a:gd name="T4" fmla="*/ 2147483647 w 525"/>
              <a:gd name="T5" fmla="*/ 2147483647 h 429"/>
              <a:gd name="T6" fmla="*/ 2147483647 w 525"/>
              <a:gd name="T7" fmla="*/ 0 h 429"/>
              <a:gd name="T8" fmla="*/ 2147483647 w 525"/>
              <a:gd name="T9" fmla="*/ 2147483647 h 429"/>
              <a:gd name="T10" fmla="*/ 0 w 525"/>
              <a:gd name="T11" fmla="*/ 2147483647 h 429"/>
              <a:gd name="T12" fmla="*/ 2147483647 w 525"/>
              <a:gd name="T13" fmla="*/ 2147483647 h 42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5"/>
              <a:gd name="T22" fmla="*/ 0 h 429"/>
              <a:gd name="T23" fmla="*/ 525 w 525"/>
              <a:gd name="T24" fmla="*/ 429 h 429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5" h="429">
                <a:moveTo>
                  <a:pt x="21" y="429"/>
                </a:moveTo>
                <a:lnTo>
                  <a:pt x="279" y="390"/>
                </a:lnTo>
                <a:lnTo>
                  <a:pt x="201" y="360"/>
                </a:lnTo>
                <a:lnTo>
                  <a:pt x="525" y="0"/>
                </a:lnTo>
                <a:lnTo>
                  <a:pt x="81" y="315"/>
                </a:lnTo>
                <a:lnTo>
                  <a:pt x="0" y="294"/>
                </a:lnTo>
                <a:lnTo>
                  <a:pt x="12" y="429"/>
                </a:lnTo>
              </a:path>
            </a:pathLst>
          </a:custGeom>
          <a:solidFill>
            <a:srgbClr val="000000"/>
          </a:solidFill>
          <a:ln w="28575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scene3d>
            <a:camera prst="orthographicFront">
              <a:rot lat="0" lon="0" rev="20400000"/>
            </a:camera>
            <a:lightRig rig="threePt" dir="t"/>
          </a:scene3d>
        </p:spPr>
        <p:txBody>
          <a:bodyPr wrap="none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/>
            </a:endParaRPr>
          </a:p>
        </p:txBody>
      </p:sp>
      <p:sp>
        <p:nvSpPr>
          <p:cNvPr id="130" name="Text Box 599"/>
          <p:cNvSpPr txBox="1">
            <a:spLocks noChangeArrowheads="1"/>
          </p:cNvSpPr>
          <p:nvPr/>
        </p:nvSpPr>
        <p:spPr bwMode="auto">
          <a:xfrm>
            <a:off x="371743" y="3076393"/>
            <a:ext cx="2710639" cy="150792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ts val="600"/>
              </a:spcAft>
            </a:pPr>
            <a:r>
              <a:rPr lang="en-US" b="1" u="sng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Test Article</a:t>
            </a:r>
            <a:r>
              <a:rPr lang="en-US" b="1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: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Stringers:</a:t>
            </a:r>
          </a:p>
          <a:p>
            <a:pPr defTabSz="914400" eaLnBrk="0" fontAlgn="base" hangingPunct="0">
              <a:spcBef>
                <a:spcPct val="0"/>
              </a:spcBef>
              <a:spcAft>
                <a:spcPts val="60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1.65-in. tall, 6-in. </a:t>
            </a:r>
            <a:r>
              <a:rPr lang="en-US" sz="1600" b="1" dirty="0">
                <a:solidFill>
                  <a:srgbClr val="000000"/>
                </a:solidFill>
                <a:latin typeface="Arial" charset="0"/>
                <a:ea typeface="ＭＳ Ｐゴシック"/>
              </a:rPr>
              <a:t>spacing</a:t>
            </a:r>
            <a:endParaRPr lang="en-US" sz="1600" b="1" dirty="0" smtClean="0">
              <a:solidFill>
                <a:srgbClr val="000000"/>
              </a:solidFill>
              <a:latin typeface="Arial" charset="0"/>
              <a:ea typeface="ＭＳ Ｐゴシック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Frames: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6.00-in. tall, 24-in. spacin</a:t>
            </a:r>
            <a:r>
              <a:rPr lang="en-US" sz="1600" b="1" dirty="0">
                <a:solidFill>
                  <a:srgbClr val="000000"/>
                </a:solidFill>
                <a:latin typeface="Arial" charset="0"/>
                <a:ea typeface="ＭＳ Ｐゴシック"/>
              </a:rPr>
              <a:t>g</a:t>
            </a:r>
          </a:p>
        </p:txBody>
      </p:sp>
      <p:sp>
        <p:nvSpPr>
          <p:cNvPr id="132" name="TextBox 131"/>
          <p:cNvSpPr txBox="1"/>
          <p:nvPr/>
        </p:nvSpPr>
        <p:spPr>
          <a:xfrm>
            <a:off x="1" y="6073294"/>
            <a:ext cx="3522772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300" b="1" dirty="0" smtClean="0">
                <a:solidFill>
                  <a:srgbClr val="000000"/>
                </a:solidFill>
                <a:latin typeface="Arial" charset="0"/>
                <a:ea typeface="ＭＳ Ｐゴシック"/>
              </a:rPr>
              <a:t>1 Stack </a:t>
            </a:r>
            <a:r>
              <a:rPr lang="en-US" sz="1300" b="1" dirty="0" smtClean="0">
                <a:solidFill>
                  <a:srgbClr val="000000"/>
                </a:solidFill>
                <a:latin typeface="Arial" charset="0"/>
                <a:ea typeface="ＭＳ Ｐゴシック"/>
                <a:sym typeface="Wingdings" pitchFamily="2" charset="2"/>
              </a:rPr>
              <a:t> 0.052 in.</a:t>
            </a:r>
            <a:br>
              <a:rPr lang="en-US" sz="1300" b="1" dirty="0" smtClean="0">
                <a:solidFill>
                  <a:srgbClr val="000000"/>
                </a:solidFill>
                <a:latin typeface="Arial" charset="0"/>
                <a:ea typeface="ＭＳ Ｐゴシック"/>
                <a:sym typeface="Wingdings" pitchFamily="2" charset="2"/>
              </a:rPr>
            </a:br>
            <a:r>
              <a:rPr lang="en-US" sz="1300" b="1" dirty="0" smtClean="0">
                <a:solidFill>
                  <a:srgbClr val="000000"/>
                </a:solidFill>
                <a:latin typeface="Arial" charset="0"/>
                <a:ea typeface="ＭＳ Ｐゴシック"/>
                <a:sym typeface="Wingdings" pitchFamily="2" charset="2"/>
              </a:rPr>
              <a:t>7 Plies (+45, -45, 0, 90, 0, -45, +45)</a:t>
            </a:r>
            <a:br>
              <a:rPr lang="en-US" sz="1300" b="1" dirty="0" smtClean="0">
                <a:solidFill>
                  <a:srgbClr val="000000"/>
                </a:solidFill>
                <a:latin typeface="Arial" charset="0"/>
                <a:ea typeface="ＭＳ Ｐゴシック"/>
                <a:sym typeface="Wingdings" pitchFamily="2" charset="2"/>
              </a:rPr>
            </a:br>
            <a:r>
              <a:rPr lang="en-US" sz="1300" b="1" dirty="0" smtClean="0">
                <a:solidFill>
                  <a:srgbClr val="000000"/>
                </a:solidFill>
                <a:latin typeface="Arial" charset="0"/>
                <a:ea typeface="ＭＳ Ｐゴシック"/>
                <a:sym typeface="Wingdings" pitchFamily="2" charset="2"/>
              </a:rPr>
              <a:t>(0º  44.9%, ±45º  42.9%, 90º  12.2%)</a:t>
            </a:r>
            <a:endParaRPr lang="en-US" sz="1300" b="1" dirty="0">
              <a:solidFill>
                <a:srgbClr val="000000"/>
              </a:solidFill>
              <a:latin typeface="Arial" charset="0"/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397511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Picture 2" descr="IMG_3696"/>
          <p:cNvPicPr>
            <a:picLocks noChangeAspect="1" noChangeArrowheads="1"/>
          </p:cNvPicPr>
          <p:nvPr/>
        </p:nvPicPr>
        <p:blipFill rotWithShape="1">
          <a:blip r:embed="rId3" cstate="print"/>
          <a:srcRect l="33789" t="22554" r="34361" b="38240"/>
          <a:stretch/>
        </p:blipFill>
        <p:spPr bwMode="auto">
          <a:xfrm>
            <a:off x="685243" y="3338512"/>
            <a:ext cx="3465259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8"/>
          <p:cNvSpPr>
            <a:spLocks noChangeArrowheads="1"/>
          </p:cNvSpPr>
          <p:nvPr/>
        </p:nvSpPr>
        <p:spPr bwMode="auto">
          <a:xfrm>
            <a:off x="1379114" y="1123749"/>
            <a:ext cx="2416968" cy="705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000000"/>
                </a:solidFill>
                <a:latin typeface="Arial"/>
                <a:ea typeface="ＭＳ Ｐゴシック"/>
              </a:rPr>
              <a:t>Stringer with Pultruded Rod</a:t>
            </a:r>
            <a:endParaRPr lang="en-US" sz="2000" b="1" dirty="0">
              <a:solidFill>
                <a:srgbClr val="000000"/>
              </a:solidFill>
              <a:latin typeface="Arial"/>
              <a:ea typeface="ＭＳ Ｐゴシック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674" y="164592"/>
            <a:ext cx="7841198" cy="694944"/>
          </a:xfrm>
        </p:spPr>
        <p:txBody>
          <a:bodyPr>
            <a:noAutofit/>
          </a:bodyPr>
          <a:lstStyle/>
          <a:p>
            <a:r>
              <a:rPr lang="en-US" dirty="0" smtClean="0"/>
              <a:t>Typical PRSEUS Panel Substructure Spacing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12</a:t>
            </a:r>
            <a:endParaRPr lang="en-US" dirty="0"/>
          </a:p>
        </p:txBody>
      </p:sp>
      <p:sp>
        <p:nvSpPr>
          <p:cNvPr id="8" name="Rectangle 28"/>
          <p:cNvSpPr>
            <a:spLocks noChangeArrowheads="1"/>
          </p:cNvSpPr>
          <p:nvPr/>
        </p:nvSpPr>
        <p:spPr bwMode="auto">
          <a:xfrm>
            <a:off x="6888903" y="1202061"/>
            <a:ext cx="1503362" cy="705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000000"/>
                </a:solidFill>
                <a:latin typeface="Arial"/>
                <a:ea typeface="ＭＳ Ｐゴシック"/>
              </a:rPr>
              <a:t>Sandwich Frame</a:t>
            </a:r>
            <a:endParaRPr lang="en-US" sz="2000" b="1" dirty="0">
              <a:solidFill>
                <a:srgbClr val="000000"/>
              </a:solidFill>
              <a:latin typeface="Arial"/>
              <a:ea typeface="ＭＳ Ｐゴシック"/>
            </a:endParaRPr>
          </a:p>
        </p:txBody>
      </p:sp>
      <p:grpSp>
        <p:nvGrpSpPr>
          <p:cNvPr id="10" name="Group 14"/>
          <p:cNvGrpSpPr>
            <a:grpSpLocks/>
          </p:cNvGrpSpPr>
          <p:nvPr/>
        </p:nvGrpSpPr>
        <p:grpSpPr bwMode="auto">
          <a:xfrm>
            <a:off x="1407922" y="1455416"/>
            <a:ext cx="3367283" cy="1465585"/>
            <a:chOff x="4922049" y="3696633"/>
            <a:chExt cx="3366878" cy="1465589"/>
          </a:xfrm>
        </p:grpSpPr>
        <p:pic>
          <p:nvPicPr>
            <p:cNvPr id="11" name="Picture 3" descr="2010-L-00451-cross.jp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245" t="39310" r="29051" b="34413"/>
            <a:stretch/>
          </p:blipFill>
          <p:spPr bwMode="auto">
            <a:xfrm>
              <a:off x="5177798" y="4171619"/>
              <a:ext cx="1892073" cy="774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Box 4"/>
            <p:cNvSpPr txBox="1">
              <a:spLocks noChangeArrowheads="1"/>
            </p:cNvSpPr>
            <p:nvPr/>
          </p:nvSpPr>
          <p:spPr bwMode="auto">
            <a:xfrm>
              <a:off x="7248108" y="3696633"/>
              <a:ext cx="843405" cy="461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ＭＳ Ｐゴシック" charset="0"/>
                </a:rPr>
                <a:t>Rod</a:t>
              </a:r>
            </a:p>
          </p:txBody>
        </p:sp>
        <p:sp>
          <p:nvSpPr>
            <p:cNvPr id="13" name="TextBox 6"/>
            <p:cNvSpPr txBox="1">
              <a:spLocks noChangeArrowheads="1"/>
            </p:cNvSpPr>
            <p:nvPr/>
          </p:nvSpPr>
          <p:spPr bwMode="auto">
            <a:xfrm>
              <a:off x="7425431" y="4343401"/>
              <a:ext cx="863496" cy="461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ＭＳ Ｐゴシック" charset="0"/>
                </a:rPr>
                <a:t>Web</a:t>
              </a:r>
            </a:p>
          </p:txBody>
        </p:sp>
        <p:cxnSp>
          <p:nvCxnSpPr>
            <p:cNvPr id="14" name="Straight Connector 13"/>
            <p:cNvCxnSpPr/>
            <p:nvPr/>
          </p:nvCxnSpPr>
          <p:spPr>
            <a:xfrm flipV="1">
              <a:off x="6100977" y="4574234"/>
              <a:ext cx="1358740" cy="16485"/>
            </a:xfrm>
            <a:prstGeom prst="line">
              <a:avLst/>
            </a:prstGeom>
            <a:noFill/>
            <a:ln w="25400" cap="flat" cmpd="sng" algn="ctr">
              <a:solidFill>
                <a:srgbClr val="000000"/>
              </a:solidFill>
              <a:prstDash val="solid"/>
            </a:ln>
            <a:effectLst/>
          </p:spPr>
        </p:cxnSp>
        <p:cxnSp>
          <p:nvCxnSpPr>
            <p:cNvPr id="15" name="Straight Connector 14"/>
            <p:cNvCxnSpPr/>
            <p:nvPr/>
          </p:nvCxnSpPr>
          <p:spPr>
            <a:xfrm flipV="1">
              <a:off x="6114312" y="3940131"/>
              <a:ext cx="1105253" cy="553752"/>
            </a:xfrm>
            <a:prstGeom prst="line">
              <a:avLst/>
            </a:prstGeom>
            <a:noFill/>
            <a:ln w="25400" cap="flat" cmpd="sng" algn="ctr">
              <a:solidFill>
                <a:srgbClr val="000000"/>
              </a:solidFill>
              <a:prstDash val="solid"/>
            </a:ln>
            <a:effectLst/>
          </p:spPr>
        </p:cxnSp>
        <p:cxnSp>
          <p:nvCxnSpPr>
            <p:cNvPr id="16" name="Straight Connector 15"/>
            <p:cNvCxnSpPr/>
            <p:nvPr/>
          </p:nvCxnSpPr>
          <p:spPr>
            <a:xfrm flipV="1">
              <a:off x="4922049" y="4792650"/>
              <a:ext cx="616059" cy="369572"/>
            </a:xfrm>
            <a:prstGeom prst="line">
              <a:avLst/>
            </a:prstGeom>
            <a:noFill/>
            <a:ln w="25400" cap="flat" cmpd="sng" algn="ctr">
              <a:solidFill>
                <a:srgbClr val="000000"/>
              </a:solidFill>
              <a:prstDash val="solid"/>
            </a:ln>
            <a:effectLst/>
          </p:spPr>
        </p:cxnSp>
      </p:grpSp>
      <p:pic>
        <p:nvPicPr>
          <p:cNvPr id="17" name="Picture 16" descr="Macintosh HD:Users:djegley:Documents:06 aero programs:Boeing NRA:compression-frame:post test tests:photos--pretest in studio:JPEGS:2011-L-01902r.jpg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114" t="22018" r="9281" b="13217"/>
          <a:stretch/>
        </p:blipFill>
        <p:spPr bwMode="auto">
          <a:xfrm>
            <a:off x="6730999" y="1943099"/>
            <a:ext cx="1828801" cy="2628901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Box 4"/>
          <p:cNvSpPr txBox="1">
            <a:spLocks noChangeArrowheads="1"/>
          </p:cNvSpPr>
          <p:nvPr/>
        </p:nvSpPr>
        <p:spPr bwMode="auto">
          <a:xfrm>
            <a:off x="3757980" y="2864183"/>
            <a:ext cx="1322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Flange</a:t>
            </a:r>
            <a:endParaRPr lang="en-US" sz="240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658618" y="2705099"/>
            <a:ext cx="86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Skin</a:t>
            </a:r>
            <a:endParaRPr lang="en-US" sz="2400" dirty="0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20" name="Straight Connector 19"/>
          <p:cNvCxnSpPr/>
          <p:nvPr/>
        </p:nvCxnSpPr>
        <p:spPr bwMode="auto">
          <a:xfrm>
            <a:off x="2857500" y="2463800"/>
            <a:ext cx="952500" cy="584200"/>
          </a:xfrm>
          <a:prstGeom prst="line">
            <a:avLst/>
          </a:prstGeom>
          <a:noFill/>
          <a:ln w="254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21" name="TextBox 4"/>
          <p:cNvSpPr txBox="1">
            <a:spLocks noChangeArrowheads="1"/>
          </p:cNvSpPr>
          <p:nvPr/>
        </p:nvSpPr>
        <p:spPr bwMode="auto">
          <a:xfrm>
            <a:off x="5078780" y="4578683"/>
            <a:ext cx="1322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Flange</a:t>
            </a:r>
            <a:endParaRPr lang="en-US" sz="240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TextBox 4"/>
          <p:cNvSpPr txBox="1">
            <a:spLocks noChangeArrowheads="1"/>
          </p:cNvSpPr>
          <p:nvPr/>
        </p:nvSpPr>
        <p:spPr bwMode="auto">
          <a:xfrm>
            <a:off x="5537200" y="1683082"/>
            <a:ext cx="10200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Foam</a:t>
            </a:r>
            <a:endParaRPr lang="en-US" sz="240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4836302" y="2422221"/>
            <a:ext cx="16749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Facesheet</a:t>
            </a:r>
            <a:endParaRPr lang="en-US" sz="2400" dirty="0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24" name="Straight Connector 23"/>
          <p:cNvCxnSpPr/>
          <p:nvPr/>
        </p:nvCxnSpPr>
        <p:spPr bwMode="auto">
          <a:xfrm flipV="1">
            <a:off x="6146800" y="4127501"/>
            <a:ext cx="952500" cy="711199"/>
          </a:xfrm>
          <a:prstGeom prst="line">
            <a:avLst/>
          </a:prstGeom>
          <a:noFill/>
          <a:ln w="254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25" name="Straight Connector 24"/>
          <p:cNvCxnSpPr/>
          <p:nvPr/>
        </p:nvCxnSpPr>
        <p:spPr bwMode="auto">
          <a:xfrm flipH="1" flipV="1">
            <a:off x="6388100" y="2679700"/>
            <a:ext cx="939800" cy="571501"/>
          </a:xfrm>
          <a:prstGeom prst="line">
            <a:avLst/>
          </a:prstGeom>
          <a:noFill/>
          <a:ln w="254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26" name="Straight Connector 25"/>
          <p:cNvCxnSpPr/>
          <p:nvPr/>
        </p:nvCxnSpPr>
        <p:spPr bwMode="auto">
          <a:xfrm>
            <a:off x="6451600" y="1981200"/>
            <a:ext cx="952500" cy="584200"/>
          </a:xfrm>
          <a:prstGeom prst="line">
            <a:avLst/>
          </a:prstGeom>
          <a:noFill/>
          <a:ln w="254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27" name="Oval 26"/>
          <p:cNvSpPr/>
          <p:nvPr/>
        </p:nvSpPr>
        <p:spPr bwMode="auto">
          <a:xfrm>
            <a:off x="1218521" y="3699354"/>
            <a:ext cx="245111" cy="442937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Arial" charset="0"/>
              <a:ea typeface="ＭＳ Ｐゴシック" pitchFamily="80" charset="-128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3509411" y="4084936"/>
            <a:ext cx="252350" cy="419100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Arial" charset="0"/>
              <a:ea typeface="ＭＳ Ｐゴシック" pitchFamily="80" charset="-128"/>
            </a:endParaRPr>
          </a:p>
        </p:txBody>
      </p:sp>
      <p:cxnSp>
        <p:nvCxnSpPr>
          <p:cNvPr id="29" name="Straight Arrow Connector 28"/>
          <p:cNvCxnSpPr>
            <a:stCxn id="27" idx="0"/>
          </p:cNvCxnSpPr>
          <p:nvPr/>
        </p:nvCxnSpPr>
        <p:spPr bwMode="auto">
          <a:xfrm flipV="1">
            <a:off x="1341077" y="2717482"/>
            <a:ext cx="1108803" cy="981872"/>
          </a:xfrm>
          <a:prstGeom prst="straightConnector1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0" name="Straight Arrow Connector 29"/>
          <p:cNvCxnSpPr>
            <a:stCxn id="28" idx="6"/>
          </p:cNvCxnSpPr>
          <p:nvPr/>
        </p:nvCxnSpPr>
        <p:spPr bwMode="auto">
          <a:xfrm flipV="1">
            <a:off x="3761761" y="3541713"/>
            <a:ext cx="2969238" cy="752773"/>
          </a:xfrm>
          <a:prstGeom prst="straightConnector1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1" name="Straight Connector 30"/>
          <p:cNvCxnSpPr/>
          <p:nvPr/>
        </p:nvCxnSpPr>
        <p:spPr>
          <a:xfrm>
            <a:off x="7540563" y="2124992"/>
            <a:ext cx="1011841" cy="1588"/>
          </a:xfrm>
          <a:prstGeom prst="line">
            <a:avLst/>
          </a:prstGeom>
          <a:noFill/>
          <a:ln w="25400" cap="flat" cmpd="sng" algn="ctr">
            <a:solidFill>
              <a:srgbClr val="FFFF00"/>
            </a:solidFill>
            <a:prstDash val="solid"/>
          </a:ln>
          <a:effectLst/>
        </p:spPr>
      </p:cxnSp>
      <p:cxnSp>
        <p:nvCxnSpPr>
          <p:cNvPr id="32" name="Straight Connector 31"/>
          <p:cNvCxnSpPr/>
          <p:nvPr/>
        </p:nvCxnSpPr>
        <p:spPr>
          <a:xfrm>
            <a:off x="7612871" y="4189729"/>
            <a:ext cx="1011841" cy="1588"/>
          </a:xfrm>
          <a:prstGeom prst="line">
            <a:avLst/>
          </a:prstGeom>
          <a:noFill/>
          <a:ln w="25400" cap="flat" cmpd="sng" algn="ctr">
            <a:solidFill>
              <a:srgbClr val="FFFF00"/>
            </a:solidFill>
            <a:prstDash val="solid"/>
          </a:ln>
          <a:effectLst/>
        </p:spPr>
      </p:cxnSp>
      <p:cxnSp>
        <p:nvCxnSpPr>
          <p:cNvPr id="33" name="Straight Arrow Connector 32"/>
          <p:cNvCxnSpPr/>
          <p:nvPr/>
        </p:nvCxnSpPr>
        <p:spPr>
          <a:xfrm>
            <a:off x="8002642" y="2126580"/>
            <a:ext cx="0" cy="2112361"/>
          </a:xfrm>
          <a:prstGeom prst="straightConnector1">
            <a:avLst/>
          </a:prstGeom>
          <a:noFill/>
          <a:ln w="25400" cap="flat" cmpd="sng" algn="ctr">
            <a:solidFill>
              <a:srgbClr val="FFFF00"/>
            </a:solidFill>
            <a:prstDash val="solid"/>
            <a:headEnd type="arrow"/>
            <a:tailEnd type="arrow"/>
          </a:ln>
          <a:effectLst/>
        </p:spPr>
      </p:cxnSp>
      <p:cxnSp>
        <p:nvCxnSpPr>
          <p:cNvPr id="34" name="Straight Connector 33"/>
          <p:cNvCxnSpPr/>
          <p:nvPr/>
        </p:nvCxnSpPr>
        <p:spPr>
          <a:xfrm flipH="1" flipV="1">
            <a:off x="1709165" y="4607548"/>
            <a:ext cx="6636" cy="935578"/>
          </a:xfrm>
          <a:prstGeom prst="line">
            <a:avLst/>
          </a:prstGeom>
          <a:noFill/>
          <a:ln w="25400" cap="flat" cmpd="sng" algn="ctr">
            <a:solidFill>
              <a:srgbClr val="FFFF00"/>
            </a:solidFill>
            <a:prstDash val="solid"/>
          </a:ln>
          <a:effectLst/>
        </p:spPr>
      </p:cxnSp>
      <p:cxnSp>
        <p:nvCxnSpPr>
          <p:cNvPr id="36" name="Straight Arrow Connector 35"/>
          <p:cNvCxnSpPr/>
          <p:nvPr/>
        </p:nvCxnSpPr>
        <p:spPr>
          <a:xfrm>
            <a:off x="1706090" y="4870525"/>
            <a:ext cx="348890" cy="11356"/>
          </a:xfrm>
          <a:prstGeom prst="straightConnector1">
            <a:avLst/>
          </a:prstGeom>
          <a:noFill/>
          <a:ln w="25400" cap="flat" cmpd="sng" algn="ctr">
            <a:solidFill>
              <a:srgbClr val="FFFF00"/>
            </a:solidFill>
            <a:prstDash val="solid"/>
            <a:headEnd type="arrow"/>
            <a:tailEnd type="arrow"/>
          </a:ln>
          <a:effectLst/>
        </p:spPr>
      </p:cxnSp>
      <p:sp>
        <p:nvSpPr>
          <p:cNvPr id="37" name="TextBox 36"/>
          <p:cNvSpPr txBox="1"/>
          <p:nvPr/>
        </p:nvSpPr>
        <p:spPr>
          <a:xfrm>
            <a:off x="1528545" y="4142291"/>
            <a:ext cx="766557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kern="0" dirty="0">
                <a:solidFill>
                  <a:srgbClr val="FFFF00"/>
                </a:solidFill>
                <a:latin typeface="Arial" charset="0"/>
                <a:ea typeface="ＭＳ Ｐゴシック"/>
              </a:rPr>
              <a:t>6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charset="0"/>
                <a:ea typeface="ＭＳ Ｐゴシック"/>
              </a:rPr>
              <a:t> in.</a:t>
            </a:r>
          </a:p>
        </p:txBody>
      </p:sp>
      <p:sp>
        <p:nvSpPr>
          <p:cNvPr id="38" name="TextBox 4"/>
          <p:cNvSpPr txBox="1">
            <a:spLocks noChangeArrowheads="1"/>
          </p:cNvSpPr>
          <p:nvPr/>
        </p:nvSpPr>
        <p:spPr bwMode="auto">
          <a:xfrm>
            <a:off x="2945393" y="4690045"/>
            <a:ext cx="941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srgbClr val="FFFF00"/>
                </a:solidFill>
                <a:latin typeface="Arial"/>
              </a:rPr>
              <a:t>24 in.</a:t>
            </a:r>
            <a:endParaRPr lang="en-US" sz="2400" dirty="0">
              <a:solidFill>
                <a:srgbClr val="FFFF00"/>
              </a:solidFill>
              <a:latin typeface="Arial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1533463" y="2163092"/>
            <a:ext cx="1011841" cy="1588"/>
          </a:xfrm>
          <a:prstGeom prst="line">
            <a:avLst/>
          </a:prstGeom>
          <a:noFill/>
          <a:ln w="25400" cap="flat" cmpd="sng" algn="ctr">
            <a:solidFill>
              <a:srgbClr val="FFFF00"/>
            </a:solidFill>
            <a:prstDash val="solid"/>
          </a:ln>
          <a:effectLst/>
        </p:spPr>
      </p:cxnSp>
      <p:cxnSp>
        <p:nvCxnSpPr>
          <p:cNvPr id="43" name="Straight Connector 42"/>
          <p:cNvCxnSpPr/>
          <p:nvPr/>
        </p:nvCxnSpPr>
        <p:spPr>
          <a:xfrm>
            <a:off x="1212071" y="2564129"/>
            <a:ext cx="1011841" cy="1588"/>
          </a:xfrm>
          <a:prstGeom prst="line">
            <a:avLst/>
          </a:prstGeom>
          <a:noFill/>
          <a:ln w="25400" cap="flat" cmpd="sng" algn="ctr">
            <a:solidFill>
              <a:srgbClr val="FFFF00"/>
            </a:solidFill>
            <a:prstDash val="solid"/>
          </a:ln>
          <a:effectLst/>
        </p:spPr>
      </p:cxnSp>
      <p:cxnSp>
        <p:nvCxnSpPr>
          <p:cNvPr id="44" name="Straight Arrow Connector 43"/>
          <p:cNvCxnSpPr/>
          <p:nvPr/>
        </p:nvCxnSpPr>
        <p:spPr>
          <a:xfrm>
            <a:off x="1816100" y="2171700"/>
            <a:ext cx="0" cy="406400"/>
          </a:xfrm>
          <a:prstGeom prst="straightConnector1">
            <a:avLst/>
          </a:prstGeom>
          <a:noFill/>
          <a:ln w="25400" cap="flat" cmpd="sng" algn="ctr">
            <a:solidFill>
              <a:srgbClr val="FFFF00"/>
            </a:solidFill>
            <a:prstDash val="solid"/>
            <a:headEnd type="arrow"/>
            <a:tailEnd type="arrow"/>
          </a:ln>
          <a:effectLst/>
        </p:spPr>
      </p:cxnSp>
      <p:sp>
        <p:nvSpPr>
          <p:cNvPr id="45" name="TextBox 4"/>
          <p:cNvSpPr txBox="1">
            <a:spLocks noChangeArrowheads="1"/>
          </p:cNvSpPr>
          <p:nvPr/>
        </p:nvSpPr>
        <p:spPr bwMode="auto">
          <a:xfrm>
            <a:off x="348471" y="2102183"/>
            <a:ext cx="12390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1.65 in.</a:t>
            </a:r>
            <a:endParaRPr lang="en-US" sz="2400" dirty="0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>
            <a:off x="2538304" y="5665470"/>
            <a:ext cx="761925" cy="0"/>
          </a:xfrm>
          <a:prstGeom prst="line">
            <a:avLst/>
          </a:prstGeom>
          <a:noFill/>
          <a:ln w="25400" cap="flat" cmpd="sng" algn="ctr">
            <a:solidFill>
              <a:srgbClr val="FFFF00"/>
            </a:solidFill>
            <a:prstDash val="solid"/>
          </a:ln>
          <a:effectLst/>
        </p:spPr>
      </p:cxnSp>
      <p:cxnSp>
        <p:nvCxnSpPr>
          <p:cNvPr id="75" name="Straight Connector 74"/>
          <p:cNvCxnSpPr/>
          <p:nvPr/>
        </p:nvCxnSpPr>
        <p:spPr>
          <a:xfrm flipH="1" flipV="1">
            <a:off x="2059774" y="4609780"/>
            <a:ext cx="6636" cy="935578"/>
          </a:xfrm>
          <a:prstGeom prst="line">
            <a:avLst/>
          </a:prstGeom>
          <a:noFill/>
          <a:ln w="25400" cap="flat" cmpd="sng" algn="ctr">
            <a:solidFill>
              <a:srgbClr val="FFFF00"/>
            </a:solidFill>
            <a:prstDash val="solid"/>
          </a:ln>
          <a:effectLst/>
        </p:spPr>
      </p:cxnSp>
      <p:cxnSp>
        <p:nvCxnSpPr>
          <p:cNvPr id="78" name="Straight Connector 77"/>
          <p:cNvCxnSpPr/>
          <p:nvPr/>
        </p:nvCxnSpPr>
        <p:spPr>
          <a:xfrm>
            <a:off x="2633554" y="4263390"/>
            <a:ext cx="761925" cy="0"/>
          </a:xfrm>
          <a:prstGeom prst="line">
            <a:avLst/>
          </a:prstGeom>
          <a:noFill/>
          <a:ln w="25400" cap="flat" cmpd="sng" algn="ctr">
            <a:solidFill>
              <a:srgbClr val="FFFF00"/>
            </a:solidFill>
            <a:prstDash val="solid"/>
          </a:ln>
          <a:effectLst/>
        </p:spPr>
      </p:cxnSp>
      <p:cxnSp>
        <p:nvCxnSpPr>
          <p:cNvPr id="79" name="Straight Arrow Connector 78"/>
          <p:cNvCxnSpPr/>
          <p:nvPr/>
        </p:nvCxnSpPr>
        <p:spPr>
          <a:xfrm flipH="1">
            <a:off x="2947783" y="4271973"/>
            <a:ext cx="24017" cy="1381487"/>
          </a:xfrm>
          <a:prstGeom prst="straightConnector1">
            <a:avLst/>
          </a:prstGeom>
          <a:noFill/>
          <a:ln w="25400" cap="flat" cmpd="sng" algn="ctr">
            <a:solidFill>
              <a:srgbClr val="FFFF00"/>
            </a:solidFill>
            <a:prstDash val="solid"/>
            <a:headEnd type="arrow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154180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6114" y="2433319"/>
            <a:ext cx="5808661" cy="43516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Integral T-Cap Joint Concept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13</a:t>
            </a:r>
            <a:endParaRPr lang="en-US" dirty="0"/>
          </a:p>
        </p:txBody>
      </p:sp>
      <p:sp>
        <p:nvSpPr>
          <p:cNvPr id="112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4878010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Reduced complexity by using T-Caps integrally built into panels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Reduce number of aluminum fittings required along panel edges</a:t>
            </a:r>
          </a:p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826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Pressure Cube Manufacturing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14</a:t>
            </a:r>
            <a:endParaRPr lang="en-US" dirty="0"/>
          </a:p>
        </p:txBody>
      </p:sp>
      <p:sp>
        <p:nvSpPr>
          <p:cNvPr id="112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4878010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First PRSEUS panels successfully built with integral T-cap joints</a:t>
            </a:r>
          </a:p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3" descr="\\sw\hbcdata\NASA_NRA\2_Technical_Data\10-11_Pressure_Cube\Assy\Photos\7-1-2011\DSC02508.JPG"/>
          <p:cNvPicPr>
            <a:picLocks noChangeAspect="1" noChangeArrowheads="1"/>
          </p:cNvPicPr>
          <p:nvPr/>
        </p:nvPicPr>
        <p:blipFill>
          <a:blip r:embed="rId3" cstate="print"/>
          <a:srcRect l="10304" t="6532" r="14020"/>
          <a:stretch>
            <a:fillRect/>
          </a:stretch>
        </p:blipFill>
        <p:spPr bwMode="auto">
          <a:xfrm>
            <a:off x="5154476" y="2444910"/>
            <a:ext cx="3987930" cy="3694176"/>
          </a:xfrm>
          <a:prstGeom prst="rect">
            <a:avLst/>
          </a:prstGeom>
          <a:noFill/>
        </p:spPr>
      </p:pic>
      <p:pic>
        <p:nvPicPr>
          <p:cNvPr id="6" name="Picture 2" descr="IMG_3696"/>
          <p:cNvPicPr>
            <a:picLocks noChangeAspect="1" noChangeArrowheads="1"/>
          </p:cNvPicPr>
          <p:nvPr/>
        </p:nvPicPr>
        <p:blipFill>
          <a:blip r:embed="rId4" cstate="print"/>
          <a:srcRect l="2345" r="5005" b="12396"/>
          <a:stretch>
            <a:fillRect/>
          </a:stretch>
        </p:blipFill>
        <p:spPr bwMode="auto">
          <a:xfrm>
            <a:off x="0" y="2440311"/>
            <a:ext cx="5220106" cy="3703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4409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Pressure Cube Test Instrumentation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15</a:t>
            </a:r>
            <a:endParaRPr lang="en-US" dirty="0"/>
          </a:p>
        </p:txBody>
      </p:sp>
      <p:sp>
        <p:nvSpPr>
          <p:cNvPr id="112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5544532"/>
          </a:xfrm>
        </p:spPr>
        <p:txBody>
          <a:bodyPr>
            <a:normAutofit lnSpcReduction="10000"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11 Displacement</a:t>
            </a:r>
            <a:b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transducers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168 strain</a:t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gauges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Video Image</a:t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Correlation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3D (VIC-3D)</a:t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on two side</a:t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panels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Exterior</a:t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interior</a:t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cameras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Non-destructive</a:t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evaluation</a:t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(NDE)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753" y="1162508"/>
            <a:ext cx="59436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1219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Pressure Cube Test Loads and Conditions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16</a:t>
            </a:r>
            <a:endParaRPr lang="en-US" dirty="0"/>
          </a:p>
        </p:txBody>
      </p:sp>
      <p:sp>
        <p:nvSpPr>
          <p:cNvPr id="112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5544532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Pristine tests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NDE as manufactured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Check-outs up to 0.5P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Preliminary test to 1.0P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Final pristine test to 2.2P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NDE after pristine tests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Barely visible impact damage</a:t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(BVID) tests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100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ft-lbs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external BVID applied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Additional NDE performed</a:t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 the vicinity of BVID</a:t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application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Pressurized to failure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 = 9.2 psi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8801" y="1152243"/>
            <a:ext cx="4027251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0111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Pressure Cube Model and Analysis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17</a:t>
            </a:r>
            <a:endParaRPr lang="en-US" dirty="0"/>
          </a:p>
        </p:txBody>
      </p:sp>
      <p:pic>
        <p:nvPicPr>
          <p:cNvPr id="6" name="Picture 5"/>
          <p:cNvPicPr/>
          <p:nvPr/>
        </p:nvPicPr>
        <p:blipFill>
          <a:blip r:embed="rId3" cstate="print"/>
          <a:srcRect r="28845"/>
          <a:stretch>
            <a:fillRect/>
          </a:stretch>
        </p:blipFill>
        <p:spPr bwMode="auto">
          <a:xfrm>
            <a:off x="4505325" y="1631223"/>
            <a:ext cx="4440489" cy="4834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5544532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Finite Element Analysis (FEA)</a:t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using MSC.NASTRAN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Global linear and nonlinear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Local joint analysis</a:t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with contact interactions</a:t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and nonlinear material</a:t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properties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94261" y="555875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 smtClean="0"/>
              <a:t>253,575 nodes</a:t>
            </a:r>
            <a:br>
              <a:rPr lang="en-US" b="1" dirty="0" smtClean="0"/>
            </a:br>
            <a:r>
              <a:rPr lang="en-US" b="1" dirty="0" smtClean="0"/>
              <a:t>279,056 elements</a:t>
            </a:r>
            <a:br>
              <a:rPr lang="en-US" b="1" dirty="0" smtClean="0"/>
            </a:br>
            <a:r>
              <a:rPr lang="en-US" b="1" dirty="0" smtClean="0"/>
              <a:t>2,144 fastener connections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9841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Pressure Cube Predictive Analysis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18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5544532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Global nonlinear FEA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ample displacement results</a:t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955208" y="2220692"/>
            <a:ext cx="4982324" cy="4227229"/>
            <a:chOff x="1955208" y="2063932"/>
            <a:chExt cx="4982324" cy="4227229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3" cstate="print"/>
            <a:srcRect l="30438" t="9959" r="32050" b="8972"/>
            <a:stretch/>
          </p:blipFill>
          <p:spPr bwMode="auto">
            <a:xfrm>
              <a:off x="2508333" y="2063932"/>
              <a:ext cx="3333066" cy="38536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/>
            <a:srcRect l="86031" t="-431" r="774" b="5103"/>
            <a:stretch/>
          </p:blipFill>
          <p:spPr bwMode="auto">
            <a:xfrm>
              <a:off x="6092918" y="2193018"/>
              <a:ext cx="844614" cy="3657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/>
            <p:nvPr/>
          </p:nvSpPr>
          <p:spPr>
            <a:xfrm>
              <a:off x="1955208" y="5921829"/>
              <a:ext cx="4572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US" b="1" dirty="0" smtClean="0"/>
                <a:t>Deformation under 28.5 psi</a:t>
              </a:r>
              <a:endParaRPr lang="en-US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89948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Pressure Cube Predictive Analysis, cont’d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19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5544532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Global nonlinear FEA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ressure cube to HWB center section bending moment scaling</a:t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at the ends of bulkhead frames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1601" y="2783546"/>
            <a:ext cx="3995692" cy="30998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362" y="2787261"/>
            <a:ext cx="4213237" cy="30956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2846444" y="2308721"/>
            <a:ext cx="3211056" cy="461655"/>
          </a:xfrm>
          <a:prstGeom prst="rect">
            <a:avLst/>
          </a:prstGeom>
          <a:noFill/>
        </p:spPr>
        <p:txBody>
          <a:bodyPr wrap="none" lIns="91432" tIns="45715" rIns="91432" bIns="45715" rtlCol="0">
            <a:spAutoFit/>
          </a:bodyPr>
          <a:lstStyle/>
          <a:p>
            <a:r>
              <a:rPr lang="en-US" sz="2400" dirty="0" smtClean="0"/>
              <a:t>Factor = 390/166 = 2.35 </a:t>
            </a:r>
            <a:endParaRPr lang="en-US" sz="2400" dirty="0"/>
          </a:p>
        </p:txBody>
      </p:sp>
      <p:cxnSp>
        <p:nvCxnSpPr>
          <p:cNvPr id="16" name="Straight Arrow Connector 36"/>
          <p:cNvCxnSpPr>
            <a:cxnSpLocks noChangeShapeType="1"/>
          </p:cNvCxnSpPr>
          <p:nvPr/>
        </p:nvCxnSpPr>
        <p:spPr bwMode="auto">
          <a:xfrm>
            <a:off x="4914863" y="2682240"/>
            <a:ext cx="1493520" cy="1018903"/>
          </a:xfrm>
          <a:prstGeom prst="straightConnector1">
            <a:avLst/>
          </a:prstGeom>
          <a:noFill/>
          <a:ln w="19050" algn="ctr">
            <a:solidFill>
              <a:srgbClr val="C00000"/>
            </a:solidFill>
            <a:round/>
            <a:headEnd type="arrow" w="lg" len="lg"/>
            <a:tailEnd type="oval" w="lg" len="lg"/>
          </a:ln>
        </p:spPr>
      </p:cxnSp>
      <p:cxnSp>
        <p:nvCxnSpPr>
          <p:cNvPr id="17" name="Straight Arrow Connector 36"/>
          <p:cNvCxnSpPr>
            <a:cxnSpLocks noChangeShapeType="1"/>
          </p:cNvCxnSpPr>
          <p:nvPr/>
        </p:nvCxnSpPr>
        <p:spPr bwMode="auto">
          <a:xfrm flipH="1">
            <a:off x="2118285" y="2682240"/>
            <a:ext cx="2053064" cy="1148703"/>
          </a:xfrm>
          <a:prstGeom prst="straightConnector1">
            <a:avLst/>
          </a:prstGeom>
          <a:noFill/>
          <a:ln w="19050" algn="ctr">
            <a:solidFill>
              <a:srgbClr val="C00000"/>
            </a:solidFill>
            <a:round/>
            <a:headEnd type="arrow" w="lg" len="lg"/>
            <a:tailEnd type="oval" w="lg" len="lg"/>
          </a:ln>
        </p:spPr>
      </p:cxnSp>
      <p:sp>
        <p:nvSpPr>
          <p:cNvPr id="18" name="TextBox 17"/>
          <p:cNvSpPr txBox="1"/>
          <p:nvPr/>
        </p:nvSpPr>
        <p:spPr>
          <a:xfrm>
            <a:off x="1" y="6170214"/>
            <a:ext cx="8782492" cy="707876"/>
          </a:xfrm>
          <a:prstGeom prst="rect">
            <a:avLst/>
          </a:prstGeom>
          <a:noFill/>
          <a:ln w="19050">
            <a:noFill/>
          </a:ln>
        </p:spPr>
        <p:txBody>
          <a:bodyPr wrap="square" lIns="91432" tIns="45715" rIns="91432" bIns="45715" rtlCol="0">
            <a:spAutoFit/>
          </a:bodyPr>
          <a:lstStyle/>
          <a:p>
            <a:pPr algn="ctr"/>
            <a:r>
              <a:rPr lang="en-US" sz="2000" dirty="0" smtClean="0">
                <a:sym typeface="Wingdings" panose="05000000000000000000" pitchFamily="2" charset="2"/>
              </a:rPr>
              <a:t> </a:t>
            </a:r>
            <a:r>
              <a:rPr lang="en-US" sz="2000" dirty="0"/>
              <a:t>Cube must </a:t>
            </a:r>
            <a:r>
              <a:rPr lang="en-US" sz="2000" dirty="0" smtClean="0"/>
              <a:t>demonstrate </a:t>
            </a:r>
            <a:r>
              <a:rPr lang="en-US" sz="2000" dirty="0" smtClean="0">
                <a:sym typeface="Wingdings" panose="05000000000000000000" pitchFamily="2" charset="2"/>
              </a:rPr>
              <a:t>2.35 x 18.4 psi (2P)</a:t>
            </a:r>
            <a:r>
              <a:rPr lang="en-US" sz="2000" dirty="0" smtClean="0"/>
              <a:t> = 43 psi (4.7P)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smtClean="0"/>
              <a:t>for equivalent bending moment</a:t>
            </a:r>
            <a:endParaRPr lang="en-US" sz="2000" dirty="0"/>
          </a:p>
        </p:txBody>
      </p:sp>
      <p:sp>
        <p:nvSpPr>
          <p:cNvPr id="21" name="TextBox 20"/>
          <p:cNvSpPr txBox="1"/>
          <p:nvPr/>
        </p:nvSpPr>
        <p:spPr>
          <a:xfrm>
            <a:off x="5300147" y="5861853"/>
            <a:ext cx="2798083" cy="400099"/>
          </a:xfrm>
          <a:prstGeom prst="rect">
            <a:avLst/>
          </a:prstGeom>
          <a:noFill/>
        </p:spPr>
        <p:txBody>
          <a:bodyPr wrap="square" lIns="91432" tIns="45715" rIns="91432" bIns="45715" rtlCol="0">
            <a:spAutoFit/>
          </a:bodyPr>
          <a:lstStyle/>
          <a:p>
            <a:pPr algn="ctr"/>
            <a:r>
              <a:rPr lang="en-US" sz="2000" dirty="0" smtClean="0"/>
              <a:t>Pressure Cube </a:t>
            </a:r>
            <a:endParaRPr lang="en-US" sz="2000" dirty="0"/>
          </a:p>
        </p:txBody>
      </p:sp>
      <p:sp>
        <p:nvSpPr>
          <p:cNvPr id="22" name="TextBox 21"/>
          <p:cNvSpPr txBox="1"/>
          <p:nvPr/>
        </p:nvSpPr>
        <p:spPr>
          <a:xfrm>
            <a:off x="1174743" y="5851743"/>
            <a:ext cx="2297088" cy="400099"/>
          </a:xfrm>
          <a:prstGeom prst="rect">
            <a:avLst/>
          </a:prstGeom>
          <a:noFill/>
        </p:spPr>
        <p:txBody>
          <a:bodyPr wrap="none" lIns="91432" tIns="45715" rIns="91432" bIns="45715" rtlCol="0">
            <a:spAutoFit/>
          </a:bodyPr>
          <a:lstStyle/>
          <a:p>
            <a:r>
              <a:rPr lang="en-US" sz="2000" dirty="0" smtClean="0"/>
              <a:t>HWB </a:t>
            </a:r>
            <a:r>
              <a:rPr lang="en-US" sz="2000" dirty="0"/>
              <a:t>C</a:t>
            </a:r>
            <a:r>
              <a:rPr lang="en-US" sz="2000" dirty="0" smtClean="0"/>
              <a:t>enter Section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788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Pressure Cube Predictive Analysis, cont’d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20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5544532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Local FEA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ntegral T-caps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etallic fittings</a:t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/>
          <p:nvPr/>
        </p:nvPicPr>
        <p:blipFill>
          <a:blip r:embed="rId3" cstate="print"/>
          <a:srcRect l="619" t="703" r="619" b="6583"/>
          <a:stretch>
            <a:fillRect/>
          </a:stretch>
        </p:blipFill>
        <p:spPr bwMode="auto">
          <a:xfrm>
            <a:off x="728254" y="2812320"/>
            <a:ext cx="3086100" cy="2438399"/>
          </a:xfrm>
          <a:prstGeom prst="rect">
            <a:avLst/>
          </a:prstGeom>
          <a:noFill/>
        </p:spPr>
      </p:pic>
      <p:sp>
        <p:nvSpPr>
          <p:cNvPr id="17" name="Rectangle 16"/>
          <p:cNvSpPr/>
          <p:nvPr/>
        </p:nvSpPr>
        <p:spPr>
          <a:xfrm>
            <a:off x="457199" y="5532675"/>
            <a:ext cx="35226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Delamination in T-Cap</a:t>
            </a:r>
            <a:r>
              <a:rPr lang="en-US" b="1" dirty="0"/>
              <a:t> </a:t>
            </a:r>
            <a:r>
              <a:rPr lang="en-US" b="1" dirty="0" smtClean="0"/>
              <a:t>at ~12.4 psi</a:t>
            </a:r>
          </a:p>
          <a:p>
            <a:pPr algn="ctr"/>
            <a:r>
              <a:rPr lang="en-US" b="1" dirty="0" smtClean="0"/>
              <a:t>(above the limit load, to be arrested </a:t>
            </a:r>
            <a:r>
              <a:rPr lang="en-US" b="1" dirty="0"/>
              <a:t>b</a:t>
            </a:r>
            <a:r>
              <a:rPr lang="en-US" b="1" dirty="0" smtClean="0"/>
              <a:t>y stitching) </a:t>
            </a:r>
            <a:endParaRPr lang="en-US" b="1" dirty="0"/>
          </a:p>
        </p:txBody>
      </p:sp>
      <p:grpSp>
        <p:nvGrpSpPr>
          <p:cNvPr id="18" name="Group 17"/>
          <p:cNvGrpSpPr/>
          <p:nvPr/>
        </p:nvGrpSpPr>
        <p:grpSpPr>
          <a:xfrm>
            <a:off x="4750261" y="2456968"/>
            <a:ext cx="3459142" cy="3369834"/>
            <a:chOff x="2447371" y="3412601"/>
            <a:chExt cx="3459142" cy="3369834"/>
          </a:xfrm>
        </p:grpSpPr>
        <p:pic>
          <p:nvPicPr>
            <p:cNvPr id="19" name="Picture 18"/>
            <p:cNvPicPr/>
            <p:nvPr/>
          </p:nvPicPr>
          <p:blipFill rotWithShape="1">
            <a:blip r:embed="rId4" cstate="print"/>
            <a:srcRect l="85163" t="719" b="1930"/>
            <a:stretch/>
          </p:blipFill>
          <p:spPr bwMode="auto">
            <a:xfrm>
              <a:off x="5009965" y="3605526"/>
              <a:ext cx="896548" cy="3176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30806" r="26526" b="6079"/>
            <a:stretch>
              <a:fillRect/>
            </a:stretch>
          </p:blipFill>
          <p:spPr bwMode="auto">
            <a:xfrm>
              <a:off x="2447371" y="3412601"/>
              <a:ext cx="2562594" cy="3057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1" name="Rectangle 20"/>
            <p:cNvSpPr/>
            <p:nvPr/>
          </p:nvSpPr>
          <p:spPr>
            <a:xfrm>
              <a:off x="4859383" y="4941252"/>
              <a:ext cx="473925" cy="129408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Rectangle 21"/>
          <p:cNvSpPr/>
          <p:nvPr/>
        </p:nvSpPr>
        <p:spPr>
          <a:xfrm>
            <a:off x="4750261" y="5821431"/>
            <a:ext cx="34591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Metallic fitting failure at ~47 psi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07004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Pressure Cube Test to Failure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21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1594" y="1341121"/>
            <a:ext cx="6640812" cy="49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13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Pressure Cube Test to Failure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21</a:t>
            </a:r>
            <a:endParaRPr lang="en-US" dirty="0"/>
          </a:p>
        </p:txBody>
      </p:sp>
      <p:pic>
        <p:nvPicPr>
          <p:cNvPr id="3" name="pressure_cube_Failure_Shortened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47800" y="1404256"/>
            <a:ext cx="6248400" cy="4572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1594" y="1341121"/>
            <a:ext cx="6640812" cy="49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060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Pressure Cube After Failure at 48 psi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22</a:t>
            </a:r>
            <a:endParaRPr lang="en-US" dirty="0"/>
          </a:p>
        </p:txBody>
      </p:sp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6980" y="1229811"/>
            <a:ext cx="5572125" cy="551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5959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Initial Local Failure – Pristine Test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23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5544532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Local displacement and strain “jumps” at 16 and 19 psi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No visible damage up to 20 psi (2.2P)</a:t>
            </a:r>
          </a:p>
          <a:p>
            <a:pPr marL="457200" lvl="1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1667" y="2771707"/>
            <a:ext cx="4617483" cy="3711325"/>
            <a:chOff x="11667" y="2543107"/>
            <a:chExt cx="4617483" cy="3711325"/>
          </a:xfrm>
        </p:grpSpPr>
        <p:grpSp>
          <p:nvGrpSpPr>
            <p:cNvPr id="4" name="Group 3"/>
            <p:cNvGrpSpPr/>
            <p:nvPr/>
          </p:nvGrpSpPr>
          <p:grpSpPr>
            <a:xfrm>
              <a:off x="11667" y="2543107"/>
              <a:ext cx="4617483" cy="3711325"/>
              <a:chOff x="11667" y="2543107"/>
              <a:chExt cx="4617483" cy="3711325"/>
            </a:xfrm>
          </p:grpSpPr>
          <p:pic>
            <p:nvPicPr>
              <p:cNvPr id="13" name="Picture 12"/>
              <p:cNvPicPr>
                <a:picLocks noChangeAspect="1"/>
              </p:cNvPicPr>
              <p:nvPr/>
            </p:nvPicPr>
            <p:blipFill rotWithShape="1">
              <a:blip r:embed="rId3" cstate="print"/>
              <a:srcRect r="15315"/>
              <a:stretch/>
            </p:blipFill>
            <p:spPr bwMode="auto">
              <a:xfrm>
                <a:off x="177433" y="2591053"/>
                <a:ext cx="4425935" cy="352150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" name="TextBox 2"/>
              <p:cNvSpPr txBox="1"/>
              <p:nvPr/>
            </p:nvSpPr>
            <p:spPr>
              <a:xfrm>
                <a:off x="1565910" y="5885100"/>
                <a:ext cx="1840230" cy="36933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 smtClean="0"/>
                  <a:t>Displacement, in.</a:t>
                </a:r>
                <a:endParaRPr lang="en-US" dirty="0"/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364872" y="5609380"/>
                <a:ext cx="4264278" cy="33855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 smtClean="0"/>
                  <a:t>             0.00                                                 0.01      </a:t>
                </a:r>
                <a:endParaRPr lang="en-US" sz="1600" dirty="0"/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298955" y="2543107"/>
                <a:ext cx="389749" cy="3508653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 smtClean="0"/>
                  <a:t>25</a:t>
                </a:r>
              </a:p>
              <a:p>
                <a:endParaRPr lang="en-US" sz="2200" dirty="0"/>
              </a:p>
              <a:p>
                <a:r>
                  <a:rPr lang="en-US" sz="1600" dirty="0" smtClean="0"/>
                  <a:t>20</a:t>
                </a:r>
              </a:p>
              <a:p>
                <a:endParaRPr lang="en-US" sz="2200" dirty="0" smtClean="0"/>
              </a:p>
              <a:p>
                <a:r>
                  <a:rPr lang="en-US" sz="1600" dirty="0" smtClean="0"/>
                  <a:t>15</a:t>
                </a:r>
              </a:p>
              <a:p>
                <a:endParaRPr lang="en-US" sz="2200" dirty="0"/>
              </a:p>
              <a:p>
                <a:r>
                  <a:rPr lang="en-US" sz="1600" dirty="0" smtClean="0"/>
                  <a:t>10</a:t>
                </a:r>
              </a:p>
              <a:p>
                <a:endParaRPr lang="en-US" sz="2200" dirty="0"/>
              </a:p>
              <a:p>
                <a:r>
                  <a:rPr lang="en-US" sz="1600" dirty="0" smtClean="0"/>
                  <a:t>  5</a:t>
                </a:r>
              </a:p>
              <a:p>
                <a:endParaRPr lang="en-US" sz="2200" dirty="0"/>
              </a:p>
              <a:p>
                <a:r>
                  <a:rPr lang="en-US" sz="1600" dirty="0" smtClean="0"/>
                  <a:t>  0</a:t>
                </a:r>
              </a:p>
              <a:p>
                <a:endParaRPr lang="en-US" sz="1600" dirty="0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-495182" y="4027008"/>
                <a:ext cx="1383030" cy="36933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 smtClean="0"/>
                  <a:t>Pressure, psi</a:t>
                </a:r>
                <a:endParaRPr lang="en-US" dirty="0"/>
              </a:p>
            </p:txBody>
          </p:sp>
        </p:grpSp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print"/>
            <a:srcRect l="80533" t="38628" b="35647"/>
            <a:stretch/>
          </p:blipFill>
          <p:spPr bwMode="auto">
            <a:xfrm>
              <a:off x="2946844" y="4291584"/>
              <a:ext cx="1234440" cy="1099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9" name="Group 18"/>
          <p:cNvGrpSpPr/>
          <p:nvPr/>
        </p:nvGrpSpPr>
        <p:grpSpPr>
          <a:xfrm>
            <a:off x="4419837" y="2767897"/>
            <a:ext cx="4583199" cy="3698992"/>
            <a:chOff x="4419837" y="2539297"/>
            <a:chExt cx="4583199" cy="3698992"/>
          </a:xfrm>
        </p:grpSpPr>
        <p:grpSp>
          <p:nvGrpSpPr>
            <p:cNvPr id="5" name="Group 4"/>
            <p:cNvGrpSpPr/>
            <p:nvPr/>
          </p:nvGrpSpPr>
          <p:grpSpPr>
            <a:xfrm>
              <a:off x="4419837" y="2539297"/>
              <a:ext cx="4583199" cy="3698992"/>
              <a:chOff x="4419837" y="2539297"/>
              <a:chExt cx="4583199" cy="3698992"/>
            </a:xfrm>
          </p:grpSpPr>
          <p:pic>
            <p:nvPicPr>
              <p:cNvPr id="12" name="Picture 11"/>
              <p:cNvPicPr>
                <a:picLocks noChangeAspect="1"/>
              </p:cNvPicPr>
              <p:nvPr/>
            </p:nvPicPr>
            <p:blipFill rotWithShape="1">
              <a:blip r:embed="rId4" cstate="print"/>
              <a:srcRect r="17066"/>
              <a:stretch/>
            </p:blipFill>
            <p:spPr bwMode="auto">
              <a:xfrm>
                <a:off x="4583430" y="2589352"/>
                <a:ext cx="4261798" cy="35232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" name="TextBox 10"/>
              <p:cNvSpPr txBox="1"/>
              <p:nvPr/>
            </p:nvSpPr>
            <p:spPr>
              <a:xfrm>
                <a:off x="6248400" y="5868957"/>
                <a:ext cx="1383030" cy="36933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 smtClean="0"/>
                  <a:t>Strain, µ</a:t>
                </a:r>
                <a:r>
                  <a:rPr lang="el-GR" dirty="0" smtClean="0"/>
                  <a:t>ε</a:t>
                </a:r>
                <a:endParaRPr lang="en-US" dirty="0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4894563" y="5613714"/>
                <a:ext cx="4108473" cy="33855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 smtClean="0"/>
                  <a:t>  0                                                                         500    </a:t>
                </a:r>
                <a:endParaRPr lang="en-US" sz="1600" dirty="0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 rot="16200000">
                <a:off x="3912988" y="4034628"/>
                <a:ext cx="1383030" cy="36933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 smtClean="0"/>
                  <a:t>Pressure, psi</a:t>
                </a:r>
                <a:endParaRPr lang="en-US" dirty="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4684265" y="2539297"/>
                <a:ext cx="389749" cy="3508653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 smtClean="0"/>
                  <a:t>25</a:t>
                </a:r>
              </a:p>
              <a:p>
                <a:endParaRPr lang="en-US" sz="2200" dirty="0"/>
              </a:p>
              <a:p>
                <a:r>
                  <a:rPr lang="en-US" sz="1600" dirty="0" smtClean="0"/>
                  <a:t>20</a:t>
                </a:r>
              </a:p>
              <a:p>
                <a:endParaRPr lang="en-US" sz="2200" dirty="0" smtClean="0"/>
              </a:p>
              <a:p>
                <a:r>
                  <a:rPr lang="en-US" sz="1600" dirty="0" smtClean="0"/>
                  <a:t>15</a:t>
                </a:r>
              </a:p>
              <a:p>
                <a:endParaRPr lang="en-US" sz="2200" dirty="0"/>
              </a:p>
              <a:p>
                <a:r>
                  <a:rPr lang="en-US" sz="1600" dirty="0" smtClean="0"/>
                  <a:t>10</a:t>
                </a:r>
              </a:p>
              <a:p>
                <a:endParaRPr lang="en-US" sz="2200" dirty="0"/>
              </a:p>
              <a:p>
                <a:r>
                  <a:rPr lang="en-US" sz="1600" dirty="0" smtClean="0"/>
                  <a:t>  5</a:t>
                </a:r>
              </a:p>
              <a:p>
                <a:endParaRPr lang="en-US" sz="2200" dirty="0"/>
              </a:p>
              <a:p>
                <a:r>
                  <a:rPr lang="en-US" sz="1600" dirty="0" smtClean="0"/>
                  <a:t>  0</a:t>
                </a:r>
              </a:p>
              <a:p>
                <a:endParaRPr lang="en-US" sz="1600" dirty="0"/>
              </a:p>
            </p:txBody>
          </p:sp>
        </p:grp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4" cstate="print"/>
            <a:srcRect l="82534" t="37568" r="2399" b="34039"/>
            <a:stretch/>
          </p:blipFill>
          <p:spPr bwMode="auto">
            <a:xfrm>
              <a:off x="7517130" y="4127854"/>
              <a:ext cx="914400" cy="1181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1" name="TextBox 20"/>
          <p:cNvSpPr txBox="1"/>
          <p:nvPr/>
        </p:nvSpPr>
        <p:spPr>
          <a:xfrm>
            <a:off x="547163" y="2370631"/>
            <a:ext cx="396411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Crown Panel </a:t>
            </a:r>
            <a:r>
              <a:rPr lang="en-US" dirty="0"/>
              <a:t>S</a:t>
            </a:r>
            <a:r>
              <a:rPr lang="en-US" dirty="0" smtClean="0"/>
              <a:t>urface above T-Cap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5005514" y="2257771"/>
            <a:ext cx="3732829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Crown Panel Skin near T-Cap</a:t>
            </a:r>
            <a:br>
              <a:rPr lang="en-US" dirty="0" smtClean="0"/>
            </a:br>
            <a:r>
              <a:rPr lang="en-US" dirty="0" smtClean="0"/>
              <a:t>(Inside and Outside)</a:t>
            </a:r>
            <a:endParaRPr lang="en-US" dirty="0"/>
          </a:p>
        </p:txBody>
      </p:sp>
      <p:grpSp>
        <p:nvGrpSpPr>
          <p:cNvPr id="26" name="Group 25"/>
          <p:cNvGrpSpPr/>
          <p:nvPr/>
        </p:nvGrpSpPr>
        <p:grpSpPr>
          <a:xfrm>
            <a:off x="6662913" y="4426142"/>
            <a:ext cx="854110" cy="856372"/>
            <a:chOff x="6662913" y="4385950"/>
            <a:chExt cx="854110" cy="856372"/>
          </a:xfrm>
        </p:grpSpPr>
        <p:grpSp>
          <p:nvGrpSpPr>
            <p:cNvPr id="24" name="Group 23"/>
            <p:cNvGrpSpPr/>
            <p:nvPr/>
          </p:nvGrpSpPr>
          <p:grpSpPr>
            <a:xfrm>
              <a:off x="6662913" y="4448502"/>
              <a:ext cx="854110" cy="793820"/>
              <a:chOff x="5441462" y="3148324"/>
              <a:chExt cx="854110" cy="793820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5441462" y="3148324"/>
                <a:ext cx="854110" cy="793820"/>
              </a:xfrm>
              <a:prstGeom prst="rect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accent1">
                      <a:tint val="50000"/>
                      <a:shade val="100000"/>
                      <a:satMod val="350000"/>
                    </a:schemeClr>
                  </a:gs>
                </a:gsLst>
              </a:gra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6130804" y="3499646"/>
                <a:ext cx="108857" cy="120581"/>
              </a:xfrm>
              <a:prstGeom prst="ellipse">
                <a:avLst/>
              </a:prstGeom>
              <a:solidFill>
                <a:srgbClr val="FF0000"/>
              </a:solidFill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5" name="TextBox 24"/>
            <p:cNvSpPr txBox="1"/>
            <p:nvPr/>
          </p:nvSpPr>
          <p:spPr>
            <a:xfrm>
              <a:off x="6714329" y="4385950"/>
              <a:ext cx="73209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Crown</a:t>
              </a:r>
            </a:p>
            <a:p>
              <a:pPr algn="ctr"/>
              <a:r>
                <a:rPr lang="en-US" sz="1400" b="1" dirty="0" smtClean="0"/>
                <a:t>Panel</a:t>
              </a:r>
              <a:endParaRPr lang="en-US" sz="1400" b="1" dirty="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2203165" y="4525439"/>
            <a:ext cx="854110" cy="846324"/>
            <a:chOff x="6662913" y="4395998"/>
            <a:chExt cx="854110" cy="846324"/>
          </a:xfrm>
        </p:grpSpPr>
        <p:grpSp>
          <p:nvGrpSpPr>
            <p:cNvPr id="29" name="Group 28"/>
            <p:cNvGrpSpPr/>
            <p:nvPr/>
          </p:nvGrpSpPr>
          <p:grpSpPr>
            <a:xfrm>
              <a:off x="6662913" y="4448502"/>
              <a:ext cx="854110" cy="793820"/>
              <a:chOff x="5441462" y="3148324"/>
              <a:chExt cx="854110" cy="793820"/>
            </a:xfrm>
          </p:grpSpPr>
          <p:sp>
            <p:nvSpPr>
              <p:cNvPr id="31" name="Rectangle 30"/>
              <p:cNvSpPr/>
              <p:nvPr/>
            </p:nvSpPr>
            <p:spPr>
              <a:xfrm>
                <a:off x="5441462" y="3148324"/>
                <a:ext cx="854110" cy="793820"/>
              </a:xfrm>
              <a:prstGeom prst="rect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accent1">
                      <a:tint val="50000"/>
                      <a:shade val="100000"/>
                      <a:satMod val="350000"/>
                    </a:schemeClr>
                  </a:gs>
                </a:gsLst>
              </a:gra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6181044" y="3499646"/>
                <a:ext cx="108857" cy="120581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6724377" y="4395998"/>
              <a:ext cx="73209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Crown</a:t>
              </a:r>
            </a:p>
            <a:p>
              <a:pPr algn="ctr"/>
              <a:r>
                <a:rPr lang="en-US" sz="1400" b="1" dirty="0" smtClean="0"/>
                <a:t>Panel</a:t>
              </a:r>
              <a:endParaRPr lang="en-US" sz="1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37299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Initial Local Failure – Pristine Test, cont’d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5544532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Delaminations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arrested at stitch lines, found during</a:t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post-pristine test NDE (ultrasound)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710" y="2034723"/>
            <a:ext cx="7913650" cy="4784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4888234" y="2264381"/>
            <a:ext cx="2575556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chemeClr val="accent1"/>
                </a:solidFill>
              </a:rPr>
              <a:t>Regions of</a:t>
            </a:r>
            <a:br>
              <a:rPr lang="en-US" b="1" dirty="0" smtClean="0">
                <a:solidFill>
                  <a:schemeClr val="accent1"/>
                </a:solidFill>
              </a:rPr>
            </a:br>
            <a:r>
              <a:rPr lang="en-US" b="1" dirty="0" smtClean="0">
                <a:solidFill>
                  <a:schemeClr val="accent1"/>
                </a:solidFill>
              </a:rPr>
              <a:t>delamination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24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999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Location of the Final Failure Origination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25</a:t>
            </a:r>
            <a:endParaRPr lang="en-US" dirty="0"/>
          </a:p>
        </p:txBody>
      </p:sp>
      <p:pic>
        <p:nvPicPr>
          <p:cNvPr id="5" name="Picture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5" y="1224369"/>
            <a:ext cx="7553325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Arrow Connector 3"/>
          <p:cNvCxnSpPr/>
          <p:nvPr/>
        </p:nvCxnSpPr>
        <p:spPr>
          <a:xfrm>
            <a:off x="3945255" y="3268980"/>
            <a:ext cx="1179195" cy="1028653"/>
          </a:xfrm>
          <a:prstGeom prst="straightConnector1">
            <a:avLst/>
          </a:prstGeom>
          <a:ln w="28575">
            <a:solidFill>
              <a:schemeClr val="tx1"/>
            </a:solidFill>
            <a:headEnd type="arrow" w="lg" len="lg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421505" y="4215589"/>
            <a:ext cx="14058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Crown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1253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Final Failure Origination in Metallic Fitting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26</a:t>
            </a:r>
            <a:endParaRPr lang="en-US" dirty="0"/>
          </a:p>
        </p:txBody>
      </p:sp>
      <p:pic>
        <p:nvPicPr>
          <p:cNvPr id="8" name="Picture 7" descr="inside_fitting_crack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67250" y="1171297"/>
            <a:ext cx="3329940" cy="2240382"/>
          </a:xfrm>
          <a:prstGeom prst="rect">
            <a:avLst/>
          </a:prstGeom>
        </p:spPr>
      </p:pic>
      <p:pic>
        <p:nvPicPr>
          <p:cNvPr id="11" name="Picture 10" descr="outside_fitting_crack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37259" y="1161772"/>
            <a:ext cx="3206115" cy="2268957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2447371" y="3438728"/>
            <a:ext cx="3459142" cy="3369834"/>
            <a:chOff x="2447371" y="3412601"/>
            <a:chExt cx="3459142" cy="3369834"/>
          </a:xfrm>
        </p:grpSpPr>
        <p:pic>
          <p:nvPicPr>
            <p:cNvPr id="6" name="Picture 5"/>
            <p:cNvPicPr/>
            <p:nvPr/>
          </p:nvPicPr>
          <p:blipFill rotWithShape="1">
            <a:blip r:embed="rId5" cstate="print"/>
            <a:srcRect l="85163" t="719" b="1930"/>
            <a:stretch/>
          </p:blipFill>
          <p:spPr bwMode="auto">
            <a:xfrm>
              <a:off x="5009965" y="3605526"/>
              <a:ext cx="896548" cy="3176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l="30806" r="26526" b="6079"/>
            <a:stretch>
              <a:fillRect/>
            </a:stretch>
          </p:blipFill>
          <p:spPr bwMode="auto">
            <a:xfrm>
              <a:off x="2447371" y="3412601"/>
              <a:ext cx="2562594" cy="3057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Rectangle 2"/>
            <p:cNvSpPr/>
            <p:nvPr/>
          </p:nvSpPr>
          <p:spPr>
            <a:xfrm>
              <a:off x="4859383" y="4941252"/>
              <a:ext cx="473925" cy="129408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84493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Pressure Cube – Conclusions</a:t>
            </a:r>
            <a:endParaRPr lang="en-US" dirty="0"/>
          </a:p>
        </p:txBody>
      </p:sp>
      <p:sp>
        <p:nvSpPr>
          <p:cNvPr id="9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27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5544532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Assembled PRSEUS panels exceeded the 18.4 psi (2P) overpressure loading requirement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Cube failed at 48 psi (5.2P)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Integral T-cap joint design successfully sustained the 43 psi (4.7P) scaled-up load requirement equivalent to the HWB center section loading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Metallic fitting likely originated the final failure sequence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Local damage arrestment above limit load successful</a:t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due to stitching of integral T-caps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62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HWB Center Section Test Article Schematic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28</a:t>
            </a:r>
            <a:endParaRPr lang="en-US" dirty="0"/>
          </a:p>
        </p:txBody>
      </p:sp>
      <p:pic>
        <p:nvPicPr>
          <p:cNvPr id="15" name="Picture 14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8892"/>
          <a:stretch/>
        </p:blipFill>
        <p:spPr bwMode="auto">
          <a:xfrm>
            <a:off x="1589448" y="2130126"/>
            <a:ext cx="5902286" cy="3940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 Box 599"/>
          <p:cNvSpPr txBox="1">
            <a:spLocks noChangeArrowheads="1"/>
          </p:cNvSpPr>
          <p:nvPr/>
        </p:nvSpPr>
        <p:spPr bwMode="auto">
          <a:xfrm>
            <a:off x="6054399" y="5592377"/>
            <a:ext cx="1488125" cy="30760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/>
              <a:t>Center Keel Panel</a:t>
            </a:r>
            <a:endParaRPr lang="en-US" sz="1400" b="1" dirty="0"/>
          </a:p>
        </p:txBody>
      </p:sp>
      <p:sp>
        <p:nvSpPr>
          <p:cNvPr id="17" name="Text Box 604"/>
          <p:cNvSpPr txBox="1">
            <a:spLocks noChangeArrowheads="1"/>
          </p:cNvSpPr>
          <p:nvPr/>
        </p:nvSpPr>
        <p:spPr bwMode="auto">
          <a:xfrm>
            <a:off x="7394254" y="3307361"/>
            <a:ext cx="1019150" cy="30760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/>
              <a:t>Floor </a:t>
            </a:r>
            <a:r>
              <a:rPr lang="en-US" sz="1400" b="1" dirty="0" smtClean="0"/>
              <a:t>Panel</a:t>
            </a:r>
            <a:endParaRPr lang="en-US" sz="1400" b="1" dirty="0"/>
          </a:p>
        </p:txBody>
      </p:sp>
      <p:sp>
        <p:nvSpPr>
          <p:cNvPr id="18" name="Text Box 606"/>
          <p:cNvSpPr txBox="1">
            <a:spLocks noChangeArrowheads="1"/>
          </p:cNvSpPr>
          <p:nvPr/>
        </p:nvSpPr>
        <p:spPr bwMode="auto">
          <a:xfrm>
            <a:off x="6900356" y="4822937"/>
            <a:ext cx="1815842" cy="30760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/>
              <a:t>Upper </a:t>
            </a:r>
            <a:r>
              <a:rPr lang="en-US" sz="1400" b="1" dirty="0" smtClean="0"/>
              <a:t>Inner </a:t>
            </a:r>
            <a:r>
              <a:rPr lang="en-US" sz="1400" b="1" dirty="0"/>
              <a:t>Rib </a:t>
            </a:r>
            <a:r>
              <a:rPr lang="en-US" sz="1400" b="1" dirty="0" smtClean="0"/>
              <a:t>Panel</a:t>
            </a:r>
            <a:endParaRPr lang="en-US" sz="1400" b="1" dirty="0"/>
          </a:p>
        </p:txBody>
      </p:sp>
      <p:sp>
        <p:nvSpPr>
          <p:cNvPr id="19" name="Text Box 610"/>
          <p:cNvSpPr txBox="1">
            <a:spLocks noChangeArrowheads="1"/>
          </p:cNvSpPr>
          <p:nvPr/>
        </p:nvSpPr>
        <p:spPr bwMode="auto">
          <a:xfrm>
            <a:off x="3963750" y="2236257"/>
            <a:ext cx="1117639" cy="30760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/>
              <a:t>Crown </a:t>
            </a:r>
            <a:r>
              <a:rPr lang="en-US" sz="1400" b="1" dirty="0" smtClean="0"/>
              <a:t>Panel</a:t>
            </a:r>
            <a:endParaRPr lang="en-US" sz="1400" b="1" dirty="0"/>
          </a:p>
        </p:txBody>
      </p:sp>
      <p:sp>
        <p:nvSpPr>
          <p:cNvPr id="20" name="Freeform 615"/>
          <p:cNvSpPr>
            <a:spLocks/>
          </p:cNvSpPr>
          <p:nvPr/>
        </p:nvSpPr>
        <p:spPr bwMode="auto">
          <a:xfrm flipH="1">
            <a:off x="4342153" y="5006911"/>
            <a:ext cx="793529" cy="1070770"/>
          </a:xfrm>
          <a:custGeom>
            <a:avLst/>
            <a:gdLst>
              <a:gd name="T0" fmla="*/ 0 w 530"/>
              <a:gd name="T1" fmla="*/ 0 h 295"/>
              <a:gd name="T2" fmla="*/ 2147483647 w 530"/>
              <a:gd name="T3" fmla="*/ 2147483647 h 295"/>
              <a:gd name="T4" fmla="*/ 2147483647 w 530"/>
              <a:gd name="T5" fmla="*/ 2147483647 h 295"/>
              <a:gd name="T6" fmla="*/ 0 60000 65536"/>
              <a:gd name="T7" fmla="*/ 0 60000 65536"/>
              <a:gd name="T8" fmla="*/ 0 60000 65536"/>
              <a:gd name="T9" fmla="*/ 0 w 530"/>
              <a:gd name="T10" fmla="*/ 0 h 295"/>
              <a:gd name="T11" fmla="*/ 265 w 530"/>
              <a:gd name="T12" fmla="*/ 112 h 2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30" h="295">
                <a:moveTo>
                  <a:pt x="530" y="0"/>
                </a:moveTo>
                <a:lnTo>
                  <a:pt x="124" y="295"/>
                </a:lnTo>
                <a:lnTo>
                  <a:pt x="0" y="294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triangle" w="med" len="lg"/>
            <a:tailEnd/>
          </a:ln>
        </p:spPr>
        <p:txBody>
          <a:bodyPr wrap="none" lIns="91262" tIns="45633" rIns="91262" bIns="4563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rgbClr val="0000FF"/>
              </a:solidFill>
            </a:endParaRPr>
          </a:p>
        </p:txBody>
      </p:sp>
      <p:sp>
        <p:nvSpPr>
          <p:cNvPr id="21" name="Text Box 616"/>
          <p:cNvSpPr txBox="1">
            <a:spLocks noChangeArrowheads="1"/>
          </p:cNvSpPr>
          <p:nvPr/>
        </p:nvSpPr>
        <p:spPr bwMode="auto">
          <a:xfrm>
            <a:off x="5266252" y="5919117"/>
            <a:ext cx="2099446" cy="30760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/>
              <a:t>Aft Lower </a:t>
            </a:r>
            <a:r>
              <a:rPr lang="en-US" sz="1400" b="1" dirty="0" smtClean="0"/>
              <a:t>Bulkhead Panel</a:t>
            </a:r>
            <a:endParaRPr lang="en-US" sz="1400" b="1" dirty="0"/>
          </a:p>
        </p:txBody>
      </p:sp>
      <p:sp>
        <p:nvSpPr>
          <p:cNvPr id="22" name="Text Box 625"/>
          <p:cNvSpPr txBox="1">
            <a:spLocks noChangeArrowheads="1"/>
          </p:cNvSpPr>
          <p:nvPr/>
        </p:nvSpPr>
        <p:spPr bwMode="auto">
          <a:xfrm>
            <a:off x="7294860" y="2837329"/>
            <a:ext cx="1350395" cy="30760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/>
              <a:t>Outer Rib </a:t>
            </a:r>
            <a:r>
              <a:rPr lang="en-US" sz="1400" b="1" dirty="0" smtClean="0"/>
              <a:t>Panel</a:t>
            </a:r>
            <a:endParaRPr lang="en-US" sz="1400" b="1" dirty="0"/>
          </a:p>
        </p:txBody>
      </p:sp>
      <p:sp>
        <p:nvSpPr>
          <p:cNvPr id="23" name="Freeform 626"/>
          <p:cNvSpPr>
            <a:spLocks/>
          </p:cNvSpPr>
          <p:nvPr/>
        </p:nvSpPr>
        <p:spPr bwMode="auto">
          <a:xfrm flipV="1">
            <a:off x="6384891" y="2988266"/>
            <a:ext cx="808287" cy="321109"/>
          </a:xfrm>
          <a:custGeom>
            <a:avLst/>
            <a:gdLst>
              <a:gd name="T0" fmla="*/ 0 w 426"/>
              <a:gd name="T1" fmla="*/ 0 h 234"/>
              <a:gd name="T2" fmla="*/ 2147483647 w 426"/>
              <a:gd name="T3" fmla="*/ 2147483647 h 234"/>
              <a:gd name="T4" fmla="*/ 2147483647 w 426"/>
              <a:gd name="T5" fmla="*/ 2147483647 h 234"/>
              <a:gd name="T6" fmla="*/ 0 60000 65536"/>
              <a:gd name="T7" fmla="*/ 0 60000 65536"/>
              <a:gd name="T8" fmla="*/ 0 60000 65536"/>
              <a:gd name="T9" fmla="*/ 0 w 426"/>
              <a:gd name="T10" fmla="*/ 0 h 234"/>
              <a:gd name="T11" fmla="*/ 426 w 426"/>
              <a:gd name="T12" fmla="*/ 234 h 23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6" h="234">
                <a:moveTo>
                  <a:pt x="0" y="0"/>
                </a:moveTo>
                <a:lnTo>
                  <a:pt x="287" y="234"/>
                </a:lnTo>
                <a:lnTo>
                  <a:pt x="426" y="232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triangle" w="med" len="lg"/>
            <a:tailEnd/>
          </a:ln>
        </p:spPr>
        <p:txBody>
          <a:bodyPr wrap="none" lIns="91262" tIns="45633" rIns="91262" bIns="4563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rgbClr val="0000FF"/>
              </a:solidFill>
            </a:endParaRPr>
          </a:p>
        </p:txBody>
      </p:sp>
      <p:sp>
        <p:nvSpPr>
          <p:cNvPr id="24" name="Freeform 602"/>
          <p:cNvSpPr>
            <a:spLocks/>
          </p:cNvSpPr>
          <p:nvPr/>
        </p:nvSpPr>
        <p:spPr bwMode="auto">
          <a:xfrm flipH="1" flipV="1">
            <a:off x="5128308" y="2383603"/>
            <a:ext cx="412963" cy="406727"/>
          </a:xfrm>
          <a:custGeom>
            <a:avLst/>
            <a:gdLst>
              <a:gd name="T0" fmla="*/ 0 w 265"/>
              <a:gd name="T1" fmla="*/ 0 h 112"/>
              <a:gd name="T2" fmla="*/ 2147483647 w 265"/>
              <a:gd name="T3" fmla="*/ 2147483647 h 112"/>
              <a:gd name="T4" fmla="*/ 2147483647 w 265"/>
              <a:gd name="T5" fmla="*/ 2147483647 h 112"/>
              <a:gd name="T6" fmla="*/ 0 60000 65536"/>
              <a:gd name="T7" fmla="*/ 0 60000 65536"/>
              <a:gd name="T8" fmla="*/ 0 60000 65536"/>
              <a:gd name="T9" fmla="*/ 0 w 265"/>
              <a:gd name="T10" fmla="*/ 0 h 112"/>
              <a:gd name="T11" fmla="*/ 265 w 265"/>
              <a:gd name="T12" fmla="*/ 112 h 1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65" h="112">
                <a:moveTo>
                  <a:pt x="0" y="0"/>
                </a:moveTo>
                <a:lnTo>
                  <a:pt x="153" y="112"/>
                </a:lnTo>
                <a:lnTo>
                  <a:pt x="265" y="112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triangle" w="med" len="lg"/>
            <a:tailEnd/>
          </a:ln>
        </p:spPr>
        <p:txBody>
          <a:bodyPr wrap="none" lIns="91262" tIns="45633" rIns="91262" bIns="4563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rgbClr val="0000FF"/>
              </a:solidFill>
            </a:endParaRPr>
          </a:p>
        </p:txBody>
      </p:sp>
      <p:sp>
        <p:nvSpPr>
          <p:cNvPr id="25" name="Freeform 600"/>
          <p:cNvSpPr>
            <a:spLocks/>
          </p:cNvSpPr>
          <p:nvPr/>
        </p:nvSpPr>
        <p:spPr bwMode="auto">
          <a:xfrm>
            <a:off x="5517635" y="3886107"/>
            <a:ext cx="1214978" cy="1090630"/>
          </a:xfrm>
          <a:custGeom>
            <a:avLst/>
            <a:gdLst>
              <a:gd name="T0" fmla="*/ 0 w 871"/>
              <a:gd name="T1" fmla="*/ 0 h 183"/>
              <a:gd name="T2" fmla="*/ 2147483647 w 871"/>
              <a:gd name="T3" fmla="*/ 2147483647 h 183"/>
              <a:gd name="T4" fmla="*/ 2147483647 w 871"/>
              <a:gd name="T5" fmla="*/ 2147483647 h 183"/>
              <a:gd name="T6" fmla="*/ 0 60000 65536"/>
              <a:gd name="T7" fmla="*/ 0 60000 65536"/>
              <a:gd name="T8" fmla="*/ 0 60000 65536"/>
              <a:gd name="T9" fmla="*/ 0 w 871"/>
              <a:gd name="T10" fmla="*/ 0 h 183"/>
              <a:gd name="T11" fmla="*/ 363 w 871"/>
              <a:gd name="T12" fmla="*/ 189 h 18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71" h="183">
                <a:moveTo>
                  <a:pt x="0" y="0"/>
                </a:moveTo>
                <a:lnTo>
                  <a:pt x="700" y="183"/>
                </a:lnTo>
                <a:lnTo>
                  <a:pt x="871" y="183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triangle" w="med" len="lg"/>
            <a:tailEnd/>
          </a:ln>
        </p:spPr>
        <p:txBody>
          <a:bodyPr wrap="none" lIns="91262" tIns="45633" rIns="91262" bIns="4563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rgbClr val="0000FF"/>
              </a:solidFill>
            </a:endParaRPr>
          </a:p>
        </p:txBody>
      </p:sp>
      <p:sp>
        <p:nvSpPr>
          <p:cNvPr id="26" name="Text Box 599"/>
          <p:cNvSpPr txBox="1">
            <a:spLocks noChangeArrowheads="1"/>
          </p:cNvSpPr>
          <p:nvPr/>
        </p:nvSpPr>
        <p:spPr bwMode="auto">
          <a:xfrm>
            <a:off x="7097537" y="4448287"/>
            <a:ext cx="1310833" cy="30760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/>
              <a:t>Side Keel Panel</a:t>
            </a:r>
            <a:endParaRPr lang="en-US" sz="1400" b="1" dirty="0"/>
          </a:p>
        </p:txBody>
      </p:sp>
      <p:sp>
        <p:nvSpPr>
          <p:cNvPr id="27" name="Freeform 615"/>
          <p:cNvSpPr>
            <a:spLocks/>
          </p:cNvSpPr>
          <p:nvPr/>
        </p:nvSpPr>
        <p:spPr bwMode="auto">
          <a:xfrm flipH="1">
            <a:off x="6501951" y="4326960"/>
            <a:ext cx="513256" cy="279390"/>
          </a:xfrm>
          <a:custGeom>
            <a:avLst/>
            <a:gdLst>
              <a:gd name="T0" fmla="*/ 0 w 530"/>
              <a:gd name="T1" fmla="*/ 0 h 295"/>
              <a:gd name="T2" fmla="*/ 2147483647 w 530"/>
              <a:gd name="T3" fmla="*/ 2147483647 h 295"/>
              <a:gd name="T4" fmla="*/ 2147483647 w 530"/>
              <a:gd name="T5" fmla="*/ 2147483647 h 295"/>
              <a:gd name="T6" fmla="*/ 0 60000 65536"/>
              <a:gd name="T7" fmla="*/ 0 60000 65536"/>
              <a:gd name="T8" fmla="*/ 0 60000 65536"/>
              <a:gd name="T9" fmla="*/ 0 w 530"/>
              <a:gd name="T10" fmla="*/ 0 h 295"/>
              <a:gd name="T11" fmla="*/ 265 w 530"/>
              <a:gd name="T12" fmla="*/ 112 h 2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30" h="295">
                <a:moveTo>
                  <a:pt x="530" y="0"/>
                </a:moveTo>
                <a:lnTo>
                  <a:pt x="124" y="295"/>
                </a:lnTo>
                <a:lnTo>
                  <a:pt x="0" y="294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triangle" w="med" len="lg"/>
            <a:tailEnd/>
          </a:ln>
        </p:spPr>
        <p:txBody>
          <a:bodyPr wrap="none" lIns="91262" tIns="45633" rIns="91262" bIns="4563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rgbClr val="0000FF"/>
              </a:solidFill>
            </a:endParaRPr>
          </a:p>
        </p:txBody>
      </p:sp>
      <p:sp>
        <p:nvSpPr>
          <p:cNvPr id="28" name="Text Box 606"/>
          <p:cNvSpPr txBox="1">
            <a:spLocks noChangeArrowheads="1"/>
          </p:cNvSpPr>
          <p:nvPr/>
        </p:nvSpPr>
        <p:spPr bwMode="auto">
          <a:xfrm>
            <a:off x="6520167" y="5215005"/>
            <a:ext cx="1809302" cy="30760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/>
              <a:t>Lower </a:t>
            </a:r>
            <a:r>
              <a:rPr lang="en-US" sz="1400" b="1" dirty="0" smtClean="0"/>
              <a:t>Inner </a:t>
            </a:r>
            <a:r>
              <a:rPr lang="en-US" sz="1400" b="1" dirty="0"/>
              <a:t>Rib </a:t>
            </a:r>
            <a:r>
              <a:rPr lang="en-US" sz="1400" b="1" dirty="0" smtClean="0"/>
              <a:t>Panel</a:t>
            </a:r>
            <a:endParaRPr lang="en-US" sz="1400" b="1" dirty="0"/>
          </a:p>
        </p:txBody>
      </p:sp>
      <p:sp>
        <p:nvSpPr>
          <p:cNvPr id="29" name="Freeform 600"/>
          <p:cNvSpPr>
            <a:spLocks/>
          </p:cNvSpPr>
          <p:nvPr/>
        </p:nvSpPr>
        <p:spPr bwMode="auto">
          <a:xfrm>
            <a:off x="5517635" y="4736377"/>
            <a:ext cx="824237" cy="632428"/>
          </a:xfrm>
          <a:custGeom>
            <a:avLst/>
            <a:gdLst>
              <a:gd name="T0" fmla="*/ 0 w 871"/>
              <a:gd name="T1" fmla="*/ 0 h 183"/>
              <a:gd name="T2" fmla="*/ 2147483647 w 871"/>
              <a:gd name="T3" fmla="*/ 2147483647 h 183"/>
              <a:gd name="T4" fmla="*/ 2147483647 w 871"/>
              <a:gd name="T5" fmla="*/ 2147483647 h 183"/>
              <a:gd name="T6" fmla="*/ 0 60000 65536"/>
              <a:gd name="T7" fmla="*/ 0 60000 65536"/>
              <a:gd name="T8" fmla="*/ 0 60000 65536"/>
              <a:gd name="T9" fmla="*/ 0 w 871"/>
              <a:gd name="T10" fmla="*/ 0 h 183"/>
              <a:gd name="T11" fmla="*/ 363 w 871"/>
              <a:gd name="T12" fmla="*/ 189 h 18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71" h="183">
                <a:moveTo>
                  <a:pt x="0" y="0"/>
                </a:moveTo>
                <a:lnTo>
                  <a:pt x="700" y="183"/>
                </a:lnTo>
                <a:lnTo>
                  <a:pt x="871" y="183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triangle" w="med" len="lg"/>
            <a:tailEnd/>
          </a:ln>
        </p:spPr>
        <p:txBody>
          <a:bodyPr wrap="none" lIns="91262" tIns="45633" rIns="91262" bIns="4563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rgbClr val="0000FF"/>
              </a:solidFill>
            </a:endParaRPr>
          </a:p>
        </p:txBody>
      </p:sp>
      <p:sp>
        <p:nvSpPr>
          <p:cNvPr id="30" name="Text Box 616"/>
          <p:cNvSpPr txBox="1">
            <a:spLocks noChangeArrowheads="1"/>
          </p:cNvSpPr>
          <p:nvPr/>
        </p:nvSpPr>
        <p:spPr bwMode="auto">
          <a:xfrm>
            <a:off x="1756968" y="2527517"/>
            <a:ext cx="2105986" cy="30760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/>
              <a:t>Aft Upper </a:t>
            </a:r>
            <a:r>
              <a:rPr lang="en-US" sz="1400" b="1" dirty="0" smtClean="0"/>
              <a:t>Bulkhead Panel</a:t>
            </a:r>
            <a:endParaRPr lang="en-US" sz="1400" b="1" dirty="0"/>
          </a:p>
        </p:txBody>
      </p:sp>
      <p:sp>
        <p:nvSpPr>
          <p:cNvPr id="31" name="Freeform 615"/>
          <p:cNvSpPr>
            <a:spLocks/>
          </p:cNvSpPr>
          <p:nvPr/>
        </p:nvSpPr>
        <p:spPr bwMode="auto">
          <a:xfrm flipV="1">
            <a:off x="3974915" y="2676031"/>
            <a:ext cx="675981" cy="954506"/>
          </a:xfrm>
          <a:custGeom>
            <a:avLst/>
            <a:gdLst>
              <a:gd name="T0" fmla="*/ 0 w 530"/>
              <a:gd name="T1" fmla="*/ 0 h 295"/>
              <a:gd name="T2" fmla="*/ 2147483647 w 530"/>
              <a:gd name="T3" fmla="*/ 2147483647 h 295"/>
              <a:gd name="T4" fmla="*/ 2147483647 w 530"/>
              <a:gd name="T5" fmla="*/ 2147483647 h 295"/>
              <a:gd name="T6" fmla="*/ 0 60000 65536"/>
              <a:gd name="T7" fmla="*/ 0 60000 65536"/>
              <a:gd name="T8" fmla="*/ 0 60000 65536"/>
              <a:gd name="T9" fmla="*/ 0 w 530"/>
              <a:gd name="T10" fmla="*/ 0 h 295"/>
              <a:gd name="T11" fmla="*/ 265 w 530"/>
              <a:gd name="T12" fmla="*/ 112 h 2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30" h="295">
                <a:moveTo>
                  <a:pt x="530" y="0"/>
                </a:moveTo>
                <a:lnTo>
                  <a:pt x="124" y="295"/>
                </a:lnTo>
                <a:lnTo>
                  <a:pt x="0" y="294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triangle" w="med" len="lg"/>
            <a:tailEnd/>
          </a:ln>
        </p:spPr>
        <p:txBody>
          <a:bodyPr wrap="none" lIns="91262" tIns="45633" rIns="91262" bIns="4563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rgbClr val="0000FF"/>
              </a:solidFill>
            </a:endParaRPr>
          </a:p>
        </p:txBody>
      </p:sp>
      <p:sp>
        <p:nvSpPr>
          <p:cNvPr id="32" name="Freeform 602"/>
          <p:cNvSpPr>
            <a:spLocks/>
          </p:cNvSpPr>
          <p:nvPr/>
        </p:nvSpPr>
        <p:spPr bwMode="auto">
          <a:xfrm flipH="1" flipV="1">
            <a:off x="1520334" y="4539038"/>
            <a:ext cx="717250" cy="679577"/>
          </a:xfrm>
          <a:custGeom>
            <a:avLst/>
            <a:gdLst>
              <a:gd name="T0" fmla="*/ 0 w 265"/>
              <a:gd name="T1" fmla="*/ 0 h 112"/>
              <a:gd name="T2" fmla="*/ 2147483647 w 265"/>
              <a:gd name="T3" fmla="*/ 2147483647 h 112"/>
              <a:gd name="T4" fmla="*/ 2147483647 w 265"/>
              <a:gd name="T5" fmla="*/ 2147483647 h 112"/>
              <a:gd name="T6" fmla="*/ 0 60000 65536"/>
              <a:gd name="T7" fmla="*/ 0 60000 65536"/>
              <a:gd name="T8" fmla="*/ 0 60000 65536"/>
              <a:gd name="T9" fmla="*/ 0 w 265"/>
              <a:gd name="T10" fmla="*/ 0 h 112"/>
              <a:gd name="T11" fmla="*/ 265 w 265"/>
              <a:gd name="T12" fmla="*/ 112 h 1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65" h="112">
                <a:moveTo>
                  <a:pt x="0" y="0"/>
                </a:moveTo>
                <a:lnTo>
                  <a:pt x="153" y="112"/>
                </a:lnTo>
                <a:lnTo>
                  <a:pt x="265" y="112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triangle" w="med" len="lg"/>
            <a:tailEnd/>
          </a:ln>
        </p:spPr>
        <p:txBody>
          <a:bodyPr wrap="none" lIns="91262" tIns="45633" rIns="91262" bIns="4563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rgbClr val="0000FF"/>
              </a:solidFill>
            </a:endParaRPr>
          </a:p>
        </p:txBody>
      </p:sp>
      <p:sp>
        <p:nvSpPr>
          <p:cNvPr id="33" name="Text Box 616"/>
          <p:cNvSpPr txBox="1">
            <a:spLocks noChangeArrowheads="1"/>
          </p:cNvSpPr>
          <p:nvPr/>
        </p:nvSpPr>
        <p:spPr bwMode="auto">
          <a:xfrm>
            <a:off x="744679" y="4285818"/>
            <a:ext cx="914250" cy="52304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/>
              <a:t>Lower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/>
              <a:t>Adaptor   </a:t>
            </a:r>
            <a:endParaRPr lang="en-US" sz="1400" b="1" dirty="0"/>
          </a:p>
        </p:txBody>
      </p:sp>
      <p:sp>
        <p:nvSpPr>
          <p:cNvPr id="34" name="Text Box 616"/>
          <p:cNvSpPr txBox="1">
            <a:spLocks noChangeArrowheads="1"/>
          </p:cNvSpPr>
          <p:nvPr/>
        </p:nvSpPr>
        <p:spPr bwMode="auto">
          <a:xfrm>
            <a:off x="827452" y="2886521"/>
            <a:ext cx="914250" cy="52304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/>
              <a:t>Upper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/>
              <a:t>Adaptor   </a:t>
            </a:r>
            <a:endParaRPr lang="en-US" sz="1400" b="1" dirty="0"/>
          </a:p>
        </p:txBody>
      </p:sp>
      <p:sp>
        <p:nvSpPr>
          <p:cNvPr id="35" name="Freeform 602"/>
          <p:cNvSpPr>
            <a:spLocks/>
          </p:cNvSpPr>
          <p:nvPr/>
        </p:nvSpPr>
        <p:spPr bwMode="auto">
          <a:xfrm flipH="1" flipV="1">
            <a:off x="1618949" y="3144929"/>
            <a:ext cx="693944" cy="641419"/>
          </a:xfrm>
          <a:custGeom>
            <a:avLst/>
            <a:gdLst>
              <a:gd name="T0" fmla="*/ 0 w 265"/>
              <a:gd name="T1" fmla="*/ 0 h 112"/>
              <a:gd name="T2" fmla="*/ 2147483647 w 265"/>
              <a:gd name="T3" fmla="*/ 2147483647 h 112"/>
              <a:gd name="T4" fmla="*/ 2147483647 w 265"/>
              <a:gd name="T5" fmla="*/ 2147483647 h 112"/>
              <a:gd name="T6" fmla="*/ 0 60000 65536"/>
              <a:gd name="T7" fmla="*/ 0 60000 65536"/>
              <a:gd name="T8" fmla="*/ 0 60000 65536"/>
              <a:gd name="T9" fmla="*/ 0 w 265"/>
              <a:gd name="T10" fmla="*/ 0 h 112"/>
              <a:gd name="T11" fmla="*/ 265 w 265"/>
              <a:gd name="T12" fmla="*/ 112 h 1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65" h="112">
                <a:moveTo>
                  <a:pt x="0" y="0"/>
                </a:moveTo>
                <a:lnTo>
                  <a:pt x="153" y="112"/>
                </a:lnTo>
                <a:lnTo>
                  <a:pt x="265" y="112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triangle" w="med" len="lg"/>
            <a:tailEnd/>
          </a:ln>
        </p:spPr>
        <p:txBody>
          <a:bodyPr wrap="none" lIns="91262" tIns="45633" rIns="91262" bIns="4563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rgbClr val="0000FF"/>
              </a:solidFill>
            </a:endParaRPr>
          </a:p>
        </p:txBody>
      </p:sp>
      <p:sp>
        <p:nvSpPr>
          <p:cNvPr id="36" name="Freeform 615"/>
          <p:cNvSpPr>
            <a:spLocks/>
          </p:cNvSpPr>
          <p:nvPr/>
        </p:nvSpPr>
        <p:spPr bwMode="auto">
          <a:xfrm flipH="1">
            <a:off x="5072432" y="5380679"/>
            <a:ext cx="886754" cy="365498"/>
          </a:xfrm>
          <a:custGeom>
            <a:avLst/>
            <a:gdLst>
              <a:gd name="T0" fmla="*/ 0 w 530"/>
              <a:gd name="T1" fmla="*/ 0 h 295"/>
              <a:gd name="T2" fmla="*/ 2147483647 w 530"/>
              <a:gd name="T3" fmla="*/ 2147483647 h 295"/>
              <a:gd name="T4" fmla="*/ 2147483647 w 530"/>
              <a:gd name="T5" fmla="*/ 2147483647 h 295"/>
              <a:gd name="T6" fmla="*/ 0 60000 65536"/>
              <a:gd name="T7" fmla="*/ 0 60000 65536"/>
              <a:gd name="T8" fmla="*/ 0 60000 65536"/>
              <a:gd name="T9" fmla="*/ 0 w 530"/>
              <a:gd name="T10" fmla="*/ 0 h 295"/>
              <a:gd name="T11" fmla="*/ 265 w 530"/>
              <a:gd name="T12" fmla="*/ 112 h 2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30" h="295">
                <a:moveTo>
                  <a:pt x="530" y="0"/>
                </a:moveTo>
                <a:lnTo>
                  <a:pt x="124" y="295"/>
                </a:lnTo>
                <a:lnTo>
                  <a:pt x="0" y="294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triangle" w="med" len="lg"/>
            <a:tailEnd/>
          </a:ln>
        </p:spPr>
        <p:txBody>
          <a:bodyPr wrap="none" lIns="91262" tIns="45633" rIns="91262" bIns="4563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rgbClr val="0000FF"/>
              </a:solidFill>
            </a:endParaRPr>
          </a:p>
        </p:txBody>
      </p:sp>
      <p:cxnSp>
        <p:nvCxnSpPr>
          <p:cNvPr id="37" name="Straight Arrow Connector 36"/>
          <p:cNvCxnSpPr/>
          <p:nvPr/>
        </p:nvCxnSpPr>
        <p:spPr bwMode="auto">
          <a:xfrm flipV="1">
            <a:off x="2828828" y="2560770"/>
            <a:ext cx="4063415" cy="1253339"/>
          </a:xfrm>
          <a:prstGeom prst="straightConnector1">
            <a:avLst/>
          </a:prstGeom>
          <a:noFill/>
          <a:ln w="19050" cap="flat" cmpd="sng" algn="ctr">
            <a:solidFill>
              <a:srgbClr val="FFFF00"/>
            </a:solidFill>
            <a:prstDash val="solid"/>
            <a:round/>
            <a:headEnd type="arrow" w="lg" len="lg"/>
            <a:tailEnd type="arrow" w="lg" len="lg"/>
          </a:ln>
          <a:effectLst/>
        </p:spPr>
      </p:cxnSp>
      <p:sp>
        <p:nvSpPr>
          <p:cNvPr id="38" name="Text Box 610"/>
          <p:cNvSpPr txBox="1">
            <a:spLocks noChangeArrowheads="1"/>
          </p:cNvSpPr>
          <p:nvPr/>
        </p:nvSpPr>
        <p:spPr bwMode="auto">
          <a:xfrm rot="20554930">
            <a:off x="4406109" y="2906324"/>
            <a:ext cx="1067562" cy="27682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b="1" i="1" dirty="0" smtClean="0">
                <a:solidFill>
                  <a:srgbClr val="FFFF00"/>
                </a:solidFill>
              </a:rPr>
              <a:t>30-foot long</a:t>
            </a:r>
            <a:endParaRPr lang="en-US" sz="1200" b="1" i="1" dirty="0">
              <a:solidFill>
                <a:srgbClr val="FFFF00"/>
              </a:solidFill>
            </a:endParaRPr>
          </a:p>
        </p:txBody>
      </p:sp>
      <p:cxnSp>
        <p:nvCxnSpPr>
          <p:cNvPr id="39" name="Straight Arrow Connector 38"/>
          <p:cNvCxnSpPr/>
          <p:nvPr/>
        </p:nvCxnSpPr>
        <p:spPr bwMode="auto">
          <a:xfrm flipV="1">
            <a:off x="4928994" y="3332382"/>
            <a:ext cx="25615" cy="2413313"/>
          </a:xfrm>
          <a:prstGeom prst="straightConnector1">
            <a:avLst/>
          </a:prstGeom>
          <a:noFill/>
          <a:ln w="19050" cap="flat" cmpd="sng" algn="ctr">
            <a:solidFill>
              <a:srgbClr val="FFFF00"/>
            </a:solidFill>
            <a:prstDash val="solid"/>
            <a:round/>
            <a:headEnd type="arrow" w="lg" len="lg"/>
            <a:tailEnd type="arrow" w="lg" len="lg"/>
          </a:ln>
          <a:effectLst/>
        </p:spPr>
      </p:cxnSp>
      <p:sp>
        <p:nvSpPr>
          <p:cNvPr id="40" name="Text Box 610"/>
          <p:cNvSpPr txBox="1">
            <a:spLocks noChangeArrowheads="1"/>
          </p:cNvSpPr>
          <p:nvPr/>
        </p:nvSpPr>
        <p:spPr bwMode="auto">
          <a:xfrm>
            <a:off x="4869632" y="3890938"/>
            <a:ext cx="697267" cy="46148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b="1" i="1" dirty="0" smtClean="0">
                <a:solidFill>
                  <a:srgbClr val="FFFF00"/>
                </a:solidFill>
              </a:rPr>
              <a:t>14-foot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b="1" i="1" dirty="0" smtClean="0">
                <a:solidFill>
                  <a:srgbClr val="FFFF00"/>
                </a:solidFill>
              </a:rPr>
              <a:t>tall</a:t>
            </a:r>
            <a:endParaRPr lang="en-US" sz="1200" b="1" i="1" dirty="0">
              <a:solidFill>
                <a:srgbClr val="FFFF00"/>
              </a:solidFill>
            </a:endParaRPr>
          </a:p>
        </p:txBody>
      </p:sp>
      <p:cxnSp>
        <p:nvCxnSpPr>
          <p:cNvPr id="41" name="Straight Arrow Connector 40"/>
          <p:cNvCxnSpPr/>
          <p:nvPr/>
        </p:nvCxnSpPr>
        <p:spPr bwMode="auto">
          <a:xfrm>
            <a:off x="3358095" y="3192831"/>
            <a:ext cx="976684" cy="334724"/>
          </a:xfrm>
          <a:prstGeom prst="straightConnector1">
            <a:avLst/>
          </a:prstGeom>
          <a:noFill/>
          <a:ln w="19050" cap="flat" cmpd="sng" algn="ctr">
            <a:solidFill>
              <a:srgbClr val="FFFF00"/>
            </a:solidFill>
            <a:prstDash val="solid"/>
            <a:round/>
            <a:headEnd type="arrow" w="lg" len="lg"/>
            <a:tailEnd type="arrow" w="lg" len="lg"/>
          </a:ln>
          <a:effectLst/>
        </p:spPr>
      </p:cxnSp>
      <p:sp>
        <p:nvSpPr>
          <p:cNvPr id="42" name="Text Box 610"/>
          <p:cNvSpPr txBox="1">
            <a:spLocks noChangeArrowheads="1"/>
          </p:cNvSpPr>
          <p:nvPr/>
        </p:nvSpPr>
        <p:spPr bwMode="auto">
          <a:xfrm>
            <a:off x="3700323" y="2979346"/>
            <a:ext cx="612309" cy="46148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b="1" i="1" dirty="0" smtClean="0">
                <a:solidFill>
                  <a:srgbClr val="FFFF00"/>
                </a:solidFill>
              </a:rPr>
              <a:t>7-foot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b="1" i="1" dirty="0" smtClean="0">
                <a:solidFill>
                  <a:srgbClr val="FFFF00"/>
                </a:solidFill>
              </a:rPr>
              <a:t>deep</a:t>
            </a:r>
            <a:endParaRPr lang="en-US" sz="1200" b="1" i="1" dirty="0">
              <a:solidFill>
                <a:srgbClr val="FFFF00"/>
              </a:solidFill>
            </a:endParaRPr>
          </a:p>
        </p:txBody>
      </p:sp>
      <p:sp>
        <p:nvSpPr>
          <p:cNvPr id="43" name="Freeform 600"/>
          <p:cNvSpPr>
            <a:spLocks/>
          </p:cNvSpPr>
          <p:nvPr/>
        </p:nvSpPr>
        <p:spPr bwMode="auto">
          <a:xfrm flipV="1">
            <a:off x="6106323" y="3453505"/>
            <a:ext cx="1252581" cy="665691"/>
          </a:xfrm>
          <a:custGeom>
            <a:avLst/>
            <a:gdLst>
              <a:gd name="T0" fmla="*/ 0 w 871"/>
              <a:gd name="T1" fmla="*/ 0 h 183"/>
              <a:gd name="T2" fmla="*/ 2147483647 w 871"/>
              <a:gd name="T3" fmla="*/ 2147483647 h 183"/>
              <a:gd name="T4" fmla="*/ 2147483647 w 871"/>
              <a:gd name="T5" fmla="*/ 2147483647 h 183"/>
              <a:gd name="T6" fmla="*/ 0 60000 65536"/>
              <a:gd name="T7" fmla="*/ 0 60000 65536"/>
              <a:gd name="T8" fmla="*/ 0 60000 65536"/>
              <a:gd name="T9" fmla="*/ 0 w 871"/>
              <a:gd name="T10" fmla="*/ 0 h 183"/>
              <a:gd name="T11" fmla="*/ 363 w 871"/>
              <a:gd name="T12" fmla="*/ 189 h 18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71" h="183">
                <a:moveTo>
                  <a:pt x="0" y="0"/>
                </a:moveTo>
                <a:lnTo>
                  <a:pt x="700" y="183"/>
                </a:lnTo>
                <a:lnTo>
                  <a:pt x="871" y="183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triangle" w="med" len="lg"/>
            <a:tailEnd/>
          </a:ln>
        </p:spPr>
        <p:txBody>
          <a:bodyPr wrap="none" lIns="91262" tIns="45633" rIns="91262" bIns="4563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rgbClr val="0000FF"/>
              </a:solidFill>
            </a:endParaRPr>
          </a:p>
        </p:txBody>
      </p:sp>
      <p:sp>
        <p:nvSpPr>
          <p:cNvPr id="45" name="Text Box 599"/>
          <p:cNvSpPr txBox="1">
            <a:spLocks noChangeArrowheads="1"/>
          </p:cNvSpPr>
          <p:nvPr/>
        </p:nvSpPr>
        <p:spPr bwMode="auto">
          <a:xfrm>
            <a:off x="272180" y="5615435"/>
            <a:ext cx="2251539" cy="52304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u="sng" dirty="0" smtClean="0"/>
              <a:t>Note</a:t>
            </a:r>
            <a:r>
              <a:rPr lang="en-US" sz="1400" b="1" dirty="0" smtClean="0"/>
              <a:t>: Fwd </a:t>
            </a:r>
            <a:r>
              <a:rPr lang="en-US" sz="1400" b="1" dirty="0"/>
              <a:t>Bulkhead Panels </a:t>
            </a:r>
            <a:endParaRPr lang="en-US" sz="1400" b="1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/>
              <a:t> </a:t>
            </a:r>
            <a:r>
              <a:rPr lang="en-US" sz="1400" b="1" dirty="0" smtClean="0"/>
              <a:t>    Removed </a:t>
            </a:r>
            <a:r>
              <a:rPr lang="en-US" sz="1400" b="1" dirty="0"/>
              <a:t>for Clarity</a:t>
            </a: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457199" y="1248154"/>
            <a:ext cx="8546841" cy="48780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11 PRSEUS panels and 4 composite sandwich panels</a:t>
            </a:r>
          </a:p>
        </p:txBody>
      </p:sp>
    </p:spTree>
    <p:extLst>
      <p:ext uri="{BB962C8B-B14F-4D97-AF65-F5344CB8AC3E}">
        <p14:creationId xmlns:p14="http://schemas.microsoft.com/office/powerpoint/2010/main" val="358816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HWB Center Section Test Article As Built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29</a:t>
            </a:r>
            <a:endParaRPr lang="en-US" dirty="0"/>
          </a:p>
        </p:txBody>
      </p:sp>
      <p:pic>
        <p:nvPicPr>
          <p:cNvPr id="44" name="Picture 43" descr="Macintosh HD:Users:djegley:Desktop:MBB pictures:First lift of MBB into pit  JPG:2015-L-00008-prelift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50" r="26728" b="13590"/>
          <a:stretch/>
        </p:blipFill>
        <p:spPr bwMode="auto">
          <a:xfrm>
            <a:off x="1004834" y="1281112"/>
            <a:ext cx="7210844" cy="52578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1410908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625152" y="2309790"/>
            <a:ext cx="7908379" cy="4437297"/>
            <a:chOff x="625152" y="2416629"/>
            <a:chExt cx="7908379" cy="44372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1131" y="2559736"/>
              <a:ext cx="7772400" cy="3955046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156994" y="2416629"/>
              <a:ext cx="3023119" cy="81720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210938" y="6122708"/>
              <a:ext cx="317241" cy="53518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25152" y="6318745"/>
              <a:ext cx="1214352" cy="53518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Loads and Boundary Conditions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Maneuvering loads: wing up- and down-bending (2.5-g and −1-g)</a:t>
            </a:r>
          </a:p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Maneuvering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loads with internal pressure (P = 9.2 psi):</a:t>
            </a:r>
            <a:b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2.5-g + 1P and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−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1-g + 1P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Over-pressure: 2P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859302" y="1258787"/>
            <a:ext cx="895739" cy="45001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61131" y="1971439"/>
            <a:ext cx="1514236" cy="45001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2657920" y="2389557"/>
            <a:ext cx="680703" cy="45001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17220" y="4441850"/>
            <a:ext cx="1097280" cy="8617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B050"/>
                </a:solidFill>
              </a:rPr>
              <a:t>Boundary Conditions (</a:t>
            </a:r>
            <a:r>
              <a:rPr lang="en-US" sz="1600" b="1" dirty="0" err="1" smtClean="0">
                <a:solidFill>
                  <a:srgbClr val="00B050"/>
                </a:solidFill>
              </a:rPr>
              <a:t>Uz</a:t>
            </a:r>
            <a:r>
              <a:rPr lang="en-US" sz="1600" b="1" dirty="0" smtClean="0">
                <a:solidFill>
                  <a:srgbClr val="00B050"/>
                </a:solidFill>
              </a:rPr>
              <a:t>=0</a:t>
            </a:r>
            <a:r>
              <a:rPr lang="en-US" dirty="0" smtClean="0">
                <a:solidFill>
                  <a:srgbClr val="00B050"/>
                </a:solidFill>
              </a:rPr>
              <a:t>)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90864" y="2982800"/>
            <a:ext cx="1097280" cy="8617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B050"/>
                </a:solidFill>
              </a:rPr>
              <a:t>Boundary Conditions (</a:t>
            </a:r>
            <a:r>
              <a:rPr lang="en-US" sz="1600" b="1" dirty="0" err="1" smtClean="0">
                <a:solidFill>
                  <a:srgbClr val="00B050"/>
                </a:solidFill>
              </a:rPr>
              <a:t>Uy</a:t>
            </a:r>
            <a:r>
              <a:rPr lang="en-US" sz="1600" b="1" dirty="0" smtClean="0">
                <a:solidFill>
                  <a:srgbClr val="00B050"/>
                </a:solidFill>
              </a:rPr>
              <a:t>=0</a:t>
            </a:r>
            <a:r>
              <a:rPr lang="en-US" dirty="0" smtClean="0">
                <a:solidFill>
                  <a:srgbClr val="00B050"/>
                </a:solidFill>
              </a:rPr>
              <a:t>)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61060" y="6003885"/>
            <a:ext cx="1962350" cy="6155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B050"/>
                </a:solidFill>
              </a:rPr>
              <a:t>Boundary Conditions (</a:t>
            </a:r>
            <a:r>
              <a:rPr lang="en-US" sz="1600" b="1" dirty="0" err="1" smtClean="0">
                <a:solidFill>
                  <a:srgbClr val="00B050"/>
                </a:solidFill>
              </a:rPr>
              <a:t>Uy,Uz</a:t>
            </a:r>
            <a:r>
              <a:rPr lang="en-US" sz="1600" b="1" dirty="0" smtClean="0">
                <a:solidFill>
                  <a:srgbClr val="00B050"/>
                </a:solidFill>
              </a:rPr>
              <a:t>=0</a:t>
            </a:r>
            <a:r>
              <a:rPr lang="en-US" dirty="0" smtClean="0">
                <a:solidFill>
                  <a:srgbClr val="00B050"/>
                </a:solidFill>
              </a:rPr>
              <a:t>)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30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5828882" y="2456888"/>
            <a:ext cx="1938009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HWB Center Section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86190" y="5630426"/>
            <a:ext cx="1281969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B050"/>
                </a:solidFill>
              </a:rPr>
              <a:t>Boundary Conditions (</a:t>
            </a:r>
            <a:r>
              <a:rPr lang="en-US" sz="1600" b="1" dirty="0" err="1" smtClean="0">
                <a:solidFill>
                  <a:srgbClr val="00B050"/>
                </a:solidFill>
              </a:rPr>
              <a:t>Ux,Uy,Uz</a:t>
            </a:r>
            <a:r>
              <a:rPr lang="en-US" sz="1600" b="1" dirty="0" smtClean="0">
                <a:solidFill>
                  <a:srgbClr val="00B050"/>
                </a:solidFill>
              </a:rPr>
              <a:t>=0)</a:t>
            </a:r>
          </a:p>
          <a:p>
            <a:pPr algn="ctr"/>
            <a:r>
              <a:rPr lang="en-US" sz="1600" b="1" dirty="0" smtClean="0">
                <a:solidFill>
                  <a:srgbClr val="00B050"/>
                </a:solidFill>
              </a:rPr>
              <a:t>(</a:t>
            </a:r>
            <a:r>
              <a:rPr lang="en-US" sz="1600" b="1" dirty="0" err="1" smtClean="0">
                <a:solidFill>
                  <a:srgbClr val="00B050"/>
                </a:solidFill>
              </a:rPr>
              <a:t>Rx,Rz</a:t>
            </a:r>
            <a:r>
              <a:rPr lang="en-US" sz="1600" b="1" dirty="0" smtClean="0">
                <a:solidFill>
                  <a:srgbClr val="00B050"/>
                </a:solidFill>
              </a:rPr>
              <a:t>=0)</a:t>
            </a:r>
            <a:endParaRPr lang="en-US" sz="1600" b="1" dirty="0">
              <a:solidFill>
                <a:srgbClr val="00B050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 rot="746006">
            <a:off x="3413236" y="3091637"/>
            <a:ext cx="992439" cy="5600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" name="Group 19"/>
          <p:cNvGrpSpPr/>
          <p:nvPr/>
        </p:nvGrpSpPr>
        <p:grpSpPr>
          <a:xfrm>
            <a:off x="3153061" y="3025284"/>
            <a:ext cx="1307047" cy="591281"/>
            <a:chOff x="3338623" y="3025586"/>
            <a:chExt cx="1307047" cy="591281"/>
          </a:xfrm>
        </p:grpSpPr>
        <p:sp>
          <p:nvSpPr>
            <p:cNvPr id="19" name="TextBox 18"/>
            <p:cNvSpPr txBox="1"/>
            <p:nvPr/>
          </p:nvSpPr>
          <p:spPr>
            <a:xfrm>
              <a:off x="3673113" y="3278313"/>
              <a:ext cx="615423" cy="33855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rgbClr val="FF0000"/>
                  </a:solidFill>
                </a:rPr>
                <a:t>Load</a:t>
              </a:r>
              <a:endParaRPr lang="en-US" sz="1600" b="1" dirty="0">
                <a:solidFill>
                  <a:srgbClr val="FF0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338623" y="3025586"/>
              <a:ext cx="1307047" cy="33855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rgbClr val="FF0000"/>
                  </a:solidFill>
                </a:rPr>
                <a:t>2.5-g Applied</a:t>
              </a:r>
              <a:endParaRPr lang="en-US" sz="1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940516" y="5427463"/>
            <a:ext cx="1360847" cy="459601"/>
            <a:chOff x="1940516" y="5427463"/>
            <a:chExt cx="1360847" cy="459601"/>
          </a:xfrm>
        </p:grpSpPr>
        <p:sp>
          <p:nvSpPr>
            <p:cNvPr id="23" name="Rectangle 22"/>
            <p:cNvSpPr/>
            <p:nvPr/>
          </p:nvSpPr>
          <p:spPr>
            <a:xfrm>
              <a:off x="1940516" y="5427463"/>
              <a:ext cx="772668" cy="4343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528695" y="5452724"/>
              <a:ext cx="772668" cy="4343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981177" y="5456761"/>
            <a:ext cx="1307047" cy="591281"/>
            <a:chOff x="3338623" y="3025586"/>
            <a:chExt cx="1307047" cy="591281"/>
          </a:xfrm>
        </p:grpSpPr>
        <p:sp>
          <p:nvSpPr>
            <p:cNvPr id="27" name="TextBox 26"/>
            <p:cNvSpPr txBox="1"/>
            <p:nvPr/>
          </p:nvSpPr>
          <p:spPr>
            <a:xfrm>
              <a:off x="3673113" y="3278313"/>
              <a:ext cx="615423" cy="33855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rgbClr val="FF0000"/>
                  </a:solidFill>
                </a:rPr>
                <a:t>Load</a:t>
              </a:r>
              <a:endParaRPr lang="en-US" sz="1600" b="1" dirty="0">
                <a:solidFill>
                  <a:srgbClr val="FF0000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338623" y="3025586"/>
              <a:ext cx="1307047" cy="33855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rgbClr val="FF0000"/>
                  </a:solidFill>
                </a:rPr>
                <a:t>2.5-g Applied</a:t>
              </a:r>
              <a:endParaRPr lang="en-US" sz="16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5229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Load Cases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Summary of load cases</a:t>
            </a:r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 smtClean="0"/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Beyond DUL load sequence</a:t>
            </a:r>
          </a:p>
          <a:p>
            <a:endParaRPr lang="en-US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4438" y="3761831"/>
            <a:ext cx="4800600" cy="2995316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31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3545" y="6235161"/>
            <a:ext cx="28010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DLL</a:t>
            </a:r>
            <a:r>
              <a:rPr lang="en-US" sz="1600" dirty="0" smtClean="0"/>
              <a:t> – Design Limit Load</a:t>
            </a:r>
          </a:p>
          <a:p>
            <a:r>
              <a:rPr lang="en-US" sz="1600" b="1" dirty="0" smtClean="0"/>
              <a:t>DUL</a:t>
            </a:r>
            <a:r>
              <a:rPr lang="en-US" sz="1600" dirty="0" smtClean="0"/>
              <a:t> – Design Ultimate Load</a:t>
            </a:r>
            <a:endParaRPr lang="en-US" sz="16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011452"/>
              </p:ext>
            </p:extLst>
          </p:nvPr>
        </p:nvGraphicFramePr>
        <p:xfrm>
          <a:off x="902966" y="1668778"/>
          <a:ext cx="7578093" cy="17436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6144"/>
                <a:gridCol w="1392928"/>
                <a:gridCol w="1366158"/>
                <a:gridCol w="1412863"/>
              </a:tblGrid>
              <a:tr h="27599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 smtClean="0">
                          <a:effectLst/>
                        </a:rPr>
                        <a:t> Load </a:t>
                      </a:r>
                      <a:r>
                        <a:rPr lang="en-US" sz="1800" b="1" u="none" strike="noStrike" dirty="0">
                          <a:effectLst/>
                        </a:rPr>
                        <a:t>Case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 smtClean="0">
                          <a:effectLst/>
                        </a:rPr>
                        <a:t> DLL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effectLst/>
                        </a:rPr>
                        <a:t>DUL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 smtClean="0">
                          <a:effectLst/>
                        </a:rPr>
                        <a:t> Beyond </a:t>
                      </a:r>
                      <a:r>
                        <a:rPr lang="en-US" sz="1800" b="1" u="none" strike="noStrike" dirty="0">
                          <a:effectLst/>
                        </a:rPr>
                        <a:t>DUL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7599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u="none" strike="noStrike" dirty="0" smtClean="0">
                          <a:effectLst/>
                        </a:rPr>
                        <a:t> Wing </a:t>
                      </a:r>
                      <a:r>
                        <a:rPr lang="en-US" sz="1800" b="0" u="none" strike="noStrike" dirty="0">
                          <a:effectLst/>
                        </a:rPr>
                        <a:t>Down-Bending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 -</a:t>
                      </a:r>
                      <a:r>
                        <a:rPr lang="en-US" sz="1800" u="none" strike="noStrike" dirty="0">
                          <a:effectLst/>
                        </a:rPr>
                        <a:t>1.0-g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 -</a:t>
                      </a:r>
                      <a:r>
                        <a:rPr lang="en-US" sz="1800" u="none" strike="noStrike" dirty="0">
                          <a:effectLst/>
                        </a:rPr>
                        <a:t>1.5-g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 N/A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599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u="none" strike="noStrike" dirty="0" smtClean="0">
                          <a:effectLst/>
                        </a:rPr>
                        <a:t> Wing </a:t>
                      </a:r>
                      <a:r>
                        <a:rPr lang="en-US" sz="1800" b="0" u="none" strike="noStrike" dirty="0">
                          <a:effectLst/>
                        </a:rPr>
                        <a:t>Down Bending with Pressure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 -</a:t>
                      </a:r>
                      <a:r>
                        <a:rPr lang="en-US" sz="1800" u="none" strike="noStrike" dirty="0">
                          <a:effectLst/>
                        </a:rPr>
                        <a:t>1.0-g + 1P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 -</a:t>
                      </a:r>
                      <a:r>
                        <a:rPr lang="en-US" sz="1800" u="none" strike="noStrike" dirty="0">
                          <a:effectLst/>
                        </a:rPr>
                        <a:t>1.5-g + 1.5P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 N/A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7599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u="none" strike="noStrike" dirty="0" smtClean="0">
                          <a:effectLst/>
                        </a:rPr>
                        <a:t> Pressure-Only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 1.33P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 2P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 N/A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599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u="none" strike="noStrike" dirty="0" smtClean="0">
                          <a:effectLst/>
                        </a:rPr>
                        <a:t> Wing </a:t>
                      </a:r>
                      <a:r>
                        <a:rPr lang="en-US" sz="1800" b="0" u="none" strike="noStrike" dirty="0">
                          <a:effectLst/>
                        </a:rPr>
                        <a:t>Up-Bending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 2.5-g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 3.75-g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 4.125-g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444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u="none" strike="noStrike" dirty="0" smtClean="0">
                          <a:effectLst/>
                        </a:rPr>
                        <a:t> Wing </a:t>
                      </a:r>
                      <a:r>
                        <a:rPr lang="en-US" sz="1800" b="0" u="none" strike="noStrike" dirty="0">
                          <a:effectLst/>
                        </a:rPr>
                        <a:t>Up-Bending with Pressure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 2.5-g </a:t>
                      </a:r>
                      <a:r>
                        <a:rPr lang="en-US" sz="1800" u="none" strike="noStrike" dirty="0">
                          <a:effectLst/>
                        </a:rPr>
                        <a:t>+ 1P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 3.75-g </a:t>
                      </a:r>
                      <a:r>
                        <a:rPr lang="en-US" sz="1800" u="none" strike="noStrike" dirty="0">
                          <a:effectLst/>
                        </a:rPr>
                        <a:t>+ 1.5P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 4.125-g </a:t>
                      </a:r>
                      <a:r>
                        <a:rPr lang="en-US" sz="1800" u="none" strike="noStrike" dirty="0">
                          <a:effectLst/>
                        </a:rPr>
                        <a:t>+ 1.5P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968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Combined Loads Test System (COLTS)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67780"/>
            <a:ext cx="2133600" cy="365125"/>
          </a:xfrm>
        </p:spPr>
        <p:txBody>
          <a:bodyPr/>
          <a:lstStyle/>
          <a:p>
            <a:r>
              <a:rPr lang="en-US" dirty="0" smtClean="0"/>
              <a:t>32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39" y="1523154"/>
            <a:ext cx="7132320" cy="4747748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5345723" y="1233011"/>
            <a:ext cx="3622602" cy="1713291"/>
            <a:chOff x="5345723" y="1610201"/>
            <a:chExt cx="3622602" cy="1713291"/>
          </a:xfrm>
        </p:grpSpPr>
        <p:grpSp>
          <p:nvGrpSpPr>
            <p:cNvPr id="11" name="Group 10"/>
            <p:cNvGrpSpPr/>
            <p:nvPr/>
          </p:nvGrpSpPr>
          <p:grpSpPr>
            <a:xfrm>
              <a:off x="5607587" y="1610201"/>
              <a:ext cx="3360738" cy="1506537"/>
              <a:chOff x="5534482" y="3186360"/>
              <a:chExt cx="3360738" cy="1506537"/>
            </a:xfrm>
            <a:solidFill>
              <a:schemeClr val="bg1"/>
            </a:solidFill>
          </p:grpSpPr>
          <p:grpSp>
            <p:nvGrpSpPr>
              <p:cNvPr id="17" name="Group 16"/>
              <p:cNvGrpSpPr/>
              <p:nvPr/>
            </p:nvGrpSpPr>
            <p:grpSpPr>
              <a:xfrm>
                <a:off x="5534482" y="3186360"/>
                <a:ext cx="3360738" cy="1506537"/>
                <a:chOff x="5162250" y="2757484"/>
                <a:chExt cx="3360738" cy="1506537"/>
              </a:xfrm>
              <a:grpFill/>
            </p:grpSpPr>
            <p:pic>
              <p:nvPicPr>
                <p:cNvPr id="26" name="Picture 9" descr="bwb-4bay-iso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</a:blip>
                <a:srcRect l="1735" t="21907" r="2112" b="27406"/>
                <a:stretch>
                  <a:fillRect/>
                </a:stretch>
              </p:blipFill>
              <p:spPr bwMode="auto">
                <a:xfrm>
                  <a:off x="5162250" y="2757484"/>
                  <a:ext cx="3360738" cy="1506537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27" name="Straight Connector 26"/>
                <p:cNvCxnSpPr/>
                <p:nvPr/>
              </p:nvCxnSpPr>
              <p:spPr bwMode="auto">
                <a:xfrm>
                  <a:off x="5806822" y="3691846"/>
                  <a:ext cx="431608" cy="87290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" name="Straight Connector 27"/>
                <p:cNvCxnSpPr/>
                <p:nvPr/>
              </p:nvCxnSpPr>
              <p:spPr bwMode="auto">
                <a:xfrm>
                  <a:off x="5952079" y="3611123"/>
                  <a:ext cx="431608" cy="87290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" name="Straight Connector 28"/>
                <p:cNvCxnSpPr/>
                <p:nvPr/>
              </p:nvCxnSpPr>
              <p:spPr bwMode="auto">
                <a:xfrm flipV="1">
                  <a:off x="5806822" y="3607328"/>
                  <a:ext cx="152400" cy="84519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" name="Straight Connector 29"/>
                <p:cNvCxnSpPr/>
                <p:nvPr/>
              </p:nvCxnSpPr>
              <p:spPr bwMode="auto">
                <a:xfrm flipV="1">
                  <a:off x="6235418" y="3695441"/>
                  <a:ext cx="152400" cy="84519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8" name="Group 17"/>
              <p:cNvGrpSpPr/>
              <p:nvPr/>
            </p:nvGrpSpPr>
            <p:grpSpPr>
              <a:xfrm>
                <a:off x="6179054" y="4120723"/>
                <a:ext cx="577248" cy="278564"/>
                <a:chOff x="6179054" y="4120723"/>
                <a:chExt cx="577248" cy="278564"/>
              </a:xfrm>
              <a:grpFill/>
            </p:grpSpPr>
            <p:cxnSp>
              <p:nvCxnSpPr>
                <p:cNvPr id="19" name="Straight Connector 18"/>
                <p:cNvCxnSpPr/>
                <p:nvPr/>
              </p:nvCxnSpPr>
              <p:spPr bwMode="auto">
                <a:xfrm>
                  <a:off x="6255254" y="4355642"/>
                  <a:ext cx="215804" cy="43645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0" name="Straight Connector 19"/>
                <p:cNvCxnSpPr/>
                <p:nvPr/>
              </p:nvCxnSpPr>
              <p:spPr bwMode="auto">
                <a:xfrm>
                  <a:off x="6756302" y="4129219"/>
                  <a:ext cx="0" cy="152400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1" name="Straight Connector 20"/>
                <p:cNvCxnSpPr/>
                <p:nvPr/>
              </p:nvCxnSpPr>
              <p:spPr bwMode="auto">
                <a:xfrm>
                  <a:off x="6610662" y="4208836"/>
                  <a:ext cx="0" cy="152400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2" name="Straight Connector 21"/>
                <p:cNvCxnSpPr/>
                <p:nvPr/>
              </p:nvCxnSpPr>
              <p:spPr bwMode="auto">
                <a:xfrm>
                  <a:off x="6179054" y="4120723"/>
                  <a:ext cx="0" cy="152400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3" name="Straight Connector 22"/>
                <p:cNvCxnSpPr/>
                <p:nvPr/>
              </p:nvCxnSpPr>
              <p:spPr bwMode="auto">
                <a:xfrm flipV="1">
                  <a:off x="6607650" y="4281620"/>
                  <a:ext cx="148269" cy="79616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4" name="Straight Connector 23"/>
                <p:cNvCxnSpPr/>
                <p:nvPr/>
              </p:nvCxnSpPr>
              <p:spPr bwMode="auto">
                <a:xfrm flipV="1">
                  <a:off x="6471058" y="4359479"/>
                  <a:ext cx="136592" cy="39808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5" name="Straight Connector 24"/>
                <p:cNvCxnSpPr/>
                <p:nvPr/>
              </p:nvCxnSpPr>
              <p:spPr bwMode="auto">
                <a:xfrm>
                  <a:off x="6179054" y="4273123"/>
                  <a:ext cx="76200" cy="86356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070C0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cxnSp>
          <p:nvCxnSpPr>
            <p:cNvPr id="12" name="Straight Arrow Connector 11"/>
            <p:cNvCxnSpPr/>
            <p:nvPr/>
          </p:nvCxnSpPr>
          <p:spPr>
            <a:xfrm flipH="1">
              <a:off x="6557387" y="1947448"/>
              <a:ext cx="311820" cy="599340"/>
            </a:xfrm>
            <a:prstGeom prst="straightConnector1">
              <a:avLst/>
            </a:prstGeom>
            <a:ln w="254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 Box 610"/>
            <p:cNvSpPr txBox="1">
              <a:spLocks noChangeArrowheads="1"/>
            </p:cNvSpPr>
            <p:nvPr/>
          </p:nvSpPr>
          <p:spPr bwMode="auto">
            <a:xfrm>
              <a:off x="6022709" y="1643951"/>
              <a:ext cx="2065020" cy="30760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1262" tIns="45633" rIns="91262" bIns="45633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i="1" dirty="0" smtClean="0">
                  <a:solidFill>
                    <a:srgbClr val="0070C0"/>
                  </a:solidFill>
                </a:rPr>
                <a:t>HWB Center Section</a:t>
              </a:r>
              <a:endParaRPr lang="en-US" sz="1400" b="1" i="1" dirty="0">
                <a:solidFill>
                  <a:srgbClr val="0070C0"/>
                </a:solidFill>
              </a:endParaRP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5345723" y="1610201"/>
              <a:ext cx="3244362" cy="1713291"/>
              <a:chOff x="5345723" y="1610201"/>
              <a:chExt cx="3244362" cy="1713291"/>
            </a:xfrm>
          </p:grpSpPr>
          <p:sp>
            <p:nvSpPr>
              <p:cNvPr id="15" name="Rectangle 14"/>
              <p:cNvSpPr/>
              <p:nvPr/>
            </p:nvSpPr>
            <p:spPr bwMode="auto">
              <a:xfrm>
                <a:off x="5345723" y="1610201"/>
                <a:ext cx="367368" cy="1713291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80" charset="-128"/>
                </a:endParaRPr>
              </a:p>
            </p:txBody>
          </p:sp>
          <p:sp>
            <p:nvSpPr>
              <p:cNvPr id="16" name="Rectangle 15"/>
              <p:cNvSpPr/>
              <p:nvPr/>
            </p:nvSpPr>
            <p:spPr bwMode="auto">
              <a:xfrm>
                <a:off x="5416062" y="3116738"/>
                <a:ext cx="3174023" cy="206754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80" charset="-128"/>
                </a:endParaRPr>
              </a:p>
            </p:txBody>
          </p:sp>
        </p:grpSp>
      </p:grpSp>
      <p:sp>
        <p:nvSpPr>
          <p:cNvPr id="31" name="TextBox 30"/>
          <p:cNvSpPr txBox="1"/>
          <p:nvPr/>
        </p:nvSpPr>
        <p:spPr>
          <a:xfrm>
            <a:off x="1461887" y="3889276"/>
            <a:ext cx="85852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</a:rPr>
              <a:t>Platen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724178" y="1890600"/>
            <a:ext cx="888023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</a:rPr>
              <a:t>Platen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497394" y="3848312"/>
            <a:ext cx="1145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</a:rPr>
              <a:t>Hydraulic Actuators</a:t>
            </a:r>
            <a:endParaRPr lang="en-US" sz="1600" b="1" dirty="0">
              <a:solidFill>
                <a:srgbClr val="FF0000"/>
              </a:solidFill>
            </a:endParaRPr>
          </a:p>
        </p:txBody>
      </p:sp>
      <p:cxnSp>
        <p:nvCxnSpPr>
          <p:cNvPr id="34" name="Straight Arrow Connector 33"/>
          <p:cNvCxnSpPr/>
          <p:nvPr/>
        </p:nvCxnSpPr>
        <p:spPr bwMode="auto">
          <a:xfrm flipH="1" flipV="1">
            <a:off x="1927121" y="2996136"/>
            <a:ext cx="619433" cy="1095404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lg"/>
          </a:ln>
          <a:effectLst/>
        </p:spPr>
      </p:cxnSp>
      <p:cxnSp>
        <p:nvCxnSpPr>
          <p:cNvPr id="35" name="Straight Arrow Connector 34"/>
          <p:cNvCxnSpPr/>
          <p:nvPr/>
        </p:nvCxnSpPr>
        <p:spPr bwMode="auto">
          <a:xfrm flipH="1">
            <a:off x="1966451" y="4160364"/>
            <a:ext cx="570271" cy="390684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lg"/>
          </a:ln>
          <a:effectLst/>
        </p:spPr>
      </p:cxnSp>
    </p:spTree>
    <p:extLst>
      <p:ext uri="{BB962C8B-B14F-4D97-AF65-F5344CB8AC3E}">
        <p14:creationId xmlns:p14="http://schemas.microsoft.com/office/powerpoint/2010/main" val="3203936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HWB Test Article Installed in COLTS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33</a:t>
            </a:r>
            <a:endParaRPr lang="en-US" dirty="0"/>
          </a:p>
        </p:txBody>
      </p:sp>
      <p:pic>
        <p:nvPicPr>
          <p:cNvPr id="13" name="Picture 2" descr="C:\Users\ie235b\Desktop\temp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4" r="7885"/>
          <a:stretch/>
        </p:blipFill>
        <p:spPr bwMode="auto">
          <a:xfrm>
            <a:off x="613772" y="1173687"/>
            <a:ext cx="7927822" cy="509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35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Finite Element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Element types used in the finite element model (FEM)</a:t>
            </a:r>
          </a:p>
          <a:p>
            <a:pPr lvl="1"/>
            <a:r>
              <a:rPr lang="en-US" sz="2000" dirty="0" smtClean="0"/>
              <a:t>1-D (bar) elements used for pultruded rods and frame tops</a:t>
            </a:r>
          </a:p>
          <a:p>
            <a:pPr lvl="1"/>
            <a:r>
              <a:rPr lang="en-US" sz="2000" dirty="0" smtClean="0"/>
              <a:t>2-D (shell) elements used for composite panels and metallic fittings</a:t>
            </a:r>
          </a:p>
          <a:p>
            <a:pPr lvl="1"/>
            <a:r>
              <a:rPr lang="en-US" sz="2000" dirty="0" smtClean="0"/>
              <a:t>Fastener (connector) elements used for bolted joints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Typical element size approximately 1 in.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Total model size approximately 4.5-million degrees of freedom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57384" y="3785711"/>
            <a:ext cx="5808986" cy="3068397"/>
            <a:chOff x="157384" y="3785711"/>
            <a:chExt cx="5808986" cy="306839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7384" y="3785711"/>
              <a:ext cx="5790324" cy="2971800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158620" y="6484776"/>
              <a:ext cx="118498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726384" y="4397827"/>
              <a:ext cx="23998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6130217" y="4047778"/>
            <a:ext cx="28178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/>
              <a:t>FEM Summary:</a:t>
            </a:r>
          </a:p>
          <a:p>
            <a:r>
              <a:rPr lang="en-US" dirty="0" smtClean="0"/>
              <a:t>746,000 Nodes</a:t>
            </a:r>
          </a:p>
          <a:p>
            <a:r>
              <a:rPr lang="en-US" dirty="0" smtClean="0"/>
              <a:t>745,000 Beam and Shell</a:t>
            </a:r>
            <a:br>
              <a:rPr lang="en-US" dirty="0" smtClean="0"/>
            </a:br>
            <a:r>
              <a:rPr lang="en-US" dirty="0" smtClean="0"/>
              <a:t>   Elements</a:t>
            </a:r>
          </a:p>
          <a:p>
            <a:r>
              <a:rPr lang="en-US" dirty="0" smtClean="0"/>
              <a:t>19,000 Connector Elements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73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2216025" y="3125751"/>
            <a:ext cx="4697957" cy="3657600"/>
            <a:chOff x="2216025" y="3125751"/>
            <a:chExt cx="4697957" cy="3657600"/>
          </a:xfrm>
        </p:grpSpPr>
        <p:grpSp>
          <p:nvGrpSpPr>
            <p:cNvPr id="6" name="Group 5"/>
            <p:cNvGrpSpPr/>
            <p:nvPr/>
          </p:nvGrpSpPr>
          <p:grpSpPr>
            <a:xfrm>
              <a:off x="2216025" y="3125751"/>
              <a:ext cx="4641984" cy="3657600"/>
              <a:chOff x="237926" y="3405673"/>
              <a:chExt cx="4641984" cy="3364274"/>
            </a:xfrm>
          </p:grpSpPr>
          <p:pic>
            <p:nvPicPr>
              <p:cNvPr id="4" name="Picture 3"/>
              <p:cNvPicPr>
                <a:picLocks noChangeAspect="1"/>
              </p:cNvPicPr>
              <p:nvPr/>
            </p:nvPicPr>
            <p:blipFill rotWithShape="1">
              <a:blip r:embed="rId2"/>
              <a:srcRect t="684" r="46563"/>
              <a:stretch/>
            </p:blipFill>
            <p:spPr>
              <a:xfrm>
                <a:off x="237926" y="3405673"/>
                <a:ext cx="4641984" cy="3222004"/>
              </a:xfrm>
              <a:prstGeom prst="rect">
                <a:avLst/>
              </a:prstGeom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237926" y="6234766"/>
                <a:ext cx="1601578" cy="53518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6565555" y="3704010"/>
              <a:ext cx="348427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sz="7200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Instrumentation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Results to be discussed based on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VIC-3D full field displacement acquisition on outer moldline (OML) surfaces of crown and upper bulkhead panels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Strain gauges (362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nidirectional and 36 rectangular rosettes, total 470 channels)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38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1209920" y="1640928"/>
            <a:ext cx="6179116" cy="5217072"/>
            <a:chOff x="1209920" y="1640928"/>
            <a:chExt cx="6179116" cy="521707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45235" y="1737360"/>
              <a:ext cx="5743801" cy="5120640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3"/>
            <a:srcRect l="87545" t="82155" r="543" b="3072"/>
            <a:stretch/>
          </p:blipFill>
          <p:spPr>
            <a:xfrm>
              <a:off x="6362700" y="6067425"/>
              <a:ext cx="771525" cy="742950"/>
            </a:xfrm>
            <a:prstGeom prst="rect">
              <a:avLst/>
            </a:prstGeom>
          </p:spPr>
        </p:pic>
        <p:grpSp>
          <p:nvGrpSpPr>
            <p:cNvPr id="10" name="Group 9"/>
            <p:cNvGrpSpPr/>
            <p:nvPr/>
          </p:nvGrpSpPr>
          <p:grpSpPr>
            <a:xfrm>
              <a:off x="1209920" y="5044947"/>
              <a:ext cx="2190260" cy="1813053"/>
              <a:chOff x="1209476" y="4994994"/>
              <a:chExt cx="2190260" cy="1813053"/>
            </a:xfrm>
          </p:grpSpPr>
          <p:pic>
            <p:nvPicPr>
              <p:cNvPr id="11" name="Picture 10"/>
              <p:cNvPicPr>
                <a:picLocks noChangeAspect="1"/>
              </p:cNvPicPr>
              <p:nvPr/>
            </p:nvPicPr>
            <p:blipFill rotWithShape="1">
              <a:blip r:embed="rId3"/>
              <a:srcRect l="329" t="65561" r="68053" b="9817"/>
              <a:stretch/>
            </p:blipFill>
            <p:spPr>
              <a:xfrm>
                <a:off x="1351861" y="4994994"/>
                <a:ext cx="2047875" cy="1238251"/>
              </a:xfrm>
              <a:prstGeom prst="rect">
                <a:avLst/>
              </a:prstGeom>
            </p:spPr>
          </p:pic>
          <p:sp>
            <p:nvSpPr>
              <p:cNvPr id="12" name="TextBox 11"/>
              <p:cNvSpPr txBox="1"/>
              <p:nvPr/>
            </p:nvSpPr>
            <p:spPr>
              <a:xfrm>
                <a:off x="1209476" y="6272866"/>
                <a:ext cx="1601578" cy="53518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</p:grpSp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3"/>
            <a:srcRect l="22987" t="91436" r="65395" b="2882"/>
            <a:stretch/>
          </p:blipFill>
          <p:spPr>
            <a:xfrm>
              <a:off x="3572686" y="6451600"/>
              <a:ext cx="601979" cy="2286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3"/>
            <a:srcRect l="11516" t="47496" r="80837" b="46443"/>
            <a:stretch/>
          </p:blipFill>
          <p:spPr>
            <a:xfrm>
              <a:off x="6755460" y="4049828"/>
              <a:ext cx="401192" cy="246888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3"/>
            <a:srcRect l="76250" t="72910" r="9780" b="17052"/>
            <a:stretch/>
          </p:blipFill>
          <p:spPr>
            <a:xfrm>
              <a:off x="6200775" y="5394197"/>
              <a:ext cx="904875" cy="504825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/>
            <a:srcRect l="69927" t="55636" r="21691" b="34326"/>
            <a:stretch/>
          </p:blipFill>
          <p:spPr>
            <a:xfrm>
              <a:off x="5795963" y="4521072"/>
              <a:ext cx="542924" cy="504825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/>
            <a:srcRect l="77794" t="65738" r="19707" b="31231"/>
            <a:stretch/>
          </p:blipFill>
          <p:spPr>
            <a:xfrm>
              <a:off x="6281737" y="4706809"/>
              <a:ext cx="161925" cy="15240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/>
            <a:srcRect l="15815" t="56468" r="70656" b="34630"/>
            <a:stretch/>
          </p:blipFill>
          <p:spPr>
            <a:xfrm>
              <a:off x="2171700" y="4561076"/>
              <a:ext cx="876300" cy="447675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/>
            <a:srcRect l="49159" t="213" r="46362" b="95952"/>
            <a:stretch/>
          </p:blipFill>
          <p:spPr>
            <a:xfrm>
              <a:off x="3823863" y="1640928"/>
              <a:ext cx="290124" cy="192863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2P: Upper Bulkhead Panel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Out-of-plane deformation at DUL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62725" y="6356350"/>
            <a:ext cx="2133600" cy="365125"/>
          </a:xfrm>
        </p:spPr>
        <p:txBody>
          <a:bodyPr/>
          <a:lstStyle/>
          <a:p>
            <a:r>
              <a:rPr lang="en-US" dirty="0" smtClean="0"/>
              <a:t>36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94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2P: Upper Bulkhead Minimum Gauge Skin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Back-to-back strains up to DUL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139696"/>
            <a:ext cx="8686800" cy="350390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37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67817" t="1460" r="26372" b="83565"/>
          <a:stretch/>
        </p:blipFill>
        <p:spPr>
          <a:xfrm>
            <a:off x="6067425" y="2181225"/>
            <a:ext cx="5048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07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2.5-g: Crown Panel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Out-of-plane deformation at DUL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67084" y="1700036"/>
            <a:ext cx="8495299" cy="5108011"/>
            <a:chOff x="267084" y="1700036"/>
            <a:chExt cx="8495299" cy="510801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9903" y="1700036"/>
              <a:ext cx="8412480" cy="5056949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67084" y="6272866"/>
              <a:ext cx="1601578" cy="53518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38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52449" y="2133979"/>
            <a:ext cx="80010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Frame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2448" y="3535770"/>
            <a:ext cx="80010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Frame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14673" y="4526370"/>
            <a:ext cx="80010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Frame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52772" y="5860961"/>
            <a:ext cx="80010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Frame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014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2.5-g: Crown Panel Out-of-Plane Deformation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39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721" y="1114698"/>
            <a:ext cx="7890558" cy="532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23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2.5-g: Crown Panel Out-of-Plane Deformation</a:t>
            </a:r>
            <a:endParaRPr lang="en-US" dirty="0"/>
          </a:p>
        </p:txBody>
      </p:sp>
      <p:pic>
        <p:nvPicPr>
          <p:cNvPr id="9" name="Crown 5-7-2015 Test 8 2.5g W_enhanced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60401" y="1156477"/>
            <a:ext cx="7813449" cy="52578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6198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19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2.5-g: Center Frame of Crown Panel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Strains up to 165% DLL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139696"/>
            <a:ext cx="8595360" cy="3592681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60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2.5-g: Crown Panel Skin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Minimum principal strains up to 165% DLL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139696"/>
            <a:ext cx="8686800" cy="3443788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75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2.5-g: Crown Panel Minimum Gauge Skin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Back-to-back strains up to 165% DLL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139696"/>
            <a:ext cx="8778240" cy="3646481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979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2.5-g: Upper Bulkhead Panel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Out-of-plane deformation at DUL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231640" y="1676082"/>
            <a:ext cx="6589776" cy="5131965"/>
            <a:chOff x="1231640" y="1676082"/>
            <a:chExt cx="6589776" cy="513196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02046" y="1676082"/>
              <a:ext cx="6519370" cy="5029200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1231640" y="6272866"/>
              <a:ext cx="637021" cy="53518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030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2.5-g: Upper Bulkhead Out-of-Plane Deformation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44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874" y="1081138"/>
            <a:ext cx="7944253" cy="535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00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2.5-g: Upper Bulkhead Out-of-Plane Deformation</a:t>
            </a:r>
            <a:endParaRPr lang="en-US" dirty="0"/>
          </a:p>
        </p:txBody>
      </p:sp>
      <p:pic>
        <p:nvPicPr>
          <p:cNvPr id="8" name="Bulkhead 5-7-2015 Test 8 2.5g W_enhanced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66750" y="1143000"/>
            <a:ext cx="7813449" cy="52578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44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874" y="1081138"/>
            <a:ext cx="7944253" cy="535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45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6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2.5-g: Upper Bulkhead Minimum Gauge Skin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 strains up to 165% DLL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139696"/>
            <a:ext cx="8686800" cy="369427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437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2.5-g + 1P: Crown Panel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Out-of-plane deformation at DUL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52874" y="1665656"/>
            <a:ext cx="8277723" cy="5142391"/>
            <a:chOff x="452874" y="1665656"/>
            <a:chExt cx="8277723" cy="514239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2874" y="1665656"/>
              <a:ext cx="8277723" cy="5120640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452874" y="6272866"/>
              <a:ext cx="1415787" cy="53518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46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114673" y="4535895"/>
            <a:ext cx="80010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Frame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14673" y="5751505"/>
            <a:ext cx="80010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Frame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6724" y="3461430"/>
            <a:ext cx="80010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Frame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6249" y="2129739"/>
            <a:ext cx="80010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Frame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2.5-g + 1P:</a:t>
            </a:r>
            <a:br>
              <a:rPr lang="en-US" dirty="0" smtClean="0"/>
            </a:br>
            <a:r>
              <a:rPr lang="en-US" dirty="0" smtClean="0"/>
              <a:t>Crown Panel Out-of-Plane Deformation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47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380" y="1132570"/>
            <a:ext cx="8149241" cy="529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35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2.5-g + 1P:</a:t>
            </a:r>
            <a:br>
              <a:rPr lang="en-US" dirty="0" smtClean="0"/>
            </a:br>
            <a:r>
              <a:rPr lang="en-US" dirty="0" smtClean="0"/>
              <a:t>Crown Panel Out-of-Plane Deformation</a:t>
            </a:r>
            <a:endParaRPr lang="en-US" dirty="0"/>
          </a:p>
        </p:txBody>
      </p:sp>
      <p:pic>
        <p:nvPicPr>
          <p:cNvPr id="3" name="Crown Global 5-8-2015 DUL 2-5g + 1P W_enhanced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7050" y="1165225"/>
            <a:ext cx="8112758" cy="525780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47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380" y="1132570"/>
            <a:ext cx="8149241" cy="529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985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14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2.5-g + 1P: Frame of Crown Panel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Strains up to 2.5-g 165% DLL + 1P 150% DLL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607" y="2139696"/>
            <a:ext cx="8595360" cy="3555359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90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2.5-g + 1P: Crown Panel Skin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68680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Minimum principal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trains up to 2.5-g 165% DLL + 1P 150% DLL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139696"/>
            <a:ext cx="8778240" cy="3496523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61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2.5-g + 1P: Crown Panel </a:t>
            </a:r>
            <a:r>
              <a:rPr lang="en-US" dirty="0" smtClean="0"/>
              <a:t>Minimum Gauge Skin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Back-to-back strains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up to 2.5-g 165% DLL + 1P 150% DLL</a:t>
            </a:r>
          </a:p>
          <a:p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139696"/>
            <a:ext cx="8778240" cy="3577665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50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27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Design of Discrete Source Damage (DSD)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Crown panel diamond-shaped cut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Mid-bay to mid-bay including cutting the center frame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3 in. off mid-span centerline (CL)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7E4-E6A6-1648-A4B9-ADE6C6B66925}" type="slidenum">
              <a:rPr lang="en-US" smtClean="0"/>
              <a:t>55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42897" y="2626723"/>
            <a:ext cx="8806630" cy="4128418"/>
            <a:chOff x="142897" y="2626723"/>
            <a:chExt cx="8806630" cy="4128418"/>
          </a:xfrm>
        </p:grpSpPr>
        <p:grpSp>
          <p:nvGrpSpPr>
            <p:cNvPr id="6" name="Group 5"/>
            <p:cNvGrpSpPr/>
            <p:nvPr/>
          </p:nvGrpSpPr>
          <p:grpSpPr>
            <a:xfrm>
              <a:off x="142897" y="2626723"/>
              <a:ext cx="8806630" cy="4128418"/>
              <a:chOff x="142897" y="2626723"/>
              <a:chExt cx="8806630" cy="4128418"/>
            </a:xfrm>
          </p:grpSpPr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62727" y="2626723"/>
                <a:ext cx="8686800" cy="4052622"/>
              </a:xfrm>
              <a:prstGeom prst="rect">
                <a:avLst/>
              </a:prstGeom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142897" y="6478142"/>
                <a:ext cx="1660447" cy="27699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sz="1200" dirty="0"/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4550568" y="4152900"/>
              <a:ext cx="13335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11" name="Slide Number Placeholder 4"/>
          <p:cNvSpPr txBox="1">
            <a:spLocks/>
          </p:cNvSpPr>
          <p:nvPr/>
        </p:nvSpPr>
        <p:spPr>
          <a:xfrm>
            <a:off x="6557555" y="63694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51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205231" y="2818626"/>
            <a:ext cx="1364387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Center Frame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13449" y="2968717"/>
            <a:ext cx="1679985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Saw-Cut Contour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46666" y="6340791"/>
            <a:ext cx="2058858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Dimensions in inches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12964" y="5910047"/>
            <a:ext cx="138485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Center Frame Web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85400" y="4820349"/>
            <a:ext cx="537656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Skin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40097" y="4314548"/>
            <a:ext cx="1243183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</a:rPr>
              <a:t>Not to Scale</a:t>
            </a:r>
            <a:endParaRPr 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44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Implemented DSD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View from the inside of the test article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52" y="1778604"/>
            <a:ext cx="8686800" cy="4462615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52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19857" y="3794467"/>
            <a:ext cx="1243183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Stringers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615" y="5362677"/>
            <a:ext cx="1638595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Center Frame</a:t>
            </a:r>
            <a:endParaRPr lang="en-US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05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FEM in the Vicinity of DSD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Element edge size at saw-cut tips ~0.05 in.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Saw-cut skin bay element edge size ~0.25 in.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Refined mesh connected to coarser</a:t>
            </a:r>
            <a:b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mesh away from DSD using nodal</a:t>
            </a:r>
            <a:b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values interpolation (RSPLINE</a:t>
            </a:r>
            <a:b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functionality in MSC Nastran)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Pressure_Box_12_03_22res.bmp"/>
          <p:cNvPicPr>
            <a:picLocks noChangeAspect="1"/>
          </p:cNvPicPr>
          <p:nvPr/>
        </p:nvPicPr>
        <p:blipFill>
          <a:blip r:embed="rId3" cstate="print"/>
          <a:srcRect t="23639"/>
          <a:stretch>
            <a:fillRect/>
          </a:stretch>
        </p:blipFill>
        <p:spPr>
          <a:xfrm>
            <a:off x="777780" y="3682837"/>
            <a:ext cx="5418808" cy="310896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18405698">
            <a:off x="4609645" y="5180085"/>
            <a:ext cx="1203792" cy="461665"/>
          </a:xfrm>
          <a:prstGeom prst="rect">
            <a:avLst/>
          </a:prstGeom>
          <a:noFill/>
          <a:effectLst/>
          <a:scene3d>
            <a:camera prst="isometricRightUp">
              <a:rot lat="19996243" lon="3044392" rev="18373743"/>
            </a:camera>
            <a:lightRig rig="threePt" dir="t"/>
          </a:scene3d>
          <a:sp3d extrusionH="101600">
            <a:bevelT/>
            <a:bevelB h="0"/>
          </a:sp3d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COLTS</a:t>
            </a:r>
            <a:endParaRPr lang="en-US" b="1" dirty="0"/>
          </a:p>
        </p:txBody>
      </p:sp>
      <p:sp>
        <p:nvSpPr>
          <p:cNvPr id="9" name="Text Box 616"/>
          <p:cNvSpPr txBox="1">
            <a:spLocks noChangeArrowheads="1"/>
          </p:cNvSpPr>
          <p:nvPr/>
        </p:nvSpPr>
        <p:spPr bwMode="auto">
          <a:xfrm>
            <a:off x="6392597" y="2947336"/>
            <a:ext cx="1208305" cy="30760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262" tIns="45633" rIns="91262" bIns="45633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/>
              <a:t>Skin Top View</a:t>
            </a:r>
            <a:endParaRPr lang="en-US" sz="1400" b="1" dirty="0"/>
          </a:p>
        </p:txBody>
      </p:sp>
      <p:grpSp>
        <p:nvGrpSpPr>
          <p:cNvPr id="16" name="Group 15"/>
          <p:cNvGrpSpPr/>
          <p:nvPr/>
        </p:nvGrpSpPr>
        <p:grpSpPr>
          <a:xfrm>
            <a:off x="7943566" y="4048740"/>
            <a:ext cx="981220" cy="730937"/>
            <a:chOff x="-536329" y="29308"/>
            <a:chExt cx="981220" cy="730937"/>
          </a:xfrm>
        </p:grpSpPr>
        <p:cxnSp>
          <p:nvCxnSpPr>
            <p:cNvPr id="17" name="Straight Arrow Connector 16"/>
            <p:cNvCxnSpPr/>
            <p:nvPr/>
          </p:nvCxnSpPr>
          <p:spPr>
            <a:xfrm flipH="1">
              <a:off x="-480005" y="494128"/>
              <a:ext cx="692193" cy="8792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 Box 2"/>
            <p:cNvSpPr txBox="1">
              <a:spLocks noChangeArrowheads="1"/>
            </p:cNvSpPr>
            <p:nvPr/>
          </p:nvSpPr>
          <p:spPr bwMode="auto">
            <a:xfrm>
              <a:off x="193431" y="29308"/>
              <a:ext cx="251460" cy="259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200" b="1" dirty="0">
                  <a:effectLst/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X</a:t>
              </a:r>
              <a:endParaRPr lang="en-US" sz="12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Text Box 2"/>
            <p:cNvSpPr txBox="1">
              <a:spLocks noChangeArrowheads="1"/>
            </p:cNvSpPr>
            <p:nvPr/>
          </p:nvSpPr>
          <p:spPr bwMode="auto">
            <a:xfrm>
              <a:off x="-536329" y="501165"/>
              <a:ext cx="251460" cy="259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200" b="1" dirty="0"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Y</a:t>
              </a:r>
              <a:endParaRPr lang="en-US" sz="12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 flipH="1" flipV="1">
              <a:off x="212188" y="125355"/>
              <a:ext cx="8792" cy="37756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triangl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1" name="Picture 40" descr="Pressure_Box_12_03_22res.bmp"/>
          <p:cNvPicPr>
            <a:picLocks noChangeAspect="1"/>
          </p:cNvPicPr>
          <p:nvPr/>
        </p:nvPicPr>
        <p:blipFill>
          <a:blip r:embed="rId3" cstate="print"/>
          <a:srcRect t="23639"/>
          <a:stretch>
            <a:fillRect/>
          </a:stretch>
        </p:blipFill>
        <p:spPr>
          <a:xfrm>
            <a:off x="777780" y="3682837"/>
            <a:ext cx="5418808" cy="3108960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 rot="20938177">
            <a:off x="1841802" y="4780638"/>
            <a:ext cx="2432965" cy="646331"/>
          </a:xfrm>
          <a:prstGeom prst="rect">
            <a:avLst/>
          </a:prstGeom>
          <a:noFill/>
          <a:scene3d>
            <a:camera prst="isometricLeftDown">
              <a:rot lat="1795709" lon="1602774" rev="20924532"/>
            </a:camera>
            <a:lightRig rig="threePt" dir="t"/>
          </a:scene3d>
          <a:sp3d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chemeClr val="bg1"/>
                </a:solidFill>
                <a:effectLst>
                  <a:outerShdw blurRad="304800" dist="38100" dir="3360000" algn="tl">
                    <a:srgbClr val="000000"/>
                  </a:outerShdw>
                </a:effectLst>
              </a:rPr>
              <a:t>HWB Center Section</a:t>
            </a:r>
          </a:p>
          <a:p>
            <a:pPr algn="ctr"/>
            <a:r>
              <a:rPr lang="en-US" sz="1800" b="1" dirty="0" smtClean="0">
                <a:solidFill>
                  <a:schemeClr val="bg1"/>
                </a:solidFill>
                <a:effectLst>
                  <a:outerShdw blurRad="304800" dist="38100" dir="3360000" algn="tl">
                    <a:srgbClr val="000000"/>
                  </a:outerShdw>
                </a:effectLst>
              </a:rPr>
              <a:t>Test Article</a:t>
            </a:r>
            <a:endParaRPr lang="en-US" sz="1800" b="1" dirty="0">
              <a:solidFill>
                <a:schemeClr val="bg1"/>
              </a:solidFill>
              <a:effectLst>
                <a:outerShdw blurRad="304800" dist="38100" dir="3360000" algn="tl">
                  <a:srgbClr val="000000"/>
                </a:outerShdw>
              </a:effectLst>
            </a:endParaRPr>
          </a:p>
        </p:txBody>
      </p:sp>
      <p:sp>
        <p:nvSpPr>
          <p:cNvPr id="43" name="Oval 42"/>
          <p:cNvSpPr/>
          <p:nvPr/>
        </p:nvSpPr>
        <p:spPr>
          <a:xfrm rot="3981981">
            <a:off x="3205338" y="4510458"/>
            <a:ext cx="35052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44" name="Freeform 123"/>
          <p:cNvSpPr>
            <a:spLocks/>
          </p:cNvSpPr>
          <p:nvPr/>
        </p:nvSpPr>
        <p:spPr bwMode="auto">
          <a:xfrm rot="2097710" flipH="1" flipV="1">
            <a:off x="3924394" y="3510769"/>
            <a:ext cx="1092078" cy="1364101"/>
          </a:xfrm>
          <a:custGeom>
            <a:avLst/>
            <a:gdLst>
              <a:gd name="T0" fmla="*/ 2147483647 w 525"/>
              <a:gd name="T1" fmla="*/ 2147483647 h 429"/>
              <a:gd name="T2" fmla="*/ 2147483647 w 525"/>
              <a:gd name="T3" fmla="*/ 2147483647 h 429"/>
              <a:gd name="T4" fmla="*/ 2147483647 w 525"/>
              <a:gd name="T5" fmla="*/ 2147483647 h 429"/>
              <a:gd name="T6" fmla="*/ 2147483647 w 525"/>
              <a:gd name="T7" fmla="*/ 0 h 429"/>
              <a:gd name="T8" fmla="*/ 2147483647 w 525"/>
              <a:gd name="T9" fmla="*/ 2147483647 h 429"/>
              <a:gd name="T10" fmla="*/ 0 w 525"/>
              <a:gd name="T11" fmla="*/ 2147483647 h 429"/>
              <a:gd name="T12" fmla="*/ 2147483647 w 525"/>
              <a:gd name="T13" fmla="*/ 2147483647 h 42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5"/>
              <a:gd name="T22" fmla="*/ 0 h 429"/>
              <a:gd name="T23" fmla="*/ 525 w 525"/>
              <a:gd name="T24" fmla="*/ 429 h 429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5" h="429">
                <a:moveTo>
                  <a:pt x="21" y="429"/>
                </a:moveTo>
                <a:lnTo>
                  <a:pt x="279" y="390"/>
                </a:lnTo>
                <a:lnTo>
                  <a:pt x="201" y="360"/>
                </a:lnTo>
                <a:lnTo>
                  <a:pt x="525" y="0"/>
                </a:lnTo>
                <a:lnTo>
                  <a:pt x="81" y="315"/>
                </a:lnTo>
                <a:lnTo>
                  <a:pt x="0" y="294"/>
                </a:lnTo>
                <a:lnTo>
                  <a:pt x="12" y="429"/>
                </a:lnTo>
              </a:path>
            </a:pathLst>
          </a:custGeom>
          <a:solidFill>
            <a:srgbClr val="F4DAD8"/>
          </a:solidFill>
          <a:ln w="31750" cap="rnd" cmpd="dbl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scene3d>
            <a:camera prst="orthographicFront">
              <a:rot lat="299979" lon="19199986" rev="0"/>
            </a:camera>
            <a:lightRig rig="threePt" dir="t"/>
          </a:scene3d>
        </p:spPr>
        <p:txBody>
          <a:bodyPr wrap="none"/>
          <a:lstStyle/>
          <a:p>
            <a:endParaRPr lang="en-US" dirty="0"/>
          </a:p>
        </p:txBody>
      </p:sp>
      <p:sp>
        <p:nvSpPr>
          <p:cNvPr id="45" name="Freeform 44"/>
          <p:cNvSpPr>
            <a:spLocks noChangeAspect="1"/>
          </p:cNvSpPr>
          <p:nvPr/>
        </p:nvSpPr>
        <p:spPr>
          <a:xfrm>
            <a:off x="3390123" y="4660710"/>
            <a:ext cx="8890" cy="164465"/>
          </a:xfrm>
          <a:custGeom>
            <a:avLst/>
            <a:gdLst>
              <a:gd name="connsiteX0" fmla="*/ 0 w 58616"/>
              <a:gd name="connsiteY0" fmla="*/ 0 h 1711569"/>
              <a:gd name="connsiteX1" fmla="*/ 0 w 58616"/>
              <a:gd name="connsiteY1" fmla="*/ 820615 h 1711569"/>
              <a:gd name="connsiteX2" fmla="*/ 35169 w 58616"/>
              <a:gd name="connsiteY2" fmla="*/ 1711569 h 1711569"/>
              <a:gd name="connsiteX3" fmla="*/ 58616 w 58616"/>
              <a:gd name="connsiteY3" fmla="*/ 844061 h 1711569"/>
              <a:gd name="connsiteX4" fmla="*/ 0 w 58616"/>
              <a:gd name="connsiteY4" fmla="*/ 0 h 1711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616" h="1711569">
                <a:moveTo>
                  <a:pt x="0" y="0"/>
                </a:moveTo>
                <a:lnTo>
                  <a:pt x="0" y="820615"/>
                </a:lnTo>
                <a:lnTo>
                  <a:pt x="35169" y="1711569"/>
                </a:lnTo>
                <a:lnTo>
                  <a:pt x="58616" y="844061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scene3d>
            <a:camera prst="orthographicFront">
              <a:rot lat="0" lon="0" rev="177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5342594" y="3330224"/>
            <a:ext cx="3253740" cy="1074957"/>
            <a:chOff x="0" y="0"/>
            <a:chExt cx="3253740" cy="1074957"/>
          </a:xfrm>
        </p:grpSpPr>
        <p:pic>
          <p:nvPicPr>
            <p:cNvPr id="7" name="Picture 6"/>
            <p:cNvPicPr>
              <a:picLocks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487" r="37436"/>
            <a:stretch/>
          </p:blipFill>
          <p:spPr bwMode="auto">
            <a:xfrm rot="5400000">
              <a:off x="1877695" y="-301088"/>
              <a:ext cx="1060450" cy="169164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 xmlns=""/>
              </a:ext>
            </a:extLst>
          </p:spPr>
        </p:pic>
        <p:pic>
          <p:nvPicPr>
            <p:cNvPr id="8" name="Picture 7"/>
            <p:cNvPicPr>
              <a:picLocks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487" r="37436"/>
            <a:stretch/>
          </p:blipFill>
          <p:spPr bwMode="auto">
            <a:xfrm rot="16200000">
              <a:off x="315595" y="-315595"/>
              <a:ext cx="1060450" cy="169164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 xmlns=""/>
              </a:ext>
            </a:extLst>
          </p:spPr>
        </p:pic>
      </p:grpSp>
      <p:pic>
        <p:nvPicPr>
          <p:cNvPr id="48" name="Picture 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4021" y="5187580"/>
            <a:ext cx="938865" cy="908383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198073" y="5675524"/>
            <a:ext cx="938410" cy="887810"/>
            <a:chOff x="234965" y="5306843"/>
            <a:chExt cx="938410" cy="887810"/>
          </a:xfrm>
        </p:grpSpPr>
        <p:cxnSp>
          <p:nvCxnSpPr>
            <p:cNvPr id="23" name="Straight Arrow Connector 22"/>
            <p:cNvCxnSpPr/>
            <p:nvPr/>
          </p:nvCxnSpPr>
          <p:spPr bwMode="auto">
            <a:xfrm flipV="1">
              <a:off x="606669" y="5394758"/>
              <a:ext cx="0" cy="403942"/>
            </a:xfrm>
            <a:prstGeom prst="straightConnector1">
              <a:avLst/>
            </a:prstGeom>
            <a:noFill/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lg"/>
            </a:ln>
            <a:effectLst/>
          </p:spPr>
        </p:cxnSp>
        <p:cxnSp>
          <p:nvCxnSpPr>
            <p:cNvPr id="24" name="Straight Arrow Connector 23"/>
            <p:cNvCxnSpPr/>
            <p:nvPr/>
          </p:nvCxnSpPr>
          <p:spPr bwMode="auto">
            <a:xfrm>
              <a:off x="603734" y="5793761"/>
              <a:ext cx="415079" cy="130941"/>
            </a:xfrm>
            <a:prstGeom prst="straightConnector1">
              <a:avLst/>
            </a:prstGeom>
            <a:noFill/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lg"/>
            </a:ln>
            <a:effectLst/>
          </p:spPr>
        </p:cxnSp>
        <p:cxnSp>
          <p:nvCxnSpPr>
            <p:cNvPr id="25" name="Straight Arrow Connector 24"/>
            <p:cNvCxnSpPr/>
            <p:nvPr/>
          </p:nvCxnSpPr>
          <p:spPr bwMode="auto">
            <a:xfrm flipV="1">
              <a:off x="615617" y="5630895"/>
              <a:ext cx="386690" cy="173585"/>
            </a:xfrm>
            <a:prstGeom prst="straightConnector1">
              <a:avLst/>
            </a:prstGeom>
            <a:noFill/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lg"/>
            </a:ln>
            <a:effectLst/>
          </p:spPr>
        </p:cxnSp>
        <p:sp>
          <p:nvSpPr>
            <p:cNvPr id="26" name="Text Box 2"/>
            <p:cNvSpPr txBox="1">
              <a:spLocks noChangeArrowheads="1"/>
            </p:cNvSpPr>
            <p:nvPr/>
          </p:nvSpPr>
          <p:spPr bwMode="auto">
            <a:xfrm>
              <a:off x="674490" y="5886876"/>
              <a:ext cx="49888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1400" b="1" spc="-15" dirty="0">
                  <a:latin typeface="+mj-lt"/>
                  <a:ea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endParaRPr lang="en-US" sz="14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Text Box 2"/>
            <p:cNvSpPr txBox="1">
              <a:spLocks noChangeArrowheads="1"/>
            </p:cNvSpPr>
            <p:nvPr/>
          </p:nvSpPr>
          <p:spPr bwMode="auto">
            <a:xfrm>
              <a:off x="234965" y="5306843"/>
              <a:ext cx="49888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1400" b="1" spc="-15" dirty="0" smtClean="0">
                  <a:latin typeface="+mj-lt"/>
                  <a:ea typeface="Times New Roman" panose="02020603050405020304" pitchFamily="18" charset="0"/>
                  <a:cs typeface="Times New Roman" panose="02020603050405020304" pitchFamily="18" charset="0"/>
                </a:rPr>
                <a:t>Z</a:t>
              </a:r>
              <a:endParaRPr lang="en-US" sz="14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Text Box 2"/>
            <p:cNvSpPr txBox="1">
              <a:spLocks noChangeArrowheads="1"/>
            </p:cNvSpPr>
            <p:nvPr/>
          </p:nvSpPr>
          <p:spPr bwMode="auto">
            <a:xfrm>
              <a:off x="657129" y="5356114"/>
              <a:ext cx="49888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1400" b="1" spc="-15" dirty="0" smtClean="0">
                  <a:latin typeface="+mj-lt"/>
                  <a:ea typeface="Times New Roman" panose="02020603050405020304" pitchFamily="18" charset="0"/>
                  <a:cs typeface="Times New Roman" panose="02020603050405020304" pitchFamily="18" charset="0"/>
                </a:rPr>
                <a:t>Y</a:t>
              </a:r>
              <a:endParaRPr lang="en-US" sz="14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1145916" y="6087510"/>
            <a:ext cx="458859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36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53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6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Instrumentation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Results to be discussed based on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Video image correlation in three dimensions (VIC-3D) full field displacement acquisition on the OML surfaces of crown</a:t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and upper bulkhead panels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Strain gauges (380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nidirectional and 36 rectangular rosettes,</a:t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total 488 channels)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219" y="3368979"/>
            <a:ext cx="7543800" cy="3383427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54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202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Summary of DSD Analysis and Test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FEA executed up to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2.5-g DUL (150% DLL)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Strain design values exceeded in skin sections of the crown panel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Strain design values not exceeded in substructure (no catastrophic failure predicted)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Based on strain gauge and VIC-3D results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First damage identified at 81.9% DLL at saw cut tip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Several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indications of damage progression identified between the initial and final failure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Final failure at 152.1% DLL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55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882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2.5-g </a:t>
            </a:r>
            <a:r>
              <a:rPr lang="en-US" dirty="0" smtClean="0"/>
              <a:t>DUL: Crown Panel</a:t>
            </a:r>
            <a:br>
              <a:rPr lang="en-US" dirty="0" smtClean="0"/>
            </a:br>
            <a:r>
              <a:rPr lang="en-US" dirty="0" smtClean="0"/>
              <a:t>Out-of-Plane Deformation</a:t>
            </a:r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76201" y="1112139"/>
            <a:ext cx="8892884" cy="5715000"/>
            <a:chOff x="76201" y="1112139"/>
            <a:chExt cx="8892884" cy="57150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1925" y="1112139"/>
              <a:ext cx="8807160" cy="5715000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76201" y="6144660"/>
              <a:ext cx="1171574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sz="3600" dirty="0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56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32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4592"/>
            <a:ext cx="7735078" cy="69494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2.5-g DUL: Upper Bulkhead</a:t>
            </a:r>
            <a:br>
              <a:rPr lang="en-US" dirty="0" smtClean="0"/>
            </a:br>
            <a:r>
              <a:rPr lang="en-US" dirty="0" smtClean="0"/>
              <a:t>Out-of-Plane Deformation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5967" y="1145286"/>
            <a:ext cx="9137428" cy="5729562"/>
            <a:chOff x="5967" y="1107186"/>
            <a:chExt cx="9137428" cy="5729562"/>
          </a:xfrm>
        </p:grpSpPr>
        <p:grpSp>
          <p:nvGrpSpPr>
            <p:cNvPr id="7" name="Group 6"/>
            <p:cNvGrpSpPr/>
            <p:nvPr/>
          </p:nvGrpSpPr>
          <p:grpSpPr>
            <a:xfrm>
              <a:off x="5967" y="1107186"/>
              <a:ext cx="9137428" cy="5715000"/>
              <a:chOff x="5967" y="1107186"/>
              <a:chExt cx="9137428" cy="5715000"/>
            </a:xfrm>
          </p:grpSpPr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5967" y="1107186"/>
                <a:ext cx="9137428" cy="5715000"/>
              </a:xfrm>
              <a:prstGeom prst="rect">
                <a:avLst/>
              </a:prstGeom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38101" y="6173235"/>
                <a:ext cx="1171574" cy="64633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sz="3600" dirty="0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7934326" y="6173919"/>
                <a:ext cx="1171574" cy="64633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sz="3600" dirty="0"/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3781426" y="6621304"/>
              <a:ext cx="1171574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sz="800" dirty="0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57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177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4592"/>
            <a:ext cx="7735078" cy="69494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2.5-g DUL: Upper Bulkhead</a:t>
            </a:r>
            <a:br>
              <a:rPr lang="en-US" dirty="0" smtClean="0"/>
            </a:br>
            <a:r>
              <a:rPr lang="en-US" dirty="0" smtClean="0"/>
              <a:t>Out-of-Plane Deformation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5967" y="1145286"/>
            <a:ext cx="9137428" cy="5729562"/>
            <a:chOff x="5967" y="1107186"/>
            <a:chExt cx="9137428" cy="5729562"/>
          </a:xfrm>
        </p:grpSpPr>
        <p:grpSp>
          <p:nvGrpSpPr>
            <p:cNvPr id="7" name="Group 6"/>
            <p:cNvGrpSpPr/>
            <p:nvPr/>
          </p:nvGrpSpPr>
          <p:grpSpPr>
            <a:xfrm>
              <a:off x="5967" y="1107186"/>
              <a:ext cx="9137428" cy="5715000"/>
              <a:chOff x="5967" y="1107186"/>
              <a:chExt cx="9137428" cy="5715000"/>
            </a:xfrm>
          </p:grpSpPr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5967" y="1107186"/>
                <a:ext cx="9137428" cy="5715000"/>
              </a:xfrm>
              <a:prstGeom prst="rect">
                <a:avLst/>
              </a:prstGeom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38101" y="6173235"/>
                <a:ext cx="1171574" cy="64633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sz="3600" dirty="0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7934326" y="6173919"/>
                <a:ext cx="1171574" cy="64633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sz="3600" dirty="0"/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3781426" y="6621304"/>
              <a:ext cx="1171574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sz="800" dirty="0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58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1" t="2277" r="1769"/>
          <a:stretch/>
        </p:blipFill>
        <p:spPr>
          <a:xfrm>
            <a:off x="4784730" y="4219575"/>
            <a:ext cx="1949446" cy="254668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41356" y="4429125"/>
            <a:ext cx="210049" cy="169277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10400" dirty="0"/>
          </a:p>
        </p:txBody>
      </p:sp>
      <p:sp>
        <p:nvSpPr>
          <p:cNvPr id="12" name="TextBox 11"/>
          <p:cNvSpPr txBox="1"/>
          <p:nvPr/>
        </p:nvSpPr>
        <p:spPr>
          <a:xfrm>
            <a:off x="6197611" y="5937436"/>
            <a:ext cx="1539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Pristine</a:t>
            </a:r>
            <a:b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Crown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61827" y="5949725"/>
            <a:ext cx="1539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Crown</a:t>
            </a:r>
            <a:b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with DSD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458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Final Failure at 152% DLL (Crown)</a:t>
            </a:r>
            <a:endParaRPr lang="en-US" dirty="0"/>
          </a:p>
        </p:txBody>
      </p:sp>
      <p:pic>
        <p:nvPicPr>
          <p:cNvPr id="8" name="Picture 2" descr="\\sw\hbcdata\NASA_NRA\2_Technical_Data\2011_Multi-Bay_Box_Test_Article\Testing\Saw Cut Test Result Pictures\20150603_160835(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99" y="1314449"/>
            <a:ext cx="2989156" cy="531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\\sw\hbcdata\NASA_NRA\2_Technical_Data\2011_Multi-Bay_Box_Test_Article\Testing\Saw Cut Test Result Pictures\20150603_16084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3"/>
          <a:stretch/>
        </p:blipFill>
        <p:spPr bwMode="auto">
          <a:xfrm>
            <a:off x="3210790" y="2209800"/>
            <a:ext cx="5857009" cy="351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59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235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Final Failure at 152% DLL (Crown/Bulkhead)</a:t>
            </a:r>
            <a:endParaRPr lang="en-US" dirty="0"/>
          </a:p>
        </p:txBody>
      </p:sp>
      <p:pic>
        <p:nvPicPr>
          <p:cNvPr id="5" name="Picture 2" descr="\\sw\hbcdata\NASA_NRA\2_Technical_Data\2011_Multi-Bay_Box_Test_Article\Testing\Saw Cut Test Result Pictures\IMG_24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82" y="1400175"/>
            <a:ext cx="3310467" cy="496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\\sw\hbcdata\NASA_NRA\2_Technical_Data\2011_Multi-Bay_Box_Test_Article\Testing\Saw Cut Test Result Pictures\IMG_245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89" b="17965"/>
          <a:stretch/>
        </p:blipFill>
        <p:spPr bwMode="auto">
          <a:xfrm>
            <a:off x="4038600" y="1932887"/>
            <a:ext cx="4572000" cy="4042463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676400" y="2543175"/>
            <a:ext cx="609600" cy="533400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 rot="9430143" flipV="1">
            <a:off x="2267372" y="2229244"/>
            <a:ext cx="1752213" cy="451808"/>
          </a:xfrm>
          <a:custGeom>
            <a:avLst/>
            <a:gdLst/>
            <a:ahLst/>
            <a:cxnLst>
              <a:cxn ang="0">
                <a:pos x="964" y="60"/>
              </a:cxn>
              <a:cxn ang="0">
                <a:pos x="752" y="64"/>
              </a:cxn>
              <a:cxn ang="0">
                <a:pos x="516" y="124"/>
              </a:cxn>
              <a:cxn ang="0">
                <a:pos x="276" y="224"/>
              </a:cxn>
              <a:cxn ang="0">
                <a:pos x="300" y="288"/>
              </a:cxn>
              <a:cxn ang="0">
                <a:pos x="0" y="292"/>
              </a:cxn>
              <a:cxn ang="0">
                <a:pos x="252" y="0"/>
              </a:cxn>
              <a:cxn ang="0">
                <a:pos x="248" y="84"/>
              </a:cxn>
              <a:cxn ang="0">
                <a:pos x="560" y="12"/>
              </a:cxn>
              <a:cxn ang="0">
                <a:pos x="788" y="16"/>
              </a:cxn>
              <a:cxn ang="0">
                <a:pos x="964" y="60"/>
              </a:cxn>
            </a:cxnLst>
            <a:rect l="0" t="0" r="r" b="b"/>
            <a:pathLst>
              <a:path w="970" h="292">
                <a:moveTo>
                  <a:pt x="964" y="60"/>
                </a:moveTo>
                <a:cubicBezTo>
                  <a:pt x="958" y="68"/>
                  <a:pt x="827" y="53"/>
                  <a:pt x="752" y="64"/>
                </a:cubicBezTo>
                <a:cubicBezTo>
                  <a:pt x="677" y="75"/>
                  <a:pt x="595" y="97"/>
                  <a:pt x="516" y="124"/>
                </a:cubicBezTo>
                <a:cubicBezTo>
                  <a:pt x="437" y="151"/>
                  <a:pt x="312" y="197"/>
                  <a:pt x="276" y="224"/>
                </a:cubicBezTo>
                <a:lnTo>
                  <a:pt x="300" y="288"/>
                </a:lnTo>
                <a:lnTo>
                  <a:pt x="0" y="292"/>
                </a:lnTo>
                <a:lnTo>
                  <a:pt x="252" y="0"/>
                </a:lnTo>
                <a:lnTo>
                  <a:pt x="248" y="84"/>
                </a:lnTo>
                <a:cubicBezTo>
                  <a:pt x="299" y="86"/>
                  <a:pt x="470" y="23"/>
                  <a:pt x="560" y="12"/>
                </a:cubicBezTo>
                <a:cubicBezTo>
                  <a:pt x="650" y="1"/>
                  <a:pt x="721" y="8"/>
                  <a:pt x="788" y="16"/>
                </a:cubicBezTo>
                <a:cubicBezTo>
                  <a:pt x="855" y="24"/>
                  <a:pt x="970" y="52"/>
                  <a:pt x="964" y="60"/>
                </a:cubicBezTo>
                <a:close/>
              </a:path>
            </a:pathLst>
          </a:custGeom>
          <a:solidFill>
            <a:srgbClr val="0070C0"/>
          </a:solidFill>
          <a:ln w="12700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60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28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Conclusions – Pristine Test Article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HWB center section article testing completed successfully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Technology Readiness Level (TRL) 5 for HWB fuselage structure demonstrated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Favorable comparison of test data and nonlinear analysis results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Linear analysis relevant in rapid/preliminary sizing of substructure (stringers, frames)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Nonlinear analysis needed for optimal structural performance under the design philosophy permitting early localized buckling and operating in significantly developed post-buckled regime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61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93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Conclusions – Test Article with DSD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Successful completion of the HWB center section article testing in pristine and barely visible impact damage (BVID) conditions enabled final test to failure with DSD 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Failure load exceeded condition representative of transport category airframe certification standards with DSD (70% DLL)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FEA without damage progression capability rapidly developed and successfully applied to determine DSD geometry and guide test article instrumentation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62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55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" y="164592"/>
            <a:ext cx="7994142" cy="694944"/>
          </a:xfrm>
        </p:spPr>
        <p:txBody>
          <a:bodyPr>
            <a:normAutofit/>
          </a:bodyPr>
          <a:lstStyle/>
          <a:p>
            <a:r>
              <a:rPr lang="en-US" dirty="0" smtClean="0"/>
              <a:t>Conclusions – Damage Arresting Composites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5473321"/>
          </a:xfrm>
        </p:spPr>
        <p:txBody>
          <a:bodyPr>
            <a:normAutofit lnSpcReduction="10000"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Achieved the objective of 10% aircraft weight savings over</a:t>
            </a:r>
            <a:b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state-of-the-art composites while maintaining safety margins</a:t>
            </a:r>
            <a:b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and supporting advanced aircraft configurations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Manufacturability of complex build-up structures using PRSEUS concept demonstrated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Viability of the PRSEUS concept for non-conventional primary airframe structure demonstrated through combined load environment testing of the large test article representative of HWB center section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pristine, BVID, and DSD conditions)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Damage arresting capabilities of the PRSEUS concept verified experimentally in several building block tests under different load scenarios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Need analysis capability to support the design and tailoring of damage arresting features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Ability to repair PRSEUS structures to restore the pristine load carrying capability also verified using existing repair techniques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072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957263" y="163513"/>
            <a:ext cx="7229475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>
              <a:defRPr/>
            </a:pPr>
            <a:r>
              <a:rPr lang="en-US" sz="4400" b="1" dirty="0" smtClean="0">
                <a:solidFill>
                  <a:prstClr val="black"/>
                </a:solidFill>
                <a:ea typeface="MS PGothic" panose="020B0600070205080204" pitchFamily="34" charset="-128"/>
              </a:rPr>
              <a:t>Questions?</a:t>
            </a:r>
            <a:endParaRPr lang="en-US" sz="4400" b="1" dirty="0">
              <a:solidFill>
                <a:prstClr val="black"/>
              </a:solidFill>
              <a:ea typeface="MS PGothic" panose="020B0600070205080204" pitchFamily="34" charset="-128"/>
            </a:endParaRPr>
          </a:p>
        </p:txBody>
      </p:sp>
      <p:pic>
        <p:nvPicPr>
          <p:cNvPr id="40966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72450" y="127000"/>
            <a:ext cx="911225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0" y="76200"/>
            <a:ext cx="10731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58" y="1163460"/>
            <a:ext cx="8078085" cy="538539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414985" y="6548850"/>
            <a:ext cx="2314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</a:t>
            </a:r>
            <a:r>
              <a:rPr lang="en-US" dirty="0" smtClean="0"/>
              <a:t>escacademy.nasa.gov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21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Supplemental Material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65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1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Long Beach, CA </a:t>
            </a:r>
            <a:r>
              <a:rPr lang="en-US" dirty="0" smtClean="0">
                <a:sym typeface="Wingdings" panose="05000000000000000000" pitchFamily="2" charset="2"/>
              </a:rPr>
              <a:t> Hampton, VA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66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77240" y="1232973"/>
            <a:ext cx="7772400" cy="1668649"/>
          </a:xfrm>
        </p:spPr>
        <p:txBody>
          <a:bodyPr/>
          <a:lstStyle/>
          <a:p>
            <a:pPr>
              <a:buFont typeface="Wingdings"/>
              <a:buChar char="Ø"/>
            </a:pPr>
            <a:endParaRPr lang="en-US" sz="1800" dirty="0" smtClean="0"/>
          </a:p>
          <a:p>
            <a:pPr>
              <a:buFont typeface="Wingdings"/>
              <a:buChar char="Ø"/>
            </a:pPr>
            <a:endParaRPr lang="en-US" sz="1800" dirty="0" smtClean="0"/>
          </a:p>
        </p:txBody>
      </p:sp>
      <p:grpSp>
        <p:nvGrpSpPr>
          <p:cNvPr id="5" name="Group 4"/>
          <p:cNvGrpSpPr/>
          <p:nvPr/>
        </p:nvGrpSpPr>
        <p:grpSpPr>
          <a:xfrm>
            <a:off x="370401" y="1211009"/>
            <a:ext cx="4128919" cy="2584260"/>
            <a:chOff x="366881" y="1387739"/>
            <a:chExt cx="4128919" cy="2584260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881" y="1387739"/>
              <a:ext cx="4128919" cy="25842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366881" y="3571889"/>
              <a:ext cx="20158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smtClean="0">
                  <a:solidFill>
                    <a:schemeClr val="bg1"/>
                  </a:solidFill>
                  <a:latin typeface="+mj-lt"/>
                </a:rPr>
                <a:t>MBB loaded on K-Loader</a:t>
              </a:r>
              <a:br>
                <a:rPr lang="en-US" sz="1000" b="1" dirty="0" smtClean="0">
                  <a:solidFill>
                    <a:schemeClr val="bg1"/>
                  </a:solidFill>
                  <a:latin typeface="+mj-lt"/>
                </a:rPr>
              </a:br>
              <a:r>
                <a:rPr lang="en-US" sz="1000" b="1" dirty="0" smtClean="0">
                  <a:solidFill>
                    <a:schemeClr val="bg1"/>
                  </a:solidFill>
                  <a:latin typeface="+mj-lt"/>
                </a:rPr>
                <a:t>at Boeing Long Beach</a:t>
              </a:r>
              <a:endParaRPr lang="en-US" sz="1000" b="1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27920" y="1211009"/>
            <a:ext cx="4073866" cy="2584260"/>
            <a:chOff x="4724400" y="1387739"/>
            <a:chExt cx="4049744" cy="2584260"/>
          </a:xfrm>
        </p:grpSpPr>
        <p:pic>
          <p:nvPicPr>
            <p:cNvPr id="9" name="Picture 2" descr="\\sw\hbcdata\NASA_NRA\2_Technical_Data\2011_Multi-Bay_Box_Test_Article\Assembly\Photos\13_ Loading on Guppy\IMG_0464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187"/>
            <a:stretch/>
          </p:blipFill>
          <p:spPr bwMode="auto">
            <a:xfrm>
              <a:off x="4724400" y="1387739"/>
              <a:ext cx="4049744" cy="2584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6858000" y="3571889"/>
              <a:ext cx="18573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smtClean="0">
                  <a:solidFill>
                    <a:schemeClr val="bg1"/>
                  </a:solidFill>
                  <a:latin typeface="+mj-lt"/>
                </a:rPr>
                <a:t>MBB loaded  into</a:t>
              </a:r>
              <a:br>
                <a:rPr lang="en-US" sz="1000" b="1" dirty="0" smtClean="0">
                  <a:solidFill>
                    <a:schemeClr val="bg1"/>
                  </a:solidFill>
                  <a:latin typeface="+mj-lt"/>
                </a:rPr>
              </a:br>
              <a:r>
                <a:rPr lang="en-US" sz="1000" b="1" dirty="0" smtClean="0">
                  <a:solidFill>
                    <a:schemeClr val="bg1"/>
                  </a:solidFill>
                  <a:latin typeface="+mj-lt"/>
                </a:rPr>
                <a:t>Super Guppy at Boeing LB</a:t>
              </a:r>
              <a:endParaRPr lang="en-US" sz="1000" b="1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24765" y="3822250"/>
            <a:ext cx="4183347" cy="2656195"/>
            <a:chOff x="312453" y="4069316"/>
            <a:chExt cx="4315745" cy="2656195"/>
          </a:xfrm>
        </p:grpSpPr>
        <p:pic>
          <p:nvPicPr>
            <p:cNvPr id="12" name="Picture 3" descr="C:\Users\B0332548\Desktop\super-guppy-unloading-2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49775" y="4089918"/>
              <a:ext cx="4278423" cy="26355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312453" y="4069316"/>
              <a:ext cx="197354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smtClean="0">
                  <a:solidFill>
                    <a:schemeClr val="bg1"/>
                  </a:solidFill>
                  <a:latin typeface="+mj-lt"/>
                </a:rPr>
                <a:t>MBB unloaded  from      Super Guppy at NASA LaRC</a:t>
              </a:r>
              <a:endParaRPr lang="en-US" sz="1000" b="1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736712" y="3848423"/>
            <a:ext cx="4073866" cy="2610111"/>
            <a:chOff x="4876800" y="4095489"/>
            <a:chExt cx="3921466" cy="2610111"/>
          </a:xfrm>
        </p:grpSpPr>
        <p:pic>
          <p:nvPicPr>
            <p:cNvPr id="15" name="Picture 2" descr="C:\Users\B0332548\Desktop\dsc_9102.jpe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76800" y="4095489"/>
              <a:ext cx="3921466" cy="2610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Box 15"/>
            <p:cNvSpPr txBox="1"/>
            <p:nvPr/>
          </p:nvSpPr>
          <p:spPr>
            <a:xfrm>
              <a:off x="7086601" y="4191000"/>
              <a:ext cx="16875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smtClean="0">
                  <a:latin typeface="+mj-lt"/>
                </a:rPr>
                <a:t>MBB unloaded from         K-Loader at NASA LaRC</a:t>
              </a:r>
              <a:endParaRPr lang="en-US" sz="1000" b="1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754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Crown Panel Rework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48154"/>
            <a:ext cx="8546841" cy="487801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Bonded patches (dry-to-dry) in blue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Single stack thick (light blue)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Double stack thick (dark blue)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Metallic fittings (magenta)</a:t>
            </a:r>
          </a:p>
          <a:p>
            <a:endParaRPr lang="en-US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373" y="3127033"/>
            <a:ext cx="8686800" cy="35137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20562" y="6055974"/>
            <a:ext cx="125843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Metallic</a:t>
            </a:r>
            <a:b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Fittings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41281" y="3037896"/>
            <a:ext cx="2282983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Repair Patches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04789" y="3295188"/>
            <a:ext cx="2471055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Single-Stack Thickness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46918" y="3302740"/>
            <a:ext cx="259134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Double-Stack Thickness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67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658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27261</TotalTime>
  <Words>2066</Words>
  <Application>Microsoft Office PowerPoint</Application>
  <PresentationFormat>On-screen Show (4:3)</PresentationFormat>
  <Paragraphs>586</Paragraphs>
  <Slides>71</Slides>
  <Notes>43</Notes>
  <HiddenSlides>0</HiddenSlides>
  <MMClips>4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71</vt:i4>
      </vt:variant>
    </vt:vector>
  </HeadingPairs>
  <TitlesOfParts>
    <vt:vector size="83" baseType="lpstr">
      <vt:lpstr>MS PGothic</vt:lpstr>
      <vt:lpstr>MS PGothic</vt:lpstr>
      <vt:lpstr>Arial</vt:lpstr>
      <vt:lpstr>Arial-BoldItalicMT</vt:lpstr>
      <vt:lpstr>ArialMT</vt:lpstr>
      <vt:lpstr>Calibri</vt:lpstr>
      <vt:lpstr>Calibri Light</vt:lpstr>
      <vt:lpstr>Times</vt:lpstr>
      <vt:lpstr>Times New Roman</vt:lpstr>
      <vt:lpstr>Wingdings</vt:lpstr>
      <vt:lpstr>Office Theme</vt:lpstr>
      <vt:lpstr>1_Office Theme</vt:lpstr>
      <vt:lpstr>PowerPoint Presentation</vt:lpstr>
      <vt:lpstr>Participants</vt:lpstr>
      <vt:lpstr>Objective of Presentations</vt:lpstr>
      <vt:lpstr>Outline</vt:lpstr>
      <vt:lpstr>Questions from Part I</vt:lpstr>
      <vt:lpstr>HWB Airframe Development</vt:lpstr>
      <vt:lpstr>Building Block Testing</vt:lpstr>
      <vt:lpstr>HWB Configuration of Interest</vt:lpstr>
      <vt:lpstr>HWB Vehicle Center Section Loads</vt:lpstr>
      <vt:lpstr>Pressure Cube Test Objectives</vt:lpstr>
      <vt:lpstr>Pultruded Rod Stitched Efficient Unitized Structure (PRSEUS) Concept</vt:lpstr>
      <vt:lpstr>Typical PRSEUS Panel Substructure Spacing</vt:lpstr>
      <vt:lpstr>Integral T-Cap Joint Concept</vt:lpstr>
      <vt:lpstr>Pressure Cube Manufacturing</vt:lpstr>
      <vt:lpstr>Pressure Cube Test Instrumentation</vt:lpstr>
      <vt:lpstr>Pressure Cube Test Loads and Conditions</vt:lpstr>
      <vt:lpstr>Pressure Cube Model and Analysis</vt:lpstr>
      <vt:lpstr>Pressure Cube Predictive Analysis</vt:lpstr>
      <vt:lpstr>Pressure Cube Predictive Analysis, cont’d</vt:lpstr>
      <vt:lpstr>Pressure Cube Predictive Analysis, cont’d</vt:lpstr>
      <vt:lpstr>Pressure Cube Test to Failure</vt:lpstr>
      <vt:lpstr>Pressure Cube Test to Failure</vt:lpstr>
      <vt:lpstr>Pressure Cube After Failure at 48 psi</vt:lpstr>
      <vt:lpstr>Initial Local Failure – Pristine Test</vt:lpstr>
      <vt:lpstr>Initial Local Failure – Pristine Test, cont’d</vt:lpstr>
      <vt:lpstr>Location of the Final Failure Origination</vt:lpstr>
      <vt:lpstr>Final Failure Origination in Metallic Fitting</vt:lpstr>
      <vt:lpstr>Pressure Cube – Conclusions</vt:lpstr>
      <vt:lpstr>HWB Center Section Test Article Schematic</vt:lpstr>
      <vt:lpstr>HWB Center Section Test Article As Built</vt:lpstr>
      <vt:lpstr>Loads and Boundary Conditions</vt:lpstr>
      <vt:lpstr>Load Cases</vt:lpstr>
      <vt:lpstr>Combined Loads Test System (COLTS)</vt:lpstr>
      <vt:lpstr>HWB Test Article Installed in COLTS</vt:lpstr>
      <vt:lpstr>Finite Element Model</vt:lpstr>
      <vt:lpstr>Instrumentation</vt:lpstr>
      <vt:lpstr>2P: Upper Bulkhead Panel</vt:lpstr>
      <vt:lpstr>2P: Upper Bulkhead Minimum Gauge Skin</vt:lpstr>
      <vt:lpstr>2.5-g: Crown Panel</vt:lpstr>
      <vt:lpstr>2.5-g: Crown Panel Out-of-Plane Deformation</vt:lpstr>
      <vt:lpstr>2.5-g: Crown Panel Out-of-Plane Deformation</vt:lpstr>
      <vt:lpstr>2.5-g: Center Frame of Crown Panel</vt:lpstr>
      <vt:lpstr>2.5-g: Crown Panel Skin</vt:lpstr>
      <vt:lpstr>2.5-g: Crown Panel Minimum Gauge Skin</vt:lpstr>
      <vt:lpstr>2.5-g: Upper Bulkhead Panel</vt:lpstr>
      <vt:lpstr>2.5-g: Upper Bulkhead Out-of-Plane Deformation</vt:lpstr>
      <vt:lpstr>2.5-g: Upper Bulkhead Out-of-Plane Deformation</vt:lpstr>
      <vt:lpstr>2.5-g: Upper Bulkhead Minimum Gauge Skin</vt:lpstr>
      <vt:lpstr>2.5-g + 1P: Crown Panel</vt:lpstr>
      <vt:lpstr>2.5-g + 1P: Crown Panel Out-of-Plane Deformation</vt:lpstr>
      <vt:lpstr>2.5-g + 1P: Crown Panel Out-of-Plane Deformation</vt:lpstr>
      <vt:lpstr>2.5-g + 1P: Frame of Crown Panel</vt:lpstr>
      <vt:lpstr>2.5-g + 1P: Crown Panel Skin</vt:lpstr>
      <vt:lpstr>2.5-g + 1P: Crown Panel Minimum Gauge Skin</vt:lpstr>
      <vt:lpstr>Design of Discrete Source Damage (DSD)</vt:lpstr>
      <vt:lpstr>Implemented DSD</vt:lpstr>
      <vt:lpstr>FEM in the Vicinity of DSD</vt:lpstr>
      <vt:lpstr>Instrumentation</vt:lpstr>
      <vt:lpstr>Summary of DSD Analysis and Test Results</vt:lpstr>
      <vt:lpstr>2.5-g DUL: Crown Panel Out-of-Plane Deformation</vt:lpstr>
      <vt:lpstr>2.5-g DUL: Upper Bulkhead Out-of-Plane Deformation</vt:lpstr>
      <vt:lpstr>2.5-g DUL: Upper Bulkhead Out-of-Plane Deformation</vt:lpstr>
      <vt:lpstr>Final Failure at 152% DLL (Crown)</vt:lpstr>
      <vt:lpstr>Final Failure at 152% DLL (Crown/Bulkhead)</vt:lpstr>
      <vt:lpstr>Conclusions – Pristine Test Article</vt:lpstr>
      <vt:lpstr>Conclusions – Test Article with DSD</vt:lpstr>
      <vt:lpstr>Conclusions – Damage Arresting Composites</vt:lpstr>
      <vt:lpstr>PowerPoint Presentation</vt:lpstr>
      <vt:lpstr>Supplemental Material</vt:lpstr>
      <vt:lpstr>Long Beach, CA  Hampton, VA</vt:lpstr>
      <vt:lpstr>Crown Panel Rework</vt:lpstr>
    </vt:vector>
  </TitlesOfParts>
  <Company>NASA, Langley Research Center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Theodore Johnson</dc:creator>
  <cp:lastModifiedBy>Batchelder, Ian H. (LARC-C1)[LITES]</cp:lastModifiedBy>
  <cp:revision>335</cp:revision>
  <cp:lastPrinted>2016-12-05T21:50:37Z</cp:lastPrinted>
  <dcterms:created xsi:type="dcterms:W3CDTF">2016-03-07T21:09:50Z</dcterms:created>
  <dcterms:modified xsi:type="dcterms:W3CDTF">2016-12-06T18:40:08Z</dcterms:modified>
</cp:coreProperties>
</file>